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7" r:id="rId5"/>
    <p:sldId id="258" r:id="rId6"/>
    <p:sldId id="262" r:id="rId7"/>
    <p:sldId id="270" r:id="rId8"/>
    <p:sldId id="271" r:id="rId9"/>
    <p:sldId id="296" r:id="rId10"/>
    <p:sldId id="272" r:id="rId11"/>
    <p:sldId id="286" r:id="rId12"/>
    <p:sldId id="293" r:id="rId13"/>
    <p:sldId id="279" r:id="rId14"/>
    <p:sldId id="289" r:id="rId15"/>
    <p:sldId id="291" r:id="rId16"/>
    <p:sldId id="294" r:id="rId17"/>
    <p:sldId id="269"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75" autoAdjust="0"/>
  </p:normalViewPr>
  <p:slideViewPr>
    <p:cSldViewPr snapToGrid="0" snapToObjects="1">
      <p:cViewPr varScale="1">
        <p:scale>
          <a:sx n="107" d="100"/>
          <a:sy n="107" d="100"/>
        </p:scale>
        <p:origin x="114" y="2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A1CD-E74E-4CD1-AA73-176FD0281D59}" type="datetimeFigureOut">
              <a:rPr lang="en-GB" smtClean="0"/>
              <a:t>14/10/2016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CC55D-B5CD-4363-BA7D-DCE27A9A6AB0}" type="slidenum">
              <a:rPr lang="en-GB" smtClean="0"/>
              <a:t>‹#›</a:t>
            </a:fld>
            <a:endParaRPr lang="en-GB" dirty="0"/>
          </a:p>
        </p:txBody>
      </p:sp>
    </p:spTree>
    <p:extLst>
      <p:ext uri="{BB962C8B-B14F-4D97-AF65-F5344CB8AC3E}">
        <p14:creationId xmlns:p14="http://schemas.microsoft.com/office/powerpoint/2010/main" val="411175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investment income</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4</a:t>
            </a:fld>
            <a:endParaRPr lang="en-GB" dirty="0"/>
          </a:p>
        </p:txBody>
      </p:sp>
    </p:spTree>
    <p:extLst>
      <p:ext uri="{BB962C8B-B14F-4D97-AF65-F5344CB8AC3E}">
        <p14:creationId xmlns:p14="http://schemas.microsoft.com/office/powerpoint/2010/main" val="124844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5</a:t>
            </a:fld>
            <a:endParaRPr lang="en-GB" dirty="0"/>
          </a:p>
        </p:txBody>
      </p:sp>
    </p:spTree>
    <p:extLst>
      <p:ext uri="{BB962C8B-B14F-4D97-AF65-F5344CB8AC3E}">
        <p14:creationId xmlns:p14="http://schemas.microsoft.com/office/powerpoint/2010/main" val="50951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6</a:t>
            </a:fld>
            <a:endParaRPr lang="en-GB" dirty="0"/>
          </a:p>
        </p:txBody>
      </p:sp>
    </p:spTree>
    <p:extLst>
      <p:ext uri="{BB962C8B-B14F-4D97-AF65-F5344CB8AC3E}">
        <p14:creationId xmlns:p14="http://schemas.microsoft.com/office/powerpoint/2010/main" val="199432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8</a:t>
            </a:fld>
            <a:endParaRPr lang="en-GB" dirty="0"/>
          </a:p>
        </p:txBody>
      </p:sp>
    </p:spTree>
    <p:extLst>
      <p:ext uri="{BB962C8B-B14F-4D97-AF65-F5344CB8AC3E}">
        <p14:creationId xmlns:p14="http://schemas.microsoft.com/office/powerpoint/2010/main" val="307567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9</a:t>
            </a:fld>
            <a:endParaRPr lang="en-GB" dirty="0"/>
          </a:p>
        </p:txBody>
      </p:sp>
    </p:spTree>
    <p:extLst>
      <p:ext uri="{BB962C8B-B14F-4D97-AF65-F5344CB8AC3E}">
        <p14:creationId xmlns:p14="http://schemas.microsoft.com/office/powerpoint/2010/main" val="3149501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11</a:t>
            </a:fld>
            <a:endParaRPr lang="en-GB" dirty="0"/>
          </a:p>
        </p:txBody>
      </p:sp>
    </p:spTree>
    <p:extLst>
      <p:ext uri="{BB962C8B-B14F-4D97-AF65-F5344CB8AC3E}">
        <p14:creationId xmlns:p14="http://schemas.microsoft.com/office/powerpoint/2010/main" val="388689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12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0365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4262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326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695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2992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498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9334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3564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5001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10/14/2016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7077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A0BD0A-0B2E-8947-92D6-AB42BFA7E4D0}" type="datetimeFigureOut">
              <a:rPr lang="en-US" smtClean="0"/>
              <a:t>10/14/2016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B35FAB-CD18-1949-8D7F-6917BCA218F4}" type="slidenum">
              <a:rPr lang="en-US" smtClean="0"/>
              <a:t>‹#›</a:t>
            </a:fld>
            <a:endParaRPr lang="en-US" dirty="0"/>
          </a:p>
        </p:txBody>
      </p:sp>
    </p:spTree>
    <p:extLst>
      <p:ext uri="{BB962C8B-B14F-4D97-AF65-F5344CB8AC3E}">
        <p14:creationId xmlns:p14="http://schemas.microsoft.com/office/powerpoint/2010/main" val="27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225" y="4562557"/>
            <a:ext cx="8788400" cy="368300"/>
          </a:xfrm>
          <a:prstGeom prst="rect">
            <a:avLst/>
          </a:prstGeom>
        </p:spPr>
      </p:pic>
      <p:sp>
        <p:nvSpPr>
          <p:cNvPr id="5" name="Title 10"/>
          <p:cNvSpPr txBox="1">
            <a:spLocks/>
          </p:cNvSpPr>
          <p:nvPr/>
        </p:nvSpPr>
        <p:spPr>
          <a:xfrm>
            <a:off x="383224" y="1470212"/>
            <a:ext cx="7317457" cy="59901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b="1" spc="-150" dirty="0" smtClean="0">
                <a:solidFill>
                  <a:schemeClr val="accent1"/>
                </a:solidFill>
                <a:latin typeface="Verdana"/>
                <a:cs typeface="Verdana"/>
              </a:rPr>
              <a:t>Annual Allowance</a:t>
            </a:r>
            <a:endParaRPr lang="en-GB" sz="1600" b="1" spc="-150" dirty="0">
              <a:solidFill>
                <a:schemeClr val="accent1"/>
              </a:solidFill>
              <a:latin typeface="Verdana"/>
              <a:cs typeface="Verdana"/>
            </a:endParaRP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Karen Gore </a:t>
            </a: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October 2016</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8405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4029308"/>
          </a:xfrm>
          <a:prstGeom prst="rect">
            <a:avLst/>
          </a:prstGeom>
          <a:noFill/>
        </p:spPr>
        <p:txBody>
          <a:bodyPr wrap="square" numCol="1" spcCol="396000" rtlCol="0">
            <a:spAutoFit/>
          </a:bodyPr>
          <a:lstStyle/>
          <a:p>
            <a:pP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If the Annual Allowance and any available carry forward is exceeded there is a tax charge - the Annual Allowance Charge </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b="1" dirty="0">
                <a:latin typeface="Verdana" panose="020B0604030504040204" pitchFamily="34" charset="0"/>
                <a:ea typeface="Verdana" panose="020B0604030504040204" pitchFamily="34" charset="0"/>
                <a:cs typeface="Verdana" panose="020B0604030504040204" pitchFamily="34" charset="0"/>
              </a:rPr>
              <a:t>How much is the charge?</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Originally charge on excess was 40%, from 6 April 2011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it is no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longer a fixed amount</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Excess is added to taxable income, then taxed at member’s marginal rate i.e. 20%, 40% or 45% depending upon how much of the excess falls into the different tax bands </a:t>
            </a:r>
          </a:p>
          <a:p>
            <a:pPr marL="285750"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individual member is liable &amp; it is usually collected through self-assessment</a:t>
            </a:r>
          </a:p>
          <a:p>
            <a:pPr>
              <a:defRPr/>
            </a:pPr>
            <a:endParaRPr lang="en-GB" sz="1400" dirty="0" smtClean="0">
              <a:solidFill>
                <a:schemeClr val="accent2"/>
              </a:solidFill>
            </a:endParaRPr>
          </a:p>
          <a:p>
            <a:pPr>
              <a:defRPr/>
            </a:pPr>
            <a:r>
              <a:rPr lang="en-GB" sz="1400" dirty="0" smtClean="0">
                <a:solidFill>
                  <a:schemeClr val="accent1"/>
                </a:solidFill>
              </a:rPr>
              <a:t>Example</a:t>
            </a:r>
            <a:r>
              <a:rPr lang="en-GB" sz="1400" dirty="0">
                <a:solidFill>
                  <a:schemeClr val="accent1"/>
                </a:solidFill>
              </a:rPr>
              <a:t>:</a:t>
            </a:r>
            <a:br>
              <a:rPr lang="en-GB" sz="1400" dirty="0">
                <a:solidFill>
                  <a:schemeClr val="accent1"/>
                </a:solidFill>
              </a:rPr>
            </a:br>
            <a:r>
              <a:rPr lang="en-GB" sz="1400" dirty="0">
                <a:solidFill>
                  <a:schemeClr val="accent1"/>
                </a:solidFill>
              </a:rPr>
              <a:t>Mrs Black has taxable income of £140,000 in tax year 2014/15 and excessive pension savings of £30,000 </a:t>
            </a:r>
          </a:p>
          <a:p>
            <a:pPr marL="285750" indent="-285750">
              <a:buFont typeface="Arial" panose="020B0604020202020204" pitchFamily="34" charset="0"/>
              <a:buChar char="•"/>
              <a:defRPr/>
            </a:pPr>
            <a:r>
              <a:rPr lang="en-GB" sz="1400" dirty="0">
                <a:solidFill>
                  <a:schemeClr val="accent1"/>
                </a:solidFill>
              </a:rPr>
              <a:t>Income above £150,000 is taxed at 45%, income between £40,000 and £150,000 is taxed at 40%</a:t>
            </a:r>
          </a:p>
          <a:p>
            <a:pPr marL="285750" indent="-285750">
              <a:buFont typeface="Arial" panose="020B0604020202020204" pitchFamily="34" charset="0"/>
              <a:buChar char="•"/>
              <a:defRPr/>
            </a:pPr>
            <a:r>
              <a:rPr lang="en-GB" sz="1400" dirty="0">
                <a:solidFill>
                  <a:schemeClr val="accent1"/>
                </a:solidFill>
              </a:rPr>
              <a:t>To calculate Annual Allowance charge, total income is calculated as £170,000</a:t>
            </a:r>
          </a:p>
          <a:p>
            <a:pPr marL="285750" indent="-285750">
              <a:buFont typeface="Arial" panose="020B0604020202020204" pitchFamily="34" charset="0"/>
              <a:buChar char="•"/>
              <a:defRPr/>
            </a:pPr>
            <a:r>
              <a:rPr lang="en-GB" sz="1400" dirty="0">
                <a:solidFill>
                  <a:schemeClr val="accent1"/>
                </a:solidFill>
              </a:rPr>
              <a:t>£20,000 of the excess is above £150,000 &amp; is subject to a charge of 45%</a:t>
            </a:r>
          </a:p>
          <a:p>
            <a:pPr marL="285750" indent="-285750">
              <a:buFont typeface="Arial" panose="020B0604020202020204" pitchFamily="34" charset="0"/>
              <a:buChar char="•"/>
              <a:defRPr/>
            </a:pPr>
            <a:r>
              <a:rPr lang="en-GB" sz="1400" dirty="0">
                <a:solidFill>
                  <a:schemeClr val="accent1"/>
                </a:solidFill>
              </a:rPr>
              <a:t>£10,000 remaining of the excess falls in the £40,000-£150,000 band &amp; is subject to 40%</a:t>
            </a:r>
          </a:p>
          <a:p>
            <a:pPr marL="285750" indent="-285750">
              <a:buFont typeface="Arial" panose="020B0604020202020204" pitchFamily="34" charset="0"/>
              <a:buChar char="•"/>
              <a:defRPr/>
            </a:pPr>
            <a:r>
              <a:rPr lang="en-GB" sz="1400" dirty="0">
                <a:solidFill>
                  <a:schemeClr val="accent1"/>
                </a:solidFill>
              </a:rPr>
              <a:t>Total Annual Allowance Charge is £13,000</a:t>
            </a:r>
            <a:br>
              <a:rPr lang="en-GB" sz="1400" dirty="0">
                <a:solidFill>
                  <a:schemeClr val="accent1"/>
                </a:solidFill>
              </a:rPr>
            </a:br>
            <a:endParaRPr lang="en-GB" sz="1600" dirty="0">
              <a:solidFill>
                <a:schemeClr val="accent1"/>
              </a:solidFill>
            </a:endParaRPr>
          </a:p>
          <a:p>
            <a:pPr lvl="0" defTabSz="914400" fontAlgn="base">
              <a:spcBef>
                <a:spcPts val="700"/>
              </a:spcBef>
              <a:spcAft>
                <a:spcPct val="0"/>
              </a:spcAft>
            </a:pPr>
            <a:endParaRPr lang="en-GB" sz="14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The Annual Allowance Charge</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3124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43" y="942770"/>
            <a:ext cx="8152610" cy="3416320"/>
          </a:xfrm>
          <a:prstGeom prst="rect">
            <a:avLst/>
          </a:prstGeom>
          <a:noFill/>
        </p:spPr>
        <p:txBody>
          <a:bodyPr wrap="square" numCol="1" spcCol="396000" rtlCol="0">
            <a:spAutoFit/>
          </a:bodyPr>
          <a:lstStyle/>
          <a:p>
            <a:pPr marL="285750" indent="-285750">
              <a:buFont typeface="Arial" charset="0"/>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Introduced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6 April 2011 when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annual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allowance reduced</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Previously individuals had to pay any Annual Allowance Charges out of </a:t>
            </a:r>
            <a:r>
              <a:rPr lang="en-GB" sz="1200" u="sng" dirty="0">
                <a:solidFill>
                  <a:schemeClr val="accent5"/>
                </a:solidFill>
                <a:latin typeface="Verdana" panose="020B0604030504040204" pitchFamily="34" charset="0"/>
                <a:ea typeface="Verdana" panose="020B0604030504040204" pitchFamily="34" charset="0"/>
                <a:cs typeface="Verdana" panose="020B0604030504040204" pitchFamily="34" charset="0"/>
              </a:rPr>
              <a:t>own</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resources &amp; only </a:t>
            </a:r>
            <a:r>
              <a:rPr lang="en-GB" sz="1200" u="sng" dirty="0">
                <a:solidFill>
                  <a:schemeClr val="accent5"/>
                </a:solidFill>
                <a:latin typeface="Verdana" panose="020B0604030504040204" pitchFamily="34" charset="0"/>
                <a:ea typeface="Verdana" panose="020B0604030504040204" pitchFamily="34" charset="0"/>
                <a:cs typeface="Verdana" panose="020B0604030504040204" pitchFamily="34" charset="0"/>
              </a:rPr>
              <a:t>they</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were liable to pay the charge</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‘Scheme Pays’ option allows individuals to elect that their annual allowance charge is met </a:t>
            </a:r>
            <a:r>
              <a:rPr lang="en-GB" sz="1200" u="sng" dirty="0">
                <a:solidFill>
                  <a:schemeClr val="accent5"/>
                </a:solidFill>
                <a:latin typeface="Verdana" panose="020B0604030504040204" pitchFamily="34" charset="0"/>
                <a:ea typeface="Verdana" panose="020B0604030504040204" pitchFamily="34" charset="0"/>
                <a:cs typeface="Verdana" panose="020B0604030504040204" pitchFamily="34" charset="0"/>
              </a:rPr>
              <a:t>out of their pension scheme benefits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(i.e. deducted from their fund value/pension and paid by the Scheme Administrator)</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Scheme must offer this option where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following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conditions are met:</a:t>
            </a:r>
          </a:p>
          <a:p>
            <a:pPr marL="695325" lvl="2" indent="-171450">
              <a:buFont typeface="Arial" charset="0"/>
              <a:buChar char="•"/>
              <a:defRP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The Pension Input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Amount for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that scheme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for the member exceeds the annual allowance</a:t>
            </a:r>
          </a:p>
          <a:p>
            <a:pPr marL="695325" lvl="2" indent="-171450">
              <a:buFont typeface="Arial" charset="0"/>
              <a:buChar char="•"/>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The annual allowance charge that the member is liable for exceeds £2,000</a:t>
            </a:r>
          </a:p>
          <a:p>
            <a:pPr marL="695325" lvl="2" indent="-171450">
              <a:buFont typeface="Arial" charset="0"/>
              <a:buChar char="•"/>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The member must make an irrevocable election to the scheme by 31 July in the year following the year in which the tax year ends. The election must meet the requirements laid down in Regulations</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election makes the scheme </a:t>
            </a:r>
            <a:r>
              <a:rPr lang="en-GB" sz="1200" u="sng" dirty="0">
                <a:solidFill>
                  <a:schemeClr val="accent5"/>
                </a:solidFill>
                <a:latin typeface="Verdana" panose="020B0604030504040204" pitchFamily="34" charset="0"/>
                <a:ea typeface="Verdana" panose="020B0604030504040204" pitchFamily="34" charset="0"/>
                <a:cs typeface="Verdana" panose="020B0604030504040204" pitchFamily="34" charset="0"/>
              </a:rPr>
              <a:t>jointly</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liable to meet the charge </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schemes liability is limited to the lower of the charge that relates to the inputs to the scheme or an amount specified in the election made by the member</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facility must be made available free of charge</a:t>
            </a:r>
          </a:p>
          <a:p>
            <a:pPr marL="285750" indent="-285750">
              <a:buFont typeface="Arial"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Schemes can choose to offer to pay the annual allowance charge on a voluntary basis if the above conditions are not met </a:t>
            </a: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09577"/>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The ‘Scheme Pays’ Option</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52042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902044"/>
            <a:ext cx="8152610" cy="3539430"/>
          </a:xfrm>
          <a:prstGeom prst="rect">
            <a:avLst/>
          </a:prstGeom>
          <a:noFill/>
        </p:spPr>
        <p:txBody>
          <a:bodyPr wrap="square" numCol="1" spcCol="396000" rtlCol="0">
            <a:spAutoFit/>
          </a:bodyPr>
          <a:lstStyle/>
          <a:p>
            <a:pPr marL="228600" indent="-228600">
              <a:buFontTx/>
              <a:buChar char="•"/>
            </a:pP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Under set circumstances pension benefit increases for that tax year are assumed to be nil &amp; will not count towards the Annual Allowance</a:t>
            </a:r>
          </a:p>
          <a:p>
            <a:pPr marL="228600" indent="-228600">
              <a:buFontTx/>
              <a:buChar char="•"/>
            </a:pP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Before 6 April 2011 - these were assumed to be nil during a tax year where benefits were taken in full during the tax year i.e. benefits were crystallised </a:t>
            </a:r>
          </a:p>
          <a:p>
            <a:pPr marL="228600" indent="-228600">
              <a:buFontTx/>
              <a:buChar char="•"/>
            </a:pP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changed </a:t>
            </a: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from April </a:t>
            </a: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2011. So for tax years 6 April 2011, circumstances </a:t>
            </a: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that now apply for exemption:</a:t>
            </a:r>
          </a:p>
          <a:p>
            <a:pPr marL="527050" lvl="1" indent="-285750">
              <a:buFont typeface="Wingdings" panose="05000000000000000000" pitchFamily="2" charset="2"/>
              <a:buChar char="Ø"/>
            </a:pP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If death benefits are paid out </a:t>
            </a:r>
            <a:endPar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527050" lvl="1" indent="-285750">
              <a:buFont typeface="Wingdings" panose="05000000000000000000" pitchFamily="2" charset="2"/>
              <a:buChar char="Ø"/>
            </a:pP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serious ill health lump sum is paid </a:t>
            </a:r>
            <a:endPar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527050" lvl="1" indent="-285750">
              <a:buFont typeface="Wingdings" panose="05000000000000000000" pitchFamily="2" charset="2"/>
              <a:buChar char="Ø"/>
            </a:pP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B</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enefits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are paid in full after receiving medical evidence that the individual is suffering from ill health that makes it unlikely that they will be able to undertake </a:t>
            </a:r>
            <a:r>
              <a:rPr lang="en-GB" altLang="en-US" sz="1400" b="1" dirty="0">
                <a:solidFill>
                  <a:schemeClr val="accent1"/>
                </a:solidFill>
                <a:latin typeface="Verdana" panose="020B0604030504040204" pitchFamily="34" charset="0"/>
                <a:ea typeface="Verdana" panose="020B0604030504040204" pitchFamily="34" charset="0"/>
                <a:cs typeface="Verdana" panose="020B0604030504040204" pitchFamily="34" charset="0"/>
              </a:rPr>
              <a:t>any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gainful work, other than to an insignificant extent, prior to pensionable </a:t>
            </a: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age</a:t>
            </a:r>
          </a:p>
          <a:p>
            <a:pPr marL="527050" lvl="1" indent="-285750">
              <a:buFont typeface="Wingdings" panose="05000000000000000000" pitchFamily="2" charset="2"/>
              <a:buChar char="Ø"/>
            </a:pPr>
            <a:r>
              <a:rPr lang="en-GB" altLang="en-US"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Different </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to the definition used to determine whether someone can take their benefits early (unable to carry out </a:t>
            </a:r>
            <a:r>
              <a:rPr lang="en-GB" altLang="en-US" sz="1400" b="1" dirty="0">
                <a:solidFill>
                  <a:schemeClr val="accent1"/>
                </a:solidFill>
                <a:latin typeface="Verdana" panose="020B0604030504040204" pitchFamily="34" charset="0"/>
                <a:ea typeface="Verdana" panose="020B0604030504040204" pitchFamily="34" charset="0"/>
                <a:cs typeface="Verdana" panose="020B0604030504040204" pitchFamily="34" charset="0"/>
              </a:rPr>
              <a:t>own</a:t>
            </a:r>
            <a:r>
              <a:rPr lang="en-GB" altLang="en-US" sz="1400" dirty="0">
                <a:solidFill>
                  <a:schemeClr val="accent1"/>
                </a:solidFill>
                <a:latin typeface="Verdana" panose="020B0604030504040204" pitchFamily="34" charset="0"/>
                <a:ea typeface="Verdana" panose="020B0604030504040204" pitchFamily="34" charset="0"/>
                <a:cs typeface="Verdana" panose="020B0604030504040204" pitchFamily="34" charset="0"/>
              </a:rPr>
              <a:t> occupation)</a:t>
            </a:r>
          </a:p>
          <a:p>
            <a:pPr marL="228600" indent="-228600">
              <a:buFontTx/>
              <a:buChar char="•"/>
            </a:pP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Any annual allowance charges for previous years would still be due</a:t>
            </a:r>
          </a:p>
          <a:p>
            <a:pPr marL="228600" indent="-228600">
              <a:buFontTx/>
              <a:buChar char="•"/>
            </a:pP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Any personal contributions above 100% of the member’s </a:t>
            </a:r>
            <a:r>
              <a:rPr lang="en-GB" altLang="en-US"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earnings </a:t>
            </a:r>
            <a:r>
              <a:rPr lang="en-GB" altLang="en-US"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that did not qualify for tax relief are not included</a:t>
            </a: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151249"/>
            <a:ext cx="6314181" cy="86073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Exemption from the Annual Allowance</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2671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Annual Allowance</a:t>
            </a:r>
            <a:endParaRPr lang="en-GB" sz="2400" b="1" spc="-150" dirty="0" smtClean="0">
              <a:solidFill>
                <a:schemeClr val="accent1"/>
              </a:solidFill>
              <a:latin typeface="Verdana"/>
              <a:cs typeface="Verdana"/>
            </a:endParaRPr>
          </a:p>
          <a:p>
            <a:pPr algn="l">
              <a:lnSpc>
                <a:spcPct val="130000"/>
              </a:lnSpc>
            </a:pPr>
            <a:r>
              <a:rPr lang="en-GB" sz="1600" dirty="0" smtClean="0">
                <a:solidFill>
                  <a:schemeClr val="accent5"/>
                </a:solidFill>
                <a:latin typeface="Verdana"/>
                <a:cs typeface="Verdana"/>
              </a:rPr>
              <a:t>Summary</a:t>
            </a:r>
          </a:p>
        </p:txBody>
      </p:sp>
      <p:sp>
        <p:nvSpPr>
          <p:cNvPr id="5" name="TextBox 4"/>
          <p:cNvSpPr txBox="1"/>
          <p:nvPr/>
        </p:nvSpPr>
        <p:spPr>
          <a:xfrm>
            <a:off x="391419" y="1291037"/>
            <a:ext cx="7999546" cy="2954655"/>
          </a:xfrm>
          <a:prstGeom prst="rect">
            <a:avLst/>
          </a:prstGeom>
          <a:noFill/>
          <a:effectLst/>
        </p:spPr>
        <p:txBody>
          <a:bodyPr wrap="square" rtlCol="0">
            <a:spAutoFit/>
          </a:bodyPr>
          <a:lstStyle/>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What is the Annual Allowance?</a:t>
            </a:r>
            <a:r>
              <a:rPr lang="en-GB" altLang="en-US" sz="1400" dirty="0">
                <a:latin typeface="Arial" panose="020B0604020202020204" pitchFamily="34" charset="0"/>
              </a:rPr>
              <a:t> (limit on pensions </a:t>
            </a:r>
            <a:r>
              <a:rPr lang="en-GB" altLang="en-US" sz="1400" dirty="0" smtClean="0">
                <a:latin typeface="Arial" panose="020B0604020202020204" pitchFamily="34" charset="0"/>
              </a:rPr>
              <a:t>increases/contributions</a:t>
            </a:r>
            <a:r>
              <a:rPr lang="en-GB" altLang="en-US" sz="1400" dirty="0">
                <a:latin typeface="Arial" panose="020B0604020202020204" pitchFamily="34" charset="0"/>
              </a:rPr>
              <a:t>, excess is taxed)</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Limits per Tax Year </a:t>
            </a:r>
            <a:r>
              <a:rPr lang="en-GB" altLang="en-US" sz="1400" dirty="0" smtClean="0">
                <a:latin typeface="Arial" panose="020B0604020202020204" pitchFamily="34" charset="0"/>
              </a:rPr>
              <a:t>(£</a:t>
            </a:r>
            <a:r>
              <a:rPr lang="en-GB" altLang="en-US" sz="1400" dirty="0">
                <a:latin typeface="Arial" panose="020B0604020202020204" pitchFamily="34" charset="0"/>
              </a:rPr>
              <a:t>215,000-£255,000-£50,000-£40,000)</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Reduction in Annual Allowance Limits </a:t>
            </a:r>
            <a:r>
              <a:rPr lang="en-GB" sz="14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(High earners, MPAA)</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 Input Amounts &amp; Periods </a:t>
            </a:r>
            <a:r>
              <a:rPr lang="en-GB" altLang="en-US" sz="1400" dirty="0" smtClean="0">
                <a:latin typeface="Arial" panose="020B0604020202020204" pitchFamily="34" charset="0"/>
              </a:rPr>
              <a:t>(</a:t>
            </a:r>
            <a:r>
              <a:rPr lang="en-GB" altLang="en-US" sz="1400" dirty="0">
                <a:latin typeface="Arial" panose="020B0604020202020204" pitchFamily="34" charset="0"/>
              </a:rPr>
              <a:t>end of input period determines tax year, </a:t>
            </a:r>
            <a:r>
              <a:rPr lang="en-GB" altLang="en-US" sz="1400" dirty="0" smtClean="0">
                <a:latin typeface="Arial" panose="020B0604020202020204" pitchFamily="34" charset="0"/>
              </a:rPr>
              <a:t>now </a:t>
            </a:r>
            <a:r>
              <a:rPr lang="en-GB" altLang="en-US" sz="1400" dirty="0">
                <a:latin typeface="Arial" panose="020B0604020202020204" pitchFamily="34" charset="0"/>
              </a:rPr>
              <a:t>tax </a:t>
            </a:r>
            <a:r>
              <a:rPr lang="en-GB" altLang="en-US" sz="1400" dirty="0" smtClean="0">
                <a:latin typeface="Arial" panose="020B0604020202020204" pitchFamily="34" charset="0"/>
              </a:rPr>
              <a:t>years)</a:t>
            </a:r>
            <a:endParaRPr lang="en-GB" altLang="en-US" sz="1400" dirty="0">
              <a:latin typeface="Arial" panose="020B060402020202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Carry Forward of Unused Allowances </a:t>
            </a:r>
            <a:r>
              <a:rPr lang="en-GB" altLang="en-US" sz="1400" dirty="0" smtClean="0">
                <a:latin typeface="Arial" panose="020B0604020202020204" pitchFamily="34" charset="0"/>
              </a:rPr>
              <a:t>(</a:t>
            </a:r>
            <a:r>
              <a:rPr lang="en-GB" altLang="en-US" sz="1400" dirty="0">
                <a:latin typeface="Arial" panose="020B0604020202020204" pitchFamily="34" charset="0"/>
              </a:rPr>
              <a:t>c/f 3 years, amount now based on annual allowance for relevant tax year)</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Annual Allowance Charge </a:t>
            </a:r>
            <a:r>
              <a:rPr lang="en-GB" altLang="en-US" sz="1400" dirty="0" smtClean="0">
                <a:latin typeface="Arial" panose="020B0604020202020204" pitchFamily="34" charset="0"/>
              </a:rPr>
              <a:t>(</a:t>
            </a:r>
            <a:r>
              <a:rPr lang="en-GB" altLang="en-US" sz="1400" dirty="0">
                <a:latin typeface="Arial" panose="020B0604020202020204" pitchFamily="34" charset="0"/>
              </a:rPr>
              <a:t>excess charged at individual’s marginal rate of tax)</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‘Scheme Pays’ Option </a:t>
            </a:r>
            <a:r>
              <a:rPr lang="en-GB" altLang="en-US" sz="1400" dirty="0" smtClean="0">
                <a:latin typeface="Arial" panose="020B0604020202020204" pitchFamily="34" charset="0"/>
              </a:rPr>
              <a:t>(</a:t>
            </a:r>
            <a:r>
              <a:rPr lang="en-GB" altLang="en-US" sz="1400" dirty="0">
                <a:latin typeface="Arial" panose="020B0604020202020204" pitchFamily="34" charset="0"/>
              </a:rPr>
              <a:t>can be deducted from pension benefits subject to conditions)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Exemption from the Annual Allowance </a:t>
            </a:r>
            <a:r>
              <a:rPr lang="en-GB" altLang="en-US" sz="1400" dirty="0" smtClean="0">
                <a:latin typeface="Arial" panose="020B0604020202020204" pitchFamily="34" charset="0"/>
              </a:rPr>
              <a:t>(</a:t>
            </a:r>
            <a:r>
              <a:rPr lang="en-GB" altLang="en-US" sz="1400" dirty="0">
                <a:latin typeface="Arial" panose="020B0604020202020204" pitchFamily="34" charset="0"/>
              </a:rPr>
              <a:t>changes from 6/4/2011 – now only exempt on </a:t>
            </a:r>
            <a:r>
              <a:rPr lang="en-GB" altLang="en-US" sz="1400" dirty="0" smtClean="0">
                <a:latin typeface="Arial" panose="020B0604020202020204" pitchFamily="34" charset="0"/>
              </a:rPr>
              <a:t>death, serious/severe </a:t>
            </a:r>
            <a:r>
              <a:rPr lang="en-GB" altLang="en-US" sz="1400" dirty="0">
                <a:latin typeface="Arial" panose="020B0604020202020204" pitchFamily="34" charset="0"/>
              </a:rPr>
              <a:t>ill health, for that tax year only)</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244204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9953" y="1"/>
            <a:ext cx="3030435" cy="52029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0"/>
          <p:cNvSpPr txBox="1">
            <a:spLocks/>
          </p:cNvSpPr>
          <p:nvPr/>
        </p:nvSpPr>
        <p:spPr>
          <a:xfrm>
            <a:off x="602693" y="1909515"/>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2400" b="1" spc="-150" dirty="0" smtClean="0">
                <a:solidFill>
                  <a:schemeClr val="accent1"/>
                </a:solidFill>
                <a:latin typeface="Verdana"/>
                <a:cs typeface="Verdana"/>
              </a:rPr>
              <a:t>Thank you</a:t>
            </a:r>
            <a:endParaRPr lang="en-GB" sz="2400" dirty="0" smtClean="0">
              <a:solidFill>
                <a:schemeClr val="accent5"/>
              </a:solidFill>
              <a:latin typeface="Verdana"/>
              <a:cs typeface="Verdana"/>
            </a:endParaRPr>
          </a:p>
          <a:p>
            <a:pPr algn="l">
              <a:lnSpc>
                <a:spcPct val="120000"/>
              </a:lnSpc>
            </a:pPr>
            <a:r>
              <a:rPr lang="en-GB" sz="1600" dirty="0" smtClean="0">
                <a:solidFill>
                  <a:schemeClr val="accent5"/>
                </a:solidFill>
                <a:latin typeface="Verdana"/>
                <a:cs typeface="Verdana"/>
              </a:rPr>
              <a:t>Karen Gore</a:t>
            </a:r>
          </a:p>
          <a:p>
            <a:pPr algn="l">
              <a:lnSpc>
                <a:spcPct val="120000"/>
              </a:lnSpc>
            </a:pPr>
            <a:r>
              <a:rPr lang="en-GB" sz="1100" b="1" dirty="0" smtClean="0">
                <a:solidFill>
                  <a:schemeClr val="accent1"/>
                </a:solidFill>
                <a:latin typeface="Verdana"/>
                <a:cs typeface="Verdana"/>
              </a:rPr>
              <a:t>E</a:t>
            </a:r>
            <a:r>
              <a:rPr lang="en-GB" sz="1100" b="1" dirty="0">
                <a:solidFill>
                  <a:schemeClr val="accent1"/>
                </a:solidFill>
                <a:latin typeface="Verdana"/>
                <a:cs typeface="Verdana"/>
              </a:rPr>
              <a:t>: </a:t>
            </a:r>
            <a:r>
              <a:rPr lang="en-GB" sz="1100" dirty="0" smtClean="0">
                <a:solidFill>
                  <a:schemeClr val="accent5"/>
                </a:solidFill>
                <a:latin typeface="Verdana"/>
                <a:cs typeface="Verdana"/>
              </a:rPr>
              <a:t>Karen.gore@aegon.co.uk</a:t>
            </a:r>
            <a:endParaRPr lang="en-GB" sz="1100" dirty="0">
              <a:solidFill>
                <a:schemeClr val="accent5"/>
              </a:solidFill>
              <a:latin typeface="Verdana"/>
              <a:cs typeface="Verdana"/>
            </a:endParaRPr>
          </a:p>
          <a:p>
            <a:pPr algn="l">
              <a:lnSpc>
                <a:spcPct val="120000"/>
              </a:lnSpc>
            </a:pPr>
            <a:r>
              <a:rPr lang="en-GB" sz="1100" b="1" dirty="0">
                <a:solidFill>
                  <a:srgbClr val="0069B4"/>
                </a:solidFill>
                <a:latin typeface="Verdana"/>
                <a:cs typeface="Verdana"/>
              </a:rPr>
              <a:t>T: </a:t>
            </a:r>
            <a:r>
              <a:rPr lang="en-GB" sz="1100" dirty="0" smtClean="0">
                <a:solidFill>
                  <a:schemeClr val="accent5"/>
                </a:solidFill>
                <a:latin typeface="Verdana"/>
                <a:cs typeface="Verdana"/>
              </a:rPr>
              <a:t>01733 255237</a:t>
            </a:r>
            <a:endParaRPr lang="en-GB" sz="1100" dirty="0">
              <a:solidFill>
                <a:schemeClr val="accent5"/>
              </a:solidFill>
              <a:latin typeface="Verdana"/>
              <a:cs typeface="Verdana"/>
            </a:endParaRPr>
          </a:p>
          <a:p>
            <a:pPr algn="l">
              <a:lnSpc>
                <a:spcPct val="120000"/>
              </a:lnSpc>
            </a:pPr>
            <a:endParaRPr lang="en-GB" sz="1400" dirty="0" smtClean="0">
              <a:solidFill>
                <a:schemeClr val="accent5"/>
              </a:solidFill>
              <a:latin typeface="Verdana"/>
              <a:cs typeface="Verdana"/>
            </a:endParaRPr>
          </a:p>
          <a:p>
            <a:pPr algn="l">
              <a:lnSpc>
                <a:spcPct val="120000"/>
              </a:lnSpc>
            </a:pPr>
            <a:endParaRPr lang="en-GB" sz="1400" dirty="0">
              <a:solidFill>
                <a:schemeClr val="accent5"/>
              </a:solidFill>
              <a:latin typeface="Verdana"/>
              <a:cs typeface="Verdana"/>
            </a:endParaRPr>
          </a:p>
        </p:txBody>
      </p:sp>
      <p:pic>
        <p:nvPicPr>
          <p:cNvPr id="9" name="Picture 8"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90003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Annual Allowance</a:t>
            </a:r>
            <a:endParaRPr lang="en-GB" sz="2400" b="1" spc="-150" dirty="0" smtClean="0">
              <a:solidFill>
                <a:schemeClr val="accent1"/>
              </a:solidFill>
              <a:latin typeface="Verdana"/>
              <a:cs typeface="Verdana"/>
            </a:endParaRP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91419" y="1291037"/>
            <a:ext cx="5852748" cy="2523768"/>
          </a:xfrm>
          <a:prstGeom prst="rect">
            <a:avLst/>
          </a:prstGeom>
          <a:noFill/>
          <a:effectLst/>
        </p:spPr>
        <p:txBody>
          <a:bodyPr wrap="square" rtlCol="0">
            <a:spAutoFit/>
          </a:bodyPr>
          <a:lstStyle/>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What is the Annual Allowance?</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Limits per Tax Year</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Reduction in Annual Allowance Limits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 Input Amounts &amp; Periods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Carry Forward of Unused Allowances</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Annual Allowance Charge</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‘Scheme Pays’ Option</a:t>
            </a: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Exemption from the Annual Allowance</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89664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521477"/>
          </a:xfrm>
          <a:prstGeom prst="rect">
            <a:avLst/>
          </a:prstGeom>
          <a:noFill/>
        </p:spPr>
        <p:txBody>
          <a:bodyPr wrap="square" numCol="1" spcCol="396000" rtlCol="0">
            <a:spAutoFit/>
          </a:bodyPr>
          <a:lstStyle/>
          <a:p>
            <a:pPr marL="228600" indent="-228600">
              <a:defRPr/>
            </a:pPr>
            <a:r>
              <a:rPr lang="en-GB" sz="1400" b="1" dirty="0">
                <a:latin typeface="Verdana" panose="020B0604030504040204" pitchFamily="34" charset="0"/>
                <a:ea typeface="Verdana" panose="020B0604030504040204" pitchFamily="34" charset="0"/>
                <a:cs typeface="Verdana" panose="020B0604030504040204" pitchFamily="34" charset="0"/>
              </a:rPr>
              <a:t>What is it?</a:t>
            </a:r>
          </a:p>
          <a:p>
            <a:pPr marL="228600" indent="-228600">
              <a:defRPr/>
            </a:pPr>
            <a:endParaRPr lang="en-GB" sz="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limit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on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how much an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individual’s pension benefits may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increase by over a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tax year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without incurring a tax charge. Set by the Treasury.</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Defined contribution schemes: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measured by the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amount of contributions that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are paid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 a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tax year</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Defined benefit schemes: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measured by the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increase in the value of the member’s pension and tax-free cash in a year, after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allowing for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inflation </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Introduced 6 April 2006 as part of the pension simplification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changes</a:t>
            </a:r>
          </a:p>
          <a:p>
            <a:pPr marL="285750" indent="-285750">
              <a:buFont typeface="Arial" panose="020B0604020202020204" pitchFamily="34" charset="0"/>
              <a:buChar char="•"/>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endParaRPr lang="en-GB" sz="800" dirty="0">
              <a:latin typeface="Verdana" panose="020B0604030504040204" pitchFamily="34" charset="0"/>
              <a:ea typeface="Verdana" panose="020B0604030504040204" pitchFamily="34" charset="0"/>
              <a:cs typeface="Verdana" panose="020B0604030504040204" pitchFamily="34" charset="0"/>
            </a:endParaRPr>
          </a:p>
          <a:p>
            <a:pPr>
              <a:defRPr/>
            </a:pPr>
            <a:r>
              <a:rPr lang="en-GB" sz="1400" b="1" dirty="0">
                <a:latin typeface="Verdana" panose="020B0604030504040204" pitchFamily="34" charset="0"/>
                <a:ea typeface="Verdana" panose="020B0604030504040204" pitchFamily="34" charset="0"/>
                <a:cs typeface="Verdana" panose="020B0604030504040204" pitchFamily="34" charset="0"/>
              </a:rPr>
              <a:t>What counts towards the Annual Allowance for DC Schemes?</a:t>
            </a:r>
          </a:p>
          <a:p>
            <a:pPr>
              <a:defRPr/>
            </a:pPr>
            <a:endParaRPr lang="en-GB" sz="8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Includes contributions made by: member, employer &amp; any other third party </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Does not include transfer-in &amp; contracting out payments or investment growth</a:t>
            </a:r>
          </a:p>
          <a:p>
            <a:pPr marL="228600" lvl="0" indent="-228600" defTabSz="914400">
              <a:spcBef>
                <a:spcPts val="700"/>
              </a:spcBef>
              <a:buFontTx/>
              <a:buChar char="•"/>
              <a:defRPr/>
            </a:pPr>
            <a:endParaRPr lang="en-GB" sz="1400" b="1" dirty="0">
              <a:solidFill>
                <a:schemeClr val="accent5"/>
              </a:solidFill>
              <a:latin typeface="Arial"/>
            </a:endParaRPr>
          </a:p>
          <a:p>
            <a:pPr>
              <a:lnSpc>
                <a:spcPct val="110000"/>
              </a:lnSpc>
            </a:pPr>
            <a:endParaRPr lang="en-US" sz="1000" dirty="0">
              <a:solidFill>
                <a:schemeClr val="accent5"/>
              </a:solidFill>
              <a:latin typeface="Verdana"/>
              <a:cs typeface="Verdana"/>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5" y="290320"/>
            <a:ext cx="79105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What is the Annual Allowance?</a:t>
            </a:r>
          </a:p>
          <a:p>
            <a:pPr algn="l">
              <a:lnSpc>
                <a:spcPct val="13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26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214" y="946868"/>
            <a:ext cx="8152610" cy="461665"/>
          </a:xfrm>
          <a:prstGeom prst="rect">
            <a:avLst/>
          </a:prstGeom>
          <a:noFill/>
        </p:spPr>
        <p:txBody>
          <a:bodyPr wrap="square" numCol="1" spcCol="396000" rtlCol="0">
            <a:spAutoFit/>
          </a:bodyPr>
          <a:lstStyle/>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25240" y="44824"/>
            <a:ext cx="8250558" cy="12910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Limits per Tax Year</a:t>
            </a:r>
            <a:endParaRPr lang="en-GB" sz="1600" dirty="0" smtClean="0">
              <a:solidFill>
                <a:schemeClr val="accent5"/>
              </a:solidFill>
              <a:latin typeface="Verdana"/>
              <a:cs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666395101"/>
              </p:ext>
            </p:extLst>
          </p:nvPr>
        </p:nvGraphicFramePr>
        <p:xfrm>
          <a:off x="1452282" y="1105505"/>
          <a:ext cx="5779248" cy="3689932"/>
        </p:xfrm>
        <a:graphic>
          <a:graphicData uri="http://schemas.openxmlformats.org/drawingml/2006/table">
            <a:tbl>
              <a:tblPr firstRow="1" bandRow="1">
                <a:tableStyleId>{21E4AEA4-8DFA-4A89-87EB-49C32662AFE0}</a:tableStyleId>
              </a:tblPr>
              <a:tblGrid>
                <a:gridCol w="2889624"/>
                <a:gridCol w="2889624"/>
              </a:tblGrid>
              <a:tr h="300986">
                <a:tc>
                  <a:txBody>
                    <a:bodyPr/>
                    <a:lstStyle/>
                    <a:p>
                      <a:r>
                        <a:rPr lang="en-GB" sz="1800" dirty="0" smtClean="0"/>
                        <a:t>Tax Year</a:t>
                      </a:r>
                      <a:endParaRPr lang="en-GB" sz="1800" dirty="0"/>
                    </a:p>
                  </a:txBody>
                  <a:tcPr marT="45733" marB="45733"/>
                </a:tc>
                <a:tc>
                  <a:txBody>
                    <a:bodyPr/>
                    <a:lstStyle/>
                    <a:p>
                      <a:r>
                        <a:rPr lang="en-GB" sz="1800" dirty="0" smtClean="0"/>
                        <a:t>Annual Allowance</a:t>
                      </a:r>
                      <a:endParaRPr lang="en-GB" sz="1800" dirty="0"/>
                    </a:p>
                  </a:txBody>
                  <a:tcPr marT="45733" marB="45733"/>
                </a:tc>
              </a:tr>
              <a:tr h="3142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2006/07</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£215,000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2007/08</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£225,000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2008/09</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£235,000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2009/10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£245,000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2010/11</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£255,000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2011/12</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£50,000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2012/13</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£50,000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2013/14</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£50,000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2014/15</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£40,000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2015/16</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£40,000</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r h="300986">
                <a:tc>
                  <a:txBody>
                    <a:bodyPr/>
                    <a:lstStyle/>
                    <a:p>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2016/17</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£40,000</a:t>
                      </a:r>
                      <a:r>
                        <a:rPr lang="en-GB" sz="1200" b="1" baseline="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but see next slide</a:t>
                      </a: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txBody>
                  <a:tcPr marT="45733" marB="45733"/>
                </a:tc>
              </a:tr>
            </a:tbl>
          </a:graphicData>
        </a:graphic>
      </p:graphicFrame>
    </p:spTree>
    <p:extLst>
      <p:ext uri="{BB962C8B-B14F-4D97-AF65-F5344CB8AC3E}">
        <p14:creationId xmlns:p14="http://schemas.microsoft.com/office/powerpoint/2010/main" val="4116917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4" y="937904"/>
            <a:ext cx="8152610" cy="3382977"/>
          </a:xfrm>
          <a:prstGeom prst="rect">
            <a:avLst/>
          </a:prstGeom>
          <a:noFill/>
        </p:spPr>
        <p:txBody>
          <a:bodyPr wrap="square" numCol="1" spcCol="396000" rtlCol="0">
            <a:spAutoFit/>
          </a:bodyPr>
          <a:lstStyle/>
          <a:p>
            <a:pPr marL="0" lvl="1" indent="-11112">
              <a:buNone/>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High Earners – Taper Annual Allowance</a:t>
            </a:r>
          </a:p>
          <a:p>
            <a:pPr marL="0" lvl="1" indent="-11112">
              <a:buNone/>
            </a:pPr>
            <a:endPar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28600" indent="-228600">
              <a:buFontTx/>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From April 2016 the Annual Allowance was reduced for high earners</a:t>
            </a:r>
          </a:p>
          <a:p>
            <a:pPr marL="228600" indent="-228600">
              <a:buFontTx/>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Individuals whose income is over £150,000 will have their allowance reduced by £1 for every £2 their income exceeds £150,000</a:t>
            </a:r>
          </a:p>
          <a:p>
            <a:pPr marL="228600" indent="-228600">
              <a:buFontTx/>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The minimum the allowance can be reduced to is £10,000</a:t>
            </a:r>
          </a:p>
          <a:p>
            <a:pPr marL="228600" indent="-228600">
              <a:buFontTx/>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So the maximum reduction will be £30,000 for members whose income is over £210,000</a:t>
            </a:r>
          </a:p>
          <a:p>
            <a:pPr marL="228600" indent="-228600">
              <a:buFontTx/>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‘Income’ includes any income given up for pensions via salary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sacrifice</a:t>
            </a:r>
          </a:p>
          <a:p>
            <a:pPr marL="228600" indent="-228600">
              <a:buFontTx/>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a:t>
            </a:r>
            <a:r>
              <a:rPr lang="en-GB" sz="140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way in which income is measured may mean that individuals with income of between £110,000 and £150,000 may be subject to the taper annual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allowance</a:t>
            </a:r>
          </a:p>
          <a:p>
            <a:pPr marL="0" lvl="1" indent="-11112">
              <a:buNone/>
            </a:pPr>
            <a:endPar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400" dirty="0">
              <a:latin typeface="Verdana" panose="020B0604030504040204" pitchFamily="34" charset="0"/>
              <a:ea typeface="Verdana" panose="020B0604030504040204" pitchFamily="34" charset="0"/>
              <a:cs typeface="Verdana" panose="020B0604030504040204" pitchFamily="34" charset="0"/>
            </a:endParaRPr>
          </a:p>
          <a:p>
            <a:pPr lvl="0" defTabSz="914400">
              <a:spcBef>
                <a:spcPts val="700"/>
              </a:spcBef>
              <a:defRPr/>
            </a:pPr>
            <a:endParaRPr lang="en-GB" sz="1400" dirty="0">
              <a:solidFill>
                <a:srgbClr val="4F4E50"/>
              </a:solidFill>
              <a:latin typeface="Arial"/>
            </a:endParaRPr>
          </a:p>
          <a:p>
            <a:pPr marL="0" lvl="1" indent="-11112">
              <a:buNone/>
            </a:pP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5" y="84072"/>
            <a:ext cx="8152609"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Reduction in Annual Allowance Limits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8720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4" y="937904"/>
            <a:ext cx="8152610" cy="3936975"/>
          </a:xfrm>
          <a:prstGeom prst="rect">
            <a:avLst/>
          </a:prstGeom>
          <a:noFill/>
        </p:spPr>
        <p:txBody>
          <a:bodyPr wrap="square" numCol="1" spcCol="396000" rtlCol="0">
            <a:spAutoFit/>
          </a:bodyPr>
          <a:lstStyle/>
          <a:p>
            <a:pPr marL="0" lvl="1" indent="-11112">
              <a:buNone/>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Money Purchase Annual Allowance  (MPAA)</a:t>
            </a:r>
          </a:p>
          <a:p>
            <a:pPr marL="0" lvl="1" indent="-11112">
              <a:buNone/>
            </a:pPr>
            <a:endParaRPr lang="en-GB" sz="14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came into effect from 6 April 2015 with the new pension retirement options</a:t>
            </a:r>
          </a:p>
          <a:p>
            <a:pPr marL="285750" indent="-285750">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When a member first flexibly accesses their pension they become subject to MPAA</a:t>
            </a:r>
          </a:p>
          <a:p>
            <a:pPr marL="285750" indent="-285750">
              <a:buFont typeface="Arial" panose="020B0604020202020204" pitchFamily="34" charset="0"/>
              <a:buChar cha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is a new limit on the amount of contributions that can be paid into all DC pension schemes, above which there is a tax charge</a:t>
            </a:r>
          </a:p>
          <a:p>
            <a:pPr marL="285750" indent="-285750">
              <a:buFont typeface="Arial" panose="020B0604020202020204" pitchFamily="34" charset="0"/>
              <a:buChar cha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2016/17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 £10,000</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Some examples of events that trigger this: </a:t>
            </a:r>
          </a:p>
          <a:p>
            <a:pPr marL="984250" lvl="2" indent="-285750">
              <a:buClr>
                <a:schemeClr val="accent1"/>
              </a:buClr>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payment of drawdown income from a flexi-access drawdown fund</a:t>
            </a:r>
          </a:p>
          <a:p>
            <a:pPr marL="984250" lvl="2" indent="-285750">
              <a:buClr>
                <a:schemeClr val="accent1"/>
              </a:buClr>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payment of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 Uncrystallised Funds Pension Lump Sum</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984250" lvl="2" indent="-285750">
              <a:buClr>
                <a:schemeClr val="accent1"/>
              </a:buClr>
              <a:buFont typeface="Wingdings" panose="05000000000000000000" pitchFamily="2" charset="2"/>
              <a:buChar char="Ø"/>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payment from a lifetime annuity that allows the annuity rate to be decreased</a:t>
            </a:r>
          </a:p>
          <a:p>
            <a:pPr marL="228600" indent="-228600">
              <a:buFontTx/>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This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was introduced to stop members recycling their benefits &amp; getting tax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relief</a:t>
            </a:r>
          </a:p>
          <a:p>
            <a:pPr marL="228600" indent="-228600">
              <a:buFontTx/>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MPAA cannot be carried forward</a:t>
            </a:r>
          </a:p>
          <a:p>
            <a:pPr marL="228600" indent="-228600">
              <a:buFontTx/>
              <a:buChar char="•"/>
              <a:defRPr/>
            </a:pP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indent="-228600">
              <a:buFontTx/>
              <a:buChar char="•"/>
              <a:defRPr/>
            </a:pPr>
            <a:r>
              <a:rPr lang="en-GB" sz="1400" i="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More </a:t>
            </a:r>
            <a:r>
              <a:rPr lang="en-GB" sz="1400" i="1" dirty="0">
                <a:solidFill>
                  <a:schemeClr val="accent5"/>
                </a:solidFill>
                <a:latin typeface="Verdana" panose="020B0604030504040204" pitchFamily="34" charset="0"/>
                <a:ea typeface="Verdana" panose="020B0604030504040204" pitchFamily="34" charset="0"/>
                <a:cs typeface="Verdana" panose="020B0604030504040204" pitchFamily="34" charset="0"/>
              </a:rPr>
              <a:t>information </a:t>
            </a:r>
            <a:r>
              <a:rPr lang="en-GB" sz="1400" i="1"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about flexible benefits will follow in the Retirements Session </a:t>
            </a:r>
            <a:endParaRPr lang="en-GB" sz="1400" i="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400" dirty="0">
              <a:latin typeface="Verdana" panose="020B0604030504040204" pitchFamily="34" charset="0"/>
              <a:ea typeface="Verdana" panose="020B0604030504040204" pitchFamily="34" charset="0"/>
              <a:cs typeface="Verdana" panose="020B0604030504040204" pitchFamily="34" charset="0"/>
            </a:endParaRPr>
          </a:p>
          <a:p>
            <a:pPr lvl="0" defTabSz="914400">
              <a:spcBef>
                <a:spcPts val="700"/>
              </a:spcBef>
              <a:defRPr/>
            </a:pPr>
            <a:endParaRPr lang="en-GB" sz="1400" dirty="0">
              <a:solidFill>
                <a:srgbClr val="4F4E50"/>
              </a:solidFill>
              <a:latin typeface="Arial"/>
            </a:endParaRPr>
          </a:p>
          <a:p>
            <a:pPr marL="0" lvl="1" indent="-11112">
              <a:buNone/>
            </a:pP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5" y="84072"/>
            <a:ext cx="8152609"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Reduction in Annual Allowance Limits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69611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3939540"/>
          </a:xfrm>
          <a:prstGeom prst="rect">
            <a:avLst/>
          </a:prstGeom>
          <a:noFill/>
        </p:spPr>
        <p:txBody>
          <a:bodyPr wrap="square" numCol="1" spcCol="396000" rtlCol="0">
            <a:spAutoFit/>
          </a:bodyPr>
          <a:lstStyle/>
          <a:p>
            <a:pPr>
              <a:defRPr/>
            </a:pPr>
            <a:r>
              <a:rPr lang="en-GB" sz="1400" b="1" dirty="0">
                <a:latin typeface="Verdana" panose="020B0604030504040204" pitchFamily="34" charset="0"/>
                <a:ea typeface="Verdana" panose="020B0604030504040204" pitchFamily="34" charset="0"/>
                <a:cs typeface="Verdana" panose="020B0604030504040204" pitchFamily="34" charset="0"/>
              </a:rPr>
              <a:t>What is the Pension Input Amount?</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The amount that is used to calculate if an individual has exceeded the Annual Allowance</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It is the value of the increase in pension benefits (DB) plus the amount of contributions (DC) for all registered pension schemes over the Pension Input Period </a:t>
            </a:r>
          </a:p>
          <a:p>
            <a:pPr>
              <a:defRPr/>
            </a:pPr>
            <a:endParaRPr lang="en-GB" sz="1400" b="1" dirty="0">
              <a:latin typeface="Verdana" panose="020B0604030504040204" pitchFamily="34" charset="0"/>
              <a:ea typeface="Verdana" panose="020B0604030504040204" pitchFamily="34" charset="0"/>
              <a:cs typeface="Verdana" panose="020B0604030504040204" pitchFamily="34" charset="0"/>
            </a:endParaRPr>
          </a:p>
          <a:p>
            <a:pPr>
              <a:defRPr/>
            </a:pPr>
            <a:r>
              <a:rPr lang="en-GB" sz="1400" b="1" dirty="0">
                <a:latin typeface="Verdana" panose="020B0604030504040204" pitchFamily="34" charset="0"/>
                <a:ea typeface="Verdana" panose="020B0604030504040204" pitchFamily="34" charset="0"/>
                <a:cs typeface="Verdana" panose="020B0604030504040204" pitchFamily="34" charset="0"/>
              </a:rPr>
              <a:t>What is the Pension Input Period? (PIP)</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The period of time over which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Annual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Allowance is measured</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Date on which the Pension Input Period </a:t>
            </a:r>
            <a:r>
              <a:rPr lang="en-GB" sz="1400" u="sng" dirty="0">
                <a:solidFill>
                  <a:schemeClr val="accent5"/>
                </a:solidFill>
                <a:latin typeface="Verdana" panose="020B0604030504040204" pitchFamily="34" charset="0"/>
                <a:ea typeface="Verdana" panose="020B0604030504040204" pitchFamily="34" charset="0"/>
                <a:cs typeface="Verdana" panose="020B0604030504040204" pitchFamily="34" charset="0"/>
              </a:rPr>
              <a:t>ends</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 determines the tax year in which the Pension Input Amount falls</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Trustees, scheme administrators and members were able to choose their pension input period e.g. Jan-Dec</a:t>
            </a:r>
          </a:p>
          <a:p>
            <a:pPr marL="285750" indent="-285750">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From 9 July 2015 all PIPs are now fixed by legislation and must now align to tax years</a:t>
            </a:r>
          </a:p>
          <a:p>
            <a:pPr marL="228600" indent="-228600">
              <a:buFontTx/>
              <a:buChar char="•"/>
              <a:defRPr/>
            </a:pPr>
            <a:endParaRPr lang="en-GB" dirty="0">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7407875"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Pension Input Amounts &amp; Periods</a:t>
            </a: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6671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4216539"/>
          </a:xfrm>
          <a:prstGeom prst="rect">
            <a:avLst/>
          </a:prstGeom>
          <a:noFill/>
        </p:spPr>
        <p:txBody>
          <a:bodyPr wrap="square" numCol="1" spcCol="396000" rtlCol="0">
            <a:spAutoFit/>
          </a:bodyPr>
          <a:lstStyle/>
          <a:p>
            <a:pPr>
              <a:defRPr/>
            </a:pPr>
            <a:r>
              <a:rPr lang="en-GB" sz="1400" b="1" dirty="0">
                <a:latin typeface="Verdana" panose="020B0604030504040204" pitchFamily="34" charset="0"/>
                <a:ea typeface="Verdana" panose="020B0604030504040204" pitchFamily="34" charset="0"/>
                <a:cs typeface="Verdana" panose="020B0604030504040204" pitchFamily="34" charset="0"/>
              </a:rPr>
              <a:t>What is it?</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From April 2011 members can carry forward unused annual allowances from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previous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three tax years to support contributions paid in excess of the annual allowance during the current tax year</a:t>
            </a:r>
          </a:p>
          <a:p>
            <a:pPr marL="228600" indent="-228600">
              <a:buFontTx/>
              <a:buChar cha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For tax years prior to April 2011</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carry forward assumed that an annual allowance of £50,000 was available in the three previous tax years rather than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actual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annual allowance </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From 2014/15 tax years onwards, carry forward is based on the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actual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annual allowance for each of the three previous tax years </a:t>
            </a:r>
          </a:p>
          <a:p>
            <a:pPr marL="228600" indent="-228600">
              <a:buFontTx/>
              <a:buChar char="•"/>
              <a:defRPr/>
            </a:pPr>
            <a:endParaRPr lang="en-GB" sz="1400" dirty="0">
              <a:latin typeface="Verdana" panose="020B0604030504040204" pitchFamily="34" charset="0"/>
              <a:ea typeface="Verdana" panose="020B0604030504040204" pitchFamily="34" charset="0"/>
              <a:cs typeface="Verdana" panose="020B0604030504040204" pitchFamily="34" charset="0"/>
            </a:endParaRPr>
          </a:p>
          <a:p>
            <a:pPr>
              <a:defRPr/>
            </a:pPr>
            <a:r>
              <a:rPr lang="en-GB" sz="1400" b="1" dirty="0">
                <a:latin typeface="Verdana" panose="020B0604030504040204" pitchFamily="34" charset="0"/>
                <a:ea typeface="Verdana" panose="020B0604030504040204" pitchFamily="34" charset="0"/>
                <a:cs typeface="Verdana" panose="020B0604030504040204" pitchFamily="34" charset="0"/>
              </a:rPr>
              <a:t>How does it work?</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Unused allowances from the earliest tax year must be used first </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Unused allowances cannot be brought forward to the current year until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 annual allowance for that year has been used up</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The individual must have been a member of a registered pension scheme at some point in the tax year, they are carrying forward from </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Any unused MPAA cannot be carried forward</a:t>
            </a:r>
            <a:b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200" b="1"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400" b="1" dirty="0">
                <a:latin typeface="Verdana" panose="020B0604030504040204" pitchFamily="34" charset="0"/>
                <a:ea typeface="Verdana" panose="020B0604030504040204" pitchFamily="34" charset="0"/>
                <a:cs typeface="Verdana" panose="020B0604030504040204" pitchFamily="34" charset="0"/>
              </a:rPr>
              <a:t>How do you claim it?</a:t>
            </a:r>
          </a:p>
          <a:p>
            <a:pPr marL="228600" indent="-228600">
              <a:buFontTx/>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Carry forward is automatically given where unused allowances exist.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Members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do not need to do anything in order to receive carry forward</a:t>
            </a: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8116089"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dirty="0" smtClean="0">
                <a:solidFill>
                  <a:schemeClr val="accent1"/>
                </a:solidFill>
                <a:latin typeface="Verdana"/>
                <a:cs typeface="Verdana"/>
              </a:rPr>
              <a:t>Carry Forward of Unused Allowances</a:t>
            </a:r>
          </a:p>
        </p:txBody>
      </p:sp>
    </p:spTree>
    <p:extLst>
      <p:ext uri="{BB962C8B-B14F-4D97-AF65-F5344CB8AC3E}">
        <p14:creationId xmlns:p14="http://schemas.microsoft.com/office/powerpoint/2010/main" val="9646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4216539"/>
          </a:xfrm>
          <a:prstGeom prst="rect">
            <a:avLst/>
          </a:prstGeom>
          <a:noFill/>
        </p:spPr>
        <p:txBody>
          <a:bodyPr wrap="square" numCol="1" spcCol="396000" rtlCol="0">
            <a:spAutoFit/>
          </a:bodyPr>
          <a:lstStyle/>
          <a:p>
            <a:pPr marL="200025" lvl="2">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Mr White contributed the following amounts in the previous three tax years:</a:t>
            </a: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2013/14:  £25,000 </a:t>
            </a:r>
            <a:r>
              <a:rPr lang="en-GB" sz="1200" i="1" dirty="0">
                <a:solidFill>
                  <a:schemeClr val="accent1"/>
                </a:solidFill>
                <a:latin typeface="Verdana" panose="020B0604030504040204" pitchFamily="34" charset="0"/>
                <a:ea typeface="Verdana" panose="020B0604030504040204" pitchFamily="34" charset="0"/>
                <a:cs typeface="Verdana" panose="020B0604030504040204" pitchFamily="34" charset="0"/>
              </a:rPr>
              <a:t>(AA £50,000)</a:t>
            </a: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2014/15:  £60,000 </a:t>
            </a:r>
            <a:r>
              <a:rPr lang="en-GB" sz="1200" i="1" dirty="0">
                <a:solidFill>
                  <a:schemeClr val="accent1"/>
                </a:solidFill>
                <a:latin typeface="Verdana" panose="020B0604030504040204" pitchFamily="34" charset="0"/>
                <a:ea typeface="Verdana" panose="020B0604030504040204" pitchFamily="34" charset="0"/>
                <a:cs typeface="Verdana" panose="020B0604030504040204" pitchFamily="34" charset="0"/>
              </a:rPr>
              <a:t>(AA £40,000)</a:t>
            </a: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2015/16:  £35,000 </a:t>
            </a:r>
            <a:r>
              <a:rPr lang="en-GB" sz="1200" i="1" dirty="0">
                <a:solidFill>
                  <a:schemeClr val="accent1"/>
                </a:solidFill>
                <a:latin typeface="Verdana" panose="020B0604030504040204" pitchFamily="34" charset="0"/>
                <a:ea typeface="Verdana" panose="020B0604030504040204" pitchFamily="34" charset="0"/>
                <a:cs typeface="Verdana" panose="020B0604030504040204" pitchFamily="34" charset="0"/>
              </a:rPr>
              <a:t>(AA £40,000)</a:t>
            </a:r>
          </a:p>
          <a:p>
            <a:pPr marL="200025" lvl="2">
              <a:defRPr/>
            </a:pP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00025" lvl="2">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His unused annual allowances were therefore:</a:t>
            </a: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2013/14:  + £25,000</a:t>
            </a: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2014/15:  - £20,000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(justified by carrying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£20,000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from 2013/14)</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2015/16:  + £5,000</a:t>
            </a:r>
          </a:p>
          <a:p>
            <a:pPr marL="200025" lvl="2">
              <a:defRPr/>
            </a:pP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00025" lvl="2">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As you cannot carry forward any unused allowance into a later year until you have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used up the annual allowance from previous years,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his adjusted annual allowance is therefore:</a:t>
            </a:r>
          </a:p>
          <a:p>
            <a:pPr marL="731838" lvl="2">
              <a:defRP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2013/14: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 £5,000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(balance remaining after carrying forward </a:t>
            </a: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20,000 to 2014/15)</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731838" lvl="2">
              <a:defRP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2014/15: £0 </a:t>
            </a:r>
          </a:p>
          <a:p>
            <a:pPr marL="731838" lvl="2">
              <a:defRPr/>
            </a:pP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2015/16: + £5,000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731838" lvl="2">
              <a:defRP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Total carry forward £10,000</a:t>
            </a:r>
          </a:p>
          <a:p>
            <a:pPr marL="438150" lvl="1" indent="-196850">
              <a:defRPr/>
            </a:pP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527050" lvl="1"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He is therefore able to contribute a total of </a:t>
            </a:r>
            <a:r>
              <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rPr>
              <a:t>£50,000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during the 2016/17 tax year </a:t>
            </a:r>
          </a:p>
          <a:p>
            <a:pPr marL="527050" lvl="1" indent="-285750">
              <a:buFont typeface="Arial" panose="020B0604020202020204" pitchFamily="34" charset="0"/>
              <a:buChar cha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This represents his Annual Allowance of £40,000 plus unused allowances totalling £10,000</a:t>
            </a:r>
          </a:p>
          <a:p>
            <a:pPr marL="228600" indent="-228600">
              <a:buFontTx/>
              <a:buChar char="•"/>
              <a:defRPr/>
            </a:pPr>
            <a:endParaRPr lang="en-GB" sz="1600" dirty="0"/>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8411923"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dirty="0" smtClean="0">
                <a:solidFill>
                  <a:schemeClr val="accent1"/>
                </a:solidFill>
                <a:latin typeface="Verdana"/>
                <a:cs typeface="Verdana"/>
              </a:rPr>
              <a:t>Carry Forward of Unused Allowances: Example</a:t>
            </a:r>
          </a:p>
        </p:txBody>
      </p:sp>
    </p:spTree>
    <p:extLst>
      <p:ext uri="{BB962C8B-B14F-4D97-AF65-F5344CB8AC3E}">
        <p14:creationId xmlns:p14="http://schemas.microsoft.com/office/powerpoint/2010/main" val="2834058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EGON4">
      <a:dk1>
        <a:srgbClr val="0069B4"/>
      </a:dk1>
      <a:lt1>
        <a:sysClr val="window" lastClr="FFFFFF"/>
      </a:lt1>
      <a:dk2>
        <a:srgbClr val="0069B4"/>
      </a:dk2>
      <a:lt2>
        <a:srgbClr val="EEECE1"/>
      </a:lt2>
      <a:accent1>
        <a:srgbClr val="0069B4"/>
      </a:accent1>
      <a:accent2>
        <a:srgbClr val="00A48C"/>
      </a:accent2>
      <a:accent3>
        <a:srgbClr val="36B5CE"/>
      </a:accent3>
      <a:accent4>
        <a:srgbClr val="942EB5"/>
      </a:accent4>
      <a:accent5>
        <a:srgbClr val="666366"/>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A8836DE081ED43965F0E904441BD74" ma:contentTypeVersion="1" ma:contentTypeDescription="Create a new document." ma:contentTypeScope="" ma:versionID="97a43dab46a6f39929ef241b98be63a5">
  <xsd:schema xmlns:xsd="http://www.w3.org/2001/XMLSchema" xmlns:xs="http://www.w3.org/2001/XMLSchema" xmlns:p="http://schemas.microsoft.com/office/2006/metadata/properties" xmlns:ns2="f16c812b-1aa6-4d16-9ab4-2de749e1e6ef" targetNamespace="http://schemas.microsoft.com/office/2006/metadata/properties" ma:root="true" ma:fieldsID="eeffbc0977bbe5bb8e7db524cb9b8e43" ns2:_="">
    <xsd:import namespace="f16c812b-1aa6-4d16-9ab4-2de749e1e6ef"/>
    <xsd:element name="properties">
      <xsd:complexType>
        <xsd:sequence>
          <xsd:element name="documentManagement">
            <xsd:complexType>
              <xsd:all>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c812b-1aa6-4d16-9ab4-2de749e1e6ef" elementFormDefault="qualified">
    <xsd:import namespace="http://schemas.microsoft.com/office/2006/documentManagement/types"/>
    <xsd:import namespace="http://schemas.microsoft.com/office/infopath/2007/PartnerControls"/>
    <xsd:element name="Category" ma:index="8" ma:displayName="Category" ma:format="Dropdown" ma:internalName="Category">
      <xsd:simpleType>
        <xsd:restriction base="dms:Choice">
          <xsd:enumeration value="(1) Guidelines"/>
          <xsd:enumeration value="(2) Templates"/>
          <xsd:enumeration value="(3)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f16c812b-1aa6-4d16-9ab4-2de749e1e6ef">(2) Templates</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BC330B-6CB1-429E-ADE6-BCFB3C649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c812b-1aa6-4d16-9ab4-2de749e1e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A8D9C1-A160-44A4-8E27-4383BC2B6CDF}">
  <ds:schemaRefs>
    <ds:schemaRef ds:uri="http://purl.org/dc/terms/"/>
    <ds:schemaRef ds:uri="f16c812b-1aa6-4d16-9ab4-2de749e1e6ef"/>
    <ds:schemaRef ds:uri="http://schemas.microsoft.com/office/infopath/2007/PartnerControl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4EE5235-BAB1-42D1-BBB9-14BF4C58EF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1026</TotalTime>
  <Words>1542</Words>
  <Application>Microsoft Office PowerPoint</Application>
  <PresentationFormat>On-screen Show (16:9)</PresentationFormat>
  <Paragraphs>185</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Aegon Presentation Template 16x9 2015</dc:title>
  <dc:creator>Samantha Dexter</dc:creator>
  <cp:lastModifiedBy>Gore, Karen</cp:lastModifiedBy>
  <cp:revision>115</cp:revision>
  <dcterms:created xsi:type="dcterms:W3CDTF">2015-05-26T08:01:19Z</dcterms:created>
  <dcterms:modified xsi:type="dcterms:W3CDTF">2016-10-14T11:13:24Z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0x0101006DA8836DE081ED43965F0E904441BD74</vt:lpwstr>
  </property>
</Properties>
</file>