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7" r:id="rId5"/>
    <p:sldId id="258" r:id="rId6"/>
    <p:sldId id="262" r:id="rId7"/>
    <p:sldId id="270" r:id="rId8"/>
    <p:sldId id="271" r:id="rId9"/>
    <p:sldId id="272" r:id="rId10"/>
    <p:sldId id="286" r:id="rId11"/>
    <p:sldId id="273" r:id="rId12"/>
    <p:sldId id="274" r:id="rId13"/>
    <p:sldId id="279" r:id="rId14"/>
    <p:sldId id="287" r:id="rId15"/>
    <p:sldId id="288" r:id="rId16"/>
    <p:sldId id="289" r:id="rId17"/>
    <p:sldId id="290" r:id="rId18"/>
    <p:sldId id="291" r:id="rId19"/>
    <p:sldId id="292" r:id="rId20"/>
    <p:sldId id="269"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475" autoAdjust="0"/>
  </p:normalViewPr>
  <p:slideViewPr>
    <p:cSldViewPr snapToGrid="0" snapToObjects="1">
      <p:cViewPr varScale="1">
        <p:scale>
          <a:sx n="107" d="100"/>
          <a:sy n="107" d="100"/>
        </p:scale>
        <p:origin x="114" y="19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2A1CD-E74E-4CD1-AA73-176FD0281D59}" type="datetimeFigureOut">
              <a:rPr lang="en-GB" smtClean="0"/>
              <a:t>29/09/2016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CC55D-B5CD-4363-BA7D-DCE27A9A6AB0}" type="slidenum">
              <a:rPr lang="en-GB" smtClean="0"/>
              <a:t>‹#›</a:t>
            </a:fld>
            <a:endParaRPr lang="en-GB" dirty="0"/>
          </a:p>
        </p:txBody>
      </p:sp>
    </p:spTree>
    <p:extLst>
      <p:ext uri="{BB962C8B-B14F-4D97-AF65-F5344CB8AC3E}">
        <p14:creationId xmlns:p14="http://schemas.microsoft.com/office/powerpoint/2010/main" val="411175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 investment income</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4</a:t>
            </a:fld>
            <a:endParaRPr lang="en-GB" dirty="0"/>
          </a:p>
        </p:txBody>
      </p:sp>
    </p:spTree>
    <p:extLst>
      <p:ext uri="{BB962C8B-B14F-4D97-AF65-F5344CB8AC3E}">
        <p14:creationId xmlns:p14="http://schemas.microsoft.com/office/powerpoint/2010/main" val="124844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OEIC – Open Ended Investment Company</a:t>
            </a:r>
          </a:p>
          <a:p>
            <a:r>
              <a:rPr lang="en-GB" dirty="0" smtClean="0"/>
              <a:t>ETF – Exchange Traded Funds – similar to unit trust</a:t>
            </a:r>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5</a:t>
            </a:fld>
            <a:endParaRPr lang="en-GB" dirty="0"/>
          </a:p>
        </p:txBody>
      </p:sp>
    </p:spTree>
    <p:extLst>
      <p:ext uri="{BB962C8B-B14F-4D97-AF65-F5344CB8AC3E}">
        <p14:creationId xmlns:p14="http://schemas.microsoft.com/office/powerpoint/2010/main" val="509512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7</a:t>
            </a:fld>
            <a:endParaRPr lang="en-GB" dirty="0"/>
          </a:p>
        </p:txBody>
      </p:sp>
    </p:spTree>
    <p:extLst>
      <p:ext uri="{BB962C8B-B14F-4D97-AF65-F5344CB8AC3E}">
        <p14:creationId xmlns:p14="http://schemas.microsoft.com/office/powerpoint/2010/main" val="307567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8</a:t>
            </a:fld>
            <a:endParaRPr lang="en-GB" dirty="0"/>
          </a:p>
        </p:txBody>
      </p:sp>
    </p:spTree>
    <p:extLst>
      <p:ext uri="{BB962C8B-B14F-4D97-AF65-F5344CB8AC3E}">
        <p14:creationId xmlns:p14="http://schemas.microsoft.com/office/powerpoint/2010/main" val="1950934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9</a:t>
            </a:fld>
            <a:endParaRPr lang="en-GB" dirty="0"/>
          </a:p>
        </p:txBody>
      </p:sp>
    </p:spTree>
    <p:extLst>
      <p:ext uri="{BB962C8B-B14F-4D97-AF65-F5344CB8AC3E}">
        <p14:creationId xmlns:p14="http://schemas.microsoft.com/office/powerpoint/2010/main" val="166135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11</a:t>
            </a:fld>
            <a:endParaRPr lang="en-GB" dirty="0"/>
          </a:p>
        </p:txBody>
      </p:sp>
    </p:spTree>
    <p:extLst>
      <p:ext uri="{BB962C8B-B14F-4D97-AF65-F5344CB8AC3E}">
        <p14:creationId xmlns:p14="http://schemas.microsoft.com/office/powerpoint/2010/main" val="413806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eaLnBrk="1" fontAlgn="auto" hangingPunct="1">
              <a:spcAft>
                <a:spcPts val="0"/>
              </a:spcAft>
              <a:buFont typeface="Arial" panose="020B0604020202020204" pitchFamily="34" charset="0"/>
              <a:buChar char="•"/>
              <a:defRPr/>
            </a:pPr>
            <a:r>
              <a:rPr lang="en-GB" b="0" dirty="0" smtClean="0"/>
              <a:t>Net pay arrangement - higher rate tax relief is given immediately because the amount of pay subject to tax is reduced and therefore a lower amount falls into the higher tax band</a:t>
            </a:r>
          </a:p>
          <a:p>
            <a:pPr marL="285750" indent="-285750" eaLnBrk="1" fontAlgn="auto" hangingPunct="1">
              <a:spcAft>
                <a:spcPts val="0"/>
              </a:spcAft>
              <a:buFont typeface="Arial" panose="020B0604020202020204" pitchFamily="34" charset="0"/>
              <a:buChar char="•"/>
              <a:defRPr/>
            </a:pPr>
            <a:r>
              <a:rPr lang="en-GB" b="0" dirty="0" smtClean="0"/>
              <a:t>Relief at Source – tax payer will need to claim the extra £20 relief direct from HMRC</a:t>
            </a:r>
          </a:p>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12</a:t>
            </a:fld>
            <a:endParaRPr lang="en-GB" dirty="0"/>
          </a:p>
        </p:txBody>
      </p:sp>
    </p:spTree>
    <p:extLst>
      <p:ext uri="{BB962C8B-B14F-4D97-AF65-F5344CB8AC3E}">
        <p14:creationId xmlns:p14="http://schemas.microsoft.com/office/powerpoint/2010/main" val="525674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13</a:t>
            </a:fld>
            <a:endParaRPr lang="en-GB" dirty="0"/>
          </a:p>
        </p:txBody>
      </p:sp>
    </p:spTree>
    <p:extLst>
      <p:ext uri="{BB962C8B-B14F-4D97-AF65-F5344CB8AC3E}">
        <p14:creationId xmlns:p14="http://schemas.microsoft.com/office/powerpoint/2010/main" val="388689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defTabSz="914400">
              <a:spcBef>
                <a:spcPts val="700"/>
              </a:spcBef>
              <a:buFont typeface="+mj-lt"/>
              <a:buAutoNum type="arabicPeriod"/>
              <a:defRPr/>
            </a:pPr>
            <a:r>
              <a:rPr lang="en-GB" sz="1200" dirty="0" smtClean="0">
                <a:solidFill>
                  <a:srgbClr val="4F4E50"/>
                </a:solidFill>
                <a:latin typeface="Arial"/>
              </a:rPr>
              <a:t>This is the members initial pay of £1,000 reduced by a salary sacrifice of £100.</a:t>
            </a:r>
          </a:p>
          <a:p>
            <a:pPr marL="228600" lvl="0" indent="-228600" defTabSz="914400">
              <a:spcBef>
                <a:spcPts val="700"/>
              </a:spcBef>
              <a:buFont typeface="+mj-lt"/>
              <a:buAutoNum type="arabicPeriod"/>
              <a:defRPr/>
            </a:pPr>
            <a:r>
              <a:rPr lang="en-GB" sz="1200" dirty="0" smtClean="0">
                <a:solidFill>
                  <a:srgbClr val="4F4E50"/>
                </a:solidFill>
                <a:latin typeface="Arial"/>
              </a:rPr>
              <a:t>The calculation does not accurately reflect the various allowances and thresholds at which tax and NI contributions are due. It simply illustrates how salary sacrifice works.</a:t>
            </a:r>
          </a:p>
          <a:p>
            <a:endParaRPr lang="en-GB" dirty="0"/>
          </a:p>
        </p:txBody>
      </p:sp>
      <p:sp>
        <p:nvSpPr>
          <p:cNvPr id="4" name="Slide Number Placeholder 3"/>
          <p:cNvSpPr>
            <a:spLocks noGrp="1"/>
          </p:cNvSpPr>
          <p:nvPr>
            <p:ph type="sldNum" sz="quarter" idx="10"/>
          </p:nvPr>
        </p:nvSpPr>
        <p:spPr/>
        <p:txBody>
          <a:bodyPr/>
          <a:lstStyle/>
          <a:p>
            <a:fld id="{793CC55D-B5CD-4363-BA7D-DCE27A9A6AB0}" type="slidenum">
              <a:rPr lang="en-GB" smtClean="0"/>
              <a:t>14</a:t>
            </a:fld>
            <a:endParaRPr lang="en-GB" dirty="0"/>
          </a:p>
        </p:txBody>
      </p:sp>
    </p:spTree>
    <p:extLst>
      <p:ext uri="{BB962C8B-B14F-4D97-AF65-F5344CB8AC3E}">
        <p14:creationId xmlns:p14="http://schemas.microsoft.com/office/powerpoint/2010/main" val="48583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123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036532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42629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3263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695484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29926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49874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93348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235641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15001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8A0BD0A-0B2E-8947-92D6-AB42BFA7E4D0}" type="datetimeFigureOut">
              <a:rPr lang="en-US" smtClean="0"/>
              <a:t>9/29/2016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8B35FAB-CD18-1949-8D7F-6917BCA218F4}" type="slidenum">
              <a:rPr lang="en-US" smtClean="0"/>
              <a:t>‹#›</a:t>
            </a:fld>
            <a:endParaRPr lang="en-US" dirty="0"/>
          </a:p>
        </p:txBody>
      </p:sp>
    </p:spTree>
    <p:extLst>
      <p:ext uri="{BB962C8B-B14F-4D97-AF65-F5344CB8AC3E}">
        <p14:creationId xmlns:p14="http://schemas.microsoft.com/office/powerpoint/2010/main" val="37077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A0BD0A-0B2E-8947-92D6-AB42BFA7E4D0}" type="datetimeFigureOut">
              <a:rPr lang="en-US" smtClean="0"/>
              <a:t>9/29/2016</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8B35FAB-CD18-1949-8D7F-6917BCA218F4}" type="slidenum">
              <a:rPr lang="en-US" smtClean="0"/>
              <a:t>‹#›</a:t>
            </a:fld>
            <a:endParaRPr lang="en-US" dirty="0"/>
          </a:p>
        </p:txBody>
      </p:sp>
    </p:spTree>
    <p:extLst>
      <p:ext uri="{BB962C8B-B14F-4D97-AF65-F5344CB8AC3E}">
        <p14:creationId xmlns:p14="http://schemas.microsoft.com/office/powerpoint/2010/main" val="27803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225" y="4562557"/>
            <a:ext cx="8788400" cy="368300"/>
          </a:xfrm>
          <a:prstGeom prst="rect">
            <a:avLst/>
          </a:prstGeom>
        </p:spPr>
      </p:pic>
      <p:sp>
        <p:nvSpPr>
          <p:cNvPr id="5" name="Title 10"/>
          <p:cNvSpPr txBox="1">
            <a:spLocks/>
          </p:cNvSpPr>
          <p:nvPr/>
        </p:nvSpPr>
        <p:spPr>
          <a:xfrm>
            <a:off x="383224" y="1470212"/>
            <a:ext cx="7317457" cy="59901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b="1" spc="-150" dirty="0" smtClean="0">
                <a:solidFill>
                  <a:schemeClr val="accent1"/>
                </a:solidFill>
                <a:latin typeface="Verdana"/>
                <a:cs typeface="Verdana"/>
              </a:rPr>
              <a:t>Pension Contributions &amp; Tax Relief</a:t>
            </a:r>
            <a:endParaRPr lang="en-GB" sz="1600" b="1" spc="-150" dirty="0">
              <a:solidFill>
                <a:schemeClr val="accent1"/>
              </a:solidFill>
              <a:latin typeface="Verdana"/>
              <a:cs typeface="Verdana"/>
            </a:endParaRP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Karen Gore </a:t>
            </a:r>
          </a:p>
          <a:p>
            <a:pPr algn="l">
              <a:lnSpc>
                <a:spcPct val="80000"/>
              </a:lnSpc>
            </a:pPr>
            <a:endParaRPr lang="en-GB" sz="1600" spc="-150" dirty="0" smtClean="0">
              <a:solidFill>
                <a:schemeClr val="accent5"/>
              </a:solidFill>
              <a:latin typeface="Verdana"/>
              <a:cs typeface="Verdana"/>
            </a:endParaRPr>
          </a:p>
          <a:p>
            <a:pPr algn="l">
              <a:lnSpc>
                <a:spcPct val="80000"/>
              </a:lnSpc>
            </a:pPr>
            <a:r>
              <a:rPr lang="en-GB" sz="1600" spc="-150" dirty="0" smtClean="0">
                <a:solidFill>
                  <a:schemeClr val="accent5"/>
                </a:solidFill>
                <a:latin typeface="Verdana"/>
                <a:cs typeface="Verdana"/>
              </a:rPr>
              <a:t>September 2016</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184050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4080604"/>
          </a:xfrm>
          <a:prstGeom prst="rect">
            <a:avLst/>
          </a:prstGeom>
          <a:noFill/>
        </p:spPr>
        <p:txBody>
          <a:bodyPr wrap="square" numCol="1" spcCol="396000" rtlCol="0">
            <a:spAutoFit/>
          </a:bodyPr>
          <a:lstStyle/>
          <a:p>
            <a:pPr marL="228600" lvl="0" indent="-228600" defTabSz="914400" fontAlgn="base">
              <a:spcBef>
                <a:spcPts val="700"/>
              </a:spcBef>
              <a:spcAft>
                <a:spcPct val="0"/>
              </a:spcAft>
              <a:buFontTx/>
              <a:buChar cha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This method of providing tax relief is only available under Occupational Schemes</a:t>
            </a:r>
            <a:b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fontAlgn="base">
              <a:spcBef>
                <a:spcPts val="700"/>
              </a:spcBef>
              <a:spcAft>
                <a:spcPct val="0"/>
              </a:spcAft>
              <a:buFontTx/>
              <a:buChar cha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contribution is deducted from pay before income tax is deducted i.e. tax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relief is given by reducing the amount of taxable pay that is subject to income tax by the amount of the gross contribution</a:t>
            </a:r>
            <a:b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fontAlgn="base">
              <a:spcBef>
                <a:spcPts val="700"/>
              </a:spcBef>
              <a:spcAft>
                <a:spcPct val="0"/>
              </a:spcAft>
              <a:buFontTx/>
              <a:buChar cha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Net pay arrangement offers no advantage to a basic rate tax payer when compared to the Relief at Source method </a:t>
            </a:r>
            <a:endPar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fontAlgn="base">
              <a:spcBef>
                <a:spcPts val="700"/>
              </a:spcBef>
              <a:spcAft>
                <a:spcPct val="0"/>
              </a:spcAft>
              <a:buFontTx/>
              <a:buChar char="•"/>
            </a:pPr>
            <a:endPar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28600" indent="-228600" defTabSz="914400" fontAlgn="base">
              <a:spcBef>
                <a:spcPts val="700"/>
              </a:spcBef>
              <a:spcAft>
                <a:spcPct val="0"/>
              </a:spcAft>
              <a:buFontTx/>
              <a:buChar char="•"/>
            </a:pP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Compared to relief at source it is disadvantageous for non-tax payers as they do not receive any tax relief under the net pay </a:t>
            </a:r>
            <a:r>
              <a:rPr lang="en-GB" altLang="en-US"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arrangement</a:t>
            </a:r>
            <a: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t/>
            </a:r>
            <a:br>
              <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altLang="en-US"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fontAlgn="base">
              <a:spcBef>
                <a:spcPts val="700"/>
              </a:spcBef>
              <a:spcAft>
                <a:spcPct val="0"/>
              </a:spcAft>
              <a:buFontTx/>
              <a:buChar cha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Net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pay arrangement does offer an advantage to higher rate tax payers as relief is given immediately unlike under Relief at Source, where higher rate tax relief must be claimed from HMRC. This will normally be done at the end of the tax year so there is always a delay receiving higher rate tax relief with Relief at Source.</a:t>
            </a:r>
            <a:b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endParaRPr lang="en-GB" sz="14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0"/>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Net Pay Arrangement</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31249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816448"/>
            <a:ext cx="8152610" cy="1384995"/>
          </a:xfrm>
          <a:prstGeom prst="rect">
            <a:avLst/>
          </a:prstGeom>
          <a:noFill/>
        </p:spPr>
        <p:txBody>
          <a:bodyPr wrap="square" numCol="1" spcCol="396000" rtlCol="0">
            <a:spAutoFit/>
          </a:bodyPr>
          <a:lstStyle/>
          <a:p>
            <a:pP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Comparison of the tax position for Relief at Source contribution and Net Pay Arrangement contribution, assuming a gross pension contribution of £100</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t>
            </a: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latin typeface="Arial" charset="0"/>
            </a:endParaRPr>
          </a:p>
          <a:p>
            <a:pPr>
              <a:defRPr/>
            </a:pPr>
            <a:endParaRPr lang="en-GB" sz="1200" dirty="0" smtClean="0">
              <a:latin typeface="Arial" charset="0"/>
            </a:endParaRPr>
          </a:p>
          <a:p>
            <a:pPr>
              <a:defRPr/>
            </a:pPr>
            <a:endParaRPr lang="en-GB" sz="1200" dirty="0">
              <a:latin typeface="Arial" charset="0"/>
            </a:endParaRPr>
          </a:p>
          <a:p>
            <a:pPr>
              <a:defRPr/>
            </a:pPr>
            <a:endParaRPr lang="en-GB" sz="1200" dirty="0">
              <a:latin typeface="Arial"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132481"/>
            <a:ext cx="7927829" cy="67786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Comparison Example for Basic Rate Taxpayer</a:t>
            </a:r>
            <a:endParaRPr lang="en-GB" sz="1600" dirty="0" smtClean="0">
              <a:solidFill>
                <a:schemeClr val="accent5"/>
              </a:solidFill>
              <a:latin typeface="Verdana"/>
              <a:cs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568272814"/>
              </p:ext>
            </p:extLst>
          </p:nvPr>
        </p:nvGraphicFramePr>
        <p:xfrm>
          <a:off x="391418" y="1399080"/>
          <a:ext cx="8017477" cy="2496871"/>
        </p:xfrm>
        <a:graphic>
          <a:graphicData uri="http://schemas.openxmlformats.org/drawingml/2006/table">
            <a:tbl>
              <a:tblPr/>
              <a:tblGrid>
                <a:gridCol w="3102624"/>
                <a:gridCol w="2346031"/>
                <a:gridCol w="2568822"/>
              </a:tblGrid>
              <a:tr h="485191">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Relief at Source contribution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Pay Arrangement contribution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43941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Earnings after deduction of personal allowances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3650">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Pay pension contribution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3650">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Earnings after deduction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3650">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Total tax due (20% basic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3650">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Less Relief at Source pension contribution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r>
              <a:tr h="263650">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take home pay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£720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£720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 name="TextBox 2"/>
          <p:cNvSpPr txBox="1"/>
          <p:nvPr/>
        </p:nvSpPr>
        <p:spPr>
          <a:xfrm>
            <a:off x="354896" y="4056773"/>
            <a:ext cx="7216589" cy="738664"/>
          </a:xfrm>
          <a:prstGeom prst="rect">
            <a:avLst/>
          </a:prstGeom>
          <a:noFill/>
        </p:spPr>
        <p:txBody>
          <a:bodyPr wrap="square" rtlCol="0">
            <a:spAutoFit/>
          </a:bodyPr>
          <a:lstStyle/>
          <a:p>
            <a:pP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Both individuals will see a £100 investment in their pensions and their take home pay is the same </a:t>
            </a:r>
          </a:p>
          <a:p>
            <a:pPr marL="228600" indent="-228600">
              <a:buFontTx/>
              <a:buChar char="•"/>
              <a:defRPr/>
            </a:pPr>
            <a:endParaRPr lang="en-GB" dirty="0">
              <a:latin typeface="Arial" charset="0"/>
            </a:endParaRPr>
          </a:p>
        </p:txBody>
      </p:sp>
    </p:spTree>
    <p:extLst>
      <p:ext uri="{BB962C8B-B14F-4D97-AF65-F5344CB8AC3E}">
        <p14:creationId xmlns:p14="http://schemas.microsoft.com/office/powerpoint/2010/main" val="2776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718760"/>
            <a:ext cx="8152610" cy="4154984"/>
          </a:xfrm>
          <a:prstGeom prst="rect">
            <a:avLst/>
          </a:prstGeom>
          <a:noFill/>
        </p:spPr>
        <p:txBody>
          <a:bodyPr wrap="square" numCol="1" spcCol="396000" rtlCol="0">
            <a:spAutoFit/>
          </a:bodyPr>
          <a:lstStyle/>
          <a:p>
            <a:pPr>
              <a:defRPr/>
            </a:pP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Comparison of the tax position for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 higher rate tax payer, assuming the first £2000 of pay is subject to tax at 20% and the remainder at 40%:</a:t>
            </a: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Net pay arrangement: take home pay is £20 more even though gross pension contribution is the same</a:t>
            </a:r>
          </a:p>
          <a:p>
            <a:pPr>
              <a:defRPr/>
            </a:pPr>
            <a:endParaRPr lang="en-GB" sz="1200" dirty="0">
              <a:latin typeface="Arial"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132481"/>
            <a:ext cx="7927829" cy="67786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Comparison Example for Higher Rate Taxpayer</a:t>
            </a:r>
            <a:endParaRPr lang="en-GB" sz="1600" dirty="0" smtClean="0">
              <a:solidFill>
                <a:schemeClr val="accent5"/>
              </a:solidFill>
              <a:latin typeface="Verdana"/>
              <a:cs typeface="Verdana"/>
            </a:endParaRPr>
          </a:p>
        </p:txBody>
      </p:sp>
      <p:graphicFrame>
        <p:nvGraphicFramePr>
          <p:cNvPr id="5" name="Table 4"/>
          <p:cNvGraphicFramePr>
            <a:graphicFrameLocks noGrp="1"/>
          </p:cNvGraphicFramePr>
          <p:nvPr>
            <p:extLst>
              <p:ext uri="{D42A27DB-BD31-4B8C-83A1-F6EECF244321}">
                <p14:modId xmlns:p14="http://schemas.microsoft.com/office/powerpoint/2010/main" val="2050895975"/>
              </p:ext>
            </p:extLst>
          </p:nvPr>
        </p:nvGraphicFramePr>
        <p:xfrm>
          <a:off x="391418" y="1176489"/>
          <a:ext cx="8152610" cy="3118245"/>
        </p:xfrm>
        <a:graphic>
          <a:graphicData uri="http://schemas.openxmlformats.org/drawingml/2006/table">
            <a:tbl>
              <a:tblPr/>
              <a:tblGrid>
                <a:gridCol w="3154802"/>
                <a:gridCol w="2266499"/>
                <a:gridCol w="2731309"/>
              </a:tblGrid>
              <a:tr h="46619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Relief at source contribution</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pay arrangement contribution</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445973">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Earnings after deduction of personal allowances</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£3,000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£3,000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Pay pension contribution</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n/a</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Earnings after deduction </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£3,000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£2,900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Pay subject to 20% tax</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£2,000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£2,000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Pay subject to 40% tax</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£900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Total Tax Due</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£800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£760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pay after tax</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£2,200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£2,140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Less relief at source contribution</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£80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n/a</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r>
              <a:tr h="267587">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Take home pay</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£2,120</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£2,140</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Tree>
    <p:extLst>
      <p:ext uri="{BB962C8B-B14F-4D97-AF65-F5344CB8AC3E}">
        <p14:creationId xmlns:p14="http://schemas.microsoft.com/office/powerpoint/2010/main" val="31497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942770"/>
            <a:ext cx="8152610" cy="4224233"/>
          </a:xfrm>
          <a:prstGeom prst="rect">
            <a:avLst/>
          </a:prstGeom>
          <a:noFill/>
        </p:spPr>
        <p:txBody>
          <a:bodyPr wrap="square" numCol="1" spcCol="396000" rtlCol="0">
            <a:spAutoFit/>
          </a:bodyPr>
          <a:lstStyle/>
          <a:p>
            <a:pPr marL="171450" lvl="0" indent="-171450" defTabSz="914400">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Can be used for any type of pension – contract or trust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based</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Not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 form of tax relief, however, using it does provide certain tax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advantages</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Employee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agrees to reduce their salary in exchange for a benefit provided by their employer. In respect of pensions, an employer pension contribution is made </a:t>
            </a: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Not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an arrangement specific to pensions, can cover a number of different types of benefit </a:t>
            </a:r>
          </a:p>
          <a:p>
            <a:pPr marL="171450" lvl="0" indent="-171450" defTabSz="914400">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By reducing their salary the employee benefits as follows</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t>
            </a:r>
          </a:p>
          <a:p>
            <a:pPr marL="628650" lvl="1" indent="-171450" defTabSz="914400">
              <a:spcBef>
                <a:spcPts val="700"/>
              </a:spcBef>
              <a:buClr>
                <a:schemeClr val="accent1"/>
              </a:buClr>
              <a:buFont typeface="Wingdings" panose="05000000000000000000" pitchFamily="2" charset="2"/>
              <a:buChar char="Ø"/>
              <a:defRPr/>
            </a:pPr>
            <a:r>
              <a:rPr lang="en-GB" sz="1200" dirty="0" smtClean="0">
                <a:solidFill>
                  <a:srgbClr val="0079C1"/>
                </a:solidFill>
                <a:latin typeface="Verdana" panose="020B0604030504040204" pitchFamily="34" charset="0"/>
                <a:ea typeface="Verdana" panose="020B0604030504040204" pitchFamily="34" charset="0"/>
                <a:cs typeface="Verdana" panose="020B0604030504040204" pitchFamily="34" charset="0"/>
              </a:rPr>
              <a:t>The amount of pay subject to income tax is reduced and therefore the amount of tax due is reduced </a:t>
            </a:r>
          </a:p>
          <a:p>
            <a:pPr marL="628650" lvl="1" indent="-171450" defTabSz="914400">
              <a:spcBef>
                <a:spcPts val="700"/>
              </a:spcBef>
              <a:buClr>
                <a:schemeClr val="accent1"/>
              </a:buClr>
              <a:buFont typeface="Wingdings" panose="05000000000000000000" pitchFamily="2" charset="2"/>
              <a:buChar char="Ø"/>
              <a:defRPr/>
            </a:pPr>
            <a:r>
              <a:rPr lang="en-GB" sz="1200" dirty="0" smtClean="0">
                <a:solidFill>
                  <a:srgbClr val="0079C1"/>
                </a:solidFill>
                <a:latin typeface="Verdana" panose="020B0604030504040204" pitchFamily="34" charset="0"/>
                <a:ea typeface="Verdana" panose="020B0604030504040204" pitchFamily="34" charset="0"/>
                <a:cs typeface="Verdana" panose="020B0604030504040204" pitchFamily="34" charset="0"/>
              </a:rPr>
              <a:t>The amount </a:t>
            </a:r>
            <a:r>
              <a:rPr lang="en-GB" sz="1200" dirty="0">
                <a:solidFill>
                  <a:srgbClr val="0079C1"/>
                </a:solidFill>
                <a:latin typeface="Verdana" panose="020B0604030504040204" pitchFamily="34" charset="0"/>
                <a:ea typeface="Verdana" panose="020B0604030504040204" pitchFamily="34" charset="0"/>
                <a:cs typeface="Verdana" panose="020B0604030504040204" pitchFamily="34" charset="0"/>
              </a:rPr>
              <a:t>of pay subject to national insurance contributions is also reduced</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
            </a:r>
            <a:b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Treatment for income tax does not provide any additional benefit than other arrangements, although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when comparing with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Relief at Source schemes, higher rate tax relief is given immediately</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Main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advantage is employee pays </a:t>
            </a:r>
            <a:r>
              <a:rPr lang="en-GB" sz="1200" b="1" dirty="0">
                <a:solidFill>
                  <a:srgbClr val="4F4E50"/>
                </a:solidFill>
                <a:latin typeface="Verdana" panose="020B0604030504040204" pitchFamily="34" charset="0"/>
                <a:ea typeface="Verdana" panose="020B0604030504040204" pitchFamily="34" charset="0"/>
                <a:cs typeface="Verdana" panose="020B0604030504040204" pitchFamily="34" charset="0"/>
              </a:rPr>
              <a:t>less national insurance contributions</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 The employer will also pay lower NI on the employee’s pay. Some employers will share this saving with their employees by increasing the employer contribution made</a:t>
            </a:r>
          </a:p>
          <a:p>
            <a:pPr marL="228600" lvl="0" indent="-228600" defTabSz="914400">
              <a:spcBef>
                <a:spcPts val="700"/>
              </a:spcBef>
              <a:defRPr/>
            </a:pP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endParaRPr lang="en-GB" sz="12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09577"/>
            <a:ext cx="6314181"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Salary Sacrifice Arrangements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52042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841129"/>
            <a:ext cx="8152610" cy="861774"/>
          </a:xfrm>
          <a:prstGeom prst="rect">
            <a:avLst/>
          </a:prstGeom>
          <a:noFill/>
        </p:spPr>
        <p:txBody>
          <a:bodyPr wrap="square" numCol="1" spcCol="396000" rtlCol="0">
            <a:spAutoFit/>
          </a:bodyPr>
          <a:lstStyle/>
          <a:p>
            <a:pPr lvl="0" defTabSz="914400">
              <a:spcBef>
                <a:spcPts val="700"/>
              </a:spcBef>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Comparison between £100 contribution made by the net payment arrangement and the same contribution made by salary sacrifice:</a:t>
            </a:r>
            <a:b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sz="1400" b="1"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182491" y="97450"/>
            <a:ext cx="8685679"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Comparison Example for Salary Sacrifice Arrangements</a:t>
            </a:r>
            <a:endParaRPr lang="en-GB" sz="1600" dirty="0" smtClean="0">
              <a:solidFill>
                <a:schemeClr val="accent5"/>
              </a:solidFill>
              <a:latin typeface="Verdana"/>
              <a:cs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3419589561"/>
              </p:ext>
            </p:extLst>
          </p:nvPr>
        </p:nvGraphicFramePr>
        <p:xfrm>
          <a:off x="354897" y="1315345"/>
          <a:ext cx="8340868" cy="2752725"/>
        </p:xfrm>
        <a:graphic>
          <a:graphicData uri="http://schemas.openxmlformats.org/drawingml/2006/table">
            <a:tbl>
              <a:tblPr/>
              <a:tblGrid>
                <a:gridCol w="2853571"/>
                <a:gridCol w="2706024"/>
                <a:gridCol w="2781273"/>
              </a:tblGrid>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endParaRPr kumimoji="0" lang="en-US"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Salary Sacrifice Contribution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Pay Arrangement Contribution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Pay before any deductions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£900 </a:t>
                      </a:r>
                      <a:r>
                        <a:rPr kumimoji="0" lang="en-GB" sz="1100" b="0" i="0" u="none" strike="noStrike" cap="none" normalizeH="0" baseline="3000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a:t>
                      </a:r>
                      <a:endParaRPr kumimoji="0" lang="en-GB" sz="1200" b="0" i="0" u="none" strike="noStrike" cap="none" normalizeH="0" baseline="3000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Net pay arrangement contributions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40000"/>
                        <a:lumOff val="6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Pay subject to income tax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Income Tax due (20%) </a:t>
                      </a:r>
                      <a:r>
                        <a:rPr kumimoji="0" lang="en-GB" sz="1200" b="1" i="0" u="none" strike="noStrike" cap="none" normalizeH="0" baseline="3000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a:t>
                      </a:r>
                      <a:endPar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Pay subject to national insurance contributions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£900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NI contributions due (12%) </a:t>
                      </a:r>
                      <a:r>
                        <a:rPr kumimoji="0" lang="en-GB" sz="1200" b="1" i="0" u="none" strike="noStrike" cap="none" normalizeH="0" baseline="3000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2</a:t>
                      </a:r>
                      <a:endPar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r h="276225">
                <a:tc>
                  <a:txBody>
                    <a:bodyPr/>
                    <a:lstStyle/>
                    <a:p>
                      <a:pPr marL="0" marR="0" lvl="0" indent="0" algn="l" defTabSz="914400" rtl="0" eaLnBrk="1" fontAlgn="base" latinLnBrk="0" hangingPunct="1">
                        <a:lnSpc>
                          <a:spcPct val="100000"/>
                        </a:lnSpc>
                        <a:spcBef>
                          <a:spcPct val="40000"/>
                        </a:spcBef>
                        <a:spcAft>
                          <a:spcPct val="0"/>
                        </a:spcAft>
                        <a:buClrTx/>
                        <a:buSzTx/>
                        <a:buFontTx/>
                        <a:buNone/>
                        <a:tabLst/>
                      </a:pPr>
                      <a:r>
                        <a:rPr kumimoji="0" lang="en-GB"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Take home pay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£612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4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3" name="TextBox 2"/>
          <p:cNvSpPr txBox="1"/>
          <p:nvPr/>
        </p:nvSpPr>
        <p:spPr>
          <a:xfrm>
            <a:off x="354896" y="3909411"/>
            <a:ext cx="8340868" cy="948978"/>
          </a:xfrm>
          <a:prstGeom prst="rect">
            <a:avLst/>
          </a:prstGeom>
          <a:noFill/>
        </p:spPr>
        <p:txBody>
          <a:bodyPr wrap="square" rtlCol="0">
            <a:spAutoFit/>
          </a:bodyPr>
          <a:lstStyle/>
          <a:p>
            <a:pPr marL="228600" indent="-228600" defTabSz="914400">
              <a:spcBef>
                <a:spcPts val="700"/>
              </a:spcBef>
              <a:buFont typeface="+mj-lt"/>
              <a:buAutoNum type="arabicPeriod"/>
              <a:defRPr/>
            </a:pPr>
            <a:endParaRPr lang="en-GB" sz="1000" dirty="0" smtClean="0"/>
          </a:p>
          <a:p>
            <a:pPr defTabSz="914400">
              <a:spcBef>
                <a:spcPts val="700"/>
              </a:spcBef>
              <a:defRPr/>
            </a:pP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Under </a:t>
            </a:r>
            <a:r>
              <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rPr>
              <a:t>Salary Sacrifice the individuals take home pay is higher even though their gross salary is notionally lower</a:t>
            </a:r>
          </a:p>
          <a:p>
            <a:pPr marL="228600" lvl="0" indent="-228600" defTabSz="914400">
              <a:spcBef>
                <a:spcPts val="700"/>
              </a:spcBef>
              <a:buFont typeface="+mj-lt"/>
              <a:buAutoNum type="arabicPeriod"/>
              <a:defRPr/>
            </a:pPr>
            <a:endParaRPr lang="en-GB" sz="1000" dirty="0">
              <a:solidFill>
                <a:srgbClr val="4F4E5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716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902044"/>
            <a:ext cx="8152610" cy="3635867"/>
          </a:xfrm>
          <a:prstGeom prst="rect">
            <a:avLst/>
          </a:prstGeom>
          <a:noFill/>
        </p:spPr>
        <p:txBody>
          <a:bodyPr wrap="square" numCol="1" spcCol="396000" rtlCol="0">
            <a:spAutoFit/>
          </a:bodyPr>
          <a:lstStyle/>
          <a:p>
            <a:pPr lvl="0" defTabSz="914400">
              <a:lnSpc>
                <a:spcPct val="90000"/>
              </a:lnSpc>
              <a:spcBef>
                <a:spcPts val="700"/>
              </a:spcBef>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Potential drawbacks to using salary sacrifice:</a:t>
            </a:r>
          </a:p>
          <a:p>
            <a:pPr marL="431800" lvl="1" indent="-190500" defTabSz="914400">
              <a:lnSpc>
                <a:spcPct val="90000"/>
              </a:lnSpc>
              <a:spcBef>
                <a:spcPts val="700"/>
              </a:spcBef>
              <a:buClr>
                <a:srgbClr val="00467F"/>
              </a:buClr>
              <a:buFont typeface="Wingdings 3" panose="05040102010807070707" pitchFamily="18" charset="2"/>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Reduced salary means entitlement to earnings related benefits may be reduced as Government will use reduced salary in any calculation of benefits</a:t>
            </a:r>
          </a:p>
          <a:p>
            <a:pPr marL="431800" lvl="1" indent="-190500" defTabSz="914400">
              <a:lnSpc>
                <a:spcPct val="90000"/>
              </a:lnSpc>
              <a:spcBef>
                <a:spcPts val="700"/>
              </a:spcBef>
              <a:buClr>
                <a:srgbClr val="00467F"/>
              </a:buClr>
              <a:buFont typeface="Wingdings 3" panose="05040102010807070707" pitchFamily="18" charset="2"/>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May not be able to borrow as much</a:t>
            </a:r>
          </a:p>
          <a:p>
            <a:pPr marL="431800" lvl="1" indent="-190500" defTabSz="914400">
              <a:lnSpc>
                <a:spcPct val="90000"/>
              </a:lnSpc>
              <a:spcBef>
                <a:spcPts val="700"/>
              </a:spcBef>
              <a:buClr>
                <a:srgbClr val="00467F"/>
              </a:buClr>
              <a:buFont typeface="Wingdings 3" panose="05040102010807070707" pitchFamily="18" charset="2"/>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If low earner and don’t pay NI or income tax there’s no benefit and in fact could be worse off</a:t>
            </a:r>
          </a:p>
          <a:p>
            <a:pPr marL="431800" lvl="1" indent="-190500" defTabSz="914400">
              <a:lnSpc>
                <a:spcPct val="90000"/>
              </a:lnSpc>
              <a:spcBef>
                <a:spcPts val="700"/>
              </a:spcBef>
              <a:buClr>
                <a:srgbClr val="00467F"/>
              </a:buClr>
              <a:buFont typeface="Wingdings 3" panose="05040102010807070707" pitchFamily="18" charset="2"/>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For high earners the NI savings are not as high (NI rate on earnings above approx. £43000 is 2%, it is 12% below this threshold)</a:t>
            </a:r>
          </a:p>
          <a:p>
            <a:pPr marL="431800" lvl="1" indent="-190500" defTabSz="914400">
              <a:lnSpc>
                <a:spcPct val="90000"/>
              </a:lnSpc>
              <a:spcBef>
                <a:spcPts val="700"/>
              </a:spcBef>
              <a:buClr>
                <a:srgbClr val="00467F"/>
              </a:buClr>
              <a:buFont typeface="Wingdings 3" panose="05040102010807070707" pitchFamily="18" charset="2"/>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Contributions made are employer contributions and not member contributions – we will refund to employer &amp; employer may not pass on any monies to employee</a:t>
            </a:r>
            <a:b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a:lnSpc>
                <a:spcPct val="90000"/>
              </a:lnSpc>
              <a:spcBef>
                <a:spcPts val="700"/>
              </a:spcBef>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HMRC need to be convinced that the employee has contractually given up some of their salary. Therefore can’t opt in and out of salary sacrifice at will </a:t>
            </a:r>
            <a:b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a:lnSpc>
                <a:spcPct val="90000"/>
              </a:lnSpc>
              <a:spcBef>
                <a:spcPts val="700"/>
              </a:spcBef>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Individual can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usually only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change their elections during a specified period or if a life event occurs</a:t>
            </a:r>
            <a:b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a:lnSpc>
                <a:spcPct val="90000"/>
              </a:lnSpc>
              <a:spcBef>
                <a:spcPts val="700"/>
              </a:spcBef>
              <a:buFontTx/>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Contractual agreement between employer and employee. We would not generally be involved in the arrangement</a:t>
            </a: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7" y="151249"/>
            <a:ext cx="6314181" cy="86073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Salary Sacrifice Arrangements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26710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Pension Contributions</a:t>
            </a:r>
          </a:p>
          <a:p>
            <a:pPr algn="l">
              <a:lnSpc>
                <a:spcPct val="130000"/>
              </a:lnSpc>
            </a:pPr>
            <a:r>
              <a:rPr lang="en-GB" sz="1600" dirty="0" smtClean="0">
                <a:solidFill>
                  <a:schemeClr val="accent5"/>
                </a:solidFill>
                <a:latin typeface="Verdana"/>
                <a:cs typeface="Verdana"/>
              </a:rPr>
              <a:t>Summary</a:t>
            </a:r>
          </a:p>
        </p:txBody>
      </p:sp>
      <p:sp>
        <p:nvSpPr>
          <p:cNvPr id="5" name="TextBox 4"/>
          <p:cNvSpPr txBox="1"/>
          <p:nvPr/>
        </p:nvSpPr>
        <p:spPr>
          <a:xfrm>
            <a:off x="391419" y="1291037"/>
            <a:ext cx="7936793" cy="3600986"/>
          </a:xfrm>
          <a:prstGeom prst="rect">
            <a:avLst/>
          </a:prstGeom>
          <a:noFill/>
          <a:effectLst/>
        </p:spPr>
        <p:txBody>
          <a:bodyPr wrap="square" rtlCol="0">
            <a:spAutoFit/>
          </a:bodyPr>
          <a:lstStyle/>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Why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is tax relief given on pension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contributions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(incentive to save for retirement)</a:t>
            </a:r>
          </a:p>
          <a:p>
            <a:pPr>
              <a:buFont typeface="+mj-lt"/>
              <a:buAutoNum type="arabicPeriod"/>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Who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can receive tax relief on pension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contributions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(UK Relevant individual, 5 years)</a:t>
            </a:r>
          </a:p>
          <a:p>
            <a:pPr>
              <a:buFont typeface="+mj-lt"/>
              <a:buAutoNum type="arabicPeriod"/>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How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does an employer receive tax relief</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(business expense)</a:t>
            </a:r>
          </a:p>
          <a:p>
            <a:pPr>
              <a:buFont typeface="+mj-lt"/>
              <a:buAutoNum type="arabicPeriod"/>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Limits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on contributions and tax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relief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(£3600 or 100% earnings, no limits for employers)</a:t>
            </a:r>
          </a:p>
          <a:p>
            <a:pPr>
              <a:buFont typeface="+mj-lt"/>
              <a:buAutoNum type="arabicPeriod"/>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Relief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at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Source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(usually Contract based, paid net &amp; relief claimed from HMRC)</a:t>
            </a:r>
          </a:p>
          <a:p>
            <a:pPr>
              <a:buFont typeface="+mj-lt"/>
              <a:buAutoNum type="arabicPeriod"/>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Net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Pay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Arrangement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(Trust based, contribution taken from gross pay, pay less tax)</a:t>
            </a:r>
          </a:p>
          <a:p>
            <a:pPr>
              <a:buFont typeface="+mj-lt"/>
              <a:buAutoNum type="arabicPeriod"/>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Salary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Sacrifice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Arrangements </a:t>
            </a:r>
            <a:r>
              <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(any type, salary reduced, ER contribution, pay less tax &amp; NI)</a:t>
            </a:r>
          </a:p>
          <a:p>
            <a:pPr>
              <a:buFont typeface="+mj-lt"/>
              <a:buAutoNum type="arabicPeriod"/>
              <a:defRP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r>
              <a:rPr lang="en-GB" sz="1400" dirty="0"/>
              <a:t/>
            </a:r>
            <a:br>
              <a:rPr lang="en-GB" sz="1400" dirty="0"/>
            </a:br>
            <a:endParaRPr lang="en-GB" sz="1400" dirty="0"/>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3199188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9953" y="1"/>
            <a:ext cx="3030435" cy="52029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10"/>
          <p:cNvSpPr txBox="1">
            <a:spLocks/>
          </p:cNvSpPr>
          <p:nvPr/>
        </p:nvSpPr>
        <p:spPr>
          <a:xfrm>
            <a:off x="602693" y="1909515"/>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en-GB" sz="2400" b="1" spc="-150" dirty="0" smtClean="0">
                <a:solidFill>
                  <a:schemeClr val="accent1"/>
                </a:solidFill>
                <a:latin typeface="Verdana"/>
                <a:cs typeface="Verdana"/>
              </a:rPr>
              <a:t>Thank you</a:t>
            </a:r>
            <a:endParaRPr lang="en-GB" sz="2400" dirty="0" smtClean="0">
              <a:solidFill>
                <a:schemeClr val="accent5"/>
              </a:solidFill>
              <a:latin typeface="Verdana"/>
              <a:cs typeface="Verdana"/>
            </a:endParaRPr>
          </a:p>
          <a:p>
            <a:pPr algn="l">
              <a:lnSpc>
                <a:spcPct val="120000"/>
              </a:lnSpc>
            </a:pPr>
            <a:r>
              <a:rPr lang="en-GB" sz="1600" dirty="0" smtClean="0">
                <a:solidFill>
                  <a:schemeClr val="accent5"/>
                </a:solidFill>
                <a:latin typeface="Verdana"/>
                <a:cs typeface="Verdana"/>
              </a:rPr>
              <a:t>Karen Gore</a:t>
            </a:r>
          </a:p>
          <a:p>
            <a:pPr algn="l">
              <a:lnSpc>
                <a:spcPct val="120000"/>
              </a:lnSpc>
            </a:pPr>
            <a:r>
              <a:rPr lang="en-GB" sz="1100" b="1" dirty="0" smtClean="0">
                <a:solidFill>
                  <a:schemeClr val="accent1"/>
                </a:solidFill>
                <a:latin typeface="Verdana"/>
                <a:cs typeface="Verdana"/>
              </a:rPr>
              <a:t>E</a:t>
            </a:r>
            <a:r>
              <a:rPr lang="en-GB" sz="1100" b="1" dirty="0">
                <a:solidFill>
                  <a:schemeClr val="accent1"/>
                </a:solidFill>
                <a:latin typeface="Verdana"/>
                <a:cs typeface="Verdana"/>
              </a:rPr>
              <a:t>: </a:t>
            </a:r>
            <a:r>
              <a:rPr lang="en-GB" sz="1100" dirty="0" smtClean="0">
                <a:solidFill>
                  <a:schemeClr val="accent5"/>
                </a:solidFill>
                <a:latin typeface="Verdana"/>
                <a:cs typeface="Verdana"/>
              </a:rPr>
              <a:t>Karen.gore@aegon.co.uk</a:t>
            </a:r>
            <a:endParaRPr lang="en-GB" sz="1100" dirty="0">
              <a:solidFill>
                <a:schemeClr val="accent5"/>
              </a:solidFill>
              <a:latin typeface="Verdana"/>
              <a:cs typeface="Verdana"/>
            </a:endParaRPr>
          </a:p>
          <a:p>
            <a:pPr algn="l">
              <a:lnSpc>
                <a:spcPct val="120000"/>
              </a:lnSpc>
            </a:pPr>
            <a:r>
              <a:rPr lang="en-GB" sz="1100" b="1" dirty="0">
                <a:solidFill>
                  <a:srgbClr val="0069B4"/>
                </a:solidFill>
                <a:latin typeface="Verdana"/>
                <a:cs typeface="Verdana"/>
              </a:rPr>
              <a:t>T: </a:t>
            </a:r>
            <a:r>
              <a:rPr lang="en-GB" sz="1100" dirty="0" smtClean="0">
                <a:solidFill>
                  <a:schemeClr val="accent5"/>
                </a:solidFill>
                <a:latin typeface="Verdana"/>
                <a:cs typeface="Verdana"/>
              </a:rPr>
              <a:t>01733 255237</a:t>
            </a:r>
            <a:endParaRPr lang="en-GB" sz="1100" dirty="0">
              <a:solidFill>
                <a:schemeClr val="accent5"/>
              </a:solidFill>
              <a:latin typeface="Verdana"/>
              <a:cs typeface="Verdana"/>
            </a:endParaRPr>
          </a:p>
          <a:p>
            <a:pPr algn="l">
              <a:lnSpc>
                <a:spcPct val="120000"/>
              </a:lnSpc>
            </a:pPr>
            <a:endParaRPr lang="en-GB" sz="1400" dirty="0" smtClean="0">
              <a:solidFill>
                <a:schemeClr val="accent5"/>
              </a:solidFill>
              <a:latin typeface="Verdana"/>
              <a:cs typeface="Verdana"/>
            </a:endParaRPr>
          </a:p>
          <a:p>
            <a:pPr algn="l">
              <a:lnSpc>
                <a:spcPct val="120000"/>
              </a:lnSpc>
            </a:pPr>
            <a:endParaRPr lang="en-GB" sz="1400" dirty="0">
              <a:solidFill>
                <a:schemeClr val="accent5"/>
              </a:solidFill>
              <a:latin typeface="Verdana"/>
              <a:cs typeface="Verdana"/>
            </a:endParaRPr>
          </a:p>
        </p:txBody>
      </p:sp>
      <p:pic>
        <p:nvPicPr>
          <p:cNvPr id="9" name="Picture 8"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900031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p:cNvSpPr txBox="1">
            <a:spLocks/>
          </p:cNvSpPr>
          <p:nvPr/>
        </p:nvSpPr>
        <p:spPr>
          <a:xfrm>
            <a:off x="391419" y="290320"/>
            <a:ext cx="5240202"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endParaRPr lang="en-GB" sz="2400" b="1" spc="-150" dirty="0" smtClean="0">
              <a:solidFill>
                <a:schemeClr val="accent1"/>
              </a:solidFill>
              <a:latin typeface="Verdana"/>
              <a:cs typeface="Verdana"/>
            </a:endParaRPr>
          </a:p>
          <a:p>
            <a:pPr algn="l">
              <a:lnSpc>
                <a:spcPct val="80000"/>
              </a:lnSpc>
            </a:pPr>
            <a:r>
              <a:rPr lang="en-GB" sz="2400" b="1" spc="-150" dirty="0" smtClean="0">
                <a:solidFill>
                  <a:schemeClr val="accent1"/>
                </a:solidFill>
                <a:latin typeface="Verdana"/>
                <a:cs typeface="Verdana"/>
              </a:rPr>
              <a:t>Pension Contributions</a:t>
            </a:r>
          </a:p>
          <a:p>
            <a:pPr algn="l">
              <a:lnSpc>
                <a:spcPct val="130000"/>
              </a:lnSpc>
            </a:pPr>
            <a:r>
              <a:rPr lang="en-GB" sz="1600" dirty="0" smtClean="0">
                <a:solidFill>
                  <a:schemeClr val="accent5"/>
                </a:solidFill>
                <a:latin typeface="Verdana"/>
                <a:cs typeface="Verdana"/>
              </a:rPr>
              <a:t>Contents</a:t>
            </a:r>
          </a:p>
        </p:txBody>
      </p:sp>
      <p:sp>
        <p:nvSpPr>
          <p:cNvPr id="5" name="TextBox 4"/>
          <p:cNvSpPr txBox="1"/>
          <p:nvPr/>
        </p:nvSpPr>
        <p:spPr>
          <a:xfrm>
            <a:off x="391419" y="1291037"/>
            <a:ext cx="5852748" cy="3816429"/>
          </a:xfrm>
          <a:prstGeom prst="rect">
            <a:avLst/>
          </a:prstGeom>
          <a:noFill/>
          <a:effectLst/>
        </p:spPr>
        <p:txBody>
          <a:bodyPr wrap="square" rtlCol="0">
            <a:spAutoFit/>
          </a:bodyPr>
          <a:lstStyle/>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Why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is tax relief given on pension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contributions?</a:t>
            </a:r>
            <a:endPar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Who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can receive tax relief on pension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contributions?</a:t>
            </a:r>
            <a:endPar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How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does an employer receive tax relief</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t>
            </a:r>
          </a:p>
          <a:p>
            <a:pPr>
              <a:buFont typeface="+mj-lt"/>
              <a:buAutoNum type="arabicPeriod"/>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Limits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on contributions and tax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relief</a:t>
            </a:r>
          </a:p>
          <a:p>
            <a:pPr>
              <a:buFont typeface="+mj-lt"/>
              <a:buAutoNum type="arabicPeriod"/>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Relief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at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Source</a:t>
            </a:r>
          </a:p>
          <a:p>
            <a:pPr>
              <a:buFont typeface="+mj-lt"/>
              <a:buAutoNum type="arabicPeriod"/>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Net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Pay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Arrangement</a:t>
            </a:r>
          </a:p>
          <a:p>
            <a:pPr>
              <a:buFont typeface="+mj-lt"/>
              <a:buAutoNum type="arabicPeriod"/>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Salary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Sacrifice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Arrangements</a:t>
            </a:r>
          </a:p>
          <a:p>
            <a:pPr>
              <a:buFont typeface="+mj-lt"/>
              <a:buAutoNum type="arabicPeriod"/>
              <a:defRPr/>
            </a:pP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a:buFont typeface="+mj-lt"/>
              <a:buAutoNum type="arabicPeriod"/>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Quiz</a:t>
            </a:r>
            <a:r>
              <a:rPr lang="en-GB" sz="1400" dirty="0"/>
              <a:t/>
            </a:r>
            <a:br>
              <a:rPr lang="en-GB" sz="1400" dirty="0"/>
            </a:br>
            <a:endParaRPr lang="en-GB" sz="1400" dirty="0"/>
          </a:p>
          <a:p>
            <a:pPr>
              <a:lnSpc>
                <a:spcPct val="150000"/>
              </a:lnSpc>
              <a:buClr>
                <a:schemeClr val="accent1"/>
              </a:buClr>
              <a:buSzPct val="135000"/>
            </a:pPr>
            <a:endParaRPr lang="en-US" sz="1200" dirty="0">
              <a:solidFill>
                <a:schemeClr val="accent5"/>
              </a:solidFill>
              <a:latin typeface="Verdana"/>
              <a:cs typeface="Verdana"/>
            </a:endParaRPr>
          </a:p>
        </p:txBody>
      </p:sp>
      <p:pic>
        <p:nvPicPr>
          <p:cNvPr id="10" name="Picture 9"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Tree>
    <p:extLst>
      <p:ext uri="{BB962C8B-B14F-4D97-AF65-F5344CB8AC3E}">
        <p14:creationId xmlns:p14="http://schemas.microsoft.com/office/powerpoint/2010/main" val="1896645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3690754"/>
          </a:xfrm>
          <a:prstGeom prst="rect">
            <a:avLst/>
          </a:prstGeom>
          <a:noFill/>
        </p:spPr>
        <p:txBody>
          <a:bodyPr wrap="square" numCol="1" spcCol="396000" rtlCol="0">
            <a:spAutoFit/>
          </a:bodyPr>
          <a:lstStyle/>
          <a:p>
            <a:pPr lvl="0" defTabSz="914400">
              <a:spcBef>
                <a:spcPts val="700"/>
              </a:spcBef>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Pensions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in the UK follow the Exempt, Exempt, Taxed (EET) model: </a:t>
            </a:r>
            <a:b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431800" lvl="1" indent="-190500" defTabSz="914400">
              <a:spcBef>
                <a:spcPts val="700"/>
              </a:spcBef>
              <a:buClr>
                <a:srgbClr val="00467F"/>
              </a:buClr>
              <a:buFont typeface="Wingdings 3" panose="05040102010807070707" pitchFamily="18" charset="2"/>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Exempt – Pension contributions by individuals and employers receive tax relief and employer contributions are exempt from national insurance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contributions</a:t>
            </a:r>
          </a:p>
          <a:p>
            <a:pPr marL="431800" lvl="1" indent="-190500" defTabSz="914400">
              <a:spcBef>
                <a:spcPts val="700"/>
              </a:spcBef>
              <a:buClr>
                <a:srgbClr val="00467F"/>
              </a:buClr>
              <a:buFont typeface="Wingdings 3" panose="05040102010807070707" pitchFamily="18" charset="2"/>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Exempt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 No tax is charged on investment growth from pension contributions </a:t>
            </a:r>
            <a:endPar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431800" lvl="1" indent="-190500" defTabSz="914400">
              <a:spcBef>
                <a:spcPts val="700"/>
              </a:spcBef>
              <a:buClr>
                <a:srgbClr val="00467F"/>
              </a:buClr>
              <a:buFont typeface="Wingdings 3" panose="05040102010807070707" pitchFamily="18" charset="2"/>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Taxed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 Pensions in payment (annuities, income drawdown)</a:t>
            </a:r>
            <a:b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b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a:spcBef>
                <a:spcPts val="700"/>
              </a:spcBef>
              <a:buFont typeface="Arial" panose="020B0604020202020204" pitchFamily="34" charset="0"/>
              <a:buChar char="•"/>
              <a:defRPr/>
            </a:pP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Contributions receive tax relief as an incentive for employees to provide for their own retirement</a:t>
            </a:r>
          </a:p>
          <a:p>
            <a:pPr marL="285750" lvl="0" indent="-285750" defTabSz="914400">
              <a:spcBef>
                <a:spcPts val="700"/>
              </a:spcBef>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Cost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of providing tax relief/exemption in UK is around £35 billion per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annum</a:t>
            </a:r>
          </a:p>
          <a:p>
            <a:pPr marL="285750" lvl="0" indent="-285750" defTabSz="914400">
              <a:spcBef>
                <a:spcPts val="700"/>
              </a:spcBef>
              <a:buFont typeface="Arial" panose="020B0604020202020204" pitchFamily="34" charset="0"/>
              <a:buChar char="•"/>
              <a:defRPr/>
            </a:pP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There </a:t>
            </a:r>
            <a:r>
              <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rPr>
              <a:t>are limits on the amount of tax relief an individual can receive and requirements that must be </a:t>
            </a:r>
            <a:r>
              <a:rPr lang="en-GB" sz="1400" dirty="0" smtClean="0">
                <a:solidFill>
                  <a:schemeClr val="accent5"/>
                </a:solidFill>
                <a:latin typeface="Verdana" panose="020B0604030504040204" pitchFamily="34" charset="0"/>
                <a:ea typeface="Verdana" panose="020B0604030504040204" pitchFamily="34" charset="0"/>
                <a:cs typeface="Verdana" panose="020B0604030504040204" pitchFamily="34" charset="0"/>
              </a:rPr>
              <a:t>met to receive it</a:t>
            </a:r>
            <a:endParaRPr lang="en-GB" sz="14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28600" lvl="0" indent="-228600" defTabSz="914400">
              <a:spcBef>
                <a:spcPts val="700"/>
              </a:spcBef>
              <a:buFontTx/>
              <a:buChar char="•"/>
              <a:defRPr/>
            </a:pPr>
            <a:endParaRPr lang="en-GB" sz="1400" b="1" dirty="0">
              <a:solidFill>
                <a:schemeClr val="accent5"/>
              </a:solidFill>
              <a:latin typeface="Arial"/>
            </a:endParaRPr>
          </a:p>
          <a:p>
            <a:pPr>
              <a:lnSpc>
                <a:spcPct val="110000"/>
              </a:lnSpc>
            </a:pPr>
            <a:endParaRPr lang="en-US" sz="1000" dirty="0">
              <a:solidFill>
                <a:schemeClr val="accent5"/>
              </a:solidFill>
              <a:latin typeface="Verdana"/>
              <a:cs typeface="Verdana"/>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5" y="290320"/>
            <a:ext cx="7910563"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Why is tax relief given on pension contributions?</a:t>
            </a:r>
          </a:p>
          <a:p>
            <a:pPr algn="l">
              <a:lnSpc>
                <a:spcPct val="13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12643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214" y="946868"/>
            <a:ext cx="8152610" cy="4085734"/>
          </a:xfrm>
          <a:prstGeom prst="rect">
            <a:avLst/>
          </a:prstGeom>
          <a:noFill/>
        </p:spPr>
        <p:txBody>
          <a:bodyPr wrap="square" numCol="1" spcCol="396000" rtlCol="0">
            <a:spAutoFit/>
          </a:bodyPr>
          <a:lstStyle/>
          <a:p>
            <a:pPr lvl="0" defTabSz="914400">
              <a:spcBef>
                <a:spcPts val="700"/>
              </a:spcBef>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Contributions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made by, or on behalf of an individual (excluding employer contributions) receive tax relief if the individual is a ‘UK Relevant Individual’</a:t>
            </a:r>
          </a:p>
          <a:p>
            <a:pPr lvl="0" defTabSz="914400">
              <a:spcBef>
                <a:spcPts val="700"/>
              </a:spcBef>
              <a:defRPr/>
            </a:pPr>
            <a:r>
              <a:rPr lang="en-GB" sz="1000" dirty="0">
                <a:solidFill>
                  <a:srgbClr val="4F4E50"/>
                </a:solidFill>
                <a:latin typeface="Verdana" panose="020B0604030504040204" pitchFamily="34" charset="0"/>
                <a:ea typeface="Verdana" panose="020B0604030504040204" pitchFamily="34" charset="0"/>
                <a:cs typeface="Verdana" panose="020B0604030504040204" pitchFamily="34" charset="0"/>
              </a:rPr>
              <a:t/>
            </a:r>
            <a:br>
              <a:rPr lang="en-GB" sz="1000" dirty="0">
                <a:solidFill>
                  <a:srgbClr val="4F4E50"/>
                </a:solidFill>
                <a:latin typeface="Verdana" panose="020B0604030504040204" pitchFamily="34" charset="0"/>
                <a:ea typeface="Verdana" panose="020B0604030504040204" pitchFamily="34" charset="0"/>
                <a:cs typeface="Verdana" panose="020B0604030504040204" pitchFamily="34" charset="0"/>
              </a:rPr>
            </a:b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An individual will be treated as a UK Relevant Individual during a tax year if they:</a:t>
            </a:r>
          </a:p>
          <a:p>
            <a:pPr marL="431800" lvl="1" indent="-190500" defTabSz="914400">
              <a:spcBef>
                <a:spcPts val="700"/>
              </a:spcBef>
              <a:buClr>
                <a:srgbClr val="00467F"/>
              </a:buClr>
              <a:buFont typeface="Wingdings 3" panose="05040102010807070707" pitchFamily="18" charset="2"/>
              <a:buChar char=""/>
              <a:defRPr/>
            </a:pP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have relevant UK earnings for the tax year, or</a:t>
            </a:r>
          </a:p>
          <a:p>
            <a:pPr marL="431800" lvl="1" indent="-190500" defTabSz="914400">
              <a:spcBef>
                <a:spcPts val="700"/>
              </a:spcBef>
              <a:buClr>
                <a:srgbClr val="00467F"/>
              </a:buClr>
              <a:buFont typeface="Wingdings 3" panose="05040102010807070707" pitchFamily="18" charset="2"/>
              <a:buChar char=""/>
              <a:defRPr/>
            </a:pP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were resident in the UK at some time during that tax year</a:t>
            </a:r>
          </a:p>
          <a:p>
            <a:pPr marL="431800" lvl="1" indent="-190500" defTabSz="914400">
              <a:spcBef>
                <a:spcPts val="700"/>
              </a:spcBef>
              <a:buClr>
                <a:srgbClr val="00467F"/>
              </a:buClr>
              <a:buFont typeface="Wingdings 3" panose="05040102010807070707" pitchFamily="18" charset="2"/>
              <a:buChar char=""/>
              <a:defRPr/>
            </a:pP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were resident in the UK at some time during the previous five tax years and they were also resident in the UK when they joined the pension scheme</a:t>
            </a:r>
          </a:p>
          <a:p>
            <a:pPr marL="431800" lvl="1" indent="-190500" defTabSz="914400">
              <a:spcBef>
                <a:spcPts val="700"/>
              </a:spcBef>
              <a:buClr>
                <a:srgbClr val="00467F"/>
              </a:buClr>
              <a:buFont typeface="Wingdings 3" panose="05040102010807070707" pitchFamily="18" charset="2"/>
              <a:buChar char=""/>
              <a:defRPr/>
            </a:pP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have earnings for the tax year from overseas Crown employment subject to UK tax</a:t>
            </a:r>
          </a:p>
          <a:p>
            <a:pPr marL="431800" lvl="1" indent="-190500" defTabSz="914400">
              <a:spcBef>
                <a:spcPts val="700"/>
              </a:spcBef>
              <a:buClr>
                <a:srgbClr val="00467F"/>
              </a:buClr>
              <a:buFont typeface="Wingdings 3" panose="05040102010807070707" pitchFamily="18" charset="2"/>
              <a:buChar char=""/>
              <a:defRPr/>
            </a:pPr>
            <a:r>
              <a:rPr lang="en-GB" sz="1100" dirty="0">
                <a:solidFill>
                  <a:srgbClr val="4F4E50"/>
                </a:solidFill>
                <a:latin typeface="Verdana" panose="020B0604030504040204" pitchFamily="34" charset="0"/>
                <a:ea typeface="Verdana" panose="020B0604030504040204" pitchFamily="34" charset="0"/>
                <a:cs typeface="Verdana" panose="020B0604030504040204" pitchFamily="34" charset="0"/>
              </a:rPr>
              <a:t>are the spouse or civil partner of an individual who has earnings for the tax year from overseas Crown employment subject to UK tax</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So any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UK resident can receive tax relief plus Crown servants &amp; legal partners serving overseas </a:t>
            </a:r>
          </a:p>
          <a:p>
            <a:pPr marL="171450" lvl="0" indent="-171450" defTabSz="914400">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Overseas residents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without relevant UK earnings can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receive relief if they were a UK resident in one of the five previous tax years &amp; were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resident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on joining the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scheme</a:t>
            </a:r>
            <a:endPar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UK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relevant earnings</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 employment income, income from a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trade/profession/vocation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or patent income </a:t>
            </a: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225240" y="44824"/>
            <a:ext cx="8250558" cy="129103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Who can receive tax relief on pension contributions?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411691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1162021"/>
            <a:ext cx="8152610" cy="3154710"/>
          </a:xfrm>
          <a:prstGeom prst="rect">
            <a:avLst/>
          </a:prstGeom>
          <a:noFill/>
        </p:spPr>
        <p:txBody>
          <a:bodyPr wrap="square" numCol="1" spcCol="396000" rtlCol="0">
            <a:spAutoFit/>
          </a:bodyPr>
          <a:lstStyle/>
          <a:p>
            <a:pPr marL="438150" lvl="2" indent="-285750"/>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0" lvl="1" indent="-11112">
              <a:buNone/>
            </a:pPr>
            <a:r>
              <a:rPr lang="en-GB" sz="14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Employer Contributions</a:t>
            </a:r>
          </a:p>
          <a:p>
            <a:pPr marL="285750" lvl="0" indent="-285750" defTabSz="914400">
              <a:spcBef>
                <a:spcPts val="700"/>
              </a:spcBef>
              <a:buFont typeface="Arial" panose="020B0604020202020204" pitchFamily="34" charset="0"/>
              <a:buChar char="•"/>
              <a:defRPr/>
            </a:pPr>
            <a: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t>Receive tax relief (for employer) by allowing the ER contributions to be deducted as a company expense</a:t>
            </a:r>
          </a:p>
          <a:p>
            <a:pPr marL="285750" lvl="0" indent="-285750" defTabSz="914400">
              <a:spcBef>
                <a:spcPts val="700"/>
              </a:spcBef>
              <a:buFont typeface="Arial" panose="020B0604020202020204" pitchFamily="34" charset="0"/>
              <a:buChar char="•"/>
              <a:defRPr/>
            </a:pPr>
            <a:r>
              <a:rPr lang="en-GB"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Therefore </a:t>
            </a:r>
            <a: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t>employer’s taxable profit is reduced</a:t>
            </a:r>
          </a:p>
          <a:p>
            <a:pPr marL="285750" lvl="0" indent="-285750" defTabSz="914400">
              <a:spcBef>
                <a:spcPts val="700"/>
              </a:spcBef>
              <a:buFont typeface="Arial" panose="020B0604020202020204" pitchFamily="34" charset="0"/>
              <a:buChar char="•"/>
              <a:defRPr/>
            </a:pPr>
            <a:r>
              <a:rPr lang="en-GB"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Deduction </a:t>
            </a:r>
            <a: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t>is allowed provided the expenses are incurred ‘wholly and exclusively’ for the purposes of the business</a:t>
            </a:r>
          </a:p>
          <a:p>
            <a:pPr marL="285750" lvl="0" indent="-285750" defTabSz="914400">
              <a:spcBef>
                <a:spcPts val="700"/>
              </a:spcBef>
              <a:buFont typeface="Arial" panose="020B0604020202020204" pitchFamily="34" charset="0"/>
              <a:buChar char="•"/>
              <a:defRPr/>
            </a:pPr>
            <a:r>
              <a:rPr lang="en-GB"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There </a:t>
            </a:r>
            <a: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t>is no limit on the amount of relief given for employer contributions</a:t>
            </a:r>
          </a:p>
          <a:p>
            <a:pPr marL="285750" lvl="0" indent="-285750" defTabSz="914400">
              <a:spcBef>
                <a:spcPts val="700"/>
              </a:spcBef>
              <a:buFont typeface="Arial" panose="020B0604020202020204" pitchFamily="34" charset="0"/>
              <a:buChar char="•"/>
              <a:defRPr/>
            </a:pPr>
            <a:r>
              <a:rPr lang="en-GB"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Employer </a:t>
            </a:r>
            <a: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t>contributions are included when calculating if an individual has exceeded the Annual Allowance</a:t>
            </a:r>
          </a:p>
          <a:p>
            <a:pPr lvl="0" defTabSz="914400">
              <a:spcBef>
                <a:spcPts val="700"/>
              </a:spcBef>
              <a:defRPr/>
            </a:pPr>
            <a:endParaRPr lang="en-GB" sz="1400" dirty="0">
              <a:solidFill>
                <a:srgbClr val="4F4E50"/>
              </a:solidFill>
              <a:latin typeface="Arial"/>
            </a:endParaRPr>
          </a:p>
          <a:p>
            <a:pPr marL="0" lvl="1" indent="-11112">
              <a:buNone/>
            </a:pPr>
            <a:endParaRPr lang="en-GB" sz="1200" b="1"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6" y="290320"/>
            <a:ext cx="8152609" cy="1000717"/>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How does an employer receive tax relief on pension contributions?</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87207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3770263"/>
          </a:xfrm>
          <a:prstGeom prst="rect">
            <a:avLst/>
          </a:prstGeom>
          <a:noFill/>
        </p:spPr>
        <p:txBody>
          <a:bodyPr wrap="square" numCol="1" spcCol="396000" rtlCol="0">
            <a:spAutoFit/>
          </a:bodyPr>
          <a:lstStyle/>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Tax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relief is granted on contributions up to higher of £3,600 (gross) or individual’s relevant UK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earnings</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3,600 limit allows non-taxpayers to contribute and receive tax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relief</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All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UK residents have an Annual Allowance for the value of pension savings they can build up in a tax year.  This will be covered in a separate session</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Overseas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Individual who meets the definition of a UK Relevant Individual can contribute £3,600 gross and receive tax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relief</a:t>
            </a:r>
            <a:endPar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Contributions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up to an individual’s earnings will attract tax relief but if their overall pension savings exceed the Annual Allowance, tax relief will be claimed back via the Annual Allowance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charge</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Tax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relief on pension contributions is given at the individual’s marginal rate of tax</a:t>
            </a:r>
          </a:p>
          <a:p>
            <a:pPr marL="171450" lvl="0" indent="-171450" defTabSz="914400">
              <a:spcBef>
                <a:spcPts val="700"/>
              </a:spcBef>
              <a:buFont typeface="Arial" panose="020B0604020202020204" pitchFamily="34" charset="0"/>
              <a:buChar char="•"/>
              <a:defRPr/>
            </a:pP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Contributions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paid once aged 75 are not relievable pension contributions so no tax relief is available. We </a:t>
            </a:r>
            <a:r>
              <a:rPr lang="en-GB"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will </a:t>
            </a: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not accept gross member contributions on contract based schemes. For Trust based we may allow &amp; employer would sort out the tax relief</a:t>
            </a:r>
            <a:r>
              <a:rPr lang="en-GB" sz="1200" dirty="0">
                <a:solidFill>
                  <a:srgbClr val="FF0000"/>
                </a:solidFill>
                <a:latin typeface="Verdana" panose="020B0604030504040204" pitchFamily="34" charset="0"/>
                <a:ea typeface="Verdana" panose="020B0604030504040204" pitchFamily="34" charset="0"/>
                <a:cs typeface="Verdana" panose="020B0604030504040204" pitchFamily="34" charset="0"/>
              </a:rPr>
              <a:t> </a:t>
            </a:r>
            <a:br>
              <a:rPr lang="en-GB" sz="1200" dirty="0">
                <a:solidFill>
                  <a:srgbClr val="FF0000"/>
                </a:solidFill>
                <a:latin typeface="Verdana" panose="020B0604030504040204" pitchFamily="34" charset="0"/>
                <a:ea typeface="Verdana" panose="020B0604030504040204" pitchFamily="34" charset="0"/>
                <a:cs typeface="Verdana" panose="020B0604030504040204" pitchFamily="34" charset="0"/>
              </a:rPr>
            </a:br>
            <a:endParaRPr lang="en-GB" sz="1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171450" lvl="1" indent="-171450">
              <a:buFont typeface="Arial" panose="020B0604020202020204"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56128"/>
            <a:ext cx="7407875"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Limits on individual contributions and tax relief</a:t>
            </a: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16671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1009657"/>
            <a:ext cx="8152610" cy="4060086"/>
          </a:xfrm>
          <a:prstGeom prst="rect">
            <a:avLst/>
          </a:prstGeom>
          <a:noFill/>
        </p:spPr>
        <p:txBody>
          <a:bodyPr wrap="square" numCol="1" spcCol="396000" rtlCol="0">
            <a:spAutoFit/>
          </a:bodyPr>
          <a:lstStyle/>
          <a:p>
            <a:pPr marL="285750" lvl="0" indent="-285750" defTabSz="914400">
              <a:spcBef>
                <a:spcPts val="700"/>
              </a:spcBef>
              <a:buFont typeface="Arial" panose="020B0604020202020204" pitchFamily="34" charset="0"/>
              <a:buChar char="•"/>
              <a:defRPr/>
            </a:pPr>
            <a: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t>Higher rate tax payers may believe all of their pension contributions will receive relief at the higher rate of income tax (this may not be the case) </a:t>
            </a:r>
            <a:endParaRPr lang="en-GB"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a:spcBef>
                <a:spcPts val="700"/>
              </a:spcBef>
              <a:buFont typeface="Arial" panose="020B0604020202020204" pitchFamily="34" charset="0"/>
              <a:buChar char="•"/>
              <a:defRPr/>
            </a:pPr>
            <a:r>
              <a:rPr lang="en-GB" sz="14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Pension </a:t>
            </a:r>
            <a: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t>contributions can reduce the amount of income subject to income tax e.g. taxable income of £10,000, pension contribution of £1,000 gross, can reduce taxable income to £9,000</a:t>
            </a:r>
            <a:br>
              <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rPr>
            </a:br>
            <a:endParaRPr lang="en-GB" sz="1400" dirty="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0" lvl="1" indent="-11112">
              <a:buNone/>
            </a:pPr>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Mr Brown has taxable income of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50,000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£10,000 of his income is subject to tax at the higher rate of 40%, total tax of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4,000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The remainder of £40,000 is subject to tax at the basic rate of 20%,  total tax of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8,000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Overall his tax bill is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12,000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Mr Brown has made gross pension contributions of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12,000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This reduces his taxable pay to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38,000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None of his income is now subject to tax at 40%, all of it is subject to tax at the basic rate of 20%, total tax of £</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7,600</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He has a tax saving of £4400 (£12,000-£7,600</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r>
              <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rPr>
              <a:t>Effectively he receives 40% tax relief on £10,000 of his contribution (£4,000) and 20% on the balance of £2,000 (£400</a:t>
            </a:r>
            <a:r>
              <a:rPr lang="en-GB" sz="1200"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a:t>
            </a:r>
            <a:endParaRPr lang="en-GB" sz="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438150" lvl="2" indent="-2857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56128"/>
            <a:ext cx="8116089"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dirty="0" smtClean="0">
                <a:solidFill>
                  <a:schemeClr val="accent1"/>
                </a:solidFill>
                <a:latin typeface="Verdana"/>
                <a:cs typeface="Verdana"/>
              </a:rPr>
              <a:t>Limits on contributions &amp; tax relief for higher rate taxpayers</a:t>
            </a:r>
          </a:p>
        </p:txBody>
      </p:sp>
    </p:spTree>
    <p:extLst>
      <p:ext uri="{BB962C8B-B14F-4D97-AF65-F5344CB8AC3E}">
        <p14:creationId xmlns:p14="http://schemas.microsoft.com/office/powerpoint/2010/main" val="96465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7" y="713092"/>
            <a:ext cx="8152610" cy="4298100"/>
          </a:xfrm>
          <a:prstGeom prst="rect">
            <a:avLst/>
          </a:prstGeom>
          <a:noFill/>
        </p:spPr>
        <p:txBody>
          <a:bodyPr wrap="square" numCol="1" spcCol="396000" rtlCol="0">
            <a:spAutoFit/>
          </a:bodyPr>
          <a:lstStyle/>
          <a:p>
            <a:pPr marL="285750" lvl="0" indent="-285750" defTabSz="914400">
              <a:lnSpc>
                <a:spcPct val="90000"/>
              </a:lnSpc>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This method is operated by personal pension and stakeholder pension schemes</a:t>
            </a:r>
          </a:p>
          <a:p>
            <a:pPr marL="285750" lvl="0" indent="-285750" defTabSz="914400">
              <a:lnSpc>
                <a:spcPct val="90000"/>
              </a:lnSpc>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It can be operated by any type of pension scheme, however, unusual for occupational pension schemes to use it</a:t>
            </a:r>
          </a:p>
          <a:p>
            <a:pPr marL="285750" lvl="0" indent="-285750" defTabSz="914400">
              <a:lnSpc>
                <a:spcPct val="90000"/>
              </a:lnSpc>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Under Relief at Source the individual pays contributions net of basic rate tax relief</a:t>
            </a:r>
          </a:p>
          <a:p>
            <a:pPr marL="285750" lvl="0" indent="-285750" defTabSz="914400">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Scheme administrator then claims tax relief from HMRC based upon the amount received. This is usually credited at the point the contribution is received, though some schemes will only credit the tax relief once it is received from HMRC</a:t>
            </a:r>
          </a:p>
          <a:p>
            <a:pPr marL="285750" lvl="0" indent="-285750" defTabSz="914400">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A higher rate taxpayer has to claim the difference via their self-assessment or by contracting HMRC</a:t>
            </a:r>
          </a:p>
          <a:p>
            <a:pPr marL="285750" lvl="0" indent="-285750" defTabSz="914400">
              <a:lnSpc>
                <a:spcPct val="90000"/>
              </a:lnSpc>
              <a:spcBef>
                <a:spcPts val="700"/>
              </a:spcBef>
              <a:buFont typeface="Arial" panose="020B0604020202020204" pitchFamily="34" charset="0"/>
              <a:buChar char="•"/>
              <a:defRPr/>
            </a:pPr>
            <a:r>
              <a:rPr lang="en-GB" sz="1200" dirty="0">
                <a:solidFill>
                  <a:srgbClr val="4F4E50"/>
                </a:solidFill>
                <a:latin typeface="Verdana" panose="020B0604030504040204" pitchFamily="34" charset="0"/>
                <a:ea typeface="Verdana" panose="020B0604030504040204" pitchFamily="34" charset="0"/>
                <a:cs typeface="Verdana" panose="020B0604030504040204" pitchFamily="34" charset="0"/>
              </a:rPr>
              <a:t>If an employer is deducting contributions from salary, contributions must be deducted from net salary, i.e. after the deduction of tax and national insurance contributions</a:t>
            </a:r>
          </a:p>
          <a:p>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r>
              <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rPr>
              <a:t>Example </a:t>
            </a:r>
          </a:p>
          <a:p>
            <a:pPr marL="350838" lvl="1" indent="-166688" defTabSz="914400" fontAlgn="base">
              <a:spcBef>
                <a:spcPts val="700"/>
              </a:spcBef>
              <a:spcAft>
                <a:spcPct val="0"/>
              </a:spcAft>
              <a:buClr>
                <a:srgbClr val="00467F"/>
              </a:buClr>
              <a:buFont typeface="Wingdings 3" panose="05040102010807070707" pitchFamily="18" charset="2"/>
              <a:buChar char=""/>
              <a:defRPr/>
            </a:pPr>
            <a:r>
              <a:rPr lang="en-GB" altLang="en-US" sz="1200" dirty="0">
                <a:solidFill>
                  <a:srgbClr val="0079C1"/>
                </a:solidFill>
                <a:latin typeface="Verdana" panose="020B0604030504040204" pitchFamily="34" charset="0"/>
                <a:ea typeface="Verdana" panose="020B0604030504040204" pitchFamily="34" charset="0"/>
                <a:cs typeface="Verdana" panose="020B0604030504040204" pitchFamily="34" charset="0"/>
              </a:rPr>
              <a:t>Mr Green wants to pay £1000 gross to a pension scheme</a:t>
            </a:r>
          </a:p>
          <a:p>
            <a:pPr marL="350838" lvl="1" indent="-166688" defTabSz="914400" fontAlgn="base">
              <a:spcBef>
                <a:spcPts val="700"/>
              </a:spcBef>
              <a:spcAft>
                <a:spcPct val="0"/>
              </a:spcAft>
              <a:buClr>
                <a:srgbClr val="00467F"/>
              </a:buClr>
              <a:buFont typeface="Wingdings 3" panose="05040102010807070707" pitchFamily="18" charset="2"/>
              <a:buChar char=""/>
              <a:defRPr/>
            </a:pPr>
            <a:r>
              <a:rPr lang="en-GB" altLang="en-US" sz="1200" dirty="0">
                <a:solidFill>
                  <a:srgbClr val="0079C1"/>
                </a:solidFill>
                <a:latin typeface="Verdana" panose="020B0604030504040204" pitchFamily="34" charset="0"/>
                <a:ea typeface="Verdana" panose="020B0604030504040204" pitchFamily="34" charset="0"/>
                <a:cs typeface="Verdana" panose="020B0604030504040204" pitchFamily="34" charset="0"/>
              </a:rPr>
              <a:t>Pension scheme operates relief at source so Mr Green makes a contribution of £800</a:t>
            </a:r>
          </a:p>
          <a:p>
            <a:pPr marL="350838" lvl="1" indent="-166688" defTabSz="914400" fontAlgn="base">
              <a:spcBef>
                <a:spcPts val="700"/>
              </a:spcBef>
              <a:spcAft>
                <a:spcPct val="0"/>
              </a:spcAft>
              <a:buClr>
                <a:srgbClr val="00467F"/>
              </a:buClr>
              <a:buFont typeface="Wingdings 3" panose="05040102010807070707" pitchFamily="18" charset="2"/>
              <a:buChar char=""/>
              <a:defRPr/>
            </a:pPr>
            <a:r>
              <a:rPr lang="en-GB" altLang="en-US" sz="1200" dirty="0">
                <a:solidFill>
                  <a:srgbClr val="0079C1"/>
                </a:solidFill>
                <a:latin typeface="Verdana" panose="020B0604030504040204" pitchFamily="34" charset="0"/>
                <a:ea typeface="Verdana" panose="020B0604030504040204" pitchFamily="34" charset="0"/>
                <a:cs typeface="Verdana" panose="020B0604030504040204" pitchFamily="34" charset="0"/>
              </a:rPr>
              <a:t>His scheme administrator credits his account with £1,000 and claims £200 tax relief from HMRC</a:t>
            </a:r>
          </a:p>
          <a:p>
            <a:pPr marL="350838" lvl="1" indent="-166688" defTabSz="914400" fontAlgn="base">
              <a:spcBef>
                <a:spcPts val="700"/>
              </a:spcBef>
              <a:spcAft>
                <a:spcPct val="0"/>
              </a:spcAft>
              <a:buClr>
                <a:srgbClr val="00467F"/>
              </a:buClr>
              <a:buFont typeface="Wingdings 3" panose="05040102010807070707" pitchFamily="18" charset="2"/>
              <a:buChar char=""/>
              <a:defRPr/>
            </a:pPr>
            <a:r>
              <a:rPr lang="en-GB" altLang="en-US" sz="1200" dirty="0">
                <a:solidFill>
                  <a:srgbClr val="0079C1"/>
                </a:solidFill>
                <a:latin typeface="Verdana" panose="020B0604030504040204" pitchFamily="34" charset="0"/>
                <a:ea typeface="Verdana" panose="020B0604030504040204" pitchFamily="34" charset="0"/>
                <a:cs typeface="Verdana" panose="020B0604030504040204" pitchFamily="34" charset="0"/>
              </a:rPr>
              <a:t>If Mr Green is a higher rate tax payer he would have to claim the difference in tax relief direct from HMRC</a:t>
            </a:r>
          </a:p>
          <a:p>
            <a:pPr marL="285750" indent="-285750">
              <a:buFont typeface="Arial" pitchFamily="34" charset="0"/>
              <a:buChar char="•"/>
            </a:pPr>
            <a:endParaRPr lang="en-GB" sz="1200" dirty="0">
              <a:solidFill>
                <a:srgbClr val="0070C0"/>
              </a:solidFill>
              <a:latin typeface="Verdana" panose="020B0604030504040204" pitchFamily="34" charset="0"/>
              <a:ea typeface="Verdana" panose="020B0604030504040204" pitchFamily="34" charset="0"/>
              <a:cs typeface="Verdana" panose="020B0604030504040204" pitchFamily="34" charset="0"/>
            </a:endParaRPr>
          </a:p>
          <a:p>
            <a:pPr marL="171450" lvl="0" indent="-171450">
              <a:buFont typeface="Arial" panose="020B0604020202020204" pitchFamily="34" charset="0"/>
              <a:buChar char="•"/>
            </a:pPr>
            <a:endParaRPr lang="en-GB" sz="1200" dirty="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54897" y="143604"/>
            <a:ext cx="4691570" cy="905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Relief at Source</a:t>
            </a:r>
          </a:p>
          <a:p>
            <a:pPr algn="l">
              <a:lnSpc>
                <a:spcPct val="80000"/>
              </a:lnSpc>
            </a:pP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314026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896" y="816448"/>
            <a:ext cx="8152610" cy="4108304"/>
          </a:xfrm>
          <a:prstGeom prst="rect">
            <a:avLst/>
          </a:prstGeom>
          <a:noFill/>
        </p:spPr>
        <p:txBody>
          <a:bodyPr wrap="square" numCol="1" spcCol="396000" rtlCol="0">
            <a:spAutoFit/>
          </a:bodyPr>
          <a:lstStyle/>
          <a:p>
            <a:pPr marL="285750" lvl="0" indent="-285750" defTabSz="914400" fontAlgn="base">
              <a:lnSpc>
                <a:spcPct val="90000"/>
              </a:lnSpc>
              <a:spcBef>
                <a:spcPts val="700"/>
              </a:spcBef>
              <a:spcAft>
                <a:spcPct val="0"/>
              </a:spcAft>
              <a:buFont typeface="Arial" panose="020B0604020202020204" pitchFamily="34" charset="0"/>
              <a:buChar cha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To claim relief the scheme administrator must be in receipt of certain particulars and declarations in respect of the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member</a:t>
            </a:r>
          </a:p>
          <a:p>
            <a:pPr marL="285750" lvl="0" indent="-285750" defTabSz="914400" fontAlgn="base">
              <a:lnSpc>
                <a:spcPct val="90000"/>
              </a:lnSpc>
              <a:spcBef>
                <a:spcPts val="700"/>
              </a:spcBef>
              <a:spcAft>
                <a:spcPct val="0"/>
              </a:spcAft>
              <a:buFont typeface="Arial" panose="020B0604020202020204" pitchFamily="34" charset="0"/>
              <a:buChar cha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The </a:t>
            </a: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particulars the member must confirm are: </a:t>
            </a:r>
            <a:endParaRPr lang="en-GB" altLang="en-US" sz="1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350838" lvl="1" indent="-166688" defTabSz="914400" fontAlgn="base">
              <a:lnSpc>
                <a:spcPct val="90000"/>
              </a:lnSpc>
              <a:spcBef>
                <a:spcPts val="700"/>
              </a:spcBef>
              <a:spcAft>
                <a:spcPct val="0"/>
              </a:spcAft>
              <a:buClr>
                <a:srgbClr val="00467F"/>
              </a:buClr>
              <a:buFont typeface="Wingdings 3" panose="05040102010807070707" pitchFamily="18" charset="2"/>
              <a:buChar char=""/>
            </a:pPr>
            <a:r>
              <a:rPr lang="en-GB" altLang="en-US" sz="1200" dirty="0" smtClean="0">
                <a:solidFill>
                  <a:srgbClr val="0079C1"/>
                </a:solidFill>
                <a:latin typeface="Verdana" panose="020B0604030504040204" pitchFamily="34" charset="0"/>
                <a:ea typeface="Verdana" panose="020B0604030504040204" pitchFamily="34" charset="0"/>
                <a:cs typeface="Verdana" panose="020B0604030504040204" pitchFamily="34" charset="0"/>
              </a:rPr>
              <a:t>Their full name &amp; date of birth</a:t>
            </a:r>
          </a:p>
          <a:p>
            <a:pPr marL="350838" lvl="1" indent="-166688" defTabSz="914400" fontAlgn="base">
              <a:lnSpc>
                <a:spcPct val="90000"/>
              </a:lnSpc>
              <a:spcBef>
                <a:spcPts val="700"/>
              </a:spcBef>
              <a:spcAft>
                <a:spcPct val="0"/>
              </a:spcAft>
              <a:buClr>
                <a:srgbClr val="00467F"/>
              </a:buClr>
              <a:buFont typeface="Wingdings 3" panose="05040102010807070707" pitchFamily="18" charset="2"/>
              <a:buChar char=""/>
            </a:pPr>
            <a:r>
              <a:rPr lang="en-GB" altLang="en-US" sz="1200" dirty="0" smtClean="0">
                <a:solidFill>
                  <a:srgbClr val="0079C1"/>
                </a:solidFill>
                <a:latin typeface="Verdana" panose="020B0604030504040204" pitchFamily="34" charset="0"/>
                <a:ea typeface="Verdana" panose="020B0604030504040204" pitchFamily="34" charset="0"/>
                <a:cs typeface="Verdana" panose="020B0604030504040204" pitchFamily="34" charset="0"/>
              </a:rPr>
              <a:t>Their address including postcode &amp; national insurance number</a:t>
            </a:r>
          </a:p>
          <a:p>
            <a:pPr marL="350838" lvl="1" indent="-166688" defTabSz="914400" fontAlgn="base">
              <a:lnSpc>
                <a:spcPct val="90000"/>
              </a:lnSpc>
              <a:spcBef>
                <a:spcPts val="700"/>
              </a:spcBef>
              <a:spcAft>
                <a:spcPct val="0"/>
              </a:spcAft>
              <a:buClr>
                <a:srgbClr val="00467F"/>
              </a:buClr>
              <a:buFont typeface="Wingdings 3" panose="05040102010807070707" pitchFamily="18" charset="2"/>
              <a:buChar char=""/>
            </a:pPr>
            <a:r>
              <a:rPr lang="en-GB" altLang="en-US" sz="1200" dirty="0" smtClean="0">
                <a:solidFill>
                  <a:srgbClr val="0079C1"/>
                </a:solidFill>
                <a:latin typeface="Verdana" panose="020B0604030504040204" pitchFamily="34" charset="0"/>
                <a:ea typeface="Verdana" panose="020B0604030504040204" pitchFamily="34" charset="0"/>
                <a:cs typeface="Verdana" panose="020B0604030504040204" pitchFamily="34" charset="0"/>
              </a:rPr>
              <a:t>Their employer status (taken from a list of specified statuses)</a:t>
            </a:r>
            <a:endPar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lnSpc>
                <a:spcPct val="90000"/>
              </a:lnSpc>
              <a:spcBef>
                <a:spcPts val="700"/>
              </a:spcBef>
              <a:spcAft>
                <a:spcPct val="0"/>
              </a:spcAft>
              <a:buFont typeface="Arial" panose="020B0604020202020204" pitchFamily="34" charset="0"/>
              <a:buChar cha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The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member must provide a declaration (can be part of application form) that states: </a:t>
            </a:r>
            <a:endParaRPr lang="en-GB" altLang="en-US" sz="1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marL="350838" lvl="1" indent="-166688" defTabSz="914400" fontAlgn="base">
              <a:lnSpc>
                <a:spcPct val="90000"/>
              </a:lnSpc>
              <a:spcBef>
                <a:spcPts val="700"/>
              </a:spcBef>
              <a:spcAft>
                <a:spcPct val="0"/>
              </a:spcAft>
              <a:buClr>
                <a:srgbClr val="00467F"/>
              </a:buClr>
              <a:buFont typeface="Wingdings 3" panose="05040102010807070707" pitchFamily="18" charset="2"/>
              <a:buChar char=""/>
            </a:pPr>
            <a:r>
              <a:rPr lang="en-GB" altLang="en-US" sz="1200" dirty="0">
                <a:solidFill>
                  <a:srgbClr val="0079C1"/>
                </a:solidFill>
                <a:latin typeface="Verdana" panose="020B0604030504040204" pitchFamily="34" charset="0"/>
                <a:ea typeface="Verdana" panose="020B0604030504040204" pitchFamily="34" charset="0"/>
                <a:cs typeface="Verdana" panose="020B0604030504040204" pitchFamily="34" charset="0"/>
              </a:rPr>
              <a:t>The particulars they have provided are correct</a:t>
            </a:r>
          </a:p>
          <a:p>
            <a:pPr marL="350838" lvl="1" indent="-166688" defTabSz="914400" fontAlgn="base">
              <a:lnSpc>
                <a:spcPct val="90000"/>
              </a:lnSpc>
              <a:spcBef>
                <a:spcPts val="700"/>
              </a:spcBef>
              <a:spcAft>
                <a:spcPct val="0"/>
              </a:spcAft>
              <a:buClr>
                <a:srgbClr val="00467F"/>
              </a:buClr>
              <a:buFont typeface="Wingdings 3" panose="05040102010807070707" pitchFamily="18" charset="2"/>
              <a:buChar char=""/>
            </a:pPr>
            <a:r>
              <a:rPr lang="en-GB" altLang="en-US" sz="1200" dirty="0">
                <a:solidFill>
                  <a:srgbClr val="0079C1"/>
                </a:solidFill>
                <a:latin typeface="Verdana" panose="020B0604030504040204" pitchFamily="34" charset="0"/>
                <a:ea typeface="Verdana" panose="020B0604030504040204" pitchFamily="34" charset="0"/>
                <a:cs typeface="Verdana" panose="020B0604030504040204" pitchFamily="34" charset="0"/>
              </a:rPr>
              <a:t>That they are entitled to receive tax relief on their contributions</a:t>
            </a:r>
            <a:br>
              <a:rPr lang="en-GB" altLang="en-US" sz="1200" dirty="0">
                <a:solidFill>
                  <a:srgbClr val="0079C1"/>
                </a:solidFill>
                <a:latin typeface="Verdana" panose="020B0604030504040204" pitchFamily="34" charset="0"/>
                <a:ea typeface="Verdana" panose="020B0604030504040204" pitchFamily="34" charset="0"/>
                <a:cs typeface="Verdana" panose="020B0604030504040204" pitchFamily="34" charset="0"/>
              </a:rPr>
            </a:br>
            <a:endParaRPr lang="en-GB" altLang="en-US" sz="1200" dirty="0" smtClean="0">
              <a:solidFill>
                <a:srgbClr val="0079C1"/>
              </a:solidFill>
              <a:latin typeface="Verdana" panose="020B0604030504040204" pitchFamily="34" charset="0"/>
              <a:ea typeface="Verdana" panose="020B0604030504040204" pitchFamily="34" charset="0"/>
              <a:cs typeface="Verdana" panose="020B0604030504040204" pitchFamily="34" charset="0"/>
            </a:endParaRPr>
          </a:p>
          <a:p>
            <a:pPr marL="285750" lvl="0" indent="-285750" defTabSz="914400" fontAlgn="base">
              <a:lnSpc>
                <a:spcPct val="90000"/>
              </a:lnSpc>
              <a:spcBef>
                <a:spcPts val="700"/>
              </a:spcBef>
              <a:spcAft>
                <a:spcPct val="0"/>
              </a:spcAft>
              <a:buFont typeface="Arial" panose="020B0604020202020204" pitchFamily="34" charset="0"/>
              <a:buChar cha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Employers can provide these particulars and declarations if an individual is automatically enrolled </a:t>
            </a:r>
          </a:p>
          <a:p>
            <a:pPr marL="285750" lvl="0" indent="-285750" defTabSz="914400" fontAlgn="base">
              <a:lnSpc>
                <a:spcPct val="90000"/>
              </a:lnSpc>
              <a:spcBef>
                <a:spcPts val="700"/>
              </a:spcBef>
              <a:spcAft>
                <a:spcPct val="0"/>
              </a:spcAft>
              <a:buFont typeface="Arial" panose="020B0604020202020204" pitchFamily="34" charset="0"/>
              <a:buChar char="•"/>
            </a:pPr>
            <a:r>
              <a:rPr lang="en-GB" altLang="en-US" sz="1200" dirty="0" smtClean="0">
                <a:solidFill>
                  <a:srgbClr val="4F4E50"/>
                </a:solidFill>
                <a:latin typeface="Verdana" panose="020B0604030504040204" pitchFamily="34" charset="0"/>
                <a:ea typeface="Verdana" panose="020B0604030504040204" pitchFamily="34" charset="0"/>
                <a:cs typeface="Verdana" panose="020B0604030504040204" pitchFamily="34" charset="0"/>
              </a:rPr>
              <a:t>Scheme </a:t>
            </a: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administrator must send member a copy and member has 30 days to correct errors or opt out </a:t>
            </a:r>
          </a:p>
          <a:p>
            <a:pPr marL="285750" lvl="0" indent="-285750" defTabSz="914400" fontAlgn="base">
              <a:lnSpc>
                <a:spcPct val="90000"/>
              </a:lnSpc>
              <a:spcBef>
                <a:spcPts val="700"/>
              </a:spcBef>
              <a:spcAft>
                <a:spcPct val="0"/>
              </a:spcAft>
              <a:buFont typeface="Arial" panose="020B0604020202020204" pitchFamily="34" charset="0"/>
              <a:buChar cha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If particulars and declarations are not given, we cannot claim tax relief for an individual </a:t>
            </a:r>
          </a:p>
          <a:p>
            <a:pPr marL="285750" lvl="0" indent="-285750" defTabSz="914400" fontAlgn="base">
              <a:lnSpc>
                <a:spcPct val="90000"/>
              </a:lnSpc>
              <a:spcBef>
                <a:spcPts val="700"/>
              </a:spcBef>
              <a:spcAft>
                <a:spcPct val="0"/>
              </a:spcAft>
              <a:buFont typeface="Arial" panose="020B0604020202020204" pitchFamily="34" charset="0"/>
              <a:buChar char="•"/>
            </a:pPr>
            <a:r>
              <a:rPr lang="en-GB" altLang="en-US" sz="1200" dirty="0">
                <a:solidFill>
                  <a:srgbClr val="4F4E50"/>
                </a:solidFill>
                <a:latin typeface="Verdana" panose="020B0604030504040204" pitchFamily="34" charset="0"/>
                <a:ea typeface="Verdana" panose="020B0604030504040204" pitchFamily="34" charset="0"/>
                <a:cs typeface="Verdana" panose="020B0604030504040204" pitchFamily="34" charset="0"/>
              </a:rPr>
              <a:t>If tax relief is claimed without declarations then HMRC can recover relief, charge interest and penalties  </a:t>
            </a:r>
          </a:p>
          <a:p>
            <a:endParaRPr lang="en-GB" sz="1200" b="1" dirty="0" smtClean="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itchFamily="34" charset="0"/>
              <a:buChar char="•"/>
            </a:pPr>
            <a:endParaRPr lang="en-GB" sz="1200" dirty="0" smtClean="0">
              <a:solidFill>
                <a:schemeClr val="accent5"/>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descr="aegon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97" y="4642945"/>
            <a:ext cx="871824" cy="304984"/>
          </a:xfrm>
          <a:prstGeom prst="rect">
            <a:avLst/>
          </a:prstGeom>
        </p:spPr>
      </p:pic>
      <p:sp>
        <p:nvSpPr>
          <p:cNvPr id="7" name="Title 10"/>
          <p:cNvSpPr txBox="1">
            <a:spLocks/>
          </p:cNvSpPr>
          <p:nvPr/>
        </p:nvSpPr>
        <p:spPr>
          <a:xfrm>
            <a:off x="391418" y="290321"/>
            <a:ext cx="6314181" cy="67786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80000"/>
              </a:lnSpc>
            </a:pPr>
            <a:r>
              <a:rPr lang="en-GB" sz="2400" b="1" spc="-150" dirty="0" smtClean="0">
                <a:solidFill>
                  <a:schemeClr val="accent1"/>
                </a:solidFill>
                <a:latin typeface="Verdana"/>
                <a:cs typeface="Verdana"/>
              </a:rPr>
              <a:t>Relief at Source</a:t>
            </a:r>
            <a:endParaRPr lang="en-GB" sz="1600" dirty="0" smtClean="0">
              <a:solidFill>
                <a:schemeClr val="accent5"/>
              </a:solidFill>
              <a:latin typeface="Verdana"/>
              <a:cs typeface="Verdana"/>
            </a:endParaRPr>
          </a:p>
        </p:txBody>
      </p:sp>
    </p:spTree>
    <p:extLst>
      <p:ext uri="{BB962C8B-B14F-4D97-AF65-F5344CB8AC3E}">
        <p14:creationId xmlns:p14="http://schemas.microsoft.com/office/powerpoint/2010/main" val="21679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AEGON4">
      <a:dk1>
        <a:srgbClr val="0069B4"/>
      </a:dk1>
      <a:lt1>
        <a:sysClr val="window" lastClr="FFFFFF"/>
      </a:lt1>
      <a:dk2>
        <a:srgbClr val="0069B4"/>
      </a:dk2>
      <a:lt2>
        <a:srgbClr val="EEECE1"/>
      </a:lt2>
      <a:accent1>
        <a:srgbClr val="0069B4"/>
      </a:accent1>
      <a:accent2>
        <a:srgbClr val="00A48C"/>
      </a:accent2>
      <a:accent3>
        <a:srgbClr val="36B5CE"/>
      </a:accent3>
      <a:accent4>
        <a:srgbClr val="942EB5"/>
      </a:accent4>
      <a:accent5>
        <a:srgbClr val="666366"/>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A8836DE081ED43965F0E904441BD74" ma:contentTypeVersion="1" ma:contentTypeDescription="Create a new document." ma:contentTypeScope="" ma:versionID="97a43dab46a6f39929ef241b98be63a5">
  <xsd:schema xmlns:xsd="http://www.w3.org/2001/XMLSchema" xmlns:xs="http://www.w3.org/2001/XMLSchema" xmlns:p="http://schemas.microsoft.com/office/2006/metadata/properties" xmlns:ns2="f16c812b-1aa6-4d16-9ab4-2de749e1e6ef" targetNamespace="http://schemas.microsoft.com/office/2006/metadata/properties" ma:root="true" ma:fieldsID="eeffbc0977bbe5bb8e7db524cb9b8e43" ns2:_="">
    <xsd:import namespace="f16c812b-1aa6-4d16-9ab4-2de749e1e6ef"/>
    <xsd:element name="properties">
      <xsd:complexType>
        <xsd:sequence>
          <xsd:element name="documentManagement">
            <xsd:complexType>
              <xsd:all>
                <xsd:element ref="ns2:Category"/>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6c812b-1aa6-4d16-9ab4-2de749e1e6ef" elementFormDefault="qualified">
    <xsd:import namespace="http://schemas.microsoft.com/office/2006/documentManagement/types"/>
    <xsd:import namespace="http://schemas.microsoft.com/office/infopath/2007/PartnerControls"/>
    <xsd:element name="Category" ma:index="8" ma:displayName="Category" ma:format="Dropdown" ma:internalName="Category">
      <xsd:simpleType>
        <xsd:restriction base="dms:Choice">
          <xsd:enumeration value="(1) Guidelines"/>
          <xsd:enumeration value="(2) Templates"/>
          <xsd:enumeration value="(3) Inform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ategory xmlns="f16c812b-1aa6-4d16-9ab4-2de749e1e6ef">(2) Templates</Category>
  </documentManagement>
</p:properties>
</file>

<file path=customXml/itemProps1.xml><?xml version="1.0" encoding="utf-8"?>
<ds:datastoreItem xmlns:ds="http://schemas.openxmlformats.org/officeDocument/2006/customXml" ds:itemID="{24EE5235-BAB1-42D1-BBB9-14BF4C58EF95}">
  <ds:schemaRefs>
    <ds:schemaRef ds:uri="http://schemas.microsoft.com/sharepoint/v3/contenttype/forms"/>
  </ds:schemaRefs>
</ds:datastoreItem>
</file>

<file path=customXml/itemProps2.xml><?xml version="1.0" encoding="utf-8"?>
<ds:datastoreItem xmlns:ds="http://schemas.openxmlformats.org/officeDocument/2006/customXml" ds:itemID="{EDBC330B-6CB1-429E-ADE6-BCFB3C649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6c812b-1aa6-4d16-9ab4-2de749e1e6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A8D9C1-A160-44A4-8E27-4383BC2B6CDF}">
  <ds:schemaRefs>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f16c812b-1aa6-4d16-9ab4-2de749e1e6ef"/>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764</TotalTime>
  <Words>1610</Words>
  <Application>Microsoft Office PowerPoint</Application>
  <PresentationFormat>On-screen Show (16:9)</PresentationFormat>
  <Paragraphs>267</Paragraphs>
  <Slides>17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Aegon Presentation Template 16x9 2015</dc:title>
  <dc:creator>Samantha Dexter</dc:creator>
  <cp:lastModifiedBy>Gore, Karen</cp:lastModifiedBy>
  <cp:revision>97</cp:revision>
  <dcterms:created xsi:type="dcterms:W3CDTF">2015-05-26T08:01:19Z</dcterms:created>
  <dcterms:modified xsi:type="dcterms:W3CDTF">2016-09-29T10:40:54Z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0x0101006DA8836DE081ED43965F0E904441BD74</vt:lpwstr>
  </property>
</Properties>
</file>