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7" r:id="rId5"/>
    <p:sldId id="258" r:id="rId6"/>
    <p:sldId id="262" r:id="rId7"/>
    <p:sldId id="270" r:id="rId8"/>
    <p:sldId id="271" r:id="rId9"/>
    <p:sldId id="266" r:id="rId10"/>
    <p:sldId id="272" r:id="rId11"/>
    <p:sldId id="286" r:id="rId12"/>
    <p:sldId id="273" r:id="rId13"/>
    <p:sldId id="274" r:id="rId14"/>
    <p:sldId id="275" r:id="rId15"/>
    <p:sldId id="277" r:id="rId16"/>
    <p:sldId id="278" r:id="rId17"/>
    <p:sldId id="279" r:id="rId18"/>
    <p:sldId id="280" r:id="rId19"/>
    <p:sldId id="281" r:id="rId20"/>
    <p:sldId id="282" r:id="rId21"/>
    <p:sldId id="283" r:id="rId22"/>
    <p:sldId id="285" r:id="rId23"/>
    <p:sldId id="284" r:id="rId24"/>
    <p:sldId id="269"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5" autoAdjust="0"/>
  </p:normalViewPr>
  <p:slideViewPr>
    <p:cSldViewPr snapToGrid="0" snapToObjects="1">
      <p:cViewPr varScale="1">
        <p:scale>
          <a:sx n="107" d="100"/>
          <a:sy n="107" d="100"/>
        </p:scale>
        <p:origin x="114" y="28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406946863803263"/>
          <c:y val="2.1679080484731505E-2"/>
          <c:w val="0.89378110516260578"/>
          <c:h val="0.65877104049455237"/>
        </c:manualLayout>
      </c:layout>
      <c:lineChart>
        <c:grouping val="standard"/>
        <c:varyColors val="0"/>
        <c:ser>
          <c:idx val="0"/>
          <c:order val="0"/>
          <c:tx>
            <c:strRef>
              <c:f>Sheet1!$B$1</c:f>
              <c:strCache>
                <c:ptCount val="1"/>
                <c:pt idx="0">
                  <c:v>Cash</c:v>
                </c:pt>
              </c:strCache>
            </c:strRef>
          </c:tx>
          <c:spPr>
            <a:ln>
              <a:solidFill>
                <a:schemeClr val="accent6"/>
              </a:solidFill>
            </a:ln>
          </c:spPr>
          <c:marker>
            <c:symbol val="none"/>
          </c:marker>
          <c:cat>
            <c:numRef>
              <c:f>Sheet1!$A$2:$A$43</c:f>
              <c:numCache>
                <c:formatCode>yyyy</c:formatCode>
                <c:ptCount val="42"/>
                <c:pt idx="0">
                  <c:v>26664</c:v>
                </c:pt>
                <c:pt idx="1">
                  <c:v>27029</c:v>
                </c:pt>
                <c:pt idx="2">
                  <c:v>27394</c:v>
                </c:pt>
                <c:pt idx="3">
                  <c:v>27759</c:v>
                </c:pt>
                <c:pt idx="4">
                  <c:v>28125</c:v>
                </c:pt>
                <c:pt idx="5">
                  <c:v>28490</c:v>
                </c:pt>
                <c:pt idx="6">
                  <c:v>28855</c:v>
                </c:pt>
                <c:pt idx="7">
                  <c:v>29220</c:v>
                </c:pt>
                <c:pt idx="8">
                  <c:v>29586</c:v>
                </c:pt>
                <c:pt idx="9">
                  <c:v>29951</c:v>
                </c:pt>
                <c:pt idx="10">
                  <c:v>30316</c:v>
                </c:pt>
                <c:pt idx="11">
                  <c:v>30681</c:v>
                </c:pt>
                <c:pt idx="12">
                  <c:v>31047</c:v>
                </c:pt>
                <c:pt idx="13">
                  <c:v>31412</c:v>
                </c:pt>
                <c:pt idx="14">
                  <c:v>31777</c:v>
                </c:pt>
                <c:pt idx="15">
                  <c:v>32142</c:v>
                </c:pt>
                <c:pt idx="16">
                  <c:v>32508</c:v>
                </c:pt>
                <c:pt idx="17">
                  <c:v>32873</c:v>
                </c:pt>
                <c:pt idx="18">
                  <c:v>33238</c:v>
                </c:pt>
                <c:pt idx="19">
                  <c:v>33603</c:v>
                </c:pt>
                <c:pt idx="20">
                  <c:v>33969</c:v>
                </c:pt>
                <c:pt idx="21">
                  <c:v>34334</c:v>
                </c:pt>
                <c:pt idx="22">
                  <c:v>34699</c:v>
                </c:pt>
                <c:pt idx="23">
                  <c:v>35064</c:v>
                </c:pt>
                <c:pt idx="24">
                  <c:v>35430</c:v>
                </c:pt>
                <c:pt idx="25">
                  <c:v>35795</c:v>
                </c:pt>
                <c:pt idx="26">
                  <c:v>36160</c:v>
                </c:pt>
                <c:pt idx="27">
                  <c:v>36525</c:v>
                </c:pt>
                <c:pt idx="28">
                  <c:v>36891</c:v>
                </c:pt>
                <c:pt idx="29">
                  <c:v>37256</c:v>
                </c:pt>
                <c:pt idx="30">
                  <c:v>37621</c:v>
                </c:pt>
                <c:pt idx="31">
                  <c:v>37986</c:v>
                </c:pt>
                <c:pt idx="32">
                  <c:v>38352</c:v>
                </c:pt>
                <c:pt idx="33">
                  <c:v>38717</c:v>
                </c:pt>
                <c:pt idx="34">
                  <c:v>39082</c:v>
                </c:pt>
                <c:pt idx="35">
                  <c:v>39447</c:v>
                </c:pt>
                <c:pt idx="36">
                  <c:v>39813</c:v>
                </c:pt>
                <c:pt idx="37">
                  <c:v>40178</c:v>
                </c:pt>
                <c:pt idx="38">
                  <c:v>40543</c:v>
                </c:pt>
                <c:pt idx="39">
                  <c:v>40908</c:v>
                </c:pt>
                <c:pt idx="40">
                  <c:v>41274</c:v>
                </c:pt>
                <c:pt idx="41">
                  <c:v>41639</c:v>
                </c:pt>
              </c:numCache>
            </c:numRef>
          </c:cat>
          <c:val>
            <c:numRef>
              <c:f>Sheet1!$B$2:$B$43</c:f>
              <c:numCache>
                <c:formatCode>0</c:formatCode>
                <c:ptCount val="42"/>
                <c:pt idx="0">
                  <c:v>100</c:v>
                </c:pt>
                <c:pt idx="1">
                  <c:v>98.6</c:v>
                </c:pt>
                <c:pt idx="2">
                  <c:v>93.176999999999992</c:v>
                </c:pt>
                <c:pt idx="3">
                  <c:v>82.647998999999999</c:v>
                </c:pt>
                <c:pt idx="4">
                  <c:v>80.003263031999992</c:v>
                </c:pt>
                <c:pt idx="5">
                  <c:v>78.083184719231994</c:v>
                </c:pt>
                <c:pt idx="6">
                  <c:v>77.848935165074295</c:v>
                </c:pt>
                <c:pt idx="7">
                  <c:v>75.357769239791921</c:v>
                </c:pt>
                <c:pt idx="8">
                  <c:v>76.71420908610817</c:v>
                </c:pt>
                <c:pt idx="9">
                  <c:v>77.864922222399784</c:v>
                </c:pt>
                <c:pt idx="10">
                  <c:v>83.004007089078172</c:v>
                </c:pt>
                <c:pt idx="11">
                  <c:v>86.822191415175766</c:v>
                </c:pt>
                <c:pt idx="12">
                  <c:v>90.989656603104208</c:v>
                </c:pt>
                <c:pt idx="13">
                  <c:v>96.26705668608426</c:v>
                </c:pt>
                <c:pt idx="14">
                  <c:v>103.00575065411016</c:v>
                </c:pt>
                <c:pt idx="15">
                  <c:v>108.87707844139443</c:v>
                </c:pt>
                <c:pt idx="16">
                  <c:v>113.23216157905021</c:v>
                </c:pt>
                <c:pt idx="17">
                  <c:v>120.47901992010944</c:v>
                </c:pt>
                <c:pt idx="18">
                  <c:v>127.707761115316</c:v>
                </c:pt>
                <c:pt idx="19">
                  <c:v>136.39188887115751</c:v>
                </c:pt>
                <c:pt idx="20">
                  <c:v>145.53014542552506</c:v>
                </c:pt>
                <c:pt idx="21">
                  <c:v>151.20582109712052</c:v>
                </c:pt>
                <c:pt idx="22">
                  <c:v>154.83476080345142</c:v>
                </c:pt>
                <c:pt idx="23">
                  <c:v>160.09914267076877</c:v>
                </c:pt>
                <c:pt idx="24">
                  <c:v>165.86271180691645</c:v>
                </c:pt>
                <c:pt idx="25">
                  <c:v>171.00445587293083</c:v>
                </c:pt>
                <c:pt idx="26">
                  <c:v>179.55467866657739</c:v>
                </c:pt>
                <c:pt idx="27">
                  <c:v>186.19820177724074</c:v>
                </c:pt>
                <c:pt idx="28">
                  <c:v>192.15654423411246</c:v>
                </c:pt>
                <c:pt idx="29">
                  <c:v>201.38005835734987</c:v>
                </c:pt>
                <c:pt idx="30">
                  <c:v>203.5952389992807</c:v>
                </c:pt>
                <c:pt idx="31">
                  <c:v>205.42759615027421</c:v>
                </c:pt>
                <c:pt idx="32">
                  <c:v>207.6872997079272</c:v>
                </c:pt>
                <c:pt idx="33">
                  <c:v>213.2948568000412</c:v>
                </c:pt>
                <c:pt idx="34">
                  <c:v>214.14803622724136</c:v>
                </c:pt>
                <c:pt idx="35">
                  <c:v>218.00270087933171</c:v>
                </c:pt>
                <c:pt idx="36">
                  <c:v>227.15881431626366</c:v>
                </c:pt>
                <c:pt idx="37">
                  <c:v>223.29711447288716</c:v>
                </c:pt>
                <c:pt idx="38">
                  <c:v>214.14193277949875</c:v>
                </c:pt>
                <c:pt idx="39">
                  <c:v>205.36211353553927</c:v>
                </c:pt>
                <c:pt idx="40">
                  <c:v>199.9578473898672</c:v>
                </c:pt>
                <c:pt idx="41">
                  <c:v>194.55358124419513</c:v>
                </c:pt>
              </c:numCache>
            </c:numRef>
          </c:val>
          <c:smooth val="0"/>
        </c:ser>
        <c:ser>
          <c:idx val="1"/>
          <c:order val="1"/>
          <c:tx>
            <c:strRef>
              <c:f>Sheet1!$C$1</c:f>
              <c:strCache>
                <c:ptCount val="1"/>
                <c:pt idx="0">
                  <c:v>Gilts</c:v>
                </c:pt>
              </c:strCache>
            </c:strRef>
          </c:tx>
          <c:spPr>
            <a:ln>
              <a:solidFill>
                <a:srgbClr val="8DC63F"/>
              </a:solidFill>
            </a:ln>
          </c:spPr>
          <c:marker>
            <c:symbol val="none"/>
          </c:marker>
          <c:cat>
            <c:numRef>
              <c:f>Sheet1!$A$2:$A$43</c:f>
              <c:numCache>
                <c:formatCode>yyyy</c:formatCode>
                <c:ptCount val="42"/>
                <c:pt idx="0">
                  <c:v>26664</c:v>
                </c:pt>
                <c:pt idx="1">
                  <c:v>27029</c:v>
                </c:pt>
                <c:pt idx="2">
                  <c:v>27394</c:v>
                </c:pt>
                <c:pt idx="3">
                  <c:v>27759</c:v>
                </c:pt>
                <c:pt idx="4">
                  <c:v>28125</c:v>
                </c:pt>
                <c:pt idx="5">
                  <c:v>28490</c:v>
                </c:pt>
                <c:pt idx="6">
                  <c:v>28855</c:v>
                </c:pt>
                <c:pt idx="7">
                  <c:v>29220</c:v>
                </c:pt>
                <c:pt idx="8">
                  <c:v>29586</c:v>
                </c:pt>
                <c:pt idx="9">
                  <c:v>29951</c:v>
                </c:pt>
                <c:pt idx="10">
                  <c:v>30316</c:v>
                </c:pt>
                <c:pt idx="11">
                  <c:v>30681</c:v>
                </c:pt>
                <c:pt idx="12">
                  <c:v>31047</c:v>
                </c:pt>
                <c:pt idx="13">
                  <c:v>31412</c:v>
                </c:pt>
                <c:pt idx="14">
                  <c:v>31777</c:v>
                </c:pt>
                <c:pt idx="15">
                  <c:v>32142</c:v>
                </c:pt>
                <c:pt idx="16">
                  <c:v>32508</c:v>
                </c:pt>
                <c:pt idx="17">
                  <c:v>32873</c:v>
                </c:pt>
                <c:pt idx="18">
                  <c:v>33238</c:v>
                </c:pt>
                <c:pt idx="19">
                  <c:v>33603</c:v>
                </c:pt>
                <c:pt idx="20">
                  <c:v>33969</c:v>
                </c:pt>
                <c:pt idx="21">
                  <c:v>34334</c:v>
                </c:pt>
                <c:pt idx="22">
                  <c:v>34699</c:v>
                </c:pt>
                <c:pt idx="23">
                  <c:v>35064</c:v>
                </c:pt>
                <c:pt idx="24">
                  <c:v>35430</c:v>
                </c:pt>
                <c:pt idx="25">
                  <c:v>35795</c:v>
                </c:pt>
                <c:pt idx="26">
                  <c:v>36160</c:v>
                </c:pt>
                <c:pt idx="27">
                  <c:v>36525</c:v>
                </c:pt>
                <c:pt idx="28">
                  <c:v>36891</c:v>
                </c:pt>
                <c:pt idx="29">
                  <c:v>37256</c:v>
                </c:pt>
                <c:pt idx="30">
                  <c:v>37621</c:v>
                </c:pt>
                <c:pt idx="31">
                  <c:v>37986</c:v>
                </c:pt>
                <c:pt idx="32">
                  <c:v>38352</c:v>
                </c:pt>
                <c:pt idx="33">
                  <c:v>38717</c:v>
                </c:pt>
                <c:pt idx="34">
                  <c:v>39082</c:v>
                </c:pt>
                <c:pt idx="35">
                  <c:v>39447</c:v>
                </c:pt>
                <c:pt idx="36">
                  <c:v>39813</c:v>
                </c:pt>
                <c:pt idx="37">
                  <c:v>40178</c:v>
                </c:pt>
                <c:pt idx="38">
                  <c:v>40543</c:v>
                </c:pt>
                <c:pt idx="39">
                  <c:v>40908</c:v>
                </c:pt>
                <c:pt idx="40">
                  <c:v>41274</c:v>
                </c:pt>
                <c:pt idx="41">
                  <c:v>41639</c:v>
                </c:pt>
              </c:numCache>
            </c:numRef>
          </c:cat>
          <c:val>
            <c:numRef>
              <c:f>Sheet1!$C$2:$C$43</c:f>
              <c:numCache>
                <c:formatCode>0</c:formatCode>
                <c:ptCount val="42"/>
                <c:pt idx="0">
                  <c:v>100</c:v>
                </c:pt>
                <c:pt idx="1">
                  <c:v>82.399999999999991</c:v>
                </c:pt>
                <c:pt idx="2">
                  <c:v>58.66879999999999</c:v>
                </c:pt>
                <c:pt idx="3">
                  <c:v>64.242335999999995</c:v>
                </c:pt>
                <c:pt idx="4">
                  <c:v>63.535670303999993</c:v>
                </c:pt>
                <c:pt idx="5">
                  <c:v>82.024550362463984</c:v>
                </c:pt>
                <c:pt idx="6">
                  <c:v>74.314242628392378</c:v>
                </c:pt>
                <c:pt idx="7">
                  <c:v>65.991047454012431</c:v>
                </c:pt>
                <c:pt idx="8">
                  <c:v>69.290599826713063</c:v>
                </c:pt>
                <c:pt idx="9">
                  <c:v>62.915864642655464</c:v>
                </c:pt>
                <c:pt idx="10">
                  <c:v>90.347181626853242</c:v>
                </c:pt>
                <c:pt idx="11">
                  <c:v>99.381899789538579</c:v>
                </c:pt>
                <c:pt idx="12">
                  <c:v>101.46891968511888</c:v>
                </c:pt>
                <c:pt idx="13">
                  <c:v>106.54236566937483</c:v>
                </c:pt>
                <c:pt idx="14">
                  <c:v>114.00033126623107</c:v>
                </c:pt>
                <c:pt idx="15">
                  <c:v>127.79437134944503</c:v>
                </c:pt>
                <c:pt idx="16">
                  <c:v>130.8614362618317</c:v>
                </c:pt>
                <c:pt idx="17">
                  <c:v>128.63679184538057</c:v>
                </c:pt>
                <c:pt idx="18">
                  <c:v>124.26314092263763</c:v>
                </c:pt>
                <c:pt idx="19">
                  <c:v>141.41145436996158</c:v>
                </c:pt>
                <c:pt idx="20">
                  <c:v>163.18881834293563</c:v>
                </c:pt>
                <c:pt idx="21">
                  <c:v>206.27066638547063</c:v>
                </c:pt>
                <c:pt idx="22">
                  <c:v>177.80531442427571</c:v>
                </c:pt>
                <c:pt idx="23">
                  <c:v>205.00952753118989</c:v>
                </c:pt>
                <c:pt idx="24">
                  <c:v>215.46501343528055</c:v>
                </c:pt>
                <c:pt idx="25">
                  <c:v>248.43116049087848</c:v>
                </c:pt>
                <c:pt idx="26">
                  <c:v>302.34072231739913</c:v>
                </c:pt>
                <c:pt idx="27">
                  <c:v>286.6190047568943</c:v>
                </c:pt>
                <c:pt idx="28">
                  <c:v>304.10276404706485</c:v>
                </c:pt>
                <c:pt idx="29">
                  <c:v>305.92738063134726</c:v>
                </c:pt>
                <c:pt idx="30">
                  <c:v>326.4245151336475</c:v>
                </c:pt>
                <c:pt idx="31">
                  <c:v>322.50742095204379</c:v>
                </c:pt>
                <c:pt idx="32">
                  <c:v>334.11768810631736</c:v>
                </c:pt>
                <c:pt idx="33">
                  <c:v>354.16474939269642</c:v>
                </c:pt>
                <c:pt idx="34">
                  <c:v>338.58150041941781</c:v>
                </c:pt>
                <c:pt idx="35">
                  <c:v>342.64447842445082</c:v>
                </c:pt>
                <c:pt idx="36">
                  <c:v>382.73388240011155</c:v>
                </c:pt>
                <c:pt idx="37">
                  <c:v>370.10366428090788</c:v>
                </c:pt>
                <c:pt idx="38">
                  <c:v>386.38822550926784</c:v>
                </c:pt>
                <c:pt idx="39">
                  <c:v>447.4375651397321</c:v>
                </c:pt>
                <c:pt idx="40">
                  <c:v>453.92216753306155</c:v>
                </c:pt>
                <c:pt idx="41">
                  <c:v>410.6914849108652</c:v>
                </c:pt>
              </c:numCache>
            </c:numRef>
          </c:val>
          <c:smooth val="0"/>
        </c:ser>
        <c:ser>
          <c:idx val="2"/>
          <c:order val="2"/>
          <c:tx>
            <c:strRef>
              <c:f>Sheet1!$D$1</c:f>
              <c:strCache>
                <c:ptCount val="1"/>
                <c:pt idx="0">
                  <c:v>Equities</c:v>
                </c:pt>
              </c:strCache>
            </c:strRef>
          </c:tx>
          <c:spPr>
            <a:ln>
              <a:solidFill>
                <a:schemeClr val="accent5"/>
              </a:solidFill>
            </a:ln>
          </c:spPr>
          <c:marker>
            <c:symbol val="none"/>
          </c:marker>
          <c:cat>
            <c:numRef>
              <c:f>Sheet1!$A$2:$A$43</c:f>
              <c:numCache>
                <c:formatCode>yyyy</c:formatCode>
                <c:ptCount val="42"/>
                <c:pt idx="0">
                  <c:v>26664</c:v>
                </c:pt>
                <c:pt idx="1">
                  <c:v>27029</c:v>
                </c:pt>
                <c:pt idx="2">
                  <c:v>27394</c:v>
                </c:pt>
                <c:pt idx="3">
                  <c:v>27759</c:v>
                </c:pt>
                <c:pt idx="4">
                  <c:v>28125</c:v>
                </c:pt>
                <c:pt idx="5">
                  <c:v>28490</c:v>
                </c:pt>
                <c:pt idx="6">
                  <c:v>28855</c:v>
                </c:pt>
                <c:pt idx="7">
                  <c:v>29220</c:v>
                </c:pt>
                <c:pt idx="8">
                  <c:v>29586</c:v>
                </c:pt>
                <c:pt idx="9">
                  <c:v>29951</c:v>
                </c:pt>
                <c:pt idx="10">
                  <c:v>30316</c:v>
                </c:pt>
                <c:pt idx="11">
                  <c:v>30681</c:v>
                </c:pt>
                <c:pt idx="12">
                  <c:v>31047</c:v>
                </c:pt>
                <c:pt idx="13">
                  <c:v>31412</c:v>
                </c:pt>
                <c:pt idx="14">
                  <c:v>31777</c:v>
                </c:pt>
                <c:pt idx="15">
                  <c:v>32142</c:v>
                </c:pt>
                <c:pt idx="16">
                  <c:v>32508</c:v>
                </c:pt>
                <c:pt idx="17">
                  <c:v>32873</c:v>
                </c:pt>
                <c:pt idx="18">
                  <c:v>33238</c:v>
                </c:pt>
                <c:pt idx="19">
                  <c:v>33603</c:v>
                </c:pt>
                <c:pt idx="20">
                  <c:v>33969</c:v>
                </c:pt>
                <c:pt idx="21">
                  <c:v>34334</c:v>
                </c:pt>
                <c:pt idx="22">
                  <c:v>34699</c:v>
                </c:pt>
                <c:pt idx="23">
                  <c:v>35064</c:v>
                </c:pt>
                <c:pt idx="24">
                  <c:v>35430</c:v>
                </c:pt>
                <c:pt idx="25">
                  <c:v>35795</c:v>
                </c:pt>
                <c:pt idx="26">
                  <c:v>36160</c:v>
                </c:pt>
                <c:pt idx="27">
                  <c:v>36525</c:v>
                </c:pt>
                <c:pt idx="28">
                  <c:v>36891</c:v>
                </c:pt>
                <c:pt idx="29">
                  <c:v>37256</c:v>
                </c:pt>
                <c:pt idx="30">
                  <c:v>37621</c:v>
                </c:pt>
                <c:pt idx="31">
                  <c:v>37986</c:v>
                </c:pt>
                <c:pt idx="32">
                  <c:v>38352</c:v>
                </c:pt>
                <c:pt idx="33">
                  <c:v>38717</c:v>
                </c:pt>
                <c:pt idx="34">
                  <c:v>39082</c:v>
                </c:pt>
                <c:pt idx="35">
                  <c:v>39447</c:v>
                </c:pt>
                <c:pt idx="36">
                  <c:v>39813</c:v>
                </c:pt>
                <c:pt idx="37">
                  <c:v>40178</c:v>
                </c:pt>
                <c:pt idx="38">
                  <c:v>40543</c:v>
                </c:pt>
                <c:pt idx="39">
                  <c:v>40908</c:v>
                </c:pt>
                <c:pt idx="40">
                  <c:v>41274</c:v>
                </c:pt>
                <c:pt idx="41">
                  <c:v>41639</c:v>
                </c:pt>
              </c:numCache>
            </c:numRef>
          </c:cat>
          <c:val>
            <c:numRef>
              <c:f>Sheet1!$D$2:$D$43</c:f>
              <c:numCache>
                <c:formatCode>0</c:formatCode>
                <c:ptCount val="42"/>
                <c:pt idx="0">
                  <c:v>100</c:v>
                </c:pt>
                <c:pt idx="1">
                  <c:v>65</c:v>
                </c:pt>
                <c:pt idx="2">
                  <c:v>27.235000000000003</c:v>
                </c:pt>
                <c:pt idx="3">
                  <c:v>54.361060000000009</c:v>
                </c:pt>
                <c:pt idx="4">
                  <c:v>48.326982340000008</c:v>
                </c:pt>
                <c:pt idx="5">
                  <c:v>64.033251600500009</c:v>
                </c:pt>
                <c:pt idx="6">
                  <c:v>64.161318103701007</c:v>
                </c:pt>
                <c:pt idx="7">
                  <c:v>61.017413516619648</c:v>
                </c:pt>
                <c:pt idx="8">
                  <c:v>71.451391227961608</c:v>
                </c:pt>
                <c:pt idx="9">
                  <c:v>72.380259313925109</c:v>
                </c:pt>
                <c:pt idx="10">
                  <c:v>88.231536103674699</c:v>
                </c:pt>
                <c:pt idx="11">
                  <c:v>107.90716865479416</c:v>
                </c:pt>
                <c:pt idx="12">
                  <c:v>135.74721816773106</c:v>
                </c:pt>
                <c:pt idx="13">
                  <c:v>154.34458705671022</c:v>
                </c:pt>
                <c:pt idx="14">
                  <c:v>189.38080831858343</c:v>
                </c:pt>
                <c:pt idx="15">
                  <c:v>198.47108711787544</c:v>
                </c:pt>
                <c:pt idx="16">
                  <c:v>207.20381495106196</c:v>
                </c:pt>
                <c:pt idx="17">
                  <c:v>260.66239920843594</c:v>
                </c:pt>
                <c:pt idx="18">
                  <c:v>215.3071417461681</c:v>
                </c:pt>
                <c:pt idx="19">
                  <c:v>249.11036300031651</c:v>
                </c:pt>
                <c:pt idx="20">
                  <c:v>290.96090398436968</c:v>
                </c:pt>
                <c:pt idx="21">
                  <c:v>363.99209088444644</c:v>
                </c:pt>
                <c:pt idx="22">
                  <c:v>332.68877106838409</c:v>
                </c:pt>
                <c:pt idx="23">
                  <c:v>396.56501511351382</c:v>
                </c:pt>
                <c:pt idx="24">
                  <c:v>448.51503209338415</c:v>
                </c:pt>
                <c:pt idx="25">
                  <c:v>535.07843328740728</c:v>
                </c:pt>
                <c:pt idx="26">
                  <c:v>591.79674721587253</c:v>
                </c:pt>
                <c:pt idx="27">
                  <c:v>720.21664136171694</c:v>
                </c:pt>
                <c:pt idx="28">
                  <c:v>658.27801020460936</c:v>
                </c:pt>
                <c:pt idx="29">
                  <c:v>567.43564479637337</c:v>
                </c:pt>
                <c:pt idx="30">
                  <c:v>428.41391182126188</c:v>
                </c:pt>
                <c:pt idx="31">
                  <c:v>500.81586291905518</c:v>
                </c:pt>
                <c:pt idx="32">
                  <c:v>544.88765885593205</c:v>
                </c:pt>
                <c:pt idx="33">
                  <c:v>647.87142637970328</c:v>
                </c:pt>
                <c:pt idx="34">
                  <c:v>721.72876898698951</c:v>
                </c:pt>
                <c:pt idx="35">
                  <c:v>728.94605667685937</c:v>
                </c:pt>
                <c:pt idx="36">
                  <c:v>506.77438329599534</c:v>
                </c:pt>
                <c:pt idx="37">
                  <c:v>638.0289485696569</c:v>
                </c:pt>
                <c:pt idx="38">
                  <c:v>694.81352499235629</c:v>
                </c:pt>
                <c:pt idx="39">
                  <c:v>640.61807004295258</c:v>
                </c:pt>
                <c:pt idx="40">
                  <c:v>696.61448440975641</c:v>
                </c:pt>
                <c:pt idx="41">
                  <c:v>817.67491433344321</c:v>
                </c:pt>
              </c:numCache>
            </c:numRef>
          </c:val>
          <c:smooth val="0"/>
        </c:ser>
        <c:dLbls>
          <c:showLegendKey val="0"/>
          <c:showVal val="0"/>
          <c:showCatName val="0"/>
          <c:showSerName val="0"/>
          <c:showPercent val="0"/>
          <c:showBubbleSize val="0"/>
        </c:dLbls>
        <c:smooth val="0"/>
        <c:axId val="227378312"/>
        <c:axId val="227378704"/>
      </c:lineChart>
      <c:dateAx>
        <c:axId val="227378312"/>
        <c:scaling>
          <c:orientation val="minMax"/>
          <c:max val="41639"/>
          <c:min val="26664"/>
        </c:scaling>
        <c:delete val="0"/>
        <c:axPos val="b"/>
        <c:numFmt formatCode="yyyy" sourceLinked="1"/>
        <c:majorTickMark val="none"/>
        <c:minorTickMark val="none"/>
        <c:tickLblPos val="nextTo"/>
        <c:spPr>
          <a:ln w="19050"/>
        </c:spPr>
        <c:crossAx val="227378704"/>
        <c:crosses val="autoZero"/>
        <c:auto val="1"/>
        <c:lblOffset val="100"/>
        <c:baseTimeUnit val="years"/>
        <c:majorUnit val="1"/>
        <c:majorTimeUnit val="years"/>
      </c:dateAx>
      <c:valAx>
        <c:axId val="227378704"/>
        <c:scaling>
          <c:orientation val="minMax"/>
        </c:scaling>
        <c:delete val="0"/>
        <c:axPos val="l"/>
        <c:majorGridlines>
          <c:spPr>
            <a:ln>
              <a:solidFill>
                <a:schemeClr val="bg1"/>
              </a:solidFill>
            </a:ln>
          </c:spPr>
        </c:majorGridlines>
        <c:title>
          <c:tx>
            <c:rich>
              <a:bodyPr rot="-5400000" vert="horz"/>
              <a:lstStyle/>
              <a:p>
                <a:pPr>
                  <a:defRPr/>
                </a:pPr>
                <a:r>
                  <a:rPr lang="en-GB" dirty="0"/>
                  <a:t>Rebased to 100 (%)</a:t>
                </a:r>
              </a:p>
            </c:rich>
          </c:tx>
          <c:layout>
            <c:manualLayout>
              <c:xMode val="edge"/>
              <c:yMode val="edge"/>
              <c:x val="0"/>
              <c:y val="0.18066061984341408"/>
            </c:manualLayout>
          </c:layout>
          <c:overlay val="0"/>
        </c:title>
        <c:numFmt formatCode="0" sourceLinked="0"/>
        <c:majorTickMark val="out"/>
        <c:minorTickMark val="none"/>
        <c:tickLblPos val="nextTo"/>
        <c:spPr>
          <a:ln>
            <a:noFill/>
          </a:ln>
        </c:spPr>
        <c:crossAx val="227378312"/>
        <c:crosses val="autoZero"/>
        <c:crossBetween val="between"/>
      </c:valAx>
    </c:plotArea>
    <c:plotVisOnly val="1"/>
    <c:dispBlanksAs val="gap"/>
    <c:showDLblsOverMax val="0"/>
  </c:chart>
  <c:txPr>
    <a:bodyPr/>
    <a:lstStyle/>
    <a:p>
      <a:pPr>
        <a:defRPr sz="1200" baseline="0">
          <a:solidFill>
            <a:schemeClr val="tx2"/>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932296005661407E-2"/>
          <c:y val="3.1803393560962463E-2"/>
          <c:w val="0.65932917088435616"/>
          <c:h val="0.8337064977042139"/>
        </c:manualLayout>
      </c:layout>
      <c:barChart>
        <c:barDir val="col"/>
        <c:grouping val="percentStacked"/>
        <c:varyColors val="0"/>
        <c:ser>
          <c:idx val="1"/>
          <c:order val="0"/>
          <c:tx>
            <c:strRef>
              <c:f>Sheet1!$B$1</c:f>
              <c:strCache>
                <c:ptCount val="1"/>
                <c:pt idx="0">
                  <c:v>Equities</c:v>
                </c:pt>
              </c:strCache>
            </c:strRef>
          </c:tx>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0</c:formatCode>
                <c:ptCount val="31"/>
                <c:pt idx="0">
                  <c:v>100</c:v>
                </c:pt>
                <c:pt idx="1">
                  <c:v>100</c:v>
                </c:pt>
                <c:pt idx="2">
                  <c:v>100</c:v>
                </c:pt>
                <c:pt idx="3">
                  <c:v>100</c:v>
                </c:pt>
                <c:pt idx="4">
                  <c:v>100</c:v>
                </c:pt>
                <c:pt idx="5">
                  <c:v>100</c:v>
                </c:pt>
                <c:pt idx="6">
                  <c:v>93.33</c:v>
                </c:pt>
                <c:pt idx="7">
                  <c:v>86.67</c:v>
                </c:pt>
                <c:pt idx="8">
                  <c:v>80</c:v>
                </c:pt>
                <c:pt idx="9">
                  <c:v>73.33</c:v>
                </c:pt>
                <c:pt idx="10">
                  <c:v>66.67</c:v>
                </c:pt>
                <c:pt idx="11">
                  <c:v>60</c:v>
                </c:pt>
                <c:pt idx="12">
                  <c:v>53.33</c:v>
                </c:pt>
                <c:pt idx="13">
                  <c:v>46.67</c:v>
                </c:pt>
                <c:pt idx="14">
                  <c:v>40</c:v>
                </c:pt>
                <c:pt idx="15">
                  <c:v>33.33</c:v>
                </c:pt>
                <c:pt idx="16">
                  <c:v>26.67</c:v>
                </c:pt>
                <c:pt idx="17">
                  <c:v>20</c:v>
                </c:pt>
                <c:pt idx="18">
                  <c:v>13.33</c:v>
                </c:pt>
                <c:pt idx="19">
                  <c:v>6.67</c:v>
                </c:pt>
                <c:pt idx="20">
                  <c:v>0</c:v>
                </c:pt>
                <c:pt idx="21">
                  <c:v>0</c:v>
                </c:pt>
                <c:pt idx="22">
                  <c:v>0</c:v>
                </c:pt>
                <c:pt idx="23">
                  <c:v>0</c:v>
                </c:pt>
                <c:pt idx="24">
                  <c:v>0</c:v>
                </c:pt>
                <c:pt idx="25">
                  <c:v>0</c:v>
                </c:pt>
                <c:pt idx="26">
                  <c:v>0</c:v>
                </c:pt>
                <c:pt idx="27">
                  <c:v>0</c:v>
                </c:pt>
                <c:pt idx="28">
                  <c:v>0</c:v>
                </c:pt>
                <c:pt idx="29">
                  <c:v>0</c:v>
                </c:pt>
                <c:pt idx="30">
                  <c:v>0</c:v>
                </c:pt>
              </c:numCache>
            </c:numRef>
          </c:val>
        </c:ser>
        <c:ser>
          <c:idx val="2"/>
          <c:order val="1"/>
          <c:tx>
            <c:strRef>
              <c:f>Sheet1!$C$1</c:f>
              <c:strCache>
                <c:ptCount val="1"/>
                <c:pt idx="0">
                  <c:v>Diversified Growth (ALMA)</c:v>
                </c:pt>
              </c:strCache>
            </c:strRef>
          </c:tx>
          <c:spPr>
            <a:solidFill>
              <a:schemeClr val="accent1">
                <a:lumMod val="20000"/>
                <a:lumOff val="80000"/>
              </a:schemeClr>
            </a:solidFill>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0</c:formatCode>
                <c:ptCount val="31"/>
                <c:pt idx="0">
                  <c:v>0</c:v>
                </c:pt>
                <c:pt idx="1">
                  <c:v>0</c:v>
                </c:pt>
                <c:pt idx="2">
                  <c:v>0</c:v>
                </c:pt>
                <c:pt idx="3">
                  <c:v>0</c:v>
                </c:pt>
                <c:pt idx="4">
                  <c:v>0</c:v>
                </c:pt>
                <c:pt idx="5">
                  <c:v>0</c:v>
                </c:pt>
                <c:pt idx="6">
                  <c:v>6.67</c:v>
                </c:pt>
                <c:pt idx="7">
                  <c:v>13.33</c:v>
                </c:pt>
                <c:pt idx="8">
                  <c:v>20</c:v>
                </c:pt>
                <c:pt idx="9">
                  <c:v>26.67</c:v>
                </c:pt>
                <c:pt idx="10">
                  <c:v>33.33</c:v>
                </c:pt>
                <c:pt idx="11">
                  <c:v>40</c:v>
                </c:pt>
                <c:pt idx="12">
                  <c:v>46.67</c:v>
                </c:pt>
                <c:pt idx="13">
                  <c:v>53.33</c:v>
                </c:pt>
                <c:pt idx="14">
                  <c:v>60</c:v>
                </c:pt>
                <c:pt idx="15">
                  <c:v>66.67</c:v>
                </c:pt>
                <c:pt idx="16">
                  <c:v>73.33</c:v>
                </c:pt>
                <c:pt idx="17">
                  <c:v>80</c:v>
                </c:pt>
                <c:pt idx="18">
                  <c:v>86.67</c:v>
                </c:pt>
                <c:pt idx="19">
                  <c:v>93.33</c:v>
                </c:pt>
                <c:pt idx="20">
                  <c:v>100</c:v>
                </c:pt>
                <c:pt idx="21">
                  <c:v>92</c:v>
                </c:pt>
                <c:pt idx="22">
                  <c:v>84</c:v>
                </c:pt>
                <c:pt idx="23">
                  <c:v>76</c:v>
                </c:pt>
                <c:pt idx="24">
                  <c:v>68</c:v>
                </c:pt>
                <c:pt idx="25">
                  <c:v>60</c:v>
                </c:pt>
                <c:pt idx="26">
                  <c:v>52</c:v>
                </c:pt>
                <c:pt idx="27">
                  <c:v>44</c:v>
                </c:pt>
                <c:pt idx="28">
                  <c:v>36</c:v>
                </c:pt>
                <c:pt idx="29">
                  <c:v>18</c:v>
                </c:pt>
                <c:pt idx="30">
                  <c:v>0</c:v>
                </c:pt>
              </c:numCache>
            </c:numRef>
          </c:val>
        </c:ser>
        <c:ser>
          <c:idx val="3"/>
          <c:order val="2"/>
          <c:tx>
            <c:strRef>
              <c:f>Sheet1!$D$1</c:f>
              <c:strCache>
                <c:ptCount val="1"/>
                <c:pt idx="0">
                  <c:v>Gilts</c:v>
                </c:pt>
              </c:strCache>
            </c:strRef>
          </c:tx>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0</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8</c:v>
                </c:pt>
                <c:pt idx="22">
                  <c:v>16</c:v>
                </c:pt>
                <c:pt idx="23">
                  <c:v>24</c:v>
                </c:pt>
                <c:pt idx="24">
                  <c:v>32</c:v>
                </c:pt>
                <c:pt idx="25">
                  <c:v>40</c:v>
                </c:pt>
                <c:pt idx="26">
                  <c:v>47</c:v>
                </c:pt>
                <c:pt idx="27">
                  <c:v>54</c:v>
                </c:pt>
                <c:pt idx="28">
                  <c:v>61</c:v>
                </c:pt>
                <c:pt idx="29">
                  <c:v>68</c:v>
                </c:pt>
                <c:pt idx="30">
                  <c:v>75</c:v>
                </c:pt>
              </c:numCache>
            </c:numRef>
          </c:val>
        </c:ser>
        <c:ser>
          <c:idx val="4"/>
          <c:order val="3"/>
          <c:tx>
            <c:strRef>
              <c:f>Sheet1!$E$1</c:f>
              <c:strCache>
                <c:ptCount val="1"/>
                <c:pt idx="0">
                  <c:v>Cash</c:v>
                </c:pt>
              </c:strCache>
            </c:strRef>
          </c:tx>
          <c:spPr>
            <a:solidFill>
              <a:schemeClr val="accent6">
                <a:lumMod val="40000"/>
                <a:lumOff val="60000"/>
              </a:schemeClr>
            </a:solidFill>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0</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1</c:v>
                </c:pt>
                <c:pt idx="27">
                  <c:v>2</c:v>
                </c:pt>
                <c:pt idx="28">
                  <c:v>3</c:v>
                </c:pt>
                <c:pt idx="29">
                  <c:v>14</c:v>
                </c:pt>
                <c:pt idx="30">
                  <c:v>25</c:v>
                </c:pt>
              </c:numCache>
            </c:numRef>
          </c:val>
        </c:ser>
        <c:dLbls>
          <c:showLegendKey val="0"/>
          <c:showVal val="0"/>
          <c:showCatName val="0"/>
          <c:showSerName val="0"/>
          <c:showPercent val="0"/>
          <c:showBubbleSize val="0"/>
        </c:dLbls>
        <c:gapWidth val="55"/>
        <c:overlap val="100"/>
        <c:axId val="229167824"/>
        <c:axId val="229168216"/>
      </c:barChart>
      <c:catAx>
        <c:axId val="229167824"/>
        <c:scaling>
          <c:orientation val="minMax"/>
        </c:scaling>
        <c:delete val="0"/>
        <c:axPos val="b"/>
        <c:title>
          <c:tx>
            <c:rich>
              <a:bodyPr/>
              <a:lstStyle/>
              <a:p>
                <a:pPr>
                  <a:defRPr sz="1200"/>
                </a:pPr>
                <a:r>
                  <a:rPr lang="en-GB" sz="1200" dirty="0" smtClean="0"/>
                  <a:t>Years to retirement</a:t>
                </a:r>
                <a:endParaRPr lang="en-GB" sz="1200" dirty="0"/>
              </a:p>
            </c:rich>
          </c:tx>
          <c:overlay val="0"/>
        </c:title>
        <c:numFmt formatCode="General" sourceLinked="1"/>
        <c:majorTickMark val="none"/>
        <c:minorTickMark val="none"/>
        <c:tickLblPos val="nextTo"/>
        <c:txPr>
          <a:bodyPr/>
          <a:lstStyle/>
          <a:p>
            <a:pPr>
              <a:defRPr sz="1000"/>
            </a:pPr>
            <a:endParaRPr lang="en-US"/>
          </a:p>
        </c:txPr>
        <c:crossAx val="229168216"/>
        <c:crossesAt val="0"/>
        <c:auto val="0"/>
        <c:lblAlgn val="ctr"/>
        <c:lblOffset val="100"/>
        <c:tickLblSkip val="5"/>
        <c:noMultiLvlLbl val="0"/>
      </c:catAx>
      <c:valAx>
        <c:axId val="229168216"/>
        <c:scaling>
          <c:orientation val="minMax"/>
        </c:scaling>
        <c:delete val="0"/>
        <c:axPos val="l"/>
        <c:title>
          <c:tx>
            <c:rich>
              <a:bodyPr rot="-5400000" vert="horz"/>
              <a:lstStyle/>
              <a:p>
                <a:pPr>
                  <a:defRPr sz="1200"/>
                </a:pPr>
                <a:r>
                  <a:rPr lang="en-GB" sz="1200" dirty="0" smtClean="0"/>
                  <a:t>Allocation</a:t>
                </a:r>
                <a:endParaRPr lang="en-GB" sz="1200" dirty="0"/>
              </a:p>
            </c:rich>
          </c:tx>
          <c:overlay val="0"/>
        </c:title>
        <c:numFmt formatCode="0%" sourceLinked="1"/>
        <c:majorTickMark val="none"/>
        <c:minorTickMark val="none"/>
        <c:tickLblPos val="nextTo"/>
        <c:txPr>
          <a:bodyPr/>
          <a:lstStyle/>
          <a:p>
            <a:pPr>
              <a:defRPr sz="800"/>
            </a:pPr>
            <a:endParaRPr lang="en-US"/>
          </a:p>
        </c:txPr>
        <c:crossAx val="229167824"/>
        <c:crosses val="autoZero"/>
        <c:crossBetween val="between"/>
      </c:valAx>
    </c:plotArea>
    <c:legend>
      <c:legendPos val="r"/>
      <c:layout>
        <c:manualLayout>
          <c:xMode val="edge"/>
          <c:yMode val="edge"/>
          <c:x val="0.76498084497117036"/>
          <c:y val="0.24171580788018435"/>
          <c:w val="0.23350227979181781"/>
          <c:h val="0.29683561925441643"/>
        </c:manualLayout>
      </c:layout>
      <c:overlay val="0"/>
      <c:txPr>
        <a:bodyPr/>
        <a:lstStyle/>
        <a:p>
          <a:pPr>
            <a:defRPr sz="1100"/>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2A1CD-E74E-4CD1-AA73-176FD0281D59}" type="datetimeFigureOut">
              <a:rPr lang="en-GB" smtClean="0"/>
              <a:t>14/10/2016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CC55D-B5CD-4363-BA7D-DCE27A9A6AB0}" type="slidenum">
              <a:rPr lang="en-GB" smtClean="0"/>
              <a:t>‹#›</a:t>
            </a:fld>
            <a:endParaRPr lang="en-GB" dirty="0"/>
          </a:p>
        </p:txBody>
      </p:sp>
    </p:spTree>
    <p:extLst>
      <p:ext uri="{BB962C8B-B14F-4D97-AF65-F5344CB8AC3E}">
        <p14:creationId xmlns:p14="http://schemas.microsoft.com/office/powerpoint/2010/main" val="411175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OEIC – Open Ended Investment Company</a:t>
            </a:r>
          </a:p>
          <a:p>
            <a:r>
              <a:rPr lang="en-GB" dirty="0" smtClean="0"/>
              <a:t>ETF – Exchange Traded Funds – similar to unit trust</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5</a:t>
            </a:fld>
            <a:endParaRPr lang="en-GB" dirty="0"/>
          </a:p>
        </p:txBody>
      </p:sp>
    </p:spTree>
    <p:extLst>
      <p:ext uri="{BB962C8B-B14F-4D97-AF65-F5344CB8AC3E}">
        <p14:creationId xmlns:p14="http://schemas.microsoft.com/office/powerpoint/2010/main" val="50951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Stakeholder charges are fixed by legislation</a:t>
            </a:r>
            <a:r>
              <a:rPr lang="en-GB" baseline="0" dirty="0" smtClean="0"/>
              <a:t> </a:t>
            </a:r>
            <a:r>
              <a:rPr lang="en-GB" dirty="0" smtClean="0"/>
              <a:t>&amp; we cannot charge more than the</a:t>
            </a:r>
            <a:r>
              <a:rPr lang="en-GB" baseline="0" dirty="0" smtClean="0"/>
              <a:t> AMC</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19</a:t>
            </a:fld>
            <a:endParaRPr lang="en-GB" dirty="0"/>
          </a:p>
        </p:txBody>
      </p:sp>
    </p:spTree>
    <p:extLst>
      <p:ext uri="{BB962C8B-B14F-4D97-AF65-F5344CB8AC3E}">
        <p14:creationId xmlns:p14="http://schemas.microsoft.com/office/powerpoint/2010/main" val="207383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20</a:t>
            </a:fld>
            <a:endParaRPr lang="en-GB" dirty="0"/>
          </a:p>
        </p:txBody>
      </p:sp>
    </p:spTree>
    <p:extLst>
      <p:ext uri="{BB962C8B-B14F-4D97-AF65-F5344CB8AC3E}">
        <p14:creationId xmlns:p14="http://schemas.microsoft.com/office/powerpoint/2010/main" val="64018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8</a:t>
            </a:fld>
            <a:endParaRPr lang="en-GB" dirty="0"/>
          </a:p>
        </p:txBody>
      </p:sp>
    </p:spTree>
    <p:extLst>
      <p:ext uri="{BB962C8B-B14F-4D97-AF65-F5344CB8AC3E}">
        <p14:creationId xmlns:p14="http://schemas.microsoft.com/office/powerpoint/2010/main" val="307567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FSTE 100 index fallen by 7% but Active fund only fallen</a:t>
            </a:r>
            <a:r>
              <a:rPr lang="en-GB" baseline="0" dirty="0" smtClean="0"/>
              <a:t> by 5% therefore has outperformed its </a:t>
            </a:r>
            <a:r>
              <a:rPr lang="en-GB" baseline="0" dirty="0" smtClean="0"/>
              <a:t>index</a:t>
            </a:r>
          </a:p>
          <a:p>
            <a:r>
              <a:rPr lang="en-GB" sz="1200" kern="1200" dirty="0" smtClean="0">
                <a:solidFill>
                  <a:schemeClr val="tx1"/>
                </a:solidFill>
                <a:effectLst/>
                <a:latin typeface="+mn-lt"/>
                <a:ea typeface="+mn-ea"/>
                <a:cs typeface="+mn-cs"/>
              </a:rPr>
              <a:t>Passive: If the fund manager has not invested all available cash, which happens regularly for various reasons, the fund is likely to marginally outperform or underperform against the benchmark. The cash element held within the fund will either be a benefit or drag to the fund performance and hence will affect the performance against benchmark.</a:t>
            </a:r>
          </a:p>
          <a:p>
            <a:r>
              <a:rPr lang="en-GB" sz="1200" kern="1200" dirty="0" smtClean="0">
                <a:solidFill>
                  <a:schemeClr val="tx1"/>
                </a:solidFill>
                <a:effectLst/>
                <a:latin typeface="+mn-lt"/>
                <a:ea typeface="+mn-ea"/>
                <a:cs typeface="+mn-cs"/>
              </a:rPr>
              <a:t> </a:t>
            </a:r>
          </a:p>
          <a:p>
            <a:pPr lvl="0"/>
            <a:r>
              <a:rPr lang="en-GB" sz="1200" kern="1200" dirty="0" smtClean="0">
                <a:solidFill>
                  <a:schemeClr val="tx1"/>
                </a:solidFill>
                <a:effectLst/>
                <a:latin typeface="+mn-lt"/>
                <a:ea typeface="+mn-ea"/>
                <a:cs typeface="+mn-cs"/>
              </a:rPr>
              <a:t>The fund is likely to marginally out/under perform the index </a:t>
            </a:r>
          </a:p>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10</a:t>
            </a:fld>
            <a:endParaRPr lang="en-GB" dirty="0"/>
          </a:p>
        </p:txBody>
      </p:sp>
    </p:spTree>
    <p:extLst>
      <p:ext uri="{BB962C8B-B14F-4D97-AF65-F5344CB8AC3E}">
        <p14:creationId xmlns:p14="http://schemas.microsoft.com/office/powerpoint/2010/main" val="1661352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Pass round some fund fact sheets – ask attendees in pairs to find out 3 things</a:t>
            </a:r>
            <a:r>
              <a:rPr lang="en-GB" b="1" baseline="0" dirty="0" smtClean="0"/>
              <a:t> from the sheets (e.g. AMC, Passive/Active, Quartile)</a:t>
            </a:r>
            <a:endParaRPr lang="en-GB" b="1" dirty="0" smtClean="0"/>
          </a:p>
          <a:p>
            <a:r>
              <a:rPr lang="en-GB" sz="1200" kern="1200" dirty="0" smtClean="0">
                <a:solidFill>
                  <a:schemeClr val="tx1"/>
                </a:solidFill>
                <a:effectLst/>
                <a:latin typeface="+mn-lt"/>
                <a:ea typeface="+mn-ea"/>
                <a:cs typeface="+mn-cs"/>
              </a:rPr>
              <a:t> If reqd: Balanced Funds like our DC Balanced Growth Fund invest approx. 80% in equities ( normally 55% UK / 25% overseas ), 15% bonds and 5% cash although each fund’s benchmark can vary. As an active fund the asset allocation may move around these figures by around +/- 2% but over the longer term it’s a relatively fixed asset allocation compared to a multi-asset fund. On a quarterly basis there will be some re-balancing on a balanced fund and we may use future cash flow to re-align the asset allocation rather than incur transaction costs. For the DC Aquila Balanced Index Fund there are no active asset allocations of +/- 2% being taken and in theory there should be no need for re-balancing because the fund should be performing in line with the fixed benchmark indices that make up its benchmark.</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This is very different to the multi-asset funds which have the ability to move asset allocation much more dynamically….</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Our DC Diversified Growth Fund can allocate anything between 0 – 60% in equities, 0 – 100% in both bonds and cash, with 0 – 20% in alternatives like commercial property, commodities, currencies, hedge funds etc.  In 2008, the managers reduced equities in this fund down to 18% from around 40% in a matter of days (using derivatives to reduce transaction costs). This meant the fund returned minus 12% for the calendar year rather than the general 30% fall in pure equity funds and minus 20% in a typical balanced fund. Once the global economy started to improve the allocation to equities was gradually increased. Multi-asset funds aim for long-term growth but also aim to reduce some of the volatility resulting in hopefully smoother returns. We wouldn’t expect them to outperform funds with a higher equity exposure over the longer term (including balanced funds).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11</a:t>
            </a:fld>
            <a:endParaRPr lang="en-GB" dirty="0"/>
          </a:p>
        </p:txBody>
      </p:sp>
    </p:spTree>
    <p:extLst>
      <p:ext uri="{BB962C8B-B14F-4D97-AF65-F5344CB8AC3E}">
        <p14:creationId xmlns:p14="http://schemas.microsoft.com/office/powerpoint/2010/main" val="246311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DC7191D3-4E4B-42E3-96E0-819975A3A0A6}" type="slidenum">
              <a:rPr lang="en-GB" smtClean="0"/>
              <a:t>12</a:t>
            </a:fld>
            <a:endParaRPr lang="en-GB" dirty="0"/>
          </a:p>
        </p:txBody>
      </p:sp>
      <p:sp>
        <p:nvSpPr>
          <p:cNvPr id="5" name="Notes Placeholder 4"/>
          <p:cNvSpPr>
            <a:spLocks noGrp="1"/>
          </p:cNvSpPr>
          <p:nvPr>
            <p:ph type="body" sz="quarter" idx="11"/>
          </p:nvPr>
        </p:nvSpPr>
        <p:spPr/>
        <p:txBody>
          <a:bodyPr/>
          <a:lstStyle/>
          <a:p>
            <a:pPr>
              <a:spcAft>
                <a:spcPts val="0"/>
              </a:spcAft>
            </a:pPr>
            <a:r>
              <a:rPr lang="en-GB" sz="1200" dirty="0" smtClean="0">
                <a:solidFill>
                  <a:srgbClr val="0000FF"/>
                </a:solidFill>
                <a:effectLst/>
                <a:latin typeface="Arial"/>
                <a:ea typeface="Calibri"/>
              </a:rPr>
              <a:t>31/12/1972 to 31/12/2013 – typical working career for someone in UK retiring at 65. You could take any forty year period over the last 100 years and you’ll get a similar result i.e. equities beating bonds and bonds beating cash. </a:t>
            </a:r>
          </a:p>
          <a:p>
            <a:pPr>
              <a:spcAft>
                <a:spcPts val="0"/>
              </a:spcAft>
            </a:pPr>
            <a:r>
              <a:rPr lang="en-GB" sz="1200" dirty="0" smtClean="0">
                <a:solidFill>
                  <a:srgbClr val="0000FF"/>
                </a:solidFill>
                <a:effectLst/>
                <a:latin typeface="Arial"/>
                <a:ea typeface="Calibri"/>
              </a:rPr>
              <a:t>This slide includes:</a:t>
            </a:r>
          </a:p>
          <a:p>
            <a:pPr marL="171450" indent="-171450">
              <a:spcAft>
                <a:spcPts val="0"/>
              </a:spcAft>
              <a:buFont typeface="Arial" panose="020B0604020202020204" pitchFamily="34" charset="0"/>
              <a:buChar char="•"/>
            </a:pPr>
            <a:r>
              <a:rPr lang="en-GB" sz="1200" dirty="0" smtClean="0">
                <a:solidFill>
                  <a:srgbClr val="0000FF"/>
                </a:solidFill>
                <a:effectLst/>
                <a:latin typeface="Arial"/>
                <a:ea typeface="Calibri"/>
              </a:rPr>
              <a:t>30% drop in 2008 when we hit the financial crisis</a:t>
            </a:r>
          </a:p>
          <a:p>
            <a:pPr marL="171450" indent="-171450">
              <a:spcAft>
                <a:spcPts val="0"/>
              </a:spcAft>
              <a:buFont typeface="Arial" panose="020B0604020202020204" pitchFamily="34" charset="0"/>
              <a:buChar char="•"/>
            </a:pPr>
            <a:r>
              <a:rPr lang="en-GB" sz="1200" dirty="0" smtClean="0">
                <a:solidFill>
                  <a:srgbClr val="0000FF"/>
                </a:solidFill>
                <a:effectLst/>
                <a:latin typeface="Arial"/>
                <a:ea typeface="Calibri"/>
              </a:rPr>
              <a:t>50% drop between 31/12/1999 – 31/12/2002 triggered by the dot.com bubble</a:t>
            </a:r>
          </a:p>
          <a:p>
            <a:pPr marL="171450" indent="-171450">
              <a:spcAft>
                <a:spcPts val="0"/>
              </a:spcAft>
              <a:buFont typeface="Arial" panose="020B0604020202020204" pitchFamily="34" charset="0"/>
              <a:buChar char="•"/>
            </a:pPr>
            <a:r>
              <a:rPr lang="en-GB" sz="1200" dirty="0" smtClean="0">
                <a:solidFill>
                  <a:srgbClr val="0000FF"/>
                </a:solidFill>
                <a:effectLst/>
                <a:latin typeface="Arial"/>
                <a:ea typeface="Calibri"/>
              </a:rPr>
              <a:t>impact of the 75% drop in the UK equity market between 31/12/1972 and 31/12/1974 – the time of the first oil crisis. </a:t>
            </a:r>
          </a:p>
          <a:p>
            <a:pPr>
              <a:spcAft>
                <a:spcPts val="0"/>
              </a:spcAft>
            </a:pPr>
            <a:r>
              <a:rPr lang="en-GB" sz="1200" dirty="0" smtClean="0">
                <a:solidFill>
                  <a:srgbClr val="0000FF"/>
                </a:solidFill>
                <a:effectLst/>
                <a:latin typeface="Arial"/>
                <a:ea typeface="Calibri"/>
              </a:rPr>
              <a:t>Equities have still produced a total return of 8 times the original investment over and above the rate of inflation. </a:t>
            </a:r>
          </a:p>
          <a:p>
            <a:pPr>
              <a:spcAft>
                <a:spcPts val="0"/>
              </a:spcAft>
            </a:pPr>
            <a:r>
              <a:rPr lang="en-GB" sz="1200" dirty="0" smtClean="0">
                <a:solidFill>
                  <a:srgbClr val="0000FF"/>
                </a:solidFill>
                <a:effectLst/>
                <a:latin typeface="Arial"/>
                <a:ea typeface="Calibri"/>
              </a:rPr>
              <a:t>We haven’t all got 40 years to go until we reach retirement &amp; over shorter time periods it’s not always the case that equities have outperformed which is why most default investment options minimize risk on approaching target retirement age by using LifePath/Lifestyle strategies.</a:t>
            </a:r>
            <a:endParaRPr lang="en-GB" sz="1600" dirty="0" smtClean="0">
              <a:effectLst/>
              <a:latin typeface="+mn-lt"/>
              <a:ea typeface="Calibri"/>
            </a:endParaRPr>
          </a:p>
          <a:p>
            <a:endParaRPr lang="en-GB" dirty="0"/>
          </a:p>
        </p:txBody>
      </p:sp>
    </p:spTree>
    <p:extLst>
      <p:ext uri="{BB962C8B-B14F-4D97-AF65-F5344CB8AC3E}">
        <p14:creationId xmlns:p14="http://schemas.microsoft.com/office/powerpoint/2010/main" val="165708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DC7191D3-4E4B-42E3-96E0-819975A3A0A6}" type="slidenum">
              <a:rPr lang="en-GB" smtClean="0"/>
              <a:t>13</a:t>
            </a:fld>
            <a:endParaRPr lang="en-GB" dirty="0"/>
          </a:p>
        </p:txBody>
      </p:sp>
      <p:sp>
        <p:nvSpPr>
          <p:cNvPr id="5" name="Notes Placeholder 4"/>
          <p:cNvSpPr>
            <a:spLocks noGrp="1"/>
          </p:cNvSpPr>
          <p:nvPr>
            <p:ph type="body" sz="quarter" idx="11"/>
          </p:nvPr>
        </p:nvSpPr>
        <p:spPr/>
        <p:txBody>
          <a:bodyPr/>
          <a:lstStyle/>
          <a:p>
            <a:endParaRPr lang="en-GB" dirty="0"/>
          </a:p>
        </p:txBody>
      </p:sp>
    </p:spTree>
    <p:extLst>
      <p:ext uri="{BB962C8B-B14F-4D97-AF65-F5344CB8AC3E}">
        <p14:creationId xmlns:p14="http://schemas.microsoft.com/office/powerpoint/2010/main" val="2728299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Moves</a:t>
            </a:r>
            <a:r>
              <a:rPr lang="en-GB" baseline="0" dirty="0" smtClean="0"/>
              <a:t> completely out of pure equities to DC Diversified Growth (Multi-Asset fund), then to Gilts &amp; Fixed Interest investments 5 years before retirement.</a:t>
            </a:r>
            <a:endParaRPr lang="en-GB" dirty="0"/>
          </a:p>
        </p:txBody>
      </p:sp>
      <p:sp>
        <p:nvSpPr>
          <p:cNvPr id="4" name="Slide Number Placeholder 3"/>
          <p:cNvSpPr>
            <a:spLocks noGrp="1"/>
          </p:cNvSpPr>
          <p:nvPr>
            <p:ph type="sldNum" sz="quarter" idx="10"/>
          </p:nvPr>
        </p:nvSpPr>
        <p:spPr/>
        <p:txBody>
          <a:bodyPr/>
          <a:lstStyle/>
          <a:p>
            <a:fld id="{DC7191D3-4E4B-42E3-96E0-819975A3A0A6}" type="slidenum">
              <a:rPr lang="en-GB" smtClean="0"/>
              <a:t>15</a:t>
            </a:fld>
            <a:endParaRPr lang="en-GB" dirty="0"/>
          </a:p>
        </p:txBody>
      </p:sp>
    </p:spTree>
    <p:extLst>
      <p:ext uri="{BB962C8B-B14F-4D97-AF65-F5344CB8AC3E}">
        <p14:creationId xmlns:p14="http://schemas.microsoft.com/office/powerpoint/2010/main" val="1081500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DC7191D3-4E4B-42E3-96E0-819975A3A0A6}" type="slidenum">
              <a:rPr lang="en-GB" smtClean="0"/>
              <a:t>17</a:t>
            </a:fld>
            <a:endParaRPr lang="en-GB" dirty="0"/>
          </a:p>
        </p:txBody>
      </p:sp>
      <p:sp>
        <p:nvSpPr>
          <p:cNvPr id="5" name="Notes Placeholder 4"/>
          <p:cNvSpPr>
            <a:spLocks noGrp="1"/>
          </p:cNvSpPr>
          <p:nvPr>
            <p:ph type="body" sz="quarter" idx="11"/>
          </p:nvPr>
        </p:nvSpPr>
        <p:spPr/>
        <p:txBody>
          <a:bodyPr/>
          <a:lstStyle/>
          <a:p>
            <a:r>
              <a:rPr lang="en-GB" dirty="0" smtClean="0"/>
              <a:t>Moves</a:t>
            </a:r>
            <a:r>
              <a:rPr lang="en-GB" baseline="0" dirty="0" smtClean="0"/>
              <a:t> completely out of pure equities to Multi-assets then to gilts etc. at 10 years before retirement </a:t>
            </a:r>
          </a:p>
          <a:p>
            <a:r>
              <a:rPr lang="en-GB" baseline="0" dirty="0" smtClean="0"/>
              <a:t>ALMA is – DC Aquila Life Market Advantage Fund  (Multi-asset fund)</a:t>
            </a:r>
            <a:endParaRPr lang="en-GB" dirty="0"/>
          </a:p>
        </p:txBody>
      </p:sp>
    </p:spTree>
    <p:extLst>
      <p:ext uri="{BB962C8B-B14F-4D97-AF65-F5344CB8AC3E}">
        <p14:creationId xmlns:p14="http://schemas.microsoft.com/office/powerpoint/2010/main" val="2102425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18</a:t>
            </a:fld>
            <a:endParaRPr lang="en-GB" dirty="0"/>
          </a:p>
        </p:txBody>
      </p:sp>
    </p:spTree>
    <p:extLst>
      <p:ext uri="{BB962C8B-B14F-4D97-AF65-F5344CB8AC3E}">
        <p14:creationId xmlns:p14="http://schemas.microsoft.com/office/powerpoint/2010/main" val="43479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1233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03653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426291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rt / table Layout">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314236" y="4553002"/>
            <a:ext cx="8494802" cy="184666"/>
          </a:xfrm>
        </p:spPr>
        <p:txBody>
          <a:bodyPr anchor="b" anchorCtr="0">
            <a:spAutoFit/>
          </a:bodyPr>
          <a:lstStyle>
            <a:lvl1pPr>
              <a:defRPr sz="600" b="0"/>
            </a:lvl1pPr>
          </a:lstStyle>
          <a:p>
            <a:pPr lvl="0"/>
            <a:r>
              <a:rPr lang="en-GB" dirty="0" smtClean="0"/>
              <a:t>Insert source or footnote text here</a:t>
            </a:r>
            <a:endParaRPr lang="en-GB" dirty="0"/>
          </a:p>
        </p:txBody>
      </p:sp>
      <p:sp>
        <p:nvSpPr>
          <p:cNvPr id="4" name="Content Placeholder 3"/>
          <p:cNvSpPr>
            <a:spLocks noGrp="1"/>
          </p:cNvSpPr>
          <p:nvPr>
            <p:ph sz="quarter" idx="13" hasCustomPrompt="1"/>
          </p:nvPr>
        </p:nvSpPr>
        <p:spPr>
          <a:xfrm>
            <a:off x="733426" y="1421607"/>
            <a:ext cx="7662862" cy="3094435"/>
          </a:xfrm>
        </p:spPr>
        <p:txBody>
          <a:bodyPr/>
          <a:lstStyle>
            <a:lvl1pPr>
              <a:defRPr/>
            </a:lvl1pPr>
          </a:lstStyle>
          <a:p>
            <a:pPr lvl="0"/>
            <a:r>
              <a:rPr lang="en-GB" dirty="0" smtClean="0"/>
              <a:t>Click on the icon to insert content</a:t>
            </a:r>
            <a:endParaRPr dirty="0"/>
          </a:p>
        </p:txBody>
      </p:sp>
      <p:sp>
        <p:nvSpPr>
          <p:cNvPr id="11" name="Text Placeholder 6"/>
          <p:cNvSpPr>
            <a:spLocks noGrp="1"/>
          </p:cNvSpPr>
          <p:nvPr>
            <p:ph type="body" sz="quarter" idx="14" hasCustomPrompt="1"/>
          </p:nvPr>
        </p:nvSpPr>
        <p:spPr>
          <a:xfrm>
            <a:off x="327026" y="844154"/>
            <a:ext cx="8482013" cy="243000"/>
          </a:xfrm>
          <a:solidFill>
            <a:schemeClr val="bg1">
              <a:lumMod val="85000"/>
            </a:schemeClr>
          </a:solidFill>
        </p:spPr>
        <p:txBody>
          <a:bodyPr lIns="90000" tIns="36000" rIns="90000" bIns="36000" anchor="ctr" anchorCtr="0"/>
          <a:lstStyle>
            <a:lvl1pPr>
              <a:defRPr baseline="0"/>
            </a:lvl1pPr>
          </a:lstStyle>
          <a:p>
            <a:pPr lvl="0"/>
            <a:r>
              <a:rPr lang="en-GB" dirty="0" smtClean="0"/>
              <a:t>Enter your c</a:t>
            </a:r>
            <a:r>
              <a:rPr dirty="0" smtClean="0"/>
              <a:t>hart </a:t>
            </a:r>
            <a:r>
              <a:rPr dirty="0"/>
              <a:t>/ </a:t>
            </a:r>
            <a:r>
              <a:rPr lang="en-GB" dirty="0" smtClean="0"/>
              <a:t>t</a:t>
            </a:r>
            <a:r>
              <a:rPr dirty="0" smtClean="0"/>
              <a:t>able </a:t>
            </a:r>
            <a:r>
              <a:rPr lang="en-GB" dirty="0" smtClean="0"/>
              <a:t>title here (14pt Bold)</a:t>
            </a:r>
            <a:endParaRPr dirty="0"/>
          </a:p>
        </p:txBody>
      </p:sp>
      <p:sp>
        <p:nvSpPr>
          <p:cNvPr id="7" name="Title 7"/>
          <p:cNvSpPr>
            <a:spLocks noGrp="1"/>
          </p:cNvSpPr>
          <p:nvPr>
            <p:ph type="title" hasCustomPrompt="1"/>
          </p:nvPr>
        </p:nvSpPr>
        <p:spPr>
          <a:xfrm>
            <a:off x="310655" y="121945"/>
            <a:ext cx="7469457" cy="447352"/>
          </a:xfrm>
        </p:spPr>
        <p:txBody>
          <a:bodyPr/>
          <a:lstStyle>
            <a:lvl1pPr>
              <a:lnSpc>
                <a:spcPts val="1500"/>
              </a:lnSpc>
              <a:defRPr sz="1350" b="1" baseline="0">
                <a:solidFill>
                  <a:srgbClr val="00467F"/>
                </a:solidFill>
              </a:defRPr>
            </a:lvl1pPr>
          </a:lstStyle>
          <a:p>
            <a:r>
              <a:rPr lang="en-GB" dirty="0" smtClean="0"/>
              <a:t>Slide title - use sentence case (18pt Bold)</a:t>
            </a:r>
            <a:endParaRPr dirty="0"/>
          </a:p>
        </p:txBody>
      </p:sp>
      <p:sp>
        <p:nvSpPr>
          <p:cNvPr id="10" name="Footer Placeholder 3"/>
          <p:cNvSpPr>
            <a:spLocks noGrp="1"/>
          </p:cNvSpPr>
          <p:nvPr>
            <p:ph type="ftr" sz="quarter" idx="10"/>
          </p:nvPr>
        </p:nvSpPr>
        <p:spPr>
          <a:xfrm>
            <a:off x="1495997" y="4945251"/>
            <a:ext cx="6134100" cy="164782"/>
          </a:xfrm>
          <a:prstGeom prst="rect">
            <a:avLst/>
          </a:prstGeom>
        </p:spPr>
        <p:txBody>
          <a:bodyPr/>
          <a:lstStyle>
            <a:lvl1pPr algn="ctr">
              <a:defRPr sz="600">
                <a:solidFill>
                  <a:schemeClr val="tx2"/>
                </a:solidFill>
              </a:defRPr>
            </a:lvl1pPr>
          </a:lstStyle>
          <a:p>
            <a:r>
              <a:rPr dirty="0"/>
              <a:t>For professional clients / qualified investors only</a:t>
            </a:r>
          </a:p>
        </p:txBody>
      </p:sp>
      <p:sp>
        <p:nvSpPr>
          <p:cNvPr id="2" name="Slide Number Placeholder 1"/>
          <p:cNvSpPr>
            <a:spLocks noGrp="1"/>
          </p:cNvSpPr>
          <p:nvPr>
            <p:ph type="sldNum" sz="quarter" idx="15"/>
          </p:nvPr>
        </p:nvSpPr>
        <p:spPr/>
        <p:txBody>
          <a:bodyPr/>
          <a:lstStyle/>
          <a:p>
            <a:fld id="{C0531ADF-2191-45C5-9D71-08764BF86A6F}" type="slidenum">
              <a:rPr lang="en-GB" smtClean="0"/>
              <a:pPr/>
              <a:t>‹#›</a:t>
            </a:fld>
            <a:endParaRPr lang="en-GB" dirty="0"/>
          </a:p>
        </p:txBody>
      </p:sp>
    </p:spTree>
    <p:extLst>
      <p:ext uri="{BB962C8B-B14F-4D97-AF65-F5344CB8AC3E}">
        <p14:creationId xmlns:p14="http://schemas.microsoft.com/office/powerpoint/2010/main" val="37889002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3263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69548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29926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49874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93348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35641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5001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7077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8A0BD0A-0B2E-8947-92D6-AB42BFA7E4D0}" type="datetimeFigureOut">
              <a:rPr lang="en-US" smtClean="0"/>
              <a:t>10/14/2016</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8B35FAB-CD18-1949-8D7F-6917BCA218F4}" type="slidenum">
              <a:rPr lang="en-US" smtClean="0"/>
              <a:t>‹#›</a:t>
            </a:fld>
            <a:endParaRPr lang="en-US" dirty="0"/>
          </a:p>
        </p:txBody>
      </p:sp>
    </p:spTree>
    <p:extLst>
      <p:ext uri="{BB962C8B-B14F-4D97-AF65-F5344CB8AC3E}">
        <p14:creationId xmlns:p14="http://schemas.microsoft.com/office/powerpoint/2010/main" val="27803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3225" y="4562557"/>
            <a:ext cx="8788400" cy="368300"/>
          </a:xfrm>
          <a:prstGeom prst="rect">
            <a:avLst/>
          </a:prstGeom>
        </p:spPr>
      </p:pic>
      <p:sp>
        <p:nvSpPr>
          <p:cNvPr id="5" name="Title 10"/>
          <p:cNvSpPr txBox="1">
            <a:spLocks/>
          </p:cNvSpPr>
          <p:nvPr/>
        </p:nvSpPr>
        <p:spPr>
          <a:xfrm>
            <a:off x="383225" y="106851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b="1" spc="-150" dirty="0" smtClean="0">
                <a:solidFill>
                  <a:schemeClr val="accent1"/>
                </a:solidFill>
                <a:latin typeface="Verdana"/>
                <a:cs typeface="Verdana"/>
              </a:rPr>
              <a:t>Investments</a:t>
            </a:r>
          </a:p>
          <a:p>
            <a:pPr algn="l">
              <a:lnSpc>
                <a:spcPct val="80000"/>
              </a:lnSpc>
            </a:pPr>
            <a:endParaRPr lang="en-GB" sz="1600" b="1" spc="-150" dirty="0">
              <a:solidFill>
                <a:schemeClr val="accent1"/>
              </a:solidFill>
              <a:latin typeface="Verdana"/>
              <a:cs typeface="Verdana"/>
            </a:endParaRPr>
          </a:p>
          <a:p>
            <a:pPr algn="l">
              <a:lnSpc>
                <a:spcPct val="80000"/>
              </a:lnSpc>
            </a:pPr>
            <a:r>
              <a:rPr lang="en-GB" sz="1600" spc="-150" dirty="0" smtClean="0">
                <a:solidFill>
                  <a:schemeClr val="accent5"/>
                </a:solidFill>
                <a:latin typeface="Verdana"/>
                <a:cs typeface="Verdana"/>
              </a:rPr>
              <a:t>Karen Gore </a:t>
            </a:r>
          </a:p>
          <a:p>
            <a:pPr algn="l">
              <a:lnSpc>
                <a:spcPct val="80000"/>
              </a:lnSpc>
            </a:pPr>
            <a:endParaRPr lang="en-GB" sz="1600" spc="-150" dirty="0" smtClean="0">
              <a:solidFill>
                <a:schemeClr val="accent5"/>
              </a:solidFill>
              <a:latin typeface="Verdana"/>
              <a:cs typeface="Verdana"/>
            </a:endParaRPr>
          </a:p>
          <a:p>
            <a:pPr algn="l">
              <a:lnSpc>
                <a:spcPct val="80000"/>
              </a:lnSpc>
            </a:pPr>
            <a:r>
              <a:rPr lang="en-GB" sz="1600" spc="-150" dirty="0" smtClean="0">
                <a:solidFill>
                  <a:schemeClr val="accent5"/>
                </a:solidFill>
                <a:latin typeface="Verdana"/>
                <a:cs typeface="Verdana"/>
              </a:rPr>
              <a:t>September 2016</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4184050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816448"/>
            <a:ext cx="8152610" cy="3970318"/>
          </a:xfrm>
          <a:prstGeom prst="rect">
            <a:avLst/>
          </a:prstGeom>
          <a:noFill/>
        </p:spPr>
        <p:txBody>
          <a:bodyPr wrap="square" numCol="1" spcCol="396000" rtlCol="0">
            <a:spAutoFit/>
          </a:bodyPr>
          <a:lstStyle/>
          <a:p>
            <a:endPar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Index</a:t>
            </a:r>
          </a:p>
          <a:p>
            <a:pPr marL="171450"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An index/benchmark is a statistical measure of the change in value of a list of stocks that represent a portion of the overall stock market (it’s an imaginary portfolio of securities representing a particular market or portion of it)</a:t>
            </a:r>
          </a:p>
          <a:p>
            <a:pPr marL="171450"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 change in the price of an index represents a proportional change in the stocks that are included in the index</a:t>
            </a:r>
          </a:p>
          <a:p>
            <a:pPr marL="171450"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For example the FTSE100 includes the largest 100 company stocks in the UK stock market</a:t>
            </a:r>
          </a:p>
          <a:p>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Actively Managed Fund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(Example: DC </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European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Growth)</a:t>
            </a:r>
            <a:endPar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Fund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manager actively researches, buys &amp; sells to create gains, makes day to day decisions in line with fund aims</a:t>
            </a:r>
          </a:p>
          <a:p>
            <a:pPr marL="17145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Aims to produce a return in excess of its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benchmark </a:t>
            </a:r>
          </a:p>
          <a:p>
            <a:pPr marL="171450"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So the fund could outperform its benchmark even though values have fallen</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Passively Managed Fund/Tracker Fund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(Example: DC </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Aquila (60/40) Global Equity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Index)</a:t>
            </a:r>
            <a:endPar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Tracks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 benchmark or index and aims to match the performance of that index. Fund manager mirrors the composition of an index or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benchmark, e.g. FTSE 100 tracker fund</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Passive funds have lower charges than active funds due to reduced involvement of fund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manager</a:t>
            </a:r>
          </a:p>
          <a:p>
            <a:pPr marL="171450"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fund cannot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significantly outperform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index that it tracks</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90321"/>
            <a:ext cx="6314181" cy="67786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Active versus Passive</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16797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839658"/>
            <a:ext cx="8152610" cy="3970318"/>
          </a:xfrm>
          <a:prstGeom prst="rect">
            <a:avLst/>
          </a:prstGeom>
          <a:noFill/>
        </p:spPr>
        <p:txBody>
          <a:bodyPr wrap="square" numCol="1" spcCol="396000" rtlCol="0">
            <a:spAutoFit/>
          </a:bodyPr>
          <a:lstStyle/>
          <a:p>
            <a:r>
              <a:rPr lang="en-GB" sz="1200" b="1" dirty="0" smtClean="0">
                <a:latin typeface="Verdana" panose="020B0604030504040204" pitchFamily="34" charset="0"/>
                <a:ea typeface="Verdana" panose="020B0604030504040204" pitchFamily="34" charset="0"/>
                <a:cs typeface="Verdana" panose="020B0604030504040204" pitchFamily="34" charset="0"/>
              </a:rPr>
              <a:t>Multi-Asset/Diversified Funds </a:t>
            </a:r>
            <a:r>
              <a:rPr lang="en-GB" sz="1200" dirty="0" smtClean="0">
                <a:latin typeface="Verdana" panose="020B0604030504040204" pitchFamily="34" charset="0"/>
                <a:ea typeface="Verdana" panose="020B0604030504040204" pitchFamily="34" charset="0"/>
                <a:cs typeface="Verdana" panose="020B0604030504040204" pitchFamily="34" charset="0"/>
              </a:rPr>
              <a:t>(Example: DC Diversified Growth)</a:t>
            </a:r>
            <a:endParaRPr lang="en-GB" sz="12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Multi-Asset or Diversified funds invest in a mix of assets typically including UK and global equities, fixed income funds, cash and alternative investments such as commercial property, infrastructure, private equity and commodities </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Given the diversity in assets, a Multi-Asset fund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aims to offer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reduced volatility in investment returns over a fund of pure equities, but this may reduce the potential for higher investment returns</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Flexible approach with the fund manager actively reviewing &amp; changing the distribution of assets e.g.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0-60%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Equities,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0-100%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bonds, 0-20% alternatives.</a:t>
            </a:r>
          </a:p>
          <a:p>
            <a:pPr marL="285750" indent="-285750">
              <a:buFont typeface="Arial" pitchFamily="34" charset="0"/>
              <a:buChar char="•"/>
            </a:pPr>
            <a:endParaRPr lang="en-GB" sz="1200" dirty="0">
              <a:solidFill>
                <a:srgbClr val="03279B"/>
              </a:solidFill>
              <a:latin typeface="Verdana" panose="020B0604030504040204" pitchFamily="34" charset="0"/>
              <a:ea typeface="Verdana" panose="020B0604030504040204" pitchFamily="34" charset="0"/>
              <a:cs typeface="Verdana" panose="020B0604030504040204" pitchFamily="34" charset="0"/>
            </a:endParaRPr>
          </a:p>
          <a:p>
            <a:r>
              <a:rPr lang="en-GB" sz="1200" b="1" dirty="0">
                <a:latin typeface="Verdana" panose="020B0604030504040204" pitchFamily="34" charset="0"/>
                <a:ea typeface="Verdana" panose="020B0604030504040204" pitchFamily="34" charset="0"/>
                <a:cs typeface="Verdana" panose="020B0604030504040204" pitchFamily="34" charset="0"/>
              </a:rPr>
              <a:t>Balanced </a:t>
            </a:r>
            <a:r>
              <a:rPr lang="en-GB" sz="1200" b="1" dirty="0" smtClean="0">
                <a:latin typeface="Verdana" panose="020B0604030504040204" pitchFamily="34" charset="0"/>
                <a:ea typeface="Verdana" panose="020B0604030504040204" pitchFamily="34" charset="0"/>
                <a:cs typeface="Verdana" panose="020B0604030504040204" pitchFamily="34" charset="0"/>
              </a:rPr>
              <a:t>Fund </a:t>
            </a:r>
            <a:r>
              <a:rPr lang="en-GB" sz="1200" dirty="0" smtClean="0">
                <a:latin typeface="Verdana" panose="020B0604030504040204" pitchFamily="34" charset="0"/>
                <a:ea typeface="Verdana" panose="020B0604030504040204" pitchFamily="34" charset="0"/>
                <a:cs typeface="Verdana" panose="020B0604030504040204" pitchFamily="34" charset="0"/>
              </a:rPr>
              <a:t>(Example: DC Balanced Growth, DC Aquila Balanced Index)</a:t>
            </a:r>
            <a:endParaRPr lang="en-GB" sz="12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Is similar to the above but invests more in equities (e.g. 80%) and over the longer term has a relatively fixed asset allocation compared to a multi-asset fund. If an active fund it may move these percentages by around +/-2</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a:solidFill>
                <a:srgbClr val="03279B"/>
              </a:solidFill>
              <a:latin typeface="Verdana" panose="020B0604030504040204" pitchFamily="34" charset="0"/>
              <a:ea typeface="Verdana" panose="020B0604030504040204" pitchFamily="34" charset="0"/>
              <a:cs typeface="Verdana" panose="020B0604030504040204" pitchFamily="34" charset="0"/>
            </a:endParaRPr>
          </a:p>
          <a:p>
            <a:r>
              <a:rPr lang="en-GB" sz="1200" b="1" dirty="0">
                <a:latin typeface="Verdana" panose="020B0604030504040204" pitchFamily="34" charset="0"/>
                <a:ea typeface="Verdana" panose="020B0604030504040204" pitchFamily="34" charset="0"/>
                <a:cs typeface="Verdana" panose="020B0604030504040204" pitchFamily="34" charset="0"/>
              </a:rPr>
              <a:t>Fund Factsheets</a:t>
            </a:r>
          </a:p>
          <a:p>
            <a:pPr marL="285750" lvl="1" indent="-2857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Generic fund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factsheets </a:t>
            </a:r>
            <a:r>
              <a:rPr lang="en-GB" sz="1200" dirty="0" smtClean="0">
                <a:latin typeface="Verdana" panose="020B0604030504040204" pitchFamily="34" charset="0"/>
                <a:ea typeface="Verdana" panose="020B0604030504040204" pitchFamily="34" charset="0"/>
                <a:cs typeface="Verdana" panose="020B0604030504040204" pitchFamily="34" charset="0"/>
              </a:rPr>
              <a:t>https://www.blackrock.com/institutions/en-gb/resources/factsheets</a:t>
            </a:r>
            <a:endParaRPr lang="en-GB" sz="1200" dirty="0">
              <a:latin typeface="Verdana" panose="020B0604030504040204" pitchFamily="34" charset="0"/>
              <a:ea typeface="Verdana" panose="020B0604030504040204" pitchFamily="34" charset="0"/>
              <a:cs typeface="Verdana" panose="020B0604030504040204" pitchFamily="34" charset="0"/>
            </a:endParaRPr>
          </a:p>
          <a:p>
            <a:pPr marL="285750" lvl="1" indent="-2857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BUT schemes will have a selection of funds available to them – you should familiarise yourself with these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&amp; refer to the latest spreadsheet ‘All URLs for DM’</a:t>
            </a:r>
            <a:endParaRPr lang="en-GB" sz="12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7" y="152367"/>
            <a:ext cx="6314181" cy="687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Multi-Asset/Diversified Funds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356391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400" b="1" dirty="0" smtClean="0">
                <a:latin typeface="Verdana" panose="020B0604030504040204" pitchFamily="34" charset="0"/>
                <a:ea typeface="Verdana" panose="020B0604030504040204" pitchFamily="34" charset="0"/>
                <a:cs typeface="Verdana" panose="020B0604030504040204" pitchFamily="34" charset="0"/>
              </a:rPr>
              <a:t>Long Term Returns</a:t>
            </a:r>
            <a:endParaRPr lang="en-GB" sz="24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4294967295"/>
          </p:nvPr>
        </p:nvSpPr>
        <p:spPr>
          <a:xfrm>
            <a:off x="7485077" y="4943432"/>
            <a:ext cx="273691" cy="167059"/>
          </a:xfrm>
          <a:prstGeom prst="rect">
            <a:avLst/>
          </a:prstGeom>
        </p:spPr>
        <p:txBody>
          <a:bodyPr/>
          <a:lstStyle/>
          <a:p>
            <a:fld id="{C0531ADF-2191-45C5-9D71-08764BF86A6F}" type="slidenum">
              <a:rPr lang="en-GB" smtClean="0"/>
              <a:pPr/>
              <a:t>12</a:t>
            </a:fld>
            <a:endParaRPr lang="en-GB" dirty="0"/>
          </a:p>
        </p:txBody>
      </p:sp>
      <p:sp>
        <p:nvSpPr>
          <p:cNvPr id="7" name="TextBox 6"/>
          <p:cNvSpPr txBox="1"/>
          <p:nvPr/>
        </p:nvSpPr>
        <p:spPr>
          <a:xfrm>
            <a:off x="1381366" y="824413"/>
            <a:ext cx="3426002" cy="507831"/>
          </a:xfrm>
          <a:prstGeom prst="rect">
            <a:avLst/>
          </a:prstGeom>
          <a:noFill/>
        </p:spPr>
        <p:txBody>
          <a:bodyPr wrap="none" lIns="0" rtlCol="0">
            <a:spAutoFit/>
          </a:bodyPr>
          <a:lstStyle>
            <a:defPPr>
              <a:defRPr lang="en-US"/>
            </a:defPPr>
            <a:lvl1pPr>
              <a:buClr>
                <a:schemeClr val="tx2"/>
              </a:buClr>
              <a:defRPr b="1">
                <a:solidFill>
                  <a:srgbClr val="7F7F7F"/>
                </a:solidFill>
                <a:latin typeface="+mj-lt"/>
              </a:defRPr>
            </a:lvl1pPr>
          </a:lstStyle>
          <a:p>
            <a:r>
              <a:rPr lang="en-GB" sz="1350" dirty="0">
                <a:solidFill>
                  <a:schemeClr val="accent5"/>
                </a:solidFill>
              </a:rPr>
              <a:t>Gross Total Return (Adjusted for Cost of Living)</a:t>
            </a:r>
            <a:r>
              <a:rPr lang="en-GB" sz="1350" dirty="0"/>
              <a:t/>
            </a:r>
            <a:br>
              <a:rPr lang="en-GB" sz="1350" dirty="0"/>
            </a:br>
            <a:r>
              <a:rPr lang="en-GB" sz="1350" b="0" dirty="0"/>
              <a:t>1972 - 2013</a:t>
            </a:r>
          </a:p>
        </p:txBody>
      </p:sp>
      <p:sp>
        <p:nvSpPr>
          <p:cNvPr id="6" name="Rectangle 5"/>
          <p:cNvSpPr/>
          <p:nvPr/>
        </p:nvSpPr>
        <p:spPr>
          <a:xfrm>
            <a:off x="1313847" y="4622020"/>
            <a:ext cx="3429000" cy="184666"/>
          </a:xfrm>
          <a:prstGeom prst="rect">
            <a:avLst/>
          </a:prstGeom>
        </p:spPr>
        <p:txBody>
          <a:bodyPr>
            <a:spAutoFit/>
          </a:bodyPr>
          <a:lstStyle/>
          <a:p>
            <a:r>
              <a:rPr lang="en-GB" sz="600" dirty="0">
                <a:solidFill>
                  <a:schemeClr val="tx2"/>
                </a:solidFill>
              </a:rPr>
              <a:t>Source: Barclays Equity Gilt Study, Datastream</a:t>
            </a:r>
          </a:p>
        </p:txBody>
      </p:sp>
      <p:graphicFrame>
        <p:nvGraphicFramePr>
          <p:cNvPr id="32" name="Content Placeholder 6"/>
          <p:cNvGraphicFramePr>
            <a:graphicFrameLocks noGrp="1"/>
          </p:cNvGraphicFramePr>
          <p:nvPr>
            <p:ph sz="quarter" idx="4294967295"/>
            <p:extLst/>
          </p:nvPr>
        </p:nvGraphicFramePr>
        <p:xfrm>
          <a:off x="1348828" y="1514646"/>
          <a:ext cx="6146601" cy="3094435"/>
        </p:xfrm>
        <a:graphic>
          <a:graphicData uri="http://schemas.openxmlformats.org/drawingml/2006/chart">
            <c:chart xmlns:c="http://schemas.openxmlformats.org/drawingml/2006/chart" xmlns:r="http://schemas.openxmlformats.org/officeDocument/2006/relationships" r:id="rId3"/>
          </a:graphicData>
        </a:graphic>
      </p:graphicFrame>
      <p:sp>
        <p:nvSpPr>
          <p:cNvPr id="33" name="TextBox 32"/>
          <p:cNvSpPr txBox="1"/>
          <p:nvPr/>
        </p:nvSpPr>
        <p:spPr>
          <a:xfrm>
            <a:off x="7308358" y="1730574"/>
            <a:ext cx="415498" cy="230832"/>
          </a:xfrm>
          <a:prstGeom prst="rect">
            <a:avLst/>
          </a:prstGeom>
          <a:noFill/>
        </p:spPr>
        <p:txBody>
          <a:bodyPr wrap="none" rtlCol="0">
            <a:spAutoFit/>
          </a:bodyPr>
          <a:lstStyle/>
          <a:p>
            <a:pPr>
              <a:buClr>
                <a:schemeClr val="tx2"/>
              </a:buClr>
            </a:pPr>
            <a:r>
              <a:rPr lang="en-GB" sz="900" b="1" dirty="0">
                <a:solidFill>
                  <a:schemeClr val="accent5"/>
                </a:solidFill>
              </a:rPr>
              <a:t>£818</a:t>
            </a:r>
          </a:p>
        </p:txBody>
      </p:sp>
      <p:sp>
        <p:nvSpPr>
          <p:cNvPr id="34" name="TextBox 33"/>
          <p:cNvSpPr txBox="1"/>
          <p:nvPr/>
        </p:nvSpPr>
        <p:spPr>
          <a:xfrm>
            <a:off x="7314828" y="2702245"/>
            <a:ext cx="415498" cy="230832"/>
          </a:xfrm>
          <a:prstGeom prst="rect">
            <a:avLst/>
          </a:prstGeom>
          <a:noFill/>
        </p:spPr>
        <p:txBody>
          <a:bodyPr wrap="none" rtlCol="0">
            <a:spAutoFit/>
          </a:bodyPr>
          <a:lstStyle/>
          <a:p>
            <a:pPr>
              <a:buClr>
                <a:schemeClr val="tx2"/>
              </a:buClr>
            </a:pPr>
            <a:r>
              <a:rPr lang="en-GB" sz="900" b="1" dirty="0">
                <a:solidFill>
                  <a:srgbClr val="8DC63F"/>
                </a:solidFill>
              </a:rPr>
              <a:t>£411</a:t>
            </a:r>
          </a:p>
        </p:txBody>
      </p:sp>
      <p:sp>
        <p:nvSpPr>
          <p:cNvPr id="35" name="TextBox 34"/>
          <p:cNvSpPr txBox="1"/>
          <p:nvPr/>
        </p:nvSpPr>
        <p:spPr>
          <a:xfrm>
            <a:off x="7308358" y="3188849"/>
            <a:ext cx="415498" cy="230832"/>
          </a:xfrm>
          <a:prstGeom prst="rect">
            <a:avLst/>
          </a:prstGeom>
          <a:noFill/>
        </p:spPr>
        <p:txBody>
          <a:bodyPr wrap="none" rtlCol="0">
            <a:spAutoFit/>
          </a:bodyPr>
          <a:lstStyle/>
          <a:p>
            <a:pPr>
              <a:buClr>
                <a:schemeClr val="tx2"/>
              </a:buClr>
            </a:pPr>
            <a:r>
              <a:rPr lang="en-GB" sz="900" b="1" dirty="0">
                <a:solidFill>
                  <a:schemeClr val="accent6"/>
                </a:solidFill>
              </a:rPr>
              <a:t>£195</a:t>
            </a:r>
          </a:p>
        </p:txBody>
      </p:sp>
      <p:cxnSp>
        <p:nvCxnSpPr>
          <p:cNvPr id="36" name="Straight Arrow Connector 35"/>
          <p:cNvCxnSpPr/>
          <p:nvPr/>
        </p:nvCxnSpPr>
        <p:spPr>
          <a:xfrm>
            <a:off x="1951435" y="1475185"/>
            <a:ext cx="5378355" cy="0"/>
          </a:xfrm>
          <a:prstGeom prst="straightConnector1">
            <a:avLst/>
          </a:prstGeom>
          <a:ln w="12700">
            <a:solidFill>
              <a:srgbClr val="7F7F7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08280" y="1248494"/>
            <a:ext cx="854721" cy="230832"/>
          </a:xfrm>
          <a:prstGeom prst="rect">
            <a:avLst/>
          </a:prstGeom>
          <a:noFill/>
        </p:spPr>
        <p:txBody>
          <a:bodyPr wrap="none" rtlCol="0">
            <a:spAutoFit/>
          </a:bodyPr>
          <a:lstStyle/>
          <a:p>
            <a:pPr>
              <a:buClr>
                <a:schemeClr val="tx2"/>
              </a:buClr>
            </a:pPr>
            <a:r>
              <a:rPr lang="en-GB" sz="900" b="1" dirty="0">
                <a:solidFill>
                  <a:schemeClr val="tx2"/>
                </a:solidFill>
              </a:rPr>
              <a:t>Retiring now?</a:t>
            </a:r>
          </a:p>
        </p:txBody>
      </p:sp>
      <p:sp>
        <p:nvSpPr>
          <p:cNvPr id="38" name="TextBox 37"/>
          <p:cNvSpPr txBox="1"/>
          <p:nvPr/>
        </p:nvSpPr>
        <p:spPr>
          <a:xfrm>
            <a:off x="1469817" y="1377081"/>
            <a:ext cx="374462" cy="230832"/>
          </a:xfrm>
          <a:prstGeom prst="rect">
            <a:avLst/>
          </a:prstGeom>
          <a:noFill/>
        </p:spPr>
        <p:txBody>
          <a:bodyPr wrap="none" rIns="0" rtlCol="0">
            <a:spAutoFit/>
          </a:bodyPr>
          <a:lstStyle/>
          <a:p>
            <a:pPr algn="r">
              <a:buClr>
                <a:schemeClr val="tx2"/>
              </a:buClr>
            </a:pPr>
            <a:r>
              <a:rPr lang="en-GB" sz="900" b="1" dirty="0">
                <a:solidFill>
                  <a:schemeClr val="tx2"/>
                </a:solidFill>
              </a:rPr>
              <a:t>GBP £</a:t>
            </a:r>
          </a:p>
        </p:txBody>
      </p:sp>
      <p:sp>
        <p:nvSpPr>
          <p:cNvPr id="39" name="Rectangle 3"/>
          <p:cNvSpPr>
            <a:spLocks noChangeArrowheads="1"/>
          </p:cNvSpPr>
          <p:nvPr/>
        </p:nvSpPr>
        <p:spPr bwMode="auto">
          <a:xfrm>
            <a:off x="1388269" y="4450416"/>
            <a:ext cx="63853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571500" eaLnBrk="0" hangingPunct="0"/>
            <a:r>
              <a:rPr lang="en-GB" sz="600" dirty="0">
                <a:solidFill>
                  <a:schemeClr val="tx2"/>
                </a:solidFill>
              </a:rPr>
              <a:t>Original investment of £100 on 31 December 1972 to 31 December 2013, gross income reinvested. </a:t>
            </a:r>
            <a:br>
              <a:rPr lang="en-GB" sz="600" dirty="0">
                <a:solidFill>
                  <a:schemeClr val="tx2"/>
                </a:solidFill>
              </a:rPr>
            </a:br>
            <a:r>
              <a:rPr lang="en-GB" sz="600" dirty="0">
                <a:solidFill>
                  <a:schemeClr val="tx2"/>
                </a:solidFill>
              </a:rPr>
              <a:t>Adjusted for cost of living. </a:t>
            </a:r>
          </a:p>
        </p:txBody>
      </p:sp>
      <p:grpSp>
        <p:nvGrpSpPr>
          <p:cNvPr id="11" name="Group 10"/>
          <p:cNvGrpSpPr/>
          <p:nvPr/>
        </p:nvGrpSpPr>
        <p:grpSpPr>
          <a:xfrm>
            <a:off x="3571875" y="4069419"/>
            <a:ext cx="723900" cy="230832"/>
            <a:chOff x="3238500" y="5575538"/>
            <a:chExt cx="965200" cy="307776"/>
          </a:xfrm>
        </p:grpSpPr>
        <p:sp>
          <p:nvSpPr>
            <p:cNvPr id="3" name="TextBox 2"/>
            <p:cNvSpPr txBox="1"/>
            <p:nvPr/>
          </p:nvSpPr>
          <p:spPr>
            <a:xfrm>
              <a:off x="3429000" y="5575538"/>
              <a:ext cx="774700" cy="307776"/>
            </a:xfrm>
            <a:prstGeom prst="rect">
              <a:avLst/>
            </a:prstGeom>
            <a:noFill/>
          </p:spPr>
          <p:txBody>
            <a:bodyPr wrap="square" rtlCol="0">
              <a:spAutoFit/>
            </a:bodyPr>
            <a:lstStyle/>
            <a:p>
              <a:pPr>
                <a:buClr>
                  <a:schemeClr val="tx2"/>
                </a:buClr>
              </a:pPr>
              <a:r>
                <a:rPr lang="en-GB" sz="900" dirty="0">
                  <a:solidFill>
                    <a:schemeClr val="tx2"/>
                  </a:solidFill>
                </a:rPr>
                <a:t>Cash</a:t>
              </a:r>
            </a:p>
          </p:txBody>
        </p:sp>
        <p:cxnSp>
          <p:nvCxnSpPr>
            <p:cNvPr id="10" name="Straight Connector 9"/>
            <p:cNvCxnSpPr/>
            <p:nvPr/>
          </p:nvCxnSpPr>
          <p:spPr>
            <a:xfrm>
              <a:off x="3238500" y="5708650"/>
              <a:ext cx="252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237550" y="4069419"/>
            <a:ext cx="723900" cy="230832"/>
            <a:chOff x="4203700" y="5575538"/>
            <a:chExt cx="965200" cy="307776"/>
          </a:xfrm>
        </p:grpSpPr>
        <p:sp>
          <p:nvSpPr>
            <p:cNvPr id="40" name="TextBox 39"/>
            <p:cNvSpPr txBox="1"/>
            <p:nvPr/>
          </p:nvSpPr>
          <p:spPr>
            <a:xfrm>
              <a:off x="4394200" y="5575538"/>
              <a:ext cx="774700" cy="307776"/>
            </a:xfrm>
            <a:prstGeom prst="rect">
              <a:avLst/>
            </a:prstGeom>
            <a:noFill/>
          </p:spPr>
          <p:txBody>
            <a:bodyPr wrap="square" rtlCol="0">
              <a:spAutoFit/>
            </a:bodyPr>
            <a:lstStyle/>
            <a:p>
              <a:pPr>
                <a:buClr>
                  <a:schemeClr val="tx2"/>
                </a:buClr>
              </a:pPr>
              <a:r>
                <a:rPr lang="en-GB" sz="900" dirty="0">
                  <a:solidFill>
                    <a:schemeClr val="tx2"/>
                  </a:solidFill>
                </a:rPr>
                <a:t>Gilts</a:t>
              </a:r>
            </a:p>
          </p:txBody>
        </p:sp>
        <p:cxnSp>
          <p:nvCxnSpPr>
            <p:cNvPr id="42" name="Straight Connector 41"/>
            <p:cNvCxnSpPr/>
            <p:nvPr/>
          </p:nvCxnSpPr>
          <p:spPr>
            <a:xfrm>
              <a:off x="4203700" y="5708650"/>
              <a:ext cx="252000" cy="0"/>
            </a:xfrm>
            <a:prstGeom prst="line">
              <a:avLst/>
            </a:prstGeom>
            <a:ln w="28575">
              <a:solidFill>
                <a:srgbClr val="8DC63F"/>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844963" y="4069419"/>
            <a:ext cx="722400" cy="230832"/>
            <a:chOff x="4935950" y="5575538"/>
            <a:chExt cx="963200" cy="307776"/>
          </a:xfrm>
        </p:grpSpPr>
        <p:sp>
          <p:nvSpPr>
            <p:cNvPr id="41" name="TextBox 40"/>
            <p:cNvSpPr txBox="1"/>
            <p:nvPr/>
          </p:nvSpPr>
          <p:spPr>
            <a:xfrm>
              <a:off x="5124450" y="5575538"/>
              <a:ext cx="774700" cy="307776"/>
            </a:xfrm>
            <a:prstGeom prst="rect">
              <a:avLst/>
            </a:prstGeom>
            <a:noFill/>
          </p:spPr>
          <p:txBody>
            <a:bodyPr wrap="square" rtlCol="0">
              <a:spAutoFit/>
            </a:bodyPr>
            <a:lstStyle/>
            <a:p>
              <a:pPr>
                <a:buClr>
                  <a:schemeClr val="tx2"/>
                </a:buClr>
              </a:pPr>
              <a:r>
                <a:rPr lang="en-GB" sz="900" dirty="0">
                  <a:solidFill>
                    <a:schemeClr val="tx2"/>
                  </a:solidFill>
                </a:rPr>
                <a:t>Equities</a:t>
              </a:r>
            </a:p>
          </p:txBody>
        </p:sp>
        <p:cxnSp>
          <p:nvCxnSpPr>
            <p:cNvPr id="43" name="Straight Connector 42"/>
            <p:cNvCxnSpPr/>
            <p:nvPr/>
          </p:nvCxnSpPr>
          <p:spPr>
            <a:xfrm>
              <a:off x="4935950" y="5708650"/>
              <a:ext cx="252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776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graphicEl>
                                              <a:chart seriesIdx="0" categoryIdx="-4" bldStep="series"/>
                                            </p:graphicEl>
                                          </p:spTgt>
                                        </p:tgtEl>
                                        <p:attrNameLst>
                                          <p:attrName>style.visibility</p:attrName>
                                        </p:attrNameLst>
                                      </p:cBhvr>
                                      <p:to>
                                        <p:strVal val="visible"/>
                                      </p:to>
                                    </p:set>
                                    <p:animEffect transition="in" filter="wipe(left)">
                                      <p:cBhvr>
                                        <p:cTn id="7" dur="500"/>
                                        <p:tgtEl>
                                          <p:spTgt spid="32">
                                            <p:graphicEl>
                                              <a:chart seriesIdx="0" categoryIdx="-4" bldStep="series"/>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2">
                                            <p:graphicEl>
                                              <a:chart seriesIdx="1" categoryIdx="-4" bldStep="series"/>
                                            </p:graphicEl>
                                          </p:spTgt>
                                        </p:tgtEl>
                                        <p:attrNameLst>
                                          <p:attrName>style.visibility</p:attrName>
                                        </p:attrNameLst>
                                      </p:cBhvr>
                                      <p:to>
                                        <p:strVal val="visible"/>
                                      </p:to>
                                    </p:set>
                                    <p:animEffect transition="in" filter="wipe(left)">
                                      <p:cBhvr>
                                        <p:cTn id="19" dur="500"/>
                                        <p:tgtEl>
                                          <p:spTgt spid="32">
                                            <p:graphicEl>
                                              <a:chart seriesIdx="1" categoryIdx="-4" bldStep="series"/>
                                            </p:graphic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2">
                                            <p:graphicEl>
                                              <a:chart seriesIdx="2" categoryIdx="-4" bldStep="series"/>
                                            </p:graphicEl>
                                          </p:spTgt>
                                        </p:tgtEl>
                                        <p:attrNameLst>
                                          <p:attrName>style.visibility</p:attrName>
                                        </p:attrNameLst>
                                      </p:cBhvr>
                                      <p:to>
                                        <p:strVal val="visible"/>
                                      </p:to>
                                    </p:set>
                                    <p:animEffect transition="in" filter="wipe(left)">
                                      <p:cBhvr>
                                        <p:cTn id="31" dur="500"/>
                                        <p:tgtEl>
                                          <p:spTgt spid="32">
                                            <p:graphicEl>
                                              <a:chart seriesIdx="2" categoryIdx="-4" bldStep="series"/>
                                            </p:graphic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Sub>
          <a:bldChart bld="series" animBg="0"/>
        </p:bldSub>
      </p:bldGraphic>
      <p:bldP spid="33"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400" b="1" dirty="0" smtClean="0">
                <a:latin typeface="Verdana" panose="020B0604030504040204" pitchFamily="34" charset="0"/>
                <a:ea typeface="Verdana" panose="020B0604030504040204" pitchFamily="34" charset="0"/>
                <a:cs typeface="Verdana" panose="020B0604030504040204" pitchFamily="34" charset="0"/>
              </a:rPr>
              <a:t>Long Term Returns</a:t>
            </a:r>
            <a:endParaRPr lang="en-GB" sz="24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4294967295"/>
          </p:nvPr>
        </p:nvSpPr>
        <p:spPr>
          <a:xfrm>
            <a:off x="7485077" y="4943432"/>
            <a:ext cx="273691" cy="167059"/>
          </a:xfrm>
          <a:prstGeom prst="rect">
            <a:avLst/>
          </a:prstGeom>
        </p:spPr>
        <p:txBody>
          <a:bodyPr/>
          <a:lstStyle/>
          <a:p>
            <a:fld id="{C0531ADF-2191-45C5-9D71-08764BF86A6F}" type="slidenum">
              <a:rPr lang="en-GB" smtClean="0"/>
              <a:pPr/>
              <a:t>13</a:t>
            </a:fld>
            <a:endParaRPr lang="en-GB" dirty="0"/>
          </a:p>
        </p:txBody>
      </p:sp>
      <p:sp>
        <p:nvSpPr>
          <p:cNvPr id="7" name="Right Arrow 6"/>
          <p:cNvSpPr/>
          <p:nvPr/>
        </p:nvSpPr>
        <p:spPr>
          <a:xfrm>
            <a:off x="1843088" y="4200525"/>
            <a:ext cx="5906691" cy="300038"/>
          </a:xfrm>
          <a:prstGeom prst="rightArrow">
            <a:avLst/>
          </a:prstGeom>
          <a:gradFill flip="none" rotWithShape="1">
            <a:gsLst>
              <a:gs pos="0">
                <a:srgbClr val="7F7F7F">
                  <a:tint val="66000"/>
                  <a:satMod val="160000"/>
                </a:srgbClr>
              </a:gs>
              <a:gs pos="50000">
                <a:srgbClr val="7F7F7F">
                  <a:tint val="44500"/>
                  <a:satMod val="160000"/>
                </a:srgbClr>
              </a:gs>
              <a:gs pos="100000">
                <a:srgbClr val="7F7F7F">
                  <a:tint val="23500"/>
                  <a:satMod val="160000"/>
                </a:srgbClr>
              </a:gs>
            </a:gsLst>
            <a:lin ang="2700000" scaled="1"/>
            <a:tileRect/>
          </a:gradFill>
          <a:ln w="9525" cap="flat" cmpd="sng" algn="ctr">
            <a:noFill/>
            <a:prstDash val="solid"/>
          </a:ln>
          <a:effectLst/>
        </p:spPr>
        <p:txBody>
          <a:bodyPr rot="0" spcFirstLastPara="0" vertOverflow="overflow" horzOverflow="overflow" vert="horz" wrap="square" lIns="54000" tIns="27000" rIns="54000" bIns="27000" numCol="1" spcCol="0" rtlCol="0" fromWordArt="0" anchor="ctr" anchorCtr="1" forceAA="0" compatLnSpc="1">
            <a:prstTxWarp prst="textNoShape">
              <a:avLst/>
            </a:prstTxWarp>
            <a:noAutofit/>
          </a:bodyPr>
          <a:lstStyle/>
          <a:p>
            <a:pPr marL="128588" indent="-128588" algn="ctr">
              <a:buFont typeface="Wingdings 3" pitchFamily="18" charset="2"/>
              <a:buChar char="}"/>
            </a:pPr>
            <a:endParaRPr lang="en-GB" sz="750" b="1" kern="0" dirty="0">
              <a:solidFill>
                <a:schemeClr val="tx2"/>
              </a:solidFill>
              <a:latin typeface="+mj-lt"/>
            </a:endParaRPr>
          </a:p>
        </p:txBody>
      </p:sp>
      <p:sp>
        <p:nvSpPr>
          <p:cNvPr id="9" name="Right Arrow 8"/>
          <p:cNvSpPr/>
          <p:nvPr/>
        </p:nvSpPr>
        <p:spPr>
          <a:xfrm rot="16200000">
            <a:off x="173024" y="2524092"/>
            <a:ext cx="3483000" cy="300038"/>
          </a:xfrm>
          <a:prstGeom prst="rightArrow">
            <a:avLst/>
          </a:prstGeom>
          <a:gradFill flip="none" rotWithShape="1">
            <a:gsLst>
              <a:gs pos="0">
                <a:srgbClr val="7F7F7F">
                  <a:tint val="66000"/>
                  <a:satMod val="160000"/>
                </a:srgbClr>
              </a:gs>
              <a:gs pos="50000">
                <a:srgbClr val="7F7F7F">
                  <a:tint val="44500"/>
                  <a:satMod val="160000"/>
                </a:srgbClr>
              </a:gs>
              <a:gs pos="100000">
                <a:srgbClr val="7F7F7F">
                  <a:tint val="23500"/>
                  <a:satMod val="160000"/>
                </a:srgbClr>
              </a:gs>
            </a:gsLst>
            <a:lin ang="2700000" scaled="1"/>
            <a:tileRect/>
          </a:gradFill>
          <a:ln w="9525" cap="flat" cmpd="sng" algn="ctr">
            <a:noFill/>
            <a:prstDash val="solid"/>
          </a:ln>
          <a:effectLst/>
        </p:spPr>
        <p:txBody>
          <a:bodyPr rot="0" spcFirstLastPara="0" vertOverflow="overflow" horzOverflow="overflow" vert="horz" wrap="square" lIns="54000" tIns="27000" rIns="54000" bIns="27000" numCol="1" spcCol="0" rtlCol="0" fromWordArt="0" anchor="ctr" anchorCtr="1" forceAA="0" compatLnSpc="1">
            <a:prstTxWarp prst="textNoShape">
              <a:avLst/>
            </a:prstTxWarp>
            <a:noAutofit/>
          </a:bodyPr>
          <a:lstStyle/>
          <a:p>
            <a:pPr marL="128588" indent="-128588" algn="ctr">
              <a:buFont typeface="Wingdings 3" pitchFamily="18" charset="2"/>
              <a:buChar char="}"/>
            </a:pPr>
            <a:endParaRPr lang="en-GB" sz="750" b="1" kern="0" dirty="0">
              <a:solidFill>
                <a:schemeClr val="tx2"/>
              </a:solidFill>
              <a:latin typeface="+mj-lt"/>
            </a:endParaRPr>
          </a:p>
        </p:txBody>
      </p:sp>
      <p:sp>
        <p:nvSpPr>
          <p:cNvPr id="10" name="TextBox 9"/>
          <p:cNvSpPr txBox="1"/>
          <p:nvPr/>
        </p:nvSpPr>
        <p:spPr>
          <a:xfrm rot="16200000">
            <a:off x="594975" y="2458738"/>
            <a:ext cx="2068625" cy="484748"/>
          </a:xfrm>
          <a:prstGeom prst="rect">
            <a:avLst/>
          </a:prstGeom>
          <a:noFill/>
        </p:spPr>
        <p:txBody>
          <a:bodyPr wrap="square" rtlCol="0">
            <a:spAutoFit/>
          </a:bodyPr>
          <a:lstStyle/>
          <a:p>
            <a:pPr algn="ctr">
              <a:buClr>
                <a:schemeClr val="tx2"/>
              </a:buClr>
            </a:pPr>
            <a:r>
              <a:rPr lang="en-GB" sz="2550" dirty="0">
                <a:solidFill>
                  <a:srgbClr val="7F7F7F"/>
                </a:solidFill>
                <a:latin typeface="+mj-lt"/>
              </a:rPr>
              <a:t>Return </a:t>
            </a:r>
            <a:endParaRPr lang="en-GB" sz="2550" baseline="30000" dirty="0">
              <a:solidFill>
                <a:srgbClr val="7F7F7F"/>
              </a:solidFill>
              <a:latin typeface="+mj-lt"/>
            </a:endParaRPr>
          </a:p>
        </p:txBody>
      </p:sp>
      <p:sp>
        <p:nvSpPr>
          <p:cNvPr id="11" name="TextBox 10"/>
          <p:cNvSpPr txBox="1"/>
          <p:nvPr/>
        </p:nvSpPr>
        <p:spPr>
          <a:xfrm>
            <a:off x="3646705" y="4404635"/>
            <a:ext cx="2068625" cy="484748"/>
          </a:xfrm>
          <a:prstGeom prst="rect">
            <a:avLst/>
          </a:prstGeom>
          <a:noFill/>
        </p:spPr>
        <p:txBody>
          <a:bodyPr wrap="square" rtlCol="0">
            <a:spAutoFit/>
          </a:bodyPr>
          <a:lstStyle/>
          <a:p>
            <a:pPr algn="ctr">
              <a:buClr>
                <a:schemeClr val="tx2"/>
              </a:buClr>
            </a:pPr>
            <a:r>
              <a:rPr lang="en-GB" sz="2550" dirty="0">
                <a:solidFill>
                  <a:srgbClr val="7F7F7F"/>
                </a:solidFill>
                <a:latin typeface="+mj-lt"/>
              </a:rPr>
              <a:t>Risk </a:t>
            </a:r>
            <a:endParaRPr lang="en-GB" sz="2550" baseline="30000" dirty="0">
              <a:solidFill>
                <a:srgbClr val="7F7F7F"/>
              </a:solidFill>
              <a:latin typeface="+mj-l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114" y="1624257"/>
            <a:ext cx="2656239" cy="1943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6613" y="2344081"/>
            <a:ext cx="1863888" cy="136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2895" y="3218043"/>
            <a:ext cx="1313837" cy="97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4598" y="2799091"/>
            <a:ext cx="1582264" cy="1167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01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wheel(4)">
                                      <p:cBhvr>
                                        <p:cTn id="7" dur="1500"/>
                                        <p:tgtEl>
                                          <p:spTgt spid="1032"/>
                                        </p:tgtEl>
                                      </p:cBhvr>
                                    </p:animEffect>
                                  </p:childTnLst>
                                </p:cTn>
                              </p:par>
                              <p:par>
                                <p:cTn id="8" presetID="21" presetClass="entr" presetSubtype="4"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heel(4)">
                                      <p:cBhvr>
                                        <p:cTn id="10" dur="1500"/>
                                        <p:tgtEl>
                                          <p:spTgt spid="36"/>
                                        </p:tgtEl>
                                      </p:cBhvr>
                                    </p:animEffect>
                                  </p:childTnLst>
                                </p:cTn>
                              </p:par>
                              <p:par>
                                <p:cTn id="11" presetID="21" presetClass="entr" presetSubtype="4"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1500"/>
                                        <p:tgtEl>
                                          <p:spTgt spid="33"/>
                                        </p:tgtEl>
                                      </p:cBhvr>
                                    </p:animEffect>
                                  </p:childTnLst>
                                </p:cTn>
                              </p:par>
                              <p:par>
                                <p:cTn id="14" presetID="21" presetClass="entr" presetSubtype="4"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wheel(4)">
                                      <p:cBhvr>
                                        <p:cTn id="16" dur="1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162021"/>
            <a:ext cx="8152610" cy="2862322"/>
          </a:xfrm>
          <a:prstGeom prst="rect">
            <a:avLst/>
          </a:prstGeom>
          <a:noFill/>
        </p:spPr>
        <p:txBody>
          <a:bodyPr wrap="square" numCol="1" spcCol="396000" rtlCol="0">
            <a:spAutoFit/>
          </a:bodyPr>
          <a:lstStyle/>
          <a:p>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What is it?</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To maximise growth in the early years, the funds are invested in equities</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When a member gets closer to their retirement age, funds are automatically switched into less volatile funds</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This switching used to be spread out over a 5 or 10 year period before retirement, however some lifestyles now switch over much longer periods</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These less volatile funds invest in fixed interest investments and cash</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closer to retirement, the investment mirrors what the client will be investing in on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retirement if they take cash and annuity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e.g. 25% cash and interest rates that are used to calculate annuity payments</a:t>
            </a:r>
          </a:p>
          <a:p>
            <a:endPar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Why?</a:t>
            </a: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This option is about reducing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volatility. It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does not protect against falls in the value, just the possibility of sizeable falls</a:t>
            </a:r>
          </a:p>
          <a:p>
            <a:pPr marL="28575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90320"/>
            <a:ext cx="6314181"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Lifestyle Fund Option</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33124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400" b="1" dirty="0" smtClean="0">
                <a:latin typeface="Verdana" panose="020B0604030504040204" pitchFamily="34" charset="0"/>
                <a:ea typeface="Verdana" panose="020B0604030504040204" pitchFamily="34" charset="0"/>
                <a:cs typeface="Verdana" panose="020B0604030504040204" pitchFamily="34" charset="0"/>
              </a:rPr>
              <a:t>Example of Cobham Lifestyle Option</a:t>
            </a:r>
            <a:r>
              <a:rPr lang="en-GB" sz="2400" dirty="0" smtClean="0">
                <a:latin typeface="Verdana" panose="020B0604030504040204" pitchFamily="34" charset="0"/>
                <a:ea typeface="Verdana" panose="020B0604030504040204" pitchFamily="34" charset="0"/>
                <a:cs typeface="Verdana" panose="020B0604030504040204" pitchFamily="34" charset="0"/>
              </a:rPr>
              <a:t/>
            </a:r>
            <a:br>
              <a:rPr lang="en-GB" sz="2400" dirty="0" smtClean="0">
                <a:latin typeface="Verdana" panose="020B0604030504040204" pitchFamily="34" charset="0"/>
                <a:ea typeface="Verdana" panose="020B0604030504040204" pitchFamily="34" charset="0"/>
                <a:cs typeface="Verdana" panose="020B0604030504040204" pitchFamily="34" charset="0"/>
              </a:rPr>
            </a:br>
            <a:endParaRPr lang="en-GB" sz="2400" dirty="0">
              <a:latin typeface="Verdana" panose="020B0604030504040204" pitchFamily="34" charset="0"/>
              <a:ea typeface="Verdana" panose="020B0604030504040204" pitchFamily="34" charset="0"/>
              <a:cs typeface="Verdana" panose="020B0604030504040204" pitchFamily="34" charset="0"/>
            </a:endParaRPr>
          </a:p>
        </p:txBody>
      </p:sp>
      <p:pic>
        <p:nvPicPr>
          <p:cNvPr id="4098" name="Picture 2"/>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tretch>
            <a:fillRect/>
          </a:stretch>
        </p:blipFill>
        <p:spPr bwMode="auto">
          <a:xfrm>
            <a:off x="1427485" y="937432"/>
            <a:ext cx="6250001" cy="3692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4294967295"/>
          </p:nvPr>
        </p:nvSpPr>
        <p:spPr>
          <a:xfrm>
            <a:off x="7485077" y="4943432"/>
            <a:ext cx="273691" cy="167059"/>
          </a:xfrm>
          <a:prstGeom prst="rect">
            <a:avLst/>
          </a:prstGeom>
        </p:spPr>
        <p:txBody>
          <a:bodyPr/>
          <a:lstStyle/>
          <a:p>
            <a:fld id="{C0531ADF-2191-45C5-9D71-08764BF86A6F}" type="slidenum">
              <a:rPr lang="en-GB" smtClean="0"/>
              <a:pPr/>
              <a:t>15</a:t>
            </a:fld>
            <a:endParaRPr lang="en-GB"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930" y="703883"/>
            <a:ext cx="1073944" cy="27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3194" y="705071"/>
            <a:ext cx="1234678" cy="27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9016" y="866106"/>
            <a:ext cx="1247775" cy="142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9776" y="872170"/>
            <a:ext cx="2601515" cy="11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849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162021"/>
            <a:ext cx="8152610" cy="3600986"/>
          </a:xfrm>
          <a:prstGeom prst="rect">
            <a:avLst/>
          </a:prstGeom>
          <a:noFill/>
        </p:spPr>
        <p:txBody>
          <a:bodyPr wrap="square" numCol="1" spcCol="396000" rtlCol="0">
            <a:spAutoFit/>
          </a:bodyPr>
          <a:lstStyle/>
          <a:p>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What is it?</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Member chooses a specific retirement date &amp; matches this date with a LifePath fund that is due to ‘mature’ within the same 3 year period (referred to as target date funds)</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Currently 3 types of funds – LifePath Capital (cash), LifePath Retirement (25% cash, rest annuity), LifePath Flex (stay invested &amp; take drawdown), all with 3 year vintages</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funds adjust the mixture of assets so that in the early years they invest in equities for increased growth, then gradually move to lower risk investments nearer the maturity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date</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All 3 funds invest the same until 10 years before the vintage date then the investments are geared towards the 3 fund strategies </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At the vintage date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(i.e.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in the decumulation phase) the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fund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remain fixed.</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adjustment of investments occurs within the fund</a:t>
            </a:r>
          </a:p>
          <a:p>
            <a:endPar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Why?</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Simplifies the investment decision making process for members</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Investment strategy linked to that member’s retirement age and desired retirement option</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Charges are based on costs of the underlying funds, there are no additional costs for the journey management element</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Adjustment of investments starts earlier e.g. 25 years before retirement rather than 5 or 10</a:t>
            </a:r>
          </a:p>
          <a:p>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90320"/>
            <a:ext cx="6314181"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LifePath Fund Option</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428101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GB" dirty="0" smtClean="0"/>
              <a:t>Source: BlackRock 2013</a:t>
            </a:r>
            <a:endParaRPr lang="en-GB" dirty="0"/>
          </a:p>
        </p:txBody>
      </p:sp>
      <p:graphicFrame>
        <p:nvGraphicFramePr>
          <p:cNvPr id="7" name="Content Placeholder 6"/>
          <p:cNvGraphicFramePr>
            <a:graphicFrameLocks noGrp="1"/>
          </p:cNvGraphicFramePr>
          <p:nvPr>
            <p:ph sz="quarter" idx="13"/>
            <p:extLst/>
          </p:nvPr>
        </p:nvGraphicFramePr>
        <p:xfrm>
          <a:off x="1371601" y="1428750"/>
          <a:ext cx="6279356" cy="3294460"/>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p:cNvSpPr>
            <a:spLocks noGrp="1"/>
          </p:cNvSpPr>
          <p:nvPr>
            <p:ph type="title"/>
          </p:nvPr>
        </p:nvSpPr>
        <p:spPr/>
        <p:txBody>
          <a:bodyPr>
            <a:normAutofit/>
          </a:bodyPr>
          <a:lstStyle/>
          <a:p>
            <a:r>
              <a:rPr lang="en-GB" sz="2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LifePath Retirement Investment Approach</a:t>
            </a:r>
            <a:endParaRPr lang="en-GB" sz="24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5"/>
          <p:cNvSpPr>
            <a:spLocks noGrp="1"/>
          </p:cNvSpPr>
          <p:nvPr>
            <p:ph type="sldNum" sz="quarter" idx="15"/>
          </p:nvPr>
        </p:nvSpPr>
        <p:spPr/>
        <p:txBody>
          <a:bodyPr/>
          <a:lstStyle/>
          <a:p>
            <a:fld id="{C0531ADF-2191-45C5-9D71-08764BF86A6F}" type="slidenum">
              <a:rPr lang="en-GB" smtClean="0"/>
              <a:pPr/>
              <a:t>17</a:t>
            </a:fld>
            <a:endParaRPr lang="en-GB" dirty="0"/>
          </a:p>
        </p:txBody>
      </p:sp>
      <p:sp>
        <p:nvSpPr>
          <p:cNvPr id="12" name="Rectangular Callout 11"/>
          <p:cNvSpPr/>
          <p:nvPr/>
        </p:nvSpPr>
        <p:spPr>
          <a:xfrm>
            <a:off x="1721644" y="814387"/>
            <a:ext cx="792956" cy="492919"/>
          </a:xfrm>
          <a:prstGeom prst="wedgeRectCallout">
            <a:avLst>
              <a:gd name="adj1" fmla="val -6152"/>
              <a:gd name="adj2" fmla="val 92934"/>
            </a:avLst>
          </a:prstGeom>
          <a:solidFill>
            <a:srgbClr val="FFFF00"/>
          </a:solidFill>
          <a:ln w="9525" cap="flat" cmpd="sng" algn="ctr">
            <a:noFill/>
            <a:prstDash val="solid"/>
          </a:ln>
          <a:effectLst/>
        </p:spPr>
        <p:txBody>
          <a:bodyPr rot="0" spcFirstLastPara="0" vertOverflow="overflow" horzOverflow="overflow" vert="horz" wrap="square" lIns="54000" tIns="27000" rIns="54000" bIns="27000" numCol="1" spcCol="0" rtlCol="0" fromWordArt="0" anchor="ctr" anchorCtr="1" forceAA="0" compatLnSpc="1">
            <a:prstTxWarp prst="textNoShape">
              <a:avLst/>
            </a:prstTxWarp>
            <a:noAutofit/>
          </a:bodyPr>
          <a:lstStyle/>
          <a:p>
            <a:pPr algn="ctr"/>
            <a:r>
              <a:rPr lang="en-GB" sz="750" b="1" kern="0" dirty="0">
                <a:solidFill>
                  <a:schemeClr val="tx2"/>
                </a:solidFill>
              </a:rPr>
              <a:t>Invested entirely in global equities</a:t>
            </a:r>
          </a:p>
        </p:txBody>
      </p:sp>
      <p:sp>
        <p:nvSpPr>
          <p:cNvPr id="13" name="Rectangular Callout 12"/>
          <p:cNvSpPr/>
          <p:nvPr/>
        </p:nvSpPr>
        <p:spPr>
          <a:xfrm>
            <a:off x="2950369" y="821529"/>
            <a:ext cx="792956" cy="492919"/>
          </a:xfrm>
          <a:prstGeom prst="wedgeRectCallout">
            <a:avLst>
              <a:gd name="adj1" fmla="val -6152"/>
              <a:gd name="adj2" fmla="val 92934"/>
            </a:avLst>
          </a:prstGeom>
          <a:solidFill>
            <a:srgbClr val="FFFF00"/>
          </a:solidFill>
          <a:ln w="9525" cap="flat" cmpd="sng" algn="ctr">
            <a:noFill/>
            <a:prstDash val="solid"/>
          </a:ln>
          <a:effectLst/>
        </p:spPr>
        <p:txBody>
          <a:bodyPr rot="0" spcFirstLastPara="0" vertOverflow="overflow" horzOverflow="overflow" vert="horz" wrap="square" lIns="54000" tIns="27000" rIns="54000" bIns="27000" numCol="1" spcCol="0" rtlCol="0" fromWordArt="0" anchor="ctr" anchorCtr="1" forceAA="0" compatLnSpc="1">
            <a:prstTxWarp prst="textNoShape">
              <a:avLst/>
            </a:prstTxWarp>
            <a:noAutofit/>
          </a:bodyPr>
          <a:lstStyle/>
          <a:p>
            <a:pPr algn="ctr"/>
            <a:r>
              <a:rPr lang="en-GB" sz="750" b="1" kern="0" dirty="0">
                <a:solidFill>
                  <a:schemeClr val="tx2"/>
                </a:solidFill>
              </a:rPr>
              <a:t>Starts to introduce ALMA </a:t>
            </a:r>
          </a:p>
        </p:txBody>
      </p:sp>
      <p:sp>
        <p:nvSpPr>
          <p:cNvPr id="14" name="Rectangular Callout 13"/>
          <p:cNvSpPr/>
          <p:nvPr/>
        </p:nvSpPr>
        <p:spPr>
          <a:xfrm>
            <a:off x="4314826" y="814385"/>
            <a:ext cx="792956" cy="492919"/>
          </a:xfrm>
          <a:prstGeom prst="wedgeRectCallout">
            <a:avLst>
              <a:gd name="adj1" fmla="val -6152"/>
              <a:gd name="adj2" fmla="val 92934"/>
            </a:avLst>
          </a:prstGeom>
          <a:solidFill>
            <a:srgbClr val="FFFF00"/>
          </a:solidFill>
          <a:ln w="9525" cap="flat" cmpd="sng" algn="ctr">
            <a:noFill/>
            <a:prstDash val="solid"/>
          </a:ln>
          <a:effectLst/>
        </p:spPr>
        <p:txBody>
          <a:bodyPr rot="0" spcFirstLastPara="0" vertOverflow="overflow" horzOverflow="overflow" vert="horz" wrap="square" lIns="54000" tIns="27000" rIns="54000" bIns="27000" numCol="1" spcCol="0" rtlCol="0" fromWordArt="0" anchor="ctr" anchorCtr="1" forceAA="0" compatLnSpc="1">
            <a:prstTxWarp prst="textNoShape">
              <a:avLst/>
            </a:prstTxWarp>
            <a:noAutofit/>
          </a:bodyPr>
          <a:lstStyle/>
          <a:p>
            <a:pPr algn="ctr"/>
            <a:r>
              <a:rPr lang="en-GB" sz="750" b="1" kern="0" dirty="0">
                <a:solidFill>
                  <a:schemeClr val="tx2"/>
                </a:solidFill>
              </a:rPr>
              <a:t>Invested entirely in ALMA </a:t>
            </a:r>
          </a:p>
        </p:txBody>
      </p:sp>
      <p:sp>
        <p:nvSpPr>
          <p:cNvPr id="15" name="Rectangular Callout 14"/>
          <p:cNvSpPr/>
          <p:nvPr/>
        </p:nvSpPr>
        <p:spPr>
          <a:xfrm>
            <a:off x="5222081" y="814385"/>
            <a:ext cx="792956" cy="492919"/>
          </a:xfrm>
          <a:prstGeom prst="wedgeRectCallout">
            <a:avLst>
              <a:gd name="adj1" fmla="val -64711"/>
              <a:gd name="adj2" fmla="val 90035"/>
            </a:avLst>
          </a:prstGeom>
          <a:solidFill>
            <a:srgbClr val="FFFF00"/>
          </a:solidFill>
          <a:ln w="9525" cap="flat" cmpd="sng" algn="ctr">
            <a:noFill/>
            <a:prstDash val="solid"/>
          </a:ln>
          <a:effectLst/>
        </p:spPr>
        <p:txBody>
          <a:bodyPr rot="0" spcFirstLastPara="0" vertOverflow="overflow" horzOverflow="overflow" vert="horz" wrap="square" lIns="54000" tIns="27000" rIns="54000" bIns="27000" numCol="1" spcCol="0" rtlCol="0" fromWordArt="0" anchor="ctr" anchorCtr="1" forceAA="0" compatLnSpc="1">
            <a:prstTxWarp prst="textNoShape">
              <a:avLst/>
            </a:prstTxWarp>
            <a:noAutofit/>
          </a:bodyPr>
          <a:lstStyle/>
          <a:p>
            <a:pPr algn="ctr"/>
            <a:r>
              <a:rPr lang="en-GB" sz="750" b="1" kern="0" dirty="0">
                <a:solidFill>
                  <a:schemeClr val="tx2"/>
                </a:solidFill>
              </a:rPr>
              <a:t>Starts to introduce gilts</a:t>
            </a:r>
          </a:p>
        </p:txBody>
      </p:sp>
      <p:sp>
        <p:nvSpPr>
          <p:cNvPr id="16" name="Rectangular Callout 15"/>
          <p:cNvSpPr/>
          <p:nvPr/>
        </p:nvSpPr>
        <p:spPr>
          <a:xfrm>
            <a:off x="6129337" y="814385"/>
            <a:ext cx="792956" cy="492919"/>
          </a:xfrm>
          <a:prstGeom prst="wedgeRectCallout">
            <a:avLst>
              <a:gd name="adj1" fmla="val -64711"/>
              <a:gd name="adj2" fmla="val 90035"/>
            </a:avLst>
          </a:prstGeom>
          <a:solidFill>
            <a:srgbClr val="FFFF00"/>
          </a:solidFill>
          <a:ln w="9525" cap="flat" cmpd="sng" algn="ctr">
            <a:noFill/>
            <a:prstDash val="solid"/>
          </a:ln>
          <a:effectLst/>
        </p:spPr>
        <p:txBody>
          <a:bodyPr rot="0" spcFirstLastPara="0" vertOverflow="overflow" horzOverflow="overflow" vert="horz" wrap="square" lIns="54000" tIns="27000" rIns="54000" bIns="27000" numCol="1" spcCol="0" rtlCol="0" fromWordArt="0" anchor="ctr" anchorCtr="1" forceAA="0" compatLnSpc="1">
            <a:prstTxWarp prst="textNoShape">
              <a:avLst/>
            </a:prstTxWarp>
            <a:noAutofit/>
          </a:bodyPr>
          <a:lstStyle/>
          <a:p>
            <a:pPr algn="ctr"/>
            <a:r>
              <a:rPr lang="en-GB" sz="750" b="1" kern="0" dirty="0">
                <a:solidFill>
                  <a:schemeClr val="tx2"/>
                </a:solidFill>
              </a:rPr>
              <a:t>Final mix of gilts and cash</a:t>
            </a:r>
          </a:p>
        </p:txBody>
      </p:sp>
      <p:cxnSp>
        <p:nvCxnSpPr>
          <p:cNvPr id="18" name="Straight Arrow Connector 17"/>
          <p:cNvCxnSpPr/>
          <p:nvPr/>
        </p:nvCxnSpPr>
        <p:spPr>
          <a:xfrm>
            <a:off x="4536281" y="4536281"/>
            <a:ext cx="1171575"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14601" y="4536281"/>
            <a:ext cx="90725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174160"/>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418" y="1090303"/>
            <a:ext cx="8152610" cy="4154984"/>
          </a:xfrm>
          <a:prstGeom prst="rect">
            <a:avLst/>
          </a:prstGeom>
          <a:noFill/>
        </p:spPr>
        <p:txBody>
          <a:bodyPr wrap="square" numCol="1" spcCol="396000" rtlCol="0">
            <a:spAutoFit/>
          </a:bodyPr>
          <a:lstStyle/>
          <a:p>
            <a:pPr lvl="0"/>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price of units is calculated by dividing the underlying assets of the fund by the number of units that have been created – normally carried out once a day at a set point.</a:t>
            </a:r>
          </a:p>
          <a:p>
            <a:pPr lvl="0"/>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lvl="0"/>
            <a:r>
              <a:rPr lang="en-GB" sz="1200" b="1" dirty="0" smtClean="0">
                <a:latin typeface="Verdana" panose="020B0604030504040204" pitchFamily="34" charset="0"/>
                <a:ea typeface="Verdana" panose="020B0604030504040204" pitchFamily="34" charset="0"/>
                <a:cs typeface="Verdana" panose="020B0604030504040204" pitchFamily="34" charset="0"/>
              </a:rPr>
              <a:t>Forward Basis (all our funds)</a:t>
            </a:r>
            <a:endParaRPr lang="en-GB" sz="1200" b="1" dirty="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Arial"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Managers will deal at the price determined at the NEXT valuation point, hence the member will not know the exact price for their transaction. The next price that is struck will take into account any transactions that are processed that day up to 4:20</a:t>
            </a:r>
          </a:p>
          <a:p>
            <a:pPr marL="285750" lvl="0" indent="-285750">
              <a:buFont typeface="Arial"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All of BlackRock funds price on the same day as the Trade date but many of the guest manager funds (e.g. Legal &amp; General) price the following day (T-1 Priced fund)</a:t>
            </a:r>
          </a:p>
          <a:p>
            <a:pPr marL="285750" lvl="0" indent="-285750">
              <a:buFont typeface="Arial" pitchFamily="34" charset="0"/>
              <a:buChar char="•"/>
            </a:pP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Example: if trading on a T-1 Priced fund, a transaction is keyed on Compass on a Monday before 4:20, it will trade on Tuesday, will price on Wednesday, and the value will show in Compass on Thursday (if BlackRock fund will show on Wednesday)</a:t>
            </a:r>
          </a:p>
          <a:p>
            <a:pPr marL="285750" lvl="0" indent="-285750">
              <a:buFont typeface="Arial"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lvl="0"/>
            <a:r>
              <a:rPr lang="en-GB" sz="1200" b="1" dirty="0" smtClean="0">
                <a:latin typeface="Verdana" panose="020B0604030504040204" pitchFamily="34" charset="0"/>
                <a:ea typeface="Verdana" panose="020B0604030504040204" pitchFamily="34" charset="0"/>
                <a:cs typeface="Verdana" panose="020B0604030504040204" pitchFamily="34" charset="0"/>
              </a:rPr>
              <a:t>Fluctuations in Unit Prices</a:t>
            </a:r>
            <a:endParaRPr lang="en-GB" sz="1200" b="1" dirty="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Arial"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If an investor invests small amounts on a regular basis, when prices are high the monthly contribution buys fewer units and when prices are low the contribution buys more units</a:t>
            </a:r>
          </a:p>
          <a:p>
            <a:pPr marL="285750" lvl="0" indent="-285750">
              <a:buFont typeface="Arial"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There is no need to panic when the price falls as the investor will merely be buying more units</a:t>
            </a:r>
          </a:p>
          <a:p>
            <a:pPr marL="285750" lvl="0" indent="-285750">
              <a:buFont typeface="Arial"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 fluctuating market over time is likely to produce higher results than a market that is rising steadily</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endPar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90320"/>
            <a:ext cx="6314181"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Unit Pricing</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78013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162021"/>
            <a:ext cx="8152610" cy="3231654"/>
          </a:xfrm>
          <a:prstGeom prst="rect">
            <a:avLst/>
          </a:prstGeom>
          <a:noFill/>
        </p:spPr>
        <p:txBody>
          <a:bodyPr wrap="square" numCol="1" spcCol="396000" rtlCol="0">
            <a:spAutoFit/>
          </a:bodyPr>
          <a:lstStyle/>
          <a:p>
            <a:pPr lvl="0"/>
            <a:r>
              <a:rPr lang="en-GB" sz="1200" b="1" dirty="0">
                <a:latin typeface="Verdana" panose="020B0604030504040204" pitchFamily="34" charset="0"/>
                <a:ea typeface="Verdana" panose="020B0604030504040204" pitchFamily="34" charset="0"/>
                <a:cs typeface="Verdana" panose="020B0604030504040204" pitchFamily="34" charset="0"/>
              </a:rPr>
              <a:t>Annual Management </a:t>
            </a:r>
            <a:r>
              <a:rPr lang="en-GB" sz="1200" b="1" dirty="0" smtClean="0">
                <a:latin typeface="Verdana" panose="020B0604030504040204" pitchFamily="34" charset="0"/>
                <a:ea typeface="Verdana" panose="020B0604030504040204" pitchFamily="34" charset="0"/>
                <a:cs typeface="Verdana" panose="020B0604030504040204" pitchFamily="34" charset="0"/>
              </a:rPr>
              <a:t>Charge (AMC)</a:t>
            </a:r>
            <a:endParaRPr lang="en-GB" sz="1200" b="1" dirty="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This charge is a small percentage of the fund and is deducted from the fund on a daily basis before the unit price is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struck</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charge is incorporated within the price of the fund and therefore the member will not see any explicit cost. </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more complex/difficult to manage the fund is, the higher the Annual Management Charge (AMC) is likely to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be</a:t>
            </a:r>
          </a:p>
          <a:p>
            <a:pPr marL="285750" lvl="0" indent="-285750">
              <a:buFont typeface="Arial" pitchFamily="34" charset="0"/>
              <a:buChar char="•"/>
            </a:pPr>
            <a:endParaRPr lang="en-GB" sz="1200" b="1" dirty="0">
              <a:latin typeface="Verdana" panose="020B0604030504040204" pitchFamily="34" charset="0"/>
              <a:ea typeface="Verdana" panose="020B0604030504040204" pitchFamily="34" charset="0"/>
              <a:cs typeface="Verdana" panose="020B0604030504040204" pitchFamily="34" charset="0"/>
            </a:endParaRPr>
          </a:p>
          <a:p>
            <a:pPr lvl="0"/>
            <a:r>
              <a:rPr lang="en-GB" sz="1200" b="1" dirty="0">
                <a:latin typeface="Verdana" panose="020B0604030504040204" pitchFamily="34" charset="0"/>
                <a:ea typeface="Verdana" panose="020B0604030504040204" pitchFamily="34" charset="0"/>
                <a:cs typeface="Verdana" panose="020B0604030504040204" pitchFamily="34" charset="0"/>
              </a:rPr>
              <a:t>Additional Charges (excluding Stakeholder)</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Additional charges are incurred by the fund to cover the costs such as Trustee/depositary service, custodian service,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auditors, legal fees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and registrar services (range usually 0.01%-0.12</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t>
            </a:r>
          </a:p>
          <a:p>
            <a:pPr marL="285750" lvl="0" indent="-285750">
              <a:buFont typeface="Arial"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lvl="0"/>
            <a:r>
              <a:rPr lang="en-GB" sz="1200" b="1" dirty="0" smtClean="0">
                <a:latin typeface="Verdana" panose="020B0604030504040204" pitchFamily="34" charset="0"/>
                <a:ea typeface="Verdana" panose="020B0604030504040204" pitchFamily="34" charset="0"/>
                <a:cs typeface="Verdana" panose="020B0604030504040204" pitchFamily="34" charset="0"/>
              </a:rPr>
              <a:t>Total Expense Ratio (TER)</a:t>
            </a:r>
          </a:p>
          <a:p>
            <a:pPr marL="285750" lvl="0" indent="-285750">
              <a:buFont typeface="Arial"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This is the sum of the AMC &amp; additional charges</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endPar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90320"/>
            <a:ext cx="6314181"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Charging Structure</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65068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9" y="29032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Investments</a:t>
            </a:r>
          </a:p>
          <a:p>
            <a:pPr algn="l">
              <a:lnSpc>
                <a:spcPct val="130000"/>
              </a:lnSpc>
            </a:pPr>
            <a:r>
              <a:rPr lang="en-GB" sz="1600" dirty="0" smtClean="0">
                <a:solidFill>
                  <a:schemeClr val="accent5"/>
                </a:solidFill>
                <a:latin typeface="Verdana"/>
                <a:cs typeface="Verdana"/>
              </a:rPr>
              <a:t>Contents</a:t>
            </a:r>
          </a:p>
        </p:txBody>
      </p:sp>
      <p:sp>
        <p:nvSpPr>
          <p:cNvPr id="5" name="TextBox 4"/>
          <p:cNvSpPr txBox="1"/>
          <p:nvPr/>
        </p:nvSpPr>
        <p:spPr>
          <a:xfrm>
            <a:off x="391419" y="1291037"/>
            <a:ext cx="5852748" cy="3348224"/>
          </a:xfrm>
          <a:prstGeom prst="rect">
            <a:avLst/>
          </a:prstGeom>
          <a:noFill/>
          <a:effectLst/>
        </p:spPr>
        <p:txBody>
          <a:bodyPr wrap="square" rtlCol="0">
            <a:spAutoFit/>
          </a:bodyPr>
          <a:lstStyle/>
          <a:p>
            <a:pPr marL="228600" lvl="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What is Investment?</a:t>
            </a:r>
          </a:p>
          <a:p>
            <a:pPr marL="22860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Facts about Economies &amp; Stock Markets</a:t>
            </a:r>
          </a:p>
          <a:p>
            <a:pPr marL="22860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Collective Investments</a:t>
            </a:r>
          </a:p>
          <a:p>
            <a:pPr marL="228600" lvl="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Cash/Deposit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based Investments</a:t>
            </a: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28600" lvl="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Fixed Interest Investments</a:t>
            </a:r>
          </a:p>
          <a:p>
            <a:pPr marL="228600" lvl="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Equities</a:t>
            </a:r>
          </a:p>
          <a:p>
            <a:pPr marL="22860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Active versus Passive</a:t>
            </a:r>
          </a:p>
          <a:p>
            <a:pPr marL="22860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Multi-Asset/Diversified Funds</a:t>
            </a:r>
          </a:p>
          <a:p>
            <a:pPr marL="228600" lvl="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Long Term Returns</a:t>
            </a:r>
          </a:p>
          <a:p>
            <a:pPr marL="228600" lvl="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Lifestyle Option</a:t>
            </a:r>
          </a:p>
          <a:p>
            <a:pPr marL="228600" lvl="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LifePath Option</a:t>
            </a:r>
          </a:p>
          <a:p>
            <a:pPr marL="22860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Unit Pricing</a:t>
            </a:r>
          </a:p>
          <a:p>
            <a:pPr marL="22860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Charging Structure</a:t>
            </a:r>
          </a:p>
          <a:p>
            <a:pPr marL="228600" lvl="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Quiz</a:t>
            </a:r>
          </a:p>
          <a:p>
            <a:pPr>
              <a:lnSpc>
                <a:spcPct val="150000"/>
              </a:lnSpc>
              <a:buClr>
                <a:schemeClr val="accent1"/>
              </a:buClr>
              <a:buSzPct val="135000"/>
            </a:pPr>
            <a:endParaRPr lang="en-US" sz="1200" dirty="0">
              <a:solidFill>
                <a:schemeClr val="accent5"/>
              </a:solidFill>
              <a:latin typeface="Verdana"/>
              <a:cs typeface="Verdana"/>
            </a:endParaRPr>
          </a:p>
        </p:txBody>
      </p:sp>
      <p:pic>
        <p:nvPicPr>
          <p:cNvPr id="10" name="Picture 9"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896645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9" y="29032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Investments</a:t>
            </a:r>
          </a:p>
          <a:p>
            <a:pPr algn="l">
              <a:lnSpc>
                <a:spcPct val="130000"/>
              </a:lnSpc>
            </a:pPr>
            <a:r>
              <a:rPr lang="en-GB" sz="1600" dirty="0" smtClean="0">
                <a:solidFill>
                  <a:schemeClr val="accent5"/>
                </a:solidFill>
                <a:latin typeface="Verdana"/>
                <a:cs typeface="Verdana"/>
              </a:rPr>
              <a:t>Summary</a:t>
            </a:r>
          </a:p>
        </p:txBody>
      </p:sp>
      <p:sp>
        <p:nvSpPr>
          <p:cNvPr id="5" name="TextBox 4"/>
          <p:cNvSpPr txBox="1"/>
          <p:nvPr/>
        </p:nvSpPr>
        <p:spPr>
          <a:xfrm>
            <a:off x="391418" y="1257403"/>
            <a:ext cx="7781031" cy="3385542"/>
          </a:xfrm>
          <a:prstGeom prst="rect">
            <a:avLst/>
          </a:prstGeom>
          <a:noFill/>
          <a:effectLst/>
        </p:spPr>
        <p:txBody>
          <a:bodyPr wrap="square" rtlCol="0">
            <a:spAutoFit/>
          </a:bodyPr>
          <a:lstStyle/>
          <a:p>
            <a:pPr marL="22860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What is Investment</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a:t>
            </a:r>
            <a:r>
              <a:rPr lang="en-GB" sz="1400" dirty="0"/>
              <a:t>(using money now to create a future return)</a:t>
            </a:r>
          </a:p>
          <a:p>
            <a:pPr marL="22860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Facts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about Economies &amp; Stock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Markets </a:t>
            </a:r>
            <a:r>
              <a:rPr lang="en-GB" sz="1400" dirty="0" smtClean="0"/>
              <a:t>(</a:t>
            </a:r>
            <a:r>
              <a:rPr lang="en-GB" sz="1400" dirty="0"/>
              <a:t>US sets trend)</a:t>
            </a:r>
          </a:p>
          <a:p>
            <a:pPr marL="22860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Collective Investments </a:t>
            </a:r>
            <a:r>
              <a:rPr lang="en-GB" sz="1400" dirty="0" smtClean="0"/>
              <a:t>(</a:t>
            </a:r>
            <a:r>
              <a:rPr lang="en-GB" sz="1400" dirty="0"/>
              <a:t>unit-linked funds, unit/investment trusts)</a:t>
            </a:r>
          </a:p>
          <a:p>
            <a:pPr marL="22860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Cash/Deposit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based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Investments </a:t>
            </a:r>
            <a:r>
              <a:rPr lang="en-GB" sz="1400" dirty="0" smtClean="0"/>
              <a:t>(</a:t>
            </a:r>
            <a:r>
              <a:rPr lang="en-GB" sz="1400" dirty="0"/>
              <a:t>lowest risk, DC Cash fund can go down)</a:t>
            </a:r>
          </a:p>
          <a:p>
            <a:pPr marL="22860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Fixed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Interest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Investments </a:t>
            </a:r>
            <a:r>
              <a:rPr lang="en-GB" sz="1400" dirty="0" smtClean="0"/>
              <a:t>(loans, gilts</a:t>
            </a:r>
            <a:r>
              <a:rPr lang="en-GB" sz="1400" dirty="0"/>
              <a:t>, corporate bonds, lower risk)</a:t>
            </a:r>
          </a:p>
          <a:p>
            <a:pPr marL="22860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Equities </a:t>
            </a:r>
            <a:r>
              <a:rPr lang="en-GB" sz="1400" dirty="0" smtClean="0"/>
              <a:t>(</a:t>
            </a:r>
            <a:r>
              <a:rPr lang="en-GB" sz="1400" dirty="0"/>
              <a:t>shares, higher risk, potential high returns)</a:t>
            </a:r>
          </a:p>
          <a:p>
            <a:pPr marL="22860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Active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versus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Passive </a:t>
            </a:r>
            <a:r>
              <a:rPr lang="en-GB" sz="1400" dirty="0" smtClean="0"/>
              <a:t>(</a:t>
            </a:r>
            <a:r>
              <a:rPr lang="en-GB" sz="1400" dirty="0"/>
              <a:t>active exceed benchmark, passive match benchmark)</a:t>
            </a:r>
          </a:p>
          <a:p>
            <a:pPr marL="22860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Multi-Asset/Diversified Funds </a:t>
            </a:r>
            <a:r>
              <a:rPr lang="en-GB" sz="1400" dirty="0" smtClean="0"/>
              <a:t>(</a:t>
            </a:r>
            <a:r>
              <a:rPr lang="en-GB" sz="1400" dirty="0"/>
              <a:t>mix of assets to reduce volatility)</a:t>
            </a:r>
          </a:p>
          <a:p>
            <a:pPr marL="22860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Long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Term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Returns </a:t>
            </a:r>
            <a:r>
              <a:rPr lang="en-GB" sz="1400" dirty="0" smtClean="0"/>
              <a:t>(</a:t>
            </a:r>
            <a:r>
              <a:rPr lang="en-GB" sz="1400" dirty="0"/>
              <a:t>equities historically outperformed rest over long period)</a:t>
            </a:r>
          </a:p>
          <a:p>
            <a:pPr marL="22860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Lifestyle Option </a:t>
            </a:r>
            <a:r>
              <a:rPr lang="en-GB" sz="1400" dirty="0" smtClean="0"/>
              <a:t>(</a:t>
            </a:r>
            <a:r>
              <a:rPr lang="en-GB" sz="1400" dirty="0"/>
              <a:t>switch away from equities funds nearer to retirement)</a:t>
            </a:r>
          </a:p>
          <a:p>
            <a:pPr marL="228600" lvl="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LifePath Option</a:t>
            </a:r>
            <a:r>
              <a:rPr lang="en-GB" sz="1400" dirty="0"/>
              <a:t> (adjustment of assets occurs within the fund itself, 3 </a:t>
            </a:r>
            <a:r>
              <a:rPr lang="en-GB" sz="1400" dirty="0" smtClean="0"/>
              <a:t>types/vintages)</a:t>
            </a: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28600" lvl="0" indent="-228600">
              <a:buFont typeface="+mj-lt"/>
              <a:buAutoNum type="arabicPeriod"/>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Unit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Pricing </a:t>
            </a:r>
            <a:r>
              <a:rPr lang="en-GB" sz="1400" dirty="0" smtClean="0"/>
              <a:t>(</a:t>
            </a:r>
            <a:r>
              <a:rPr lang="en-GB" sz="1400" dirty="0"/>
              <a:t>forward basis)</a:t>
            </a:r>
          </a:p>
          <a:p>
            <a:pPr marL="228600" lvl="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Charging Structure </a:t>
            </a:r>
            <a:r>
              <a:rPr lang="en-GB" sz="1400" dirty="0" smtClean="0"/>
              <a:t>(</a:t>
            </a:r>
            <a:r>
              <a:rPr lang="en-GB" sz="1400" dirty="0"/>
              <a:t>AMC)</a:t>
            </a:r>
          </a:p>
          <a:p>
            <a:pPr marL="228600" lvl="0" indent="-228600">
              <a:buFont typeface="+mj-lt"/>
              <a:buAutoNum type="arabicPeriod"/>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Quiz</a:t>
            </a: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buClr>
                <a:schemeClr val="accent1"/>
              </a:buClr>
              <a:buSzPct val="135000"/>
            </a:pPr>
            <a:endParaRPr lang="en-US" sz="1200" dirty="0">
              <a:solidFill>
                <a:schemeClr val="accent5"/>
              </a:solidFill>
              <a:latin typeface="Verdana"/>
              <a:cs typeface="Verdana"/>
            </a:endParaRPr>
          </a:p>
        </p:txBody>
      </p:sp>
      <p:pic>
        <p:nvPicPr>
          <p:cNvPr id="10" name="Picture 9"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387528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9953" y="1"/>
            <a:ext cx="3030435" cy="52029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0"/>
          <p:cNvSpPr txBox="1">
            <a:spLocks/>
          </p:cNvSpPr>
          <p:nvPr/>
        </p:nvSpPr>
        <p:spPr>
          <a:xfrm>
            <a:off x="602693" y="1909515"/>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120000"/>
              </a:lnSpc>
            </a:pPr>
            <a:r>
              <a:rPr lang="en-GB" sz="2400" b="1" spc="-150" dirty="0" smtClean="0">
                <a:solidFill>
                  <a:schemeClr val="accent1"/>
                </a:solidFill>
                <a:latin typeface="Verdana"/>
                <a:cs typeface="Verdana"/>
              </a:rPr>
              <a:t>Thank you</a:t>
            </a:r>
            <a:endParaRPr lang="en-GB" sz="2400" dirty="0" smtClean="0">
              <a:solidFill>
                <a:schemeClr val="accent5"/>
              </a:solidFill>
              <a:latin typeface="Verdana"/>
              <a:cs typeface="Verdana"/>
            </a:endParaRPr>
          </a:p>
          <a:p>
            <a:pPr algn="l">
              <a:lnSpc>
                <a:spcPct val="120000"/>
              </a:lnSpc>
            </a:pPr>
            <a:r>
              <a:rPr lang="en-GB" sz="1600" dirty="0" smtClean="0">
                <a:solidFill>
                  <a:schemeClr val="accent5"/>
                </a:solidFill>
                <a:latin typeface="Verdana"/>
                <a:cs typeface="Verdana"/>
              </a:rPr>
              <a:t>Karen Gore</a:t>
            </a:r>
          </a:p>
          <a:p>
            <a:pPr algn="l">
              <a:lnSpc>
                <a:spcPct val="120000"/>
              </a:lnSpc>
            </a:pPr>
            <a:r>
              <a:rPr lang="en-GB" sz="1100" b="1" dirty="0" smtClean="0">
                <a:solidFill>
                  <a:schemeClr val="accent1"/>
                </a:solidFill>
                <a:latin typeface="Verdana"/>
                <a:cs typeface="Verdana"/>
              </a:rPr>
              <a:t>E</a:t>
            </a:r>
            <a:r>
              <a:rPr lang="en-GB" sz="1100" b="1" dirty="0">
                <a:solidFill>
                  <a:schemeClr val="accent1"/>
                </a:solidFill>
                <a:latin typeface="Verdana"/>
                <a:cs typeface="Verdana"/>
              </a:rPr>
              <a:t>: </a:t>
            </a:r>
            <a:r>
              <a:rPr lang="en-GB" sz="1100" dirty="0" smtClean="0">
                <a:solidFill>
                  <a:schemeClr val="accent5"/>
                </a:solidFill>
                <a:latin typeface="Verdana"/>
                <a:cs typeface="Verdana"/>
              </a:rPr>
              <a:t>Karen.gore@aegon.co.uk</a:t>
            </a:r>
            <a:endParaRPr lang="en-GB" sz="1100" dirty="0">
              <a:solidFill>
                <a:schemeClr val="accent5"/>
              </a:solidFill>
              <a:latin typeface="Verdana"/>
              <a:cs typeface="Verdana"/>
            </a:endParaRPr>
          </a:p>
          <a:p>
            <a:pPr algn="l">
              <a:lnSpc>
                <a:spcPct val="120000"/>
              </a:lnSpc>
            </a:pPr>
            <a:r>
              <a:rPr lang="en-GB" sz="1100" b="1" dirty="0">
                <a:solidFill>
                  <a:srgbClr val="0069B4"/>
                </a:solidFill>
                <a:latin typeface="Verdana"/>
                <a:cs typeface="Verdana"/>
              </a:rPr>
              <a:t>T: </a:t>
            </a:r>
            <a:r>
              <a:rPr lang="en-GB" sz="1100" dirty="0" smtClean="0">
                <a:solidFill>
                  <a:schemeClr val="accent5"/>
                </a:solidFill>
                <a:latin typeface="Verdana"/>
                <a:cs typeface="Verdana"/>
              </a:rPr>
              <a:t>01733 255237</a:t>
            </a:r>
            <a:endParaRPr lang="en-GB" sz="1100" dirty="0">
              <a:solidFill>
                <a:schemeClr val="accent5"/>
              </a:solidFill>
              <a:latin typeface="Verdana"/>
              <a:cs typeface="Verdana"/>
            </a:endParaRPr>
          </a:p>
          <a:p>
            <a:pPr algn="l">
              <a:lnSpc>
                <a:spcPct val="120000"/>
              </a:lnSpc>
            </a:pPr>
            <a:endParaRPr lang="en-GB" sz="1400" dirty="0" smtClean="0">
              <a:solidFill>
                <a:schemeClr val="accent5"/>
              </a:solidFill>
              <a:latin typeface="Verdana"/>
              <a:cs typeface="Verdana"/>
            </a:endParaRPr>
          </a:p>
          <a:p>
            <a:pPr algn="l">
              <a:lnSpc>
                <a:spcPct val="120000"/>
              </a:lnSpc>
            </a:pPr>
            <a:endParaRPr lang="en-GB" sz="1400" dirty="0">
              <a:solidFill>
                <a:schemeClr val="accent5"/>
              </a:solidFill>
              <a:latin typeface="Verdana"/>
              <a:cs typeface="Verdana"/>
            </a:endParaRPr>
          </a:p>
        </p:txBody>
      </p:sp>
      <p:pic>
        <p:nvPicPr>
          <p:cNvPr id="9" name="Picture 8"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900031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162021"/>
            <a:ext cx="8152610" cy="3216265"/>
          </a:xfrm>
          <a:prstGeom prst="rect">
            <a:avLst/>
          </a:prstGeom>
          <a:noFill/>
        </p:spPr>
        <p:txBody>
          <a:bodyPr wrap="square" numCol="1" spcCol="396000" rtlCol="0">
            <a:spAutoFit/>
          </a:bodyPr>
          <a:lstStyle/>
          <a:p>
            <a:pPr marL="171450" lvl="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Setting aside money now in expectation of receiving more money in the future (return)</a:t>
            </a: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Return can be in the form of income or capital growth (or both)</a:t>
            </a:r>
          </a:p>
          <a:p>
            <a:pPr lvl="0"/>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Many investments provide little or no guarantees </a:t>
            </a:r>
          </a:p>
          <a:p>
            <a:pPr marL="628650" lvl="1" indent="-171450">
              <a:buFont typeface="Wingdings" panose="05000000000000000000" pitchFamily="2" charset="2"/>
              <a:buChar char="Ø"/>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Generally speaking the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more guarantees that are given, the lower the return</a:t>
            </a:r>
          </a:p>
          <a:p>
            <a:pPr lvl="0"/>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Investor’s attitude to risk (risk profile) influences their investment decisions</a:t>
            </a:r>
          </a:p>
          <a:p>
            <a:pPr marL="628650" lvl="1" indent="-171450">
              <a:buFont typeface="Wingdings" panose="05000000000000000000" pitchFamily="2" charset="2"/>
              <a:buChar char="Ø"/>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Risk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averse, low risk, medium risk, high risk</a:t>
            </a:r>
          </a:p>
          <a:p>
            <a:pPr lvl="0"/>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Diversification is the spreading of risk across a number of investments so if 1 fails, impact is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less</a:t>
            </a:r>
          </a:p>
          <a:p>
            <a:pPr marL="628650" lvl="1" indent="-171450">
              <a:buFont typeface="Wingdings" panose="05000000000000000000" pitchFamily="2" charset="2"/>
              <a:buChar char="Ø"/>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Principle is don’t put all your ‘investment’ eggs in one basket</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lvl="0"/>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Assets can be broadly categorised as:</a:t>
            </a:r>
          </a:p>
          <a:p>
            <a:pPr marL="628650" lvl="1" indent="-171450">
              <a:buFont typeface="Wingdings" panose="05000000000000000000" pitchFamily="2" charset="2"/>
              <a:buChar char="Ø"/>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Cash</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 Fixed Interest, Equities &amp; Collective Investments, Property (Property fund only invests in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commercial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property)</a:t>
            </a:r>
          </a:p>
          <a:p>
            <a:pPr>
              <a:lnSpc>
                <a:spcPct val="110000"/>
              </a:lnSpc>
            </a:pPr>
            <a:endParaRPr lang="en-US" sz="1000" dirty="0">
              <a:solidFill>
                <a:schemeClr val="accent5"/>
              </a:solidFill>
              <a:latin typeface="Verdana"/>
              <a:cs typeface="Verdana"/>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6" y="29032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What is investment?</a:t>
            </a:r>
          </a:p>
          <a:p>
            <a:pPr algn="l">
              <a:lnSpc>
                <a:spcPct val="13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12643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162021"/>
            <a:ext cx="8152610" cy="2492990"/>
          </a:xfrm>
          <a:prstGeom prst="rect">
            <a:avLst/>
          </a:prstGeom>
          <a:noFill/>
        </p:spPr>
        <p:txBody>
          <a:bodyPr wrap="square" numCol="1" spcCol="396000" rtlCol="0">
            <a:spAutoFit/>
          </a:bodyPr>
          <a:lstStyle/>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UK economy is driven by investment. Companies raise money by attracting investors &amp; issuing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shares or bonds,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government raise money through gilts</a:t>
            </a:r>
          </a:p>
          <a:p>
            <a:pPr marL="285750" indent="-285750">
              <a:buFont typeface="Arial"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Once a share or gilt has been issued it can be traded on the Stock Market (market where stocks etc. are sold &amp; bought)</a:t>
            </a:r>
          </a:p>
          <a:p>
            <a:pPr marL="285750" indent="-285750">
              <a:buFont typeface="Arial"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International economies are closely linked &amp; problems in one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may have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an impact on others</a:t>
            </a:r>
          </a:p>
          <a:p>
            <a:pPr marL="285750" indent="-285750">
              <a:buFont typeface="Arial"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US is the world’s largest economy &amp; sets the trend for the rest</a:t>
            </a:r>
          </a:p>
          <a:p>
            <a:pPr marL="285750" indent="-285750">
              <a:buFont typeface="Arial"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Long term, stock market investments have outperformed building society investments &amp; are more likely to protect against inflation</a:t>
            </a: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90320"/>
            <a:ext cx="6314181"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Facts about Economies &amp; Stock Markets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411691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162021"/>
            <a:ext cx="8152610" cy="3416320"/>
          </a:xfrm>
          <a:prstGeom prst="rect">
            <a:avLst/>
          </a:prstGeom>
          <a:noFill/>
        </p:spPr>
        <p:txBody>
          <a:bodyPr wrap="square" numCol="1" spcCol="396000" rtlCol="0">
            <a:spAutoFit/>
          </a:bodyPr>
          <a:lstStyle/>
          <a:p>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Allow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small investors to contribute to a wider range of investments than if they were purchasing shares directly. Benefits include:</a:t>
            </a:r>
          </a:p>
          <a:p>
            <a:pPr marL="438150" lvl="2" indent="-2857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Experienced fund manager can be used with the cost shared by all investors</a:t>
            </a:r>
          </a:p>
          <a:p>
            <a:pPr marL="438150" lvl="2" indent="-2857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Less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research needed by the investors – fund manager is the expert</a:t>
            </a:r>
          </a:p>
          <a:p>
            <a:pPr marL="438150" lvl="2" indent="-2857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Risk can be spread through investments in a range of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funds which allows easier diversification</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Fund manager can negotiate reduced dealing costs</a:t>
            </a:r>
          </a:p>
          <a:p>
            <a:pPr marL="438150" lvl="2" indent="-2857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Wide choice of funds to invest in</a:t>
            </a:r>
          </a:p>
          <a:p>
            <a:pPr marL="438150" lvl="2" indent="-285750"/>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0" lvl="1" indent="-11112">
              <a:buNone/>
            </a:pP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Unit-linked Funds</a:t>
            </a:r>
          </a:p>
          <a:p>
            <a:pPr marL="438150" lvl="2" indent="-2857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Each contribution purchases units in a fund </a:t>
            </a:r>
          </a:p>
          <a:p>
            <a:pPr marL="438150" lvl="2" indent="-2857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Contribution is divided by the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unit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price to determine how many units are purchased</a:t>
            </a:r>
          </a:p>
          <a:p>
            <a:pPr marL="438150" lvl="2" indent="-2857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unit price is a small fraction of the total value of the fund</a:t>
            </a:r>
          </a:p>
          <a:p>
            <a:pPr marL="438150" lvl="2" indent="-2857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Claim value is total units multiplied by unit price </a:t>
            </a:r>
          </a:p>
          <a:p>
            <a:pPr marL="438150" lvl="2" indent="-285750">
              <a:buFont typeface="Arial" panose="020B0604020202020204"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0" lvl="1" indent="-304800"/>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Unit Trusts/Investment </a:t>
            </a: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Trusts/OEICs/ETFs</a:t>
            </a: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Other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forms of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Collective Investments similar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to Unit-linked funds</a:t>
            </a:r>
          </a:p>
          <a:p>
            <a:pPr marL="438150" lvl="2" indent="-2857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Some funds invest via unit trusts/investment trusts rather than directly in equities</a:t>
            </a: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9" y="290320"/>
            <a:ext cx="4691570"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Collective Investments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87207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385340"/>
            <a:ext cx="3577331" cy="2160591"/>
          </a:xfrm>
          <a:prstGeom prst="rect">
            <a:avLst/>
          </a:prstGeom>
          <a:noFill/>
        </p:spPr>
        <p:txBody>
          <a:bodyPr wrap="square" numCol="1" spcCol="396000" rtlCol="0">
            <a:spAutoFit/>
          </a:bodyPr>
          <a:lstStyle/>
          <a:p>
            <a:pPr>
              <a:lnSpc>
                <a:spcPct val="110000"/>
              </a:lnSpc>
            </a:pPr>
            <a:r>
              <a:rPr lang="en-GB" sz="1400" b="1" dirty="0" smtClean="0">
                <a:solidFill>
                  <a:schemeClr val="accent1"/>
                </a:solidFill>
                <a:latin typeface="Verdana"/>
                <a:cs typeface="Verdana"/>
              </a:rPr>
              <a:t>Generic</a:t>
            </a:r>
            <a:endParaRPr lang="en-US" sz="1400" b="1" dirty="0">
              <a:solidFill>
                <a:schemeClr val="accent1"/>
              </a:solidFill>
              <a:latin typeface="Verdana"/>
              <a:cs typeface="Verdana"/>
            </a:endParaRPr>
          </a:p>
          <a:p>
            <a:pPr marL="285750" lvl="0" indent="-285750">
              <a:buFont typeface="Arial"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Money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held in bank account/building society account</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Capital protected but low returns</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Inflation can reduce the buying power of money i.e. growth rate needs to be in excess of inflation to protect the value of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capital</a:t>
            </a:r>
          </a:p>
          <a:p>
            <a:pPr marL="285750" lvl="0" indent="-285750">
              <a:buFont typeface="Arial"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nSpc>
                <a:spcPct val="110000"/>
              </a:lnSpc>
            </a:pPr>
            <a:r>
              <a:rPr lang="en-US" sz="1000" dirty="0" smtClean="0">
                <a:solidFill>
                  <a:schemeClr val="accent5"/>
                </a:solidFill>
                <a:latin typeface="Verdana"/>
                <a:cs typeface="Verdana"/>
              </a:rPr>
              <a:t> </a:t>
            </a:r>
            <a:endParaRPr lang="en-US" sz="1000" dirty="0">
              <a:solidFill>
                <a:schemeClr val="accent5"/>
              </a:solidFill>
              <a:latin typeface="Verdana"/>
              <a:cs typeface="Verdana"/>
            </a:endParaRPr>
          </a:p>
        </p:txBody>
      </p:sp>
      <p:sp>
        <p:nvSpPr>
          <p:cNvPr id="6" name="TextBox 5"/>
          <p:cNvSpPr txBox="1"/>
          <p:nvPr/>
        </p:nvSpPr>
        <p:spPr>
          <a:xfrm>
            <a:off x="4360333" y="1385340"/>
            <a:ext cx="4254502" cy="2339102"/>
          </a:xfrm>
          <a:prstGeom prst="rect">
            <a:avLst/>
          </a:prstGeom>
          <a:noFill/>
        </p:spPr>
        <p:txBody>
          <a:bodyPr wrap="square" rtlCol="0">
            <a:spAutoFit/>
          </a:bodyPr>
          <a:lstStyle/>
          <a:p>
            <a:r>
              <a:rPr lang="en-GB" sz="1400" b="1" dirty="0" smtClean="0">
                <a:solidFill>
                  <a:schemeClr val="accent1"/>
                </a:solidFill>
                <a:latin typeface="Verdana"/>
                <a:cs typeface="Verdana"/>
              </a:rPr>
              <a:t>Cash Fund </a:t>
            </a:r>
            <a:r>
              <a:rPr lang="en-GB" sz="1400" dirty="0" smtClean="0">
                <a:solidFill>
                  <a:schemeClr val="accent1"/>
                </a:solidFill>
                <a:latin typeface="Verdana"/>
                <a:cs typeface="Verdana"/>
              </a:rPr>
              <a:t>(DC Cash)</a:t>
            </a:r>
          </a:p>
          <a:p>
            <a:pPr marL="285750" lvl="0" indent="-285750">
              <a:buFont typeface="Arial"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Actively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managed Cash fund (not bank account)</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Invests in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‘cash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like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investments’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so there is a risk of a fall in the capital value </a:t>
            </a:r>
          </a:p>
          <a:p>
            <a:pPr marL="285750" lvl="0" indent="-285750">
              <a:buFont typeface="Arial"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‘Aims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to produce a return in excess of its benchmark principally from a portfolio of Sterling denominated cash, deposits and money-market instruments.’</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Deemed to be the lowest risk fund</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Use when security is most important &amp; need to protect the fund against market movements e.g. near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retirement</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9" name="TextBox 8"/>
          <p:cNvSpPr txBox="1"/>
          <p:nvPr/>
        </p:nvSpPr>
        <p:spPr>
          <a:xfrm>
            <a:off x="6943974" y="4686319"/>
            <a:ext cx="1823861" cy="246221"/>
          </a:xfrm>
          <a:prstGeom prst="rect">
            <a:avLst/>
          </a:prstGeom>
          <a:noFill/>
        </p:spPr>
        <p:txBody>
          <a:bodyPr wrap="square" rtlCol="0">
            <a:spAutoFit/>
          </a:bodyPr>
          <a:lstStyle/>
          <a:p>
            <a:pPr algn="r"/>
            <a:r>
              <a:rPr lang="en-GB" sz="1000" dirty="0" smtClean="0">
                <a:solidFill>
                  <a:schemeClr val="accent5"/>
                </a:solidFill>
                <a:latin typeface="Verdana"/>
                <a:cs typeface="Verdana"/>
              </a:rPr>
              <a:t>For Advisors | </a:t>
            </a:r>
            <a:r>
              <a:rPr lang="en-GB" sz="1000" b="1" dirty="0" smtClean="0">
                <a:solidFill>
                  <a:schemeClr val="accent5"/>
                </a:solidFill>
                <a:latin typeface="Verdana"/>
                <a:cs typeface="Verdana"/>
              </a:rPr>
              <a:t>Info</a:t>
            </a:r>
            <a:endParaRPr lang="en-GB" sz="1000" b="1" dirty="0">
              <a:solidFill>
                <a:schemeClr val="accent5"/>
              </a:solidFill>
              <a:latin typeface="Verdana"/>
              <a:cs typeface="Verdana"/>
            </a:endParaRPr>
          </a:p>
        </p:txBody>
      </p:sp>
      <p:sp>
        <p:nvSpPr>
          <p:cNvPr id="10" name="Title 10"/>
          <p:cNvSpPr txBox="1">
            <a:spLocks/>
          </p:cNvSpPr>
          <p:nvPr/>
        </p:nvSpPr>
        <p:spPr>
          <a:xfrm>
            <a:off x="391419" y="290320"/>
            <a:ext cx="5874910"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Cash/Deposit-based Investments</a:t>
            </a:r>
            <a:endParaRPr lang="en-GB" sz="1600" dirty="0" smtClean="0">
              <a:solidFill>
                <a:schemeClr val="accent5"/>
              </a:solidFill>
              <a:latin typeface="Verdana"/>
              <a:cs typeface="Verdana"/>
            </a:endParaRPr>
          </a:p>
        </p:txBody>
      </p:sp>
      <p:pic>
        <p:nvPicPr>
          <p:cNvPr id="2" name="Picture 1"/>
          <p:cNvPicPr>
            <a:picLocks noChangeAspect="1"/>
          </p:cNvPicPr>
          <p:nvPr/>
        </p:nvPicPr>
        <p:blipFill>
          <a:blip r:embed="rId3"/>
          <a:stretch>
            <a:fillRect/>
          </a:stretch>
        </p:blipFill>
        <p:spPr>
          <a:xfrm>
            <a:off x="1863609" y="3012505"/>
            <a:ext cx="1835535" cy="1673814"/>
          </a:xfrm>
          <a:prstGeom prst="rect">
            <a:avLst/>
          </a:prstGeom>
        </p:spPr>
      </p:pic>
    </p:spTree>
    <p:extLst>
      <p:ext uri="{BB962C8B-B14F-4D97-AF65-F5344CB8AC3E}">
        <p14:creationId xmlns:p14="http://schemas.microsoft.com/office/powerpoint/2010/main" val="277775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1009657"/>
            <a:ext cx="8152610" cy="3600986"/>
          </a:xfrm>
          <a:prstGeom prst="rect">
            <a:avLst/>
          </a:prstGeom>
          <a:noFill/>
        </p:spPr>
        <p:txBody>
          <a:bodyPr wrap="square" numCol="1" spcCol="396000" rtlCol="0">
            <a:spAutoFit/>
          </a:bodyPr>
          <a:lstStyle/>
          <a:p>
            <a:pPr marL="171450" lvl="1"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These are loans made by the investor to the issuer</a:t>
            </a:r>
          </a:p>
          <a:p>
            <a:pPr marL="171450" lvl="1" indent="-171450">
              <a:buFont typeface="Arial" panose="020B0604020202020204"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1"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 return an agreed amount of interest is paid</a:t>
            </a:r>
          </a:p>
          <a:p>
            <a:pPr marL="171450" lvl="1" indent="-171450">
              <a:buFont typeface="Arial" panose="020B0604020202020204"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1"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loan may be for a fixed or indefinite period</a:t>
            </a:r>
          </a:p>
          <a:p>
            <a:pPr marL="171450" lvl="1" indent="-171450">
              <a:buFont typeface="Arial" panose="020B0604020202020204"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1"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They can provide both income and capital growth (i.e. when the loan is repaid).</a:t>
            </a:r>
          </a:p>
          <a:p>
            <a:pPr marL="171450" lvl="1" indent="-171450">
              <a:buFont typeface="Arial" panose="020B0604020202020204"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1"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They are classed as a low risk investment</a:t>
            </a:r>
          </a:p>
          <a:p>
            <a:pPr marL="171450" lvl="1" indent="-171450">
              <a:buFont typeface="Arial" panose="020B0604020202020204"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1"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Names for this type of investment include: fixed interest government securities, corporate bonds, loan stock, debt securities, sovereign bonds</a:t>
            </a:r>
          </a:p>
          <a:p>
            <a:pPr marL="323850" lvl="2" indent="-171450">
              <a:buFont typeface="Arial" panose="020B0604020202020204"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323850" lvl="2" indent="-171450">
              <a:buFont typeface="Arial" panose="020B0604020202020204"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0" lvl="1" indent="-304800"/>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Fixed Income/Interest Funds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(Example</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 DC Index Linked)</a:t>
            </a:r>
          </a:p>
          <a:p>
            <a:pPr marL="171450" lvl="0"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Invest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in a spread of fixed interest investments (gilts &amp; corporate bonds) </a:t>
            </a:r>
          </a:p>
          <a:p>
            <a:pPr marL="171450" lvl="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Suitable for lower risk investors especially where individuals are looking to buy an annuity</a:t>
            </a:r>
            <a:endParaRPr lang="en-GB" sz="1200" dirty="0">
              <a:solidFill>
                <a:srgbClr val="03279B"/>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9" y="256128"/>
            <a:ext cx="4691570" cy="905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Fixed Interest Investments</a:t>
            </a:r>
          </a:p>
          <a:p>
            <a:pPr algn="l">
              <a:lnSpc>
                <a:spcPct val="8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66716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1009657"/>
            <a:ext cx="8152610" cy="3416320"/>
          </a:xfrm>
          <a:prstGeom prst="rect">
            <a:avLst/>
          </a:prstGeom>
          <a:noFill/>
        </p:spPr>
        <p:txBody>
          <a:bodyPr wrap="square" numCol="1" spcCol="396000" rtlCol="0">
            <a:spAutoFit/>
          </a:bodyPr>
          <a:lstStyle/>
          <a:p>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Gilts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(Example: DC Index Linked Gilt)</a:t>
            </a:r>
          </a:p>
          <a:p>
            <a:pPr marL="17145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Issued by the UK Government to raise money</a:t>
            </a:r>
          </a:p>
          <a:p>
            <a:pPr marL="17145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Governments often spend more money than they raise in tax revenues &amp; therefore have to borrow via the issue of bonds (debt securities)  </a:t>
            </a:r>
            <a:endParaRPr lang="en-GB" sz="1200" i="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GB" sz="1200" i="1" dirty="0">
                <a:solidFill>
                  <a:schemeClr val="accent5"/>
                </a:solidFill>
                <a:latin typeface="Verdana" panose="020B0604030504040204" pitchFamily="34" charset="0"/>
                <a:ea typeface="Verdana" panose="020B0604030504040204" pitchFamily="34" charset="0"/>
                <a:cs typeface="Verdana" panose="020B0604030504040204" pitchFamily="34" charset="0"/>
              </a:rPr>
              <a:t>Loan to the Government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 Gilts have a name, an interest rate (known as coupon) and a redemption date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e.g.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6% Treasury Stock 2018</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Low risk investment as the UK Government will not default on the interest or the capital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return</a:t>
            </a:r>
          </a:p>
          <a:p>
            <a:pPr marL="171450" indent="-171450">
              <a:buFont typeface="Arial" panose="020B0604020202020204"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Known as gilts as the original paper certificates issued by the Bank of England were gilt edged</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Loans to non UK governments are called bonds instead of Gilts</a:t>
            </a:r>
          </a:p>
          <a:p>
            <a:pPr marL="438150" lvl="2" indent="-2857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0" lvl="1" indent="-11112">
              <a:buNone/>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Corporate Bonds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(Example: DC Aquila Corporate Bond All Stocks Index)</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Issued by companies to raise money</a:t>
            </a:r>
          </a:p>
          <a:p>
            <a:pPr marL="171450" lvl="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Companies raise finance from their shareholders but can also borrow money from investors – company is committed to repaying the capital &amp; interest to the investor (debt securities) </a:t>
            </a:r>
          </a:p>
          <a:p>
            <a:pPr marL="171450" lvl="0" indent="-171450">
              <a:buFont typeface="Arial" panose="020B0604020202020204" pitchFamily="34" charset="0"/>
              <a:buChar char="•"/>
            </a:pPr>
            <a:r>
              <a:rPr lang="en-GB" sz="1200" i="1" dirty="0">
                <a:solidFill>
                  <a:schemeClr val="accent5"/>
                </a:solidFill>
                <a:latin typeface="Verdana" panose="020B0604030504040204" pitchFamily="34" charset="0"/>
                <a:ea typeface="Verdana" panose="020B0604030504040204" pitchFamily="34" charset="0"/>
                <a:cs typeface="Verdana" panose="020B0604030504040204" pitchFamily="34" charset="0"/>
              </a:rPr>
              <a:t>Loan to a Company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 Fixed rate of interest, fixed redemption date &amp; a fixed return</a:t>
            </a:r>
          </a:p>
          <a:p>
            <a:pPr marL="171450" lvl="0" indent="-171450">
              <a:buFont typeface="Arial" panose="020B0604020202020204"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Higher risk than gilts (e.g. company failure) but potentially a higher reward</a:t>
            </a:r>
          </a:p>
          <a:p>
            <a:pPr marL="438150" lvl="2" indent="-2857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56128"/>
            <a:ext cx="7004463" cy="905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Fixed Interest Investments - Examples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9646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1009657"/>
            <a:ext cx="8152610" cy="3785652"/>
          </a:xfrm>
          <a:prstGeom prst="rect">
            <a:avLst/>
          </a:prstGeom>
          <a:noFill/>
        </p:spPr>
        <p:txBody>
          <a:bodyPr wrap="square" numCol="1" spcCol="396000" rtlCol="0">
            <a:spAutoFit/>
          </a:bodyPr>
          <a:lstStyle/>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Companies issue shares to raise capital which are bought by shareholders</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Although they are the owner, shareholders have no liability for the debts of the Company (the Company is a separate legal entity)</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Dividends may be paid – either ‘interim’ part way through the year or ‘final’ – paid at the end of the trading year (can be suspended due to Company performance)</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If it’s a public limited company, these shares can be sold by investors to make a return, via stock exchanges (Company’s performance &amp; demand for shares affects price)</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In order to be listed on the London Stock Exchange a company must meet specified conditions. There are approx. 2,000 companies on ‘The Official list’ (plus more on ‘The Alternative Investments Market’ which is for smaller, younger companies)</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Bull Market – describes a period of rising share prices</a:t>
            </a:r>
          </a:p>
          <a:p>
            <a:pPr marL="28575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Bear Market – describes a period of falling share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prices</a:t>
            </a:r>
          </a:p>
          <a:p>
            <a:pPr marL="285750" indent="-285750">
              <a:buFont typeface="Arial"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Examples: DC UK Growth &amp; DC Aquila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(70:30) </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Global Equity Index </a:t>
            </a:r>
            <a:endPar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Equity funds have a higher risk rating than cash or fixed interest funds</a:t>
            </a:r>
          </a:p>
          <a:p>
            <a:pPr marL="285750" lvl="0" indent="-285750">
              <a:buFont typeface="Arial" pitchFamily="34" charset="0"/>
              <a:buChar cha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There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is more volatility but in the past long term growth has been achieved by investing in equities</a:t>
            </a:r>
          </a:p>
          <a:p>
            <a:pPr marL="285750" lvl="0" indent="-285750">
              <a:buFont typeface="Arial" pitchFamily="34" charset="0"/>
              <a:buChar cha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Members can potentially benefit from higher returns when there is a long period for contributions to be paid before retirement</a:t>
            </a: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9" y="256128"/>
            <a:ext cx="4691570" cy="905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Equities</a:t>
            </a:r>
          </a:p>
          <a:p>
            <a:pPr algn="l">
              <a:lnSpc>
                <a:spcPct val="80000"/>
              </a:lnSpc>
            </a:pPr>
            <a:endParaRPr lang="en-GB" sz="1600" dirty="0" smtClean="0">
              <a:solidFill>
                <a:schemeClr val="accent5"/>
              </a:solidFill>
              <a:latin typeface="Verdana"/>
              <a:cs typeface="Verdana"/>
            </a:endParaRPr>
          </a:p>
        </p:txBody>
      </p:sp>
      <p:pic>
        <p:nvPicPr>
          <p:cNvPr id="2" name="Picture 1"/>
          <p:cNvPicPr>
            <a:picLocks noChangeAspect="1"/>
          </p:cNvPicPr>
          <p:nvPr/>
        </p:nvPicPr>
        <p:blipFill>
          <a:blip r:embed="rId3"/>
          <a:stretch>
            <a:fillRect/>
          </a:stretch>
        </p:blipFill>
        <p:spPr>
          <a:xfrm>
            <a:off x="6512279" y="2774895"/>
            <a:ext cx="1211394" cy="1116159"/>
          </a:xfrm>
          <a:prstGeom prst="rect">
            <a:avLst/>
          </a:prstGeom>
        </p:spPr>
      </p:pic>
    </p:spTree>
    <p:extLst>
      <p:ext uri="{BB962C8B-B14F-4D97-AF65-F5344CB8AC3E}">
        <p14:creationId xmlns:p14="http://schemas.microsoft.com/office/powerpoint/2010/main" val="314026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AEGON4">
      <a:dk1>
        <a:srgbClr val="0069B4"/>
      </a:dk1>
      <a:lt1>
        <a:sysClr val="window" lastClr="FFFFFF"/>
      </a:lt1>
      <a:dk2>
        <a:srgbClr val="0069B4"/>
      </a:dk2>
      <a:lt2>
        <a:srgbClr val="EEECE1"/>
      </a:lt2>
      <a:accent1>
        <a:srgbClr val="0069B4"/>
      </a:accent1>
      <a:accent2>
        <a:srgbClr val="00A48C"/>
      </a:accent2>
      <a:accent3>
        <a:srgbClr val="36B5CE"/>
      </a:accent3>
      <a:accent4>
        <a:srgbClr val="942EB5"/>
      </a:accent4>
      <a:accent5>
        <a:srgbClr val="666366"/>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A8836DE081ED43965F0E904441BD74" ma:contentTypeVersion="1" ma:contentTypeDescription="Create a new document." ma:contentTypeScope="" ma:versionID="97a43dab46a6f39929ef241b98be63a5">
  <xsd:schema xmlns:xsd="http://www.w3.org/2001/XMLSchema" xmlns:xs="http://www.w3.org/2001/XMLSchema" xmlns:p="http://schemas.microsoft.com/office/2006/metadata/properties" xmlns:ns2="f16c812b-1aa6-4d16-9ab4-2de749e1e6ef" targetNamespace="http://schemas.microsoft.com/office/2006/metadata/properties" ma:root="true" ma:fieldsID="eeffbc0977bbe5bb8e7db524cb9b8e43" ns2:_="">
    <xsd:import namespace="f16c812b-1aa6-4d16-9ab4-2de749e1e6ef"/>
    <xsd:element name="properties">
      <xsd:complexType>
        <xsd:sequence>
          <xsd:element name="documentManagement">
            <xsd:complexType>
              <xsd:all>
                <xsd:element ref="ns2: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6c812b-1aa6-4d16-9ab4-2de749e1e6ef" elementFormDefault="qualified">
    <xsd:import namespace="http://schemas.microsoft.com/office/2006/documentManagement/types"/>
    <xsd:import namespace="http://schemas.microsoft.com/office/infopath/2007/PartnerControls"/>
    <xsd:element name="Category" ma:index="8" ma:displayName="Category" ma:format="Dropdown" ma:internalName="Category">
      <xsd:simpleType>
        <xsd:restriction base="dms:Choice">
          <xsd:enumeration value="(1) Guidelines"/>
          <xsd:enumeration value="(2) Templates"/>
          <xsd:enumeration value="(3) Informa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f16c812b-1aa6-4d16-9ab4-2de749e1e6ef">(2) Templates</Category>
  </documentManagement>
</p:properties>
</file>

<file path=customXml/itemProps1.xml><?xml version="1.0" encoding="utf-8"?>
<ds:datastoreItem xmlns:ds="http://schemas.openxmlformats.org/officeDocument/2006/customXml" ds:itemID="{EDBC330B-6CB1-429E-ADE6-BCFB3C6496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6c812b-1aa6-4d16-9ab4-2de749e1e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EE5235-BAB1-42D1-BBB9-14BF4C58EF95}">
  <ds:schemaRefs>
    <ds:schemaRef ds:uri="http://schemas.microsoft.com/sharepoint/v3/contenttype/forms"/>
  </ds:schemaRefs>
</ds:datastoreItem>
</file>

<file path=customXml/itemProps3.xml><?xml version="1.0" encoding="utf-8"?>
<ds:datastoreItem xmlns:ds="http://schemas.openxmlformats.org/officeDocument/2006/customXml" ds:itemID="{05A8D9C1-A160-44A4-8E27-4383BC2B6CDF}">
  <ds:schemaRefs>
    <ds:schemaRef ds:uri="f16c812b-1aa6-4d16-9ab4-2de749e1e6ef"/>
    <ds:schemaRef ds:uri="http://purl.org/dc/dcmitype/"/>
    <ds:schemaRef ds:uri="http://schemas.microsoft.com/office/2006/metadata/properties"/>
    <ds:schemaRef ds:uri="http://purl.org/dc/terms/"/>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626</TotalTime>
  <Words>3060</Words>
  <Application>Microsoft Office PowerPoint</Application>
  <PresentationFormat>On-screen Show (16:9)</PresentationFormat>
  <Paragraphs>285</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Verdana</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Long Term Returns</vt:lpstr>
      <vt:lpstr>Long Term Returns</vt:lpstr>
      <vt:lpstr>PowerPoint Presentation</vt:lpstr>
      <vt:lpstr>Example of Cobham Lifestyle Option </vt:lpstr>
      <vt:lpstr>PowerPoint Presentation</vt:lpstr>
      <vt:lpstr>LifePath Retirement Investment Approach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Aegon Presentation Template 16x9 2015</dc:title>
  <dc:creator>Samantha Dexter</dc:creator>
  <cp:lastModifiedBy>Gore, Karen</cp:lastModifiedBy>
  <cp:revision>71</cp:revision>
  <dcterms:created xsi:type="dcterms:W3CDTF">2015-05-26T08:01:19Z</dcterms:created>
  <dcterms:modified xsi:type="dcterms:W3CDTF">2016-10-14T11:18:03Z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0x0101006DA8836DE081ED43965F0E904441BD74</vt:lpwstr>
  </property>
</Properties>
</file>