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7" r:id="rId5"/>
    <p:sldId id="305" r:id="rId6"/>
    <p:sldId id="295" r:id="rId7"/>
    <p:sldId id="312" r:id="rId8"/>
    <p:sldId id="311" r:id="rId9"/>
    <p:sldId id="313" r:id="rId10"/>
    <p:sldId id="316" r:id="rId11"/>
    <p:sldId id="314" r:id="rId12"/>
    <p:sldId id="315" r:id="rId13"/>
    <p:sldId id="317" r:id="rId14"/>
    <p:sldId id="318" r:id="rId15"/>
    <p:sldId id="319" r:id="rId16"/>
    <p:sldId id="320" r:id="rId17"/>
    <p:sldId id="269" r:id="rId18"/>
  </p:sldIdLst>
  <p:sldSz cx="9144000" cy="5143500" type="screen16x9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475" autoAdjust="0"/>
  </p:normalViewPr>
  <p:slideViewPr>
    <p:cSldViewPr snapToGrid="0" snapToObjects="1">
      <p:cViewPr varScale="1">
        <p:scale>
          <a:sx n="75" d="100"/>
          <a:sy n="75" d="100"/>
        </p:scale>
        <p:origin x="198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C292A1CD-E74E-4CD1-AA73-176FD0281D59}" type="datetimeFigureOut">
              <a:rPr lang="en-GB" smtClean="0"/>
              <a:t>26/10/2016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793CC55D-B5CD-4363-BA7D-DCE27A9A6AB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75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C55D-B5CD-4363-BA7D-DCE27A9A6AB0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952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deduct &amp; pay 25% immediately. Principle re balance not actual tax they would pay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C55D-B5CD-4363-BA7D-DCE27A9A6AB0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1131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C55D-B5CD-4363-BA7D-DCE27A9A6AB0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337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 smtClean="0">
                <a:solidFill>
                  <a:srgbClr val="4F4E50"/>
                </a:solidFill>
                <a:latin typeface="Arial"/>
              </a:rPr>
              <a:t>Originally set at £1.5m as this was broadly the sum required to provide the maximum pension allowed from an Occupational Pension Scheme for a member subject to the post 89 benefit limits</a:t>
            </a:r>
            <a:br>
              <a:rPr lang="en-GB" sz="1200" b="1" dirty="0" smtClean="0">
                <a:solidFill>
                  <a:srgbClr val="4F4E50"/>
                </a:solidFill>
                <a:latin typeface="Arial"/>
              </a:rPr>
            </a:br>
            <a:endParaRPr lang="en-GB" sz="1200" b="1" dirty="0" smtClean="0">
              <a:solidFill>
                <a:srgbClr val="4F4E50"/>
              </a:solidFill>
              <a:latin typeface="Arial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C55D-B5CD-4363-BA7D-DCE27A9A6AB0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7598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C55D-B5CD-4363-BA7D-DCE27A9A6AB0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2113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C55D-B5CD-4363-BA7D-DCE27A9A6AB0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526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C55D-B5CD-4363-BA7D-DCE27A9A6AB0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013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C55D-B5CD-4363-BA7D-DCE27A9A6AB0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6718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C55D-B5CD-4363-BA7D-DCE27A9A6AB0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725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Basically means that someone cannot give up all or part of their pension in order to receive the benefit as an LTA excess lump sum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C55D-B5CD-4363-BA7D-DCE27A9A6AB0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278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C55D-B5CD-4363-BA7D-DCE27A9A6AB0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4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BD0A-0B2E-8947-92D6-AB42BFA7E4D0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FAB-CD18-1949-8D7F-6917BCA21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BD0A-0B2E-8947-92D6-AB42BFA7E4D0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FAB-CD18-1949-8D7F-6917BCA21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BD0A-0B2E-8947-92D6-AB42BFA7E4D0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FAB-CD18-1949-8D7F-6917BCA21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9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BD0A-0B2E-8947-92D6-AB42BFA7E4D0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FAB-CD18-1949-8D7F-6917BCA21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BD0A-0B2E-8947-92D6-AB42BFA7E4D0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FAB-CD18-1949-8D7F-6917BCA21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8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BD0A-0B2E-8947-92D6-AB42BFA7E4D0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FAB-CD18-1949-8D7F-6917BCA21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6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BD0A-0B2E-8947-92D6-AB42BFA7E4D0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FAB-CD18-1949-8D7F-6917BCA21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4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BD0A-0B2E-8947-92D6-AB42BFA7E4D0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FAB-CD18-1949-8D7F-6917BCA21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48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BD0A-0B2E-8947-92D6-AB42BFA7E4D0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FAB-CD18-1949-8D7F-6917BCA21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1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BD0A-0B2E-8947-92D6-AB42BFA7E4D0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FAB-CD18-1949-8D7F-6917BCA21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6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BD0A-0B2E-8947-92D6-AB42BFA7E4D0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5FAB-CD18-1949-8D7F-6917BCA21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4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0BD0A-0B2E-8947-92D6-AB42BFA7E4D0}" type="datetimeFigureOut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35FAB-CD18-1949-8D7F-6917BCA21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25" y="4562557"/>
            <a:ext cx="8788400" cy="368300"/>
          </a:xfrm>
          <a:prstGeom prst="rect">
            <a:avLst/>
          </a:prstGeom>
        </p:spPr>
      </p:pic>
      <p:sp>
        <p:nvSpPr>
          <p:cNvPr id="5" name="Title 10"/>
          <p:cNvSpPr txBox="1">
            <a:spLocks/>
          </p:cNvSpPr>
          <p:nvPr/>
        </p:nvSpPr>
        <p:spPr>
          <a:xfrm>
            <a:off x="383224" y="1470212"/>
            <a:ext cx="7317457" cy="599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GB" b="1" spc="-150" dirty="0" smtClean="0">
                <a:solidFill>
                  <a:schemeClr val="accent1"/>
                </a:solidFill>
                <a:latin typeface="Verdana"/>
                <a:cs typeface="Verdana"/>
              </a:rPr>
              <a:t>Lifetime Allowance</a:t>
            </a:r>
            <a:endParaRPr lang="en-GB" sz="1600" b="1" spc="-150" dirty="0" smtClean="0">
              <a:solidFill>
                <a:schemeClr val="accent1"/>
              </a:solidFill>
              <a:latin typeface="Verdana"/>
              <a:cs typeface="Verdana"/>
            </a:endParaRPr>
          </a:p>
          <a:p>
            <a:pPr algn="l">
              <a:lnSpc>
                <a:spcPct val="80000"/>
              </a:lnSpc>
            </a:pPr>
            <a:endParaRPr lang="en-GB" sz="1600" spc="-150" dirty="0" smtClean="0">
              <a:solidFill>
                <a:schemeClr val="accent5"/>
              </a:solidFill>
              <a:latin typeface="Verdana"/>
              <a:cs typeface="Verdana"/>
            </a:endParaRPr>
          </a:p>
          <a:p>
            <a:pPr algn="l">
              <a:lnSpc>
                <a:spcPct val="80000"/>
              </a:lnSpc>
            </a:pPr>
            <a:r>
              <a:rPr lang="en-GB" sz="1600" spc="-150" dirty="0" smtClean="0">
                <a:solidFill>
                  <a:schemeClr val="accent5"/>
                </a:solidFill>
                <a:latin typeface="Verdana"/>
                <a:cs typeface="Verdana"/>
              </a:rPr>
              <a:t>Karen Gore </a:t>
            </a:r>
          </a:p>
          <a:p>
            <a:pPr algn="l">
              <a:lnSpc>
                <a:spcPct val="80000"/>
              </a:lnSpc>
            </a:pPr>
            <a:endParaRPr lang="en-GB" sz="1600" spc="-150" dirty="0" smtClean="0">
              <a:solidFill>
                <a:schemeClr val="accent5"/>
              </a:solidFill>
              <a:latin typeface="Verdana"/>
              <a:cs typeface="Verdana"/>
            </a:endParaRPr>
          </a:p>
          <a:p>
            <a:pPr algn="l">
              <a:lnSpc>
                <a:spcPct val="80000"/>
              </a:lnSpc>
            </a:pPr>
            <a:r>
              <a:rPr lang="en-GB" sz="1600" spc="-150" dirty="0" smtClean="0">
                <a:solidFill>
                  <a:schemeClr val="accent5"/>
                </a:solidFill>
                <a:latin typeface="Verdana"/>
                <a:cs typeface="Verdana"/>
              </a:rPr>
              <a:t>October 2016</a:t>
            </a:r>
            <a:endParaRPr lang="en-GB" sz="1600" dirty="0" smtClean="0">
              <a:solidFill>
                <a:schemeClr val="accent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840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871" y="704822"/>
            <a:ext cx="8152610" cy="4047262"/>
          </a:xfrm>
          <a:prstGeom prst="rect">
            <a:avLst/>
          </a:prstGeom>
          <a:noFill/>
        </p:spPr>
        <p:txBody>
          <a:bodyPr wrap="square" numCol="1" spcCol="396000" rtlCol="0">
            <a:spAutoFit/>
          </a:bodyPr>
          <a:lstStyle/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following conditions must be met to pay it as a lump sum:</a:t>
            </a:r>
          </a:p>
          <a:p>
            <a:pPr marL="350838" lvl="1" indent="-166688" defTabSz="914400">
              <a:spcBef>
                <a:spcPts val="700"/>
              </a:spcBef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paid when the member has no available lifetime allowance</a:t>
            </a:r>
          </a:p>
          <a:p>
            <a:pPr marL="350838" lvl="1" indent="-166688" defTabSz="914400">
              <a:spcBef>
                <a:spcPts val="700"/>
              </a:spcBef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must not be a short service refund lump sum or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refund of excess contributions lump sum</a:t>
            </a:r>
          </a:p>
          <a:p>
            <a:pPr marL="350838" lvl="1" indent="-166688" defTabSz="914400">
              <a:spcBef>
                <a:spcPts val="700"/>
              </a:spcBef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does not reduce or extinguish a pension that the member has already become entitled to </a:t>
            </a:r>
            <a:endParaRPr lang="en-GB" sz="11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0838" lvl="1" indent="-166688" defTabSz="914400">
              <a:spcBef>
                <a:spcPts val="700"/>
              </a:spcBef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paid when the member has reached normal minimum pension age (age 55)</a:t>
            </a:r>
            <a:r>
              <a:rPr lang="en-GB" sz="11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has met the ill health condition</a:t>
            </a:r>
          </a:p>
          <a:p>
            <a:pPr marL="350838" lvl="1" indent="-166688" defTabSz="914400">
              <a:spcBef>
                <a:spcPts val="700"/>
              </a:spcBef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paid before the member is 75</a:t>
            </a:r>
            <a:endParaRPr lang="en-GB" sz="1100" b="1" dirty="0" smtClean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endParaRPr lang="en-GB" sz="1100" b="1" dirty="0" smtClean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much is the charge?</a:t>
            </a:r>
          </a:p>
          <a:p>
            <a:pPr marL="285750" lvl="0" indent="-285750" defTabSz="914400">
              <a:spcBef>
                <a:spcPts val="700"/>
              </a:spcBef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55% of the chargeable amount</a:t>
            </a:r>
          </a:p>
          <a:p>
            <a:pPr marL="285750" lvl="0" indent="-285750" defTabSz="914400">
              <a:spcBef>
                <a:spcPts val="700"/>
              </a:spcBef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chargeable amount is the lump sum paid to the member </a:t>
            </a:r>
            <a:r>
              <a:rPr lang="en-GB" sz="1100" b="1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plus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lifetime allowance charge which is referred to as a scheme funded tax payment. (It is not the payment the member receives) </a:t>
            </a:r>
          </a:p>
          <a:p>
            <a:pPr marL="285750" lvl="0" indent="-285750" defTabSz="914400">
              <a:spcBef>
                <a:spcPts val="700"/>
              </a:spcBef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scheme administrator is liable for the payment of the lifetime allowance charge with the exception of lump sum death benefits</a:t>
            </a:r>
          </a:p>
          <a:p>
            <a:pPr marL="285750" lvl="0" indent="-285750" defTabSz="914400">
              <a:spcBef>
                <a:spcPts val="700"/>
              </a:spcBef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scheme administrator needs to make sure that the lump sum paid to the member plus the tax due does not exceed the total of the excess benefits</a:t>
            </a: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endParaRPr lang="en-GB" sz="1100" b="1" dirty="0" smtClean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 descr="aego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7" y="4642945"/>
            <a:ext cx="871824" cy="304984"/>
          </a:xfrm>
          <a:prstGeom prst="rect">
            <a:avLst/>
          </a:prstGeom>
        </p:spPr>
      </p:pic>
      <p:sp>
        <p:nvSpPr>
          <p:cNvPr id="7" name="Title 10"/>
          <p:cNvSpPr txBox="1">
            <a:spLocks/>
          </p:cNvSpPr>
          <p:nvPr/>
        </p:nvSpPr>
        <p:spPr>
          <a:xfrm>
            <a:off x="233871" y="35919"/>
            <a:ext cx="7910563" cy="561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endParaRPr lang="en-GB" sz="2400" b="1" spc="-150" dirty="0" smtClean="0">
              <a:solidFill>
                <a:schemeClr val="accent1"/>
              </a:solidFill>
              <a:latin typeface="Verdana"/>
              <a:cs typeface="Verdana"/>
            </a:endParaRPr>
          </a:p>
          <a:p>
            <a:pPr algn="l">
              <a:lnSpc>
                <a:spcPct val="80000"/>
              </a:lnSpc>
            </a:pPr>
            <a:r>
              <a:rPr lang="en-GB" sz="2400" b="1" spc="-150" dirty="0" smtClean="0">
                <a:solidFill>
                  <a:schemeClr val="accent1"/>
                </a:solidFill>
                <a:latin typeface="Verdana"/>
                <a:cs typeface="Verdana"/>
              </a:rPr>
              <a:t>The Lifetime Allowance Charge – Lump Sum</a:t>
            </a:r>
            <a:endParaRPr lang="en-GB" sz="1600" dirty="0" smtClean="0">
              <a:solidFill>
                <a:schemeClr val="accent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0232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871" y="704822"/>
            <a:ext cx="8152610" cy="3011081"/>
          </a:xfrm>
          <a:prstGeom prst="rect">
            <a:avLst/>
          </a:prstGeom>
          <a:noFill/>
        </p:spPr>
        <p:txBody>
          <a:bodyPr wrap="square" numCol="1" spcCol="396000" rtlCol="0">
            <a:spAutoFit/>
          </a:bodyPr>
          <a:lstStyle/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2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2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 Thomas has benefits worth £100,000 to crystalize. He has already used up his lifetime allowance and opts to receive a lifetime allowance excess lump sum</a:t>
            </a:r>
          </a:p>
          <a:p>
            <a:pPr marL="171450" lvl="0" indent="-1714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2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amount paid to the member plus the LTA charge should equal the amount of benefits i.e. £100,000</a:t>
            </a:r>
          </a:p>
          <a:p>
            <a:pPr marL="171450" lvl="0" indent="-1714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2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 to calculate the LTA charge:</a:t>
            </a: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2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£100,000 x 55% = £55,000</a:t>
            </a: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2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£100,000 - £55,000 = £45,000</a:t>
            </a:r>
          </a:p>
          <a:p>
            <a:pPr marL="171450" lvl="0" indent="-1714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2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Member will therefore receive £45,000 &amp; the scheme administrator will pay £55,000 to HMRC to meet the cost of the lifetime allowance charge </a:t>
            </a:r>
          </a:p>
          <a:p>
            <a:pPr marL="171450" lvl="0" indent="-1714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2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member will need to show the tax charge on their self assessment tax return</a:t>
            </a: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endParaRPr lang="en-GB" sz="1100" dirty="0" smtClean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 descr="aego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7" y="4642945"/>
            <a:ext cx="871824" cy="304984"/>
          </a:xfrm>
          <a:prstGeom prst="rect">
            <a:avLst/>
          </a:prstGeom>
        </p:spPr>
      </p:pic>
      <p:sp>
        <p:nvSpPr>
          <p:cNvPr id="7" name="Title 10"/>
          <p:cNvSpPr txBox="1">
            <a:spLocks/>
          </p:cNvSpPr>
          <p:nvPr/>
        </p:nvSpPr>
        <p:spPr>
          <a:xfrm>
            <a:off x="233871" y="35919"/>
            <a:ext cx="7910563" cy="561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endParaRPr lang="en-GB" sz="2400" b="1" spc="-150" dirty="0" smtClean="0">
              <a:solidFill>
                <a:schemeClr val="accent1"/>
              </a:solidFill>
              <a:latin typeface="Verdana"/>
              <a:cs typeface="Verdana"/>
            </a:endParaRPr>
          </a:p>
          <a:p>
            <a:pPr algn="l">
              <a:lnSpc>
                <a:spcPct val="80000"/>
              </a:lnSpc>
            </a:pPr>
            <a:r>
              <a:rPr lang="en-GB" sz="2400" b="1" spc="-150" dirty="0" smtClean="0">
                <a:solidFill>
                  <a:schemeClr val="accent1"/>
                </a:solidFill>
                <a:latin typeface="Verdana"/>
                <a:cs typeface="Verdana"/>
              </a:rPr>
              <a:t>The Lifetime Allowance Charge – Lump Sum</a:t>
            </a:r>
            <a:endParaRPr lang="en-GB" sz="1600" dirty="0" smtClean="0">
              <a:solidFill>
                <a:schemeClr val="accent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2256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871" y="704822"/>
            <a:ext cx="8152610" cy="4475584"/>
          </a:xfrm>
          <a:prstGeom prst="rect">
            <a:avLst/>
          </a:prstGeom>
          <a:noFill/>
        </p:spPr>
        <p:txBody>
          <a:bodyPr wrap="square" numCol="1" spcCol="396000" rtlCol="0">
            <a:spAutoFit/>
          </a:bodyPr>
          <a:lstStyle/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much is the charge?</a:t>
            </a:r>
          </a:p>
          <a:p>
            <a:pPr marL="171450" lvl="0" indent="-1714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25% when the excess is used to provide income </a:t>
            </a:r>
          </a:p>
          <a:p>
            <a:pPr marL="171450" lvl="0" indent="-1714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reflects that the pension income would be subject to income tax (usually 40%) and would mean in broad terms the same amount of tax is paid</a:t>
            </a: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endParaRPr lang="en-GB" sz="1100" b="1" dirty="0" smtClean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</a:p>
          <a:p>
            <a:pPr marL="350838" lvl="1" indent="-166688" defTabSz="914400" fontAlgn="base">
              <a:spcBef>
                <a:spcPts val="700"/>
              </a:spcBef>
              <a:spcAft>
                <a:spcPct val="0"/>
              </a:spcAft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1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the excess fund is £100,000 and is paid as a lump sum - tax of £55,000 would be </a:t>
            </a:r>
            <a:r>
              <a:rPr lang="en-GB" sz="11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due</a:t>
            </a:r>
          </a:p>
          <a:p>
            <a:pPr marL="350838" lvl="1" indent="-166688" defTabSz="914400" fontAlgn="base">
              <a:spcBef>
                <a:spcPts val="700"/>
              </a:spcBef>
              <a:spcAft>
                <a:spcPct val="0"/>
              </a:spcAft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1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</a:t>
            </a:r>
            <a:r>
              <a:rPr lang="en-GB" sz="11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same excess fund is paid as a pension:</a:t>
            </a:r>
          </a:p>
          <a:p>
            <a:pPr marL="542925" lvl="2" indent="-190500" defTabSz="914400" fontAlgn="base">
              <a:spcBef>
                <a:spcPts val="700"/>
              </a:spcBef>
              <a:spcAft>
                <a:spcPct val="0"/>
              </a:spcAft>
              <a:buClr>
                <a:srgbClr val="00467F"/>
              </a:buClr>
              <a:buFont typeface="Arial" charset="0"/>
              <a:buChar char="•"/>
              <a:defRPr/>
            </a:pPr>
            <a:r>
              <a:rPr lang="en-GB" sz="11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Tax of £25,000 is due immediately (25% of £100,000) &amp;</a:t>
            </a:r>
            <a:r>
              <a:rPr lang="en-GB" sz="11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11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scheme administrator will pay this £25,000 direct to HMRC  </a:t>
            </a:r>
          </a:p>
          <a:p>
            <a:pPr marL="542925" lvl="2" indent="-190500" defTabSz="914400" fontAlgn="base">
              <a:spcBef>
                <a:spcPts val="700"/>
              </a:spcBef>
              <a:spcAft>
                <a:spcPct val="0"/>
              </a:spcAft>
              <a:buClr>
                <a:srgbClr val="00467F"/>
              </a:buClr>
              <a:buFont typeface="Arial" charset="0"/>
              <a:buChar char="•"/>
              <a:defRPr/>
            </a:pPr>
            <a:r>
              <a:rPr lang="en-GB" sz="11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GB" sz="11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balance of £75,000 is used to purchase a</a:t>
            </a:r>
            <a:r>
              <a:rPr lang="en-GB" sz="11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1100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pension</a:t>
            </a:r>
          </a:p>
          <a:p>
            <a:pPr marL="542925" lvl="2" indent="-190500" defTabSz="914400" fontAlgn="base">
              <a:spcBef>
                <a:spcPts val="700"/>
              </a:spcBef>
              <a:spcAft>
                <a:spcPct val="0"/>
              </a:spcAft>
              <a:buClr>
                <a:srgbClr val="00467F"/>
              </a:buClr>
              <a:buFont typeface="Arial" charset="0"/>
              <a:buChar char="•"/>
              <a:defRPr/>
            </a:pPr>
            <a:endParaRPr lang="en-GB" sz="11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 defTabSz="914400" fontAlgn="base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scheme administrator will need to ensure that out of the total being crystallised a sufficient amount is retained  to ensure that the lifetime allowance charge liability can be met</a:t>
            </a:r>
            <a:b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GB" sz="1100" dirty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lvl="0" indent="-285750" defTabSz="914400" fontAlgn="base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possible to use a mixture of the two i.e. some of the excess to provide a lump sum and some of it to purchase a pension. Different rates of tax will then apply to each part of the benefits</a:t>
            </a:r>
          </a:p>
          <a:p>
            <a:pPr lvl="0" defTabSz="914400" fontAlgn="base">
              <a:spcBef>
                <a:spcPts val="700"/>
              </a:spcBef>
              <a:spcAft>
                <a:spcPct val="0"/>
              </a:spcAft>
              <a:buFontTx/>
              <a:buChar char="•"/>
              <a:defRPr/>
            </a:pPr>
            <a:endParaRPr lang="en-GB" sz="1100" b="1" dirty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endParaRPr lang="en-GB" sz="1100" b="1" dirty="0" smtClean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 descr="aego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7" y="4642945"/>
            <a:ext cx="871824" cy="304984"/>
          </a:xfrm>
          <a:prstGeom prst="rect">
            <a:avLst/>
          </a:prstGeom>
        </p:spPr>
      </p:pic>
      <p:sp>
        <p:nvSpPr>
          <p:cNvPr id="7" name="Title 10"/>
          <p:cNvSpPr txBox="1">
            <a:spLocks/>
          </p:cNvSpPr>
          <p:nvPr/>
        </p:nvSpPr>
        <p:spPr>
          <a:xfrm>
            <a:off x="233871" y="35919"/>
            <a:ext cx="7910563" cy="561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endParaRPr lang="en-GB" sz="2400" b="1" spc="-150" dirty="0" smtClean="0">
              <a:solidFill>
                <a:schemeClr val="accent1"/>
              </a:solidFill>
              <a:latin typeface="Verdana"/>
              <a:cs typeface="Verdana"/>
            </a:endParaRPr>
          </a:p>
          <a:p>
            <a:pPr algn="l">
              <a:lnSpc>
                <a:spcPct val="80000"/>
              </a:lnSpc>
            </a:pPr>
            <a:r>
              <a:rPr lang="en-GB" sz="2400" b="1" spc="-150" dirty="0" smtClean="0">
                <a:solidFill>
                  <a:schemeClr val="accent1"/>
                </a:solidFill>
                <a:latin typeface="Verdana"/>
                <a:cs typeface="Verdana"/>
              </a:rPr>
              <a:t>The Lifetime Allowance Charge – Pension</a:t>
            </a:r>
            <a:endParaRPr lang="en-GB" sz="1600" dirty="0" smtClean="0">
              <a:solidFill>
                <a:schemeClr val="accent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8350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 txBox="1">
            <a:spLocks/>
          </p:cNvSpPr>
          <p:nvPr/>
        </p:nvSpPr>
        <p:spPr>
          <a:xfrm>
            <a:off x="391419" y="290320"/>
            <a:ext cx="5240202" cy="1000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endParaRPr lang="en-GB" sz="2400" b="1" spc="-150" dirty="0" smtClean="0">
              <a:solidFill>
                <a:schemeClr val="accent1"/>
              </a:solidFill>
              <a:latin typeface="Verdana"/>
              <a:cs typeface="Verdana"/>
            </a:endParaRPr>
          </a:p>
          <a:p>
            <a:pPr algn="l">
              <a:lnSpc>
                <a:spcPct val="80000"/>
              </a:lnSpc>
            </a:pPr>
            <a:r>
              <a:rPr lang="en-GB" sz="2400" b="1" spc="-150" dirty="0" smtClean="0">
                <a:solidFill>
                  <a:schemeClr val="accent1"/>
                </a:solidFill>
                <a:latin typeface="Verdana"/>
                <a:cs typeface="Verdana"/>
              </a:rPr>
              <a:t>Lifetime Allowance</a:t>
            </a:r>
          </a:p>
          <a:p>
            <a:pPr algn="l">
              <a:lnSpc>
                <a:spcPct val="130000"/>
              </a:lnSpc>
            </a:pPr>
            <a:r>
              <a:rPr lang="en-GB" sz="1600" dirty="0" smtClean="0">
                <a:solidFill>
                  <a:schemeClr val="accent5"/>
                </a:solidFill>
                <a:latin typeface="Verdana"/>
                <a:cs typeface="Verdana"/>
              </a:rPr>
              <a:t>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144" y="1291037"/>
            <a:ext cx="7587169" cy="38164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the Lifetime allowance? </a:t>
            </a:r>
            <a:r>
              <a:rPr lang="en-GB" altLang="en-US" sz="1400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GB" altLang="en-US" sz="1400" dirty="0">
                <a:solidFill>
                  <a:schemeClr val="accent1"/>
                </a:solidFill>
                <a:latin typeface="Arial" panose="020B0604020202020204" pitchFamily="34" charset="0"/>
              </a:rPr>
              <a:t>amount </a:t>
            </a:r>
            <a:r>
              <a:rPr lang="en-GB" altLang="en-US" sz="1400" dirty="0">
                <a:latin typeface="Arial" panose="020B0604020202020204" pitchFamily="34" charset="0"/>
              </a:rPr>
              <a:t>of pension benefits </a:t>
            </a:r>
            <a:r>
              <a:rPr lang="en-GB" altLang="en-US" sz="1400" dirty="0" smtClean="0">
                <a:latin typeface="Arial" panose="020B0604020202020204" pitchFamily="34" charset="0"/>
              </a:rPr>
              <a:t>can be taken </a:t>
            </a:r>
            <a:r>
              <a:rPr lang="en-GB" altLang="en-US" sz="1400" dirty="0">
                <a:latin typeface="Arial" panose="020B0604020202020204" pitchFamily="34" charset="0"/>
              </a:rPr>
              <a:t>without tax charge)</a:t>
            </a:r>
          </a:p>
          <a:p>
            <a:pPr marL="342900" indent="-342900">
              <a:buFont typeface="+mj-lt"/>
              <a:buAutoNum type="arabicPeriod"/>
            </a:pP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Lifetime </a:t>
            </a: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Allowance – Limits per Tax </a:t>
            </a: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Year </a:t>
            </a:r>
            <a:r>
              <a:rPr lang="en-GB" altLang="en-US" sz="1400" dirty="0" smtClean="0">
                <a:latin typeface="Arial" panose="020B0604020202020204" pitchFamily="34" charset="0"/>
              </a:rPr>
              <a:t>(</a:t>
            </a:r>
            <a:r>
              <a:rPr lang="en-GB" altLang="en-US" sz="1400" dirty="0">
                <a:latin typeface="Arial" panose="020B0604020202020204" pitchFamily="34" charset="0"/>
              </a:rPr>
              <a:t>2006 £1.5m - £1.8m- £</a:t>
            </a:r>
            <a:r>
              <a:rPr lang="en-GB" altLang="en-US" sz="1400" dirty="0" smtClean="0">
                <a:latin typeface="Arial" panose="020B0604020202020204" pitchFamily="34" charset="0"/>
              </a:rPr>
              <a:t>1m</a:t>
            </a:r>
            <a:r>
              <a:rPr lang="en-GB" altLang="en-US" sz="1400" dirty="0">
                <a:latin typeface="Arial" panose="020B0604020202020204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Lifetime </a:t>
            </a: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Allowance – Work in </a:t>
            </a: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Practice </a:t>
            </a:r>
            <a:r>
              <a:rPr lang="en-GB" altLang="en-US" sz="1400" dirty="0" smtClean="0">
                <a:latin typeface="Arial" panose="020B0604020202020204" pitchFamily="34" charset="0"/>
              </a:rPr>
              <a:t>(</a:t>
            </a:r>
            <a:r>
              <a:rPr lang="en-GB" altLang="en-US" sz="1400" dirty="0">
                <a:latin typeface="Arial" panose="020B0604020202020204" pitchFamily="34" charset="0"/>
              </a:rPr>
              <a:t>benefits taken uses up % of LTA)</a:t>
            </a:r>
          </a:p>
          <a:p>
            <a:pPr marL="342900" indent="-342900">
              <a:buFont typeface="+mj-lt"/>
              <a:buAutoNum type="arabicPeriod"/>
            </a:pP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Benefit </a:t>
            </a: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Crystallisation </a:t>
            </a: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Events </a:t>
            </a: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What are they?</a:t>
            </a:r>
            <a:r>
              <a:rPr lang="en-GB" altLang="en-US" sz="1400" dirty="0" smtClean="0">
                <a:latin typeface="Arial" panose="020B0604020202020204" pitchFamily="34" charset="0"/>
              </a:rPr>
              <a:t>(event </a:t>
            </a:r>
            <a:r>
              <a:rPr lang="en-GB" altLang="en-US" sz="1400" dirty="0">
                <a:latin typeface="Arial" panose="020B0604020202020204" pitchFamily="34" charset="0"/>
              </a:rPr>
              <a:t>causes members LTA to be used up, generally when benefits are taken)</a:t>
            </a:r>
          </a:p>
          <a:p>
            <a:pPr marL="342900" indent="-342900">
              <a:buFont typeface="+mj-lt"/>
              <a:buAutoNum type="arabicPeriod"/>
            </a:pP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Benefit </a:t>
            </a: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Crystallisation Events – Information </a:t>
            </a: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Requirements </a:t>
            </a:r>
            <a:r>
              <a:rPr lang="en-GB" altLang="en-US" sz="1400" dirty="0" smtClean="0">
                <a:latin typeface="Arial" panose="020B0604020202020204" pitchFamily="34" charset="0"/>
              </a:rPr>
              <a:t>(</a:t>
            </a:r>
            <a:r>
              <a:rPr lang="en-GB" altLang="en-US" sz="1400" dirty="0">
                <a:latin typeface="Arial" panose="020B0604020202020204" pitchFamily="34" charset="0"/>
              </a:rPr>
              <a:t>to member: details of event &amp; % LTA used, within 3 months)</a:t>
            </a:r>
          </a:p>
          <a:p>
            <a:pPr marL="342900" indent="-342900">
              <a:buFont typeface="+mj-lt"/>
              <a:buAutoNum type="arabicPeriod"/>
            </a:pP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Benefit </a:t>
            </a: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Crystallisation Events – Reporting </a:t>
            </a: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Requirements </a:t>
            </a:r>
            <a:r>
              <a:rPr lang="en-GB" altLang="en-US" sz="1400" dirty="0" smtClean="0">
                <a:latin typeface="Arial" panose="020B0604020202020204" pitchFamily="34" charset="0"/>
              </a:rPr>
              <a:t>(</a:t>
            </a:r>
            <a:r>
              <a:rPr lang="en-GB" altLang="en-US" sz="1400" dirty="0">
                <a:latin typeface="Arial" panose="020B0604020202020204" pitchFamily="34" charset="0"/>
              </a:rPr>
              <a:t>to HMRC e.g. transfer to QROPS)</a:t>
            </a:r>
          </a:p>
          <a:p>
            <a:pPr marL="342900" indent="-342900">
              <a:buFont typeface="+mj-lt"/>
              <a:buAutoNum type="arabicPeriod"/>
            </a:pP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Lifetime Allowance </a:t>
            </a: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Charge </a:t>
            </a:r>
            <a:r>
              <a:rPr lang="en-GB" altLang="en-US" sz="1400" dirty="0" smtClean="0">
                <a:latin typeface="Arial" panose="020B0604020202020204" pitchFamily="34" charset="0"/>
              </a:rPr>
              <a:t>(</a:t>
            </a:r>
            <a:r>
              <a:rPr lang="en-GB" altLang="en-US" sz="1400" dirty="0">
                <a:latin typeface="Arial" panose="020B0604020202020204" pitchFamily="34" charset="0"/>
              </a:rPr>
              <a:t>excess taxed, can be taken as lump sum or pension)</a:t>
            </a:r>
          </a:p>
          <a:p>
            <a:pPr marL="342900" indent="-342900">
              <a:buFont typeface="+mj-lt"/>
              <a:buAutoNum type="arabicPeriod"/>
            </a:pP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Lifetime Allowance Charge – Lump </a:t>
            </a: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 </a:t>
            </a:r>
            <a:r>
              <a:rPr lang="en-GB" altLang="en-US" sz="1400" dirty="0" smtClean="0">
                <a:latin typeface="Arial" panose="020B0604020202020204" pitchFamily="34" charset="0"/>
              </a:rPr>
              <a:t>(conditions </a:t>
            </a:r>
            <a:r>
              <a:rPr lang="en-GB" altLang="en-US" sz="1400" dirty="0">
                <a:latin typeface="Arial" panose="020B0604020202020204" pitchFamily="34" charset="0"/>
              </a:rPr>
              <a:t>e.g. age 55, taxed at 55%)</a:t>
            </a:r>
          </a:p>
          <a:p>
            <a:pPr marL="342900" indent="-342900">
              <a:buFont typeface="+mj-lt"/>
              <a:buAutoNum type="arabicPeriod"/>
            </a:pP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Lifetime Allowance Charge – </a:t>
            </a: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Pension </a:t>
            </a:r>
            <a:r>
              <a:rPr lang="en-GB" altLang="en-US" sz="1400" dirty="0" smtClean="0">
                <a:latin typeface="Arial" panose="020B0604020202020204" pitchFamily="34" charset="0"/>
              </a:rPr>
              <a:t>(</a:t>
            </a:r>
            <a:r>
              <a:rPr lang="en-GB" altLang="en-US" sz="1400" dirty="0">
                <a:latin typeface="Arial" panose="020B0604020202020204" pitchFamily="34" charset="0"/>
              </a:rPr>
              <a:t>taxed at </a:t>
            </a:r>
            <a:r>
              <a:rPr lang="en-GB" altLang="en-US" sz="1400" dirty="0" smtClean="0">
                <a:latin typeface="Arial" panose="020B0604020202020204" pitchFamily="34" charset="0"/>
              </a:rPr>
              <a:t>25%) </a:t>
            </a:r>
            <a:endParaRPr lang="en-GB" altLang="en-US" sz="1400" dirty="0" smtClean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Quiz</a:t>
            </a:r>
            <a:endParaRPr lang="en-GB" altLang="en-US" sz="14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GB" altLang="en-US" sz="14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endParaRPr lang="en-GB" sz="1400" dirty="0" smtClean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SzPct val="135000"/>
            </a:pPr>
            <a:endParaRPr lang="en-US" sz="1200" dirty="0">
              <a:solidFill>
                <a:schemeClr val="accent5"/>
              </a:solidFill>
              <a:latin typeface="Verdana"/>
              <a:cs typeface="Verdana"/>
            </a:endParaRPr>
          </a:p>
        </p:txBody>
      </p:sp>
      <p:pic>
        <p:nvPicPr>
          <p:cNvPr id="10" name="Picture 9" descr="aego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7" y="4642945"/>
            <a:ext cx="871824" cy="3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9953" y="1"/>
            <a:ext cx="3030435" cy="52029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0"/>
          <p:cNvSpPr txBox="1">
            <a:spLocks/>
          </p:cNvSpPr>
          <p:nvPr/>
        </p:nvSpPr>
        <p:spPr>
          <a:xfrm>
            <a:off x="602693" y="1909515"/>
            <a:ext cx="5240202" cy="1000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GB" sz="2400" b="1" spc="-150" dirty="0" smtClean="0">
                <a:solidFill>
                  <a:schemeClr val="accent1"/>
                </a:solidFill>
                <a:latin typeface="Verdana"/>
                <a:cs typeface="Verdana"/>
              </a:rPr>
              <a:t>Thank you</a:t>
            </a:r>
            <a:endParaRPr lang="en-GB" sz="2400" dirty="0" smtClean="0">
              <a:solidFill>
                <a:schemeClr val="accent5"/>
              </a:solidFill>
              <a:latin typeface="Verdana"/>
              <a:cs typeface="Verdana"/>
            </a:endParaRPr>
          </a:p>
          <a:p>
            <a:pPr algn="l">
              <a:lnSpc>
                <a:spcPct val="120000"/>
              </a:lnSpc>
            </a:pPr>
            <a:r>
              <a:rPr lang="en-GB" sz="1600" dirty="0" smtClean="0">
                <a:solidFill>
                  <a:schemeClr val="accent5"/>
                </a:solidFill>
                <a:latin typeface="Verdana"/>
                <a:cs typeface="Verdana"/>
              </a:rPr>
              <a:t>Karen Gore</a:t>
            </a:r>
          </a:p>
          <a:p>
            <a:pPr algn="l">
              <a:lnSpc>
                <a:spcPct val="120000"/>
              </a:lnSpc>
            </a:pPr>
            <a:r>
              <a:rPr lang="en-GB" sz="1100" b="1" dirty="0" smtClean="0">
                <a:solidFill>
                  <a:schemeClr val="accent1"/>
                </a:solidFill>
                <a:latin typeface="Verdana"/>
                <a:cs typeface="Verdana"/>
              </a:rPr>
              <a:t>E</a:t>
            </a:r>
            <a:r>
              <a:rPr lang="en-GB" sz="1100" b="1" dirty="0">
                <a:solidFill>
                  <a:schemeClr val="accent1"/>
                </a:solidFill>
                <a:latin typeface="Verdana"/>
                <a:cs typeface="Verdana"/>
              </a:rPr>
              <a:t>: </a:t>
            </a:r>
            <a:r>
              <a:rPr lang="en-GB" sz="1100" dirty="0" smtClean="0">
                <a:solidFill>
                  <a:schemeClr val="accent5"/>
                </a:solidFill>
                <a:latin typeface="Verdana"/>
                <a:cs typeface="Verdana"/>
              </a:rPr>
              <a:t>Karen.gore@aegon.co.uk</a:t>
            </a:r>
            <a:endParaRPr lang="en-GB" sz="1100" dirty="0">
              <a:solidFill>
                <a:schemeClr val="accent5"/>
              </a:solidFill>
              <a:latin typeface="Verdana"/>
              <a:cs typeface="Verdana"/>
            </a:endParaRPr>
          </a:p>
          <a:p>
            <a:pPr algn="l">
              <a:lnSpc>
                <a:spcPct val="120000"/>
              </a:lnSpc>
            </a:pPr>
            <a:r>
              <a:rPr lang="en-GB" sz="1100" b="1" dirty="0">
                <a:solidFill>
                  <a:srgbClr val="0069B4"/>
                </a:solidFill>
                <a:latin typeface="Verdana"/>
                <a:cs typeface="Verdana"/>
              </a:rPr>
              <a:t>T: </a:t>
            </a:r>
            <a:r>
              <a:rPr lang="en-GB" sz="1100" dirty="0" smtClean="0">
                <a:solidFill>
                  <a:schemeClr val="accent5"/>
                </a:solidFill>
                <a:latin typeface="Verdana"/>
                <a:cs typeface="Verdana"/>
              </a:rPr>
              <a:t>01733 255237</a:t>
            </a:r>
            <a:endParaRPr lang="en-GB" sz="1100" dirty="0">
              <a:solidFill>
                <a:schemeClr val="accent5"/>
              </a:solidFill>
              <a:latin typeface="Verdana"/>
              <a:cs typeface="Verdana"/>
            </a:endParaRPr>
          </a:p>
          <a:p>
            <a:pPr algn="l">
              <a:lnSpc>
                <a:spcPct val="120000"/>
              </a:lnSpc>
            </a:pPr>
            <a:endParaRPr lang="en-GB" sz="1400" dirty="0" smtClean="0">
              <a:solidFill>
                <a:schemeClr val="accent5"/>
              </a:solidFill>
              <a:latin typeface="Verdana"/>
              <a:cs typeface="Verdana"/>
            </a:endParaRPr>
          </a:p>
          <a:p>
            <a:pPr algn="l">
              <a:lnSpc>
                <a:spcPct val="120000"/>
              </a:lnSpc>
            </a:pPr>
            <a:endParaRPr lang="en-GB" sz="1400" dirty="0">
              <a:solidFill>
                <a:schemeClr val="accent5"/>
              </a:solidFill>
              <a:latin typeface="Verdana"/>
              <a:cs typeface="Verdana"/>
            </a:endParaRPr>
          </a:p>
        </p:txBody>
      </p:sp>
      <p:pic>
        <p:nvPicPr>
          <p:cNvPr id="9" name="Picture 8" descr="aegon 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7" y="4642945"/>
            <a:ext cx="871824" cy="3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3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 txBox="1">
            <a:spLocks/>
          </p:cNvSpPr>
          <p:nvPr/>
        </p:nvSpPr>
        <p:spPr>
          <a:xfrm>
            <a:off x="391419" y="290320"/>
            <a:ext cx="5240202" cy="1000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endParaRPr lang="en-GB" sz="2400" b="1" spc="-150" dirty="0" smtClean="0">
              <a:solidFill>
                <a:schemeClr val="accent1"/>
              </a:solidFill>
              <a:latin typeface="Verdana"/>
              <a:cs typeface="Verdana"/>
            </a:endParaRPr>
          </a:p>
          <a:p>
            <a:pPr algn="l">
              <a:lnSpc>
                <a:spcPct val="80000"/>
              </a:lnSpc>
            </a:pPr>
            <a:r>
              <a:rPr lang="en-GB" sz="2400" b="1" spc="-150" dirty="0" smtClean="0">
                <a:solidFill>
                  <a:schemeClr val="accent1"/>
                </a:solidFill>
                <a:latin typeface="Verdana"/>
                <a:cs typeface="Verdana"/>
              </a:rPr>
              <a:t>Lifetime Allowance</a:t>
            </a:r>
          </a:p>
          <a:p>
            <a:pPr algn="l">
              <a:lnSpc>
                <a:spcPct val="130000"/>
              </a:lnSpc>
            </a:pPr>
            <a:r>
              <a:rPr lang="en-GB" sz="1600" dirty="0" smtClean="0">
                <a:solidFill>
                  <a:schemeClr val="accent5"/>
                </a:solidFill>
                <a:latin typeface="Verdana"/>
                <a:cs typeface="Verdana"/>
              </a:rPr>
              <a:t>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897" y="1489663"/>
            <a:ext cx="7587169" cy="29546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the Lifetime allowance?</a:t>
            </a:r>
          </a:p>
          <a:p>
            <a:pPr marL="342900" indent="-342900">
              <a:buFont typeface="+mj-lt"/>
              <a:buAutoNum type="arabicPeriod"/>
            </a:pP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Lifetime Allowance – Limits per Tax Year</a:t>
            </a:r>
          </a:p>
          <a:p>
            <a:pPr marL="342900" indent="-342900">
              <a:buFont typeface="+mj-lt"/>
              <a:buAutoNum type="arabicPeriod"/>
            </a:pP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Lifetime </a:t>
            </a: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Allowance – Work in Practice</a:t>
            </a:r>
          </a:p>
          <a:p>
            <a:pPr marL="342900" indent="-342900">
              <a:buFont typeface="+mj-lt"/>
              <a:buAutoNum type="arabicPeriod"/>
            </a:pP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Benefit </a:t>
            </a: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Crystallisation </a:t>
            </a: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Events – What are they?</a:t>
            </a:r>
            <a:endParaRPr lang="en-GB" altLang="en-US" sz="14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Benefit </a:t>
            </a: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Crystallisation Events – Information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Benefit </a:t>
            </a: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Crystallisation Events – Reporting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Lifetime Allowance Charge</a:t>
            </a:r>
          </a:p>
          <a:p>
            <a:pPr marL="342900" indent="-342900">
              <a:buFont typeface="+mj-lt"/>
              <a:buAutoNum type="arabicPeriod"/>
            </a:pP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Lifetime Allowance Charge – Lump Sum</a:t>
            </a:r>
          </a:p>
          <a:p>
            <a:pPr marL="342900" indent="-342900">
              <a:buFont typeface="+mj-lt"/>
              <a:buAutoNum type="arabicPeriod"/>
            </a:pP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GB" altLang="en-US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Lifetime Allowance Charge – Pension</a:t>
            </a:r>
          </a:p>
          <a:p>
            <a:pPr marL="342900" indent="-342900">
              <a:buFont typeface="+mj-lt"/>
              <a:buAutoNum type="arabicPeriod"/>
            </a:pPr>
            <a:r>
              <a:rPr lang="en-GB" altLang="en-US" sz="14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Quiz</a:t>
            </a:r>
            <a:endParaRPr lang="en-GB" altLang="en-US" sz="14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GB" altLang="en-US" sz="14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endParaRPr lang="en-GB" sz="1400" dirty="0" smtClean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SzPct val="135000"/>
            </a:pPr>
            <a:endParaRPr lang="en-US" sz="1200" dirty="0">
              <a:solidFill>
                <a:schemeClr val="accent5"/>
              </a:solidFill>
              <a:latin typeface="Verdana"/>
              <a:cs typeface="Verdana"/>
            </a:endParaRPr>
          </a:p>
        </p:txBody>
      </p:sp>
      <p:pic>
        <p:nvPicPr>
          <p:cNvPr id="10" name="Picture 9" descr="aegon 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7" y="4642945"/>
            <a:ext cx="871824" cy="3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871" y="704822"/>
            <a:ext cx="8152610" cy="4034438"/>
          </a:xfrm>
          <a:prstGeom prst="rect">
            <a:avLst/>
          </a:prstGeom>
          <a:noFill/>
        </p:spPr>
        <p:txBody>
          <a:bodyPr wrap="square" numCol="1" spcCol="396000" rtlCol="0">
            <a:spAutoFit/>
          </a:bodyPr>
          <a:lstStyle/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</a:t>
            </a:r>
            <a:r>
              <a:rPr lang="en-GB" sz="11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it?</a:t>
            </a:r>
          </a:p>
          <a:p>
            <a:pPr marL="285750" lvl="0" indent="-2857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Amount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total pension benefits that can be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taken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 all registered pension schemes in a lifetime without giving rise to a tax charge</a:t>
            </a:r>
          </a:p>
          <a:p>
            <a:pPr marL="285750" lvl="0" indent="-2857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Introduced 6 April 2006 as part of the pension simplification changes &amp; replaced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previous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limits</a:t>
            </a:r>
          </a:p>
          <a:p>
            <a:pPr marL="285750" lvl="0" indent="-2857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GB" sz="800" dirty="0" smtClean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were the limits before 6 April 2006?</a:t>
            </a:r>
          </a:p>
          <a:p>
            <a:pPr marL="285750" lvl="0" indent="-2857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Pension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benefits were subject to different regimes that either limited the benefits that could be built up or limited the contributions that could be paid</a:t>
            </a:r>
          </a:p>
          <a:p>
            <a:pPr marL="285750" lvl="0" indent="-2857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GB" sz="800" dirty="0" smtClean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Occupational Pension Scheme/S32A policies</a:t>
            </a:r>
          </a:p>
          <a:p>
            <a:pPr marL="171450" lvl="0" indent="-171450" defTabSz="914400" eaLnBrk="0" fontAlgn="base" hangingPunct="0">
              <a:spcBef>
                <a:spcPts val="7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GB" sz="11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Benefits were mostly limited by reference to an individual’s salary and service with an </a:t>
            </a:r>
            <a:r>
              <a:rPr lang="en-GB" sz="11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employer. There were five different ways in which this was applied.</a:t>
            </a:r>
            <a:r>
              <a:rPr lang="en-GB" sz="11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GB" sz="11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GB" sz="11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Contract based policies</a:t>
            </a:r>
          </a:p>
          <a:p>
            <a:pPr marL="171450" lvl="0" indent="-171450" defTabSz="914400" eaLnBrk="0" fontAlgn="base" hangingPunct="0">
              <a:spcBef>
                <a:spcPts val="7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GB" sz="11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Generally no limits on benefits but instead limits on how much could be contributed depending on individual’s </a:t>
            </a:r>
            <a:r>
              <a:rPr lang="en-GB" sz="11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age. There were two different contribution limits in place for contract based policies.</a:t>
            </a:r>
            <a:r>
              <a:rPr lang="en-GB" sz="11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GB" sz="11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GB" sz="11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endParaRPr lang="en-GB" sz="1100" b="1" dirty="0" smtClean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 descr="aego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7" y="4642945"/>
            <a:ext cx="871824" cy="304984"/>
          </a:xfrm>
          <a:prstGeom prst="rect">
            <a:avLst/>
          </a:prstGeom>
        </p:spPr>
      </p:pic>
      <p:sp>
        <p:nvSpPr>
          <p:cNvPr id="7" name="Title 10"/>
          <p:cNvSpPr txBox="1">
            <a:spLocks/>
          </p:cNvSpPr>
          <p:nvPr/>
        </p:nvSpPr>
        <p:spPr>
          <a:xfrm>
            <a:off x="233871" y="35919"/>
            <a:ext cx="7910563" cy="561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endParaRPr lang="en-GB" sz="2400" b="1" spc="-150" dirty="0" smtClean="0">
              <a:solidFill>
                <a:schemeClr val="accent1"/>
              </a:solidFill>
              <a:latin typeface="Verdana"/>
              <a:cs typeface="Verdana"/>
            </a:endParaRPr>
          </a:p>
          <a:p>
            <a:pPr algn="l">
              <a:lnSpc>
                <a:spcPct val="80000"/>
              </a:lnSpc>
            </a:pPr>
            <a:r>
              <a:rPr lang="en-GB" sz="2400" b="1" spc="-150" dirty="0" smtClean="0">
                <a:solidFill>
                  <a:schemeClr val="accent1"/>
                </a:solidFill>
                <a:latin typeface="Verdana"/>
                <a:cs typeface="Verdana"/>
              </a:rPr>
              <a:t>What is the Lifetime Allowance?</a:t>
            </a:r>
            <a:endParaRPr lang="en-GB" sz="1600" dirty="0" smtClean="0">
              <a:solidFill>
                <a:schemeClr val="accent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490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799609" y="266701"/>
            <a:ext cx="7523349" cy="447675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Lifetime Allowance – Limits per tax year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1"/>
          </p:nvPr>
        </p:nvSpPr>
        <p:spPr>
          <a:xfrm>
            <a:off x="1108472" y="976908"/>
            <a:ext cx="6905625" cy="3545086"/>
          </a:xfrm>
        </p:spPr>
        <p:txBody>
          <a:bodyPr/>
          <a:lstStyle/>
          <a:p>
            <a:endParaRPr lang="en-GB" altLang="en-US" dirty="0" smtClean="0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728348" y="4943475"/>
            <a:ext cx="296465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525"/>
              </a:spcBef>
              <a:buFont typeface="Arial" panose="020B0604020202020204" pitchFamily="34" charset="0"/>
              <a:defRPr sz="105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557213" indent="-214313" algn="l" eaLnBrk="0" hangingPunct="0">
              <a:spcBef>
                <a:spcPts val="525"/>
              </a:spcBef>
              <a:buClr>
                <a:srgbClr val="00467F"/>
              </a:buClr>
              <a:buFont typeface="Wingdings 3" panose="05040102010807070707" pitchFamily="18" charset="2"/>
              <a:buChar char=""/>
              <a:defRPr sz="9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857250" indent="-171450" algn="l" eaLnBrk="0" hangingPunct="0">
              <a:spcBef>
                <a:spcPts val="525"/>
              </a:spcBef>
              <a:buClr>
                <a:srgbClr val="00467F"/>
              </a:buClr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200150" indent="-171450" algn="l" eaLnBrk="0" hangingPunct="0">
              <a:spcBef>
                <a:spcPts val="525"/>
              </a:spcBef>
              <a:buClr>
                <a:srgbClr val="00467F"/>
              </a:buClr>
              <a:buFont typeface="Arial" panose="020B0604020202020204" pitchFamily="34" charset="0"/>
              <a:buChar char="–"/>
              <a:defRPr sz="9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1543050" indent="-171450" algn="l" eaLnBrk="0" hangingPunct="0">
              <a:spcBef>
                <a:spcPts val="525"/>
              </a:spcBef>
              <a:buClr>
                <a:srgbClr val="00467F"/>
              </a:buClr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467F"/>
              </a:buClr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467F"/>
              </a:buClr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467F"/>
              </a:buClr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467F"/>
              </a:buClr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9D41082-95EE-421D-B3A7-30EE5FFAD538}" type="slidenum">
              <a:rPr lang="en-US" altLang="en-US" sz="600" b="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600" b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265325"/>
              </p:ext>
            </p:extLst>
          </p:nvPr>
        </p:nvGraphicFramePr>
        <p:xfrm>
          <a:off x="1108472" y="976908"/>
          <a:ext cx="4953000" cy="3404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6500"/>
                <a:gridCol w="2476500"/>
              </a:tblGrid>
              <a:tr h="274082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Tax Year</a:t>
                      </a:r>
                      <a:endParaRPr lang="en-GB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Lifetime Allowance</a:t>
                      </a:r>
                      <a:endParaRPr lang="en-GB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2006/07</a:t>
                      </a:r>
                      <a:endParaRPr lang="en-GB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£1.5m</a:t>
                      </a:r>
                      <a:endParaRPr lang="en-GB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2007/08</a:t>
                      </a:r>
                      <a:endParaRPr lang="en-GB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£1.6m</a:t>
                      </a:r>
                      <a:endParaRPr lang="en-GB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2008/09</a:t>
                      </a:r>
                      <a:endParaRPr lang="en-GB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£1.65m</a:t>
                      </a:r>
                      <a:endParaRPr lang="en-GB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027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2009/10</a:t>
                      </a:r>
                      <a:endParaRPr lang="en-GB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£1.75m</a:t>
                      </a:r>
                      <a:endParaRPr lang="en-GB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2010/11</a:t>
                      </a:r>
                      <a:endParaRPr lang="en-GB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£1.8m</a:t>
                      </a:r>
                      <a:endParaRPr lang="en-GB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2011/12</a:t>
                      </a:r>
                      <a:endParaRPr lang="en-GB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£1.8m</a:t>
                      </a:r>
                      <a:endParaRPr lang="en-GB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2012/13</a:t>
                      </a:r>
                      <a:endParaRPr lang="en-GB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£1.5m</a:t>
                      </a:r>
                      <a:endParaRPr lang="en-GB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2013/14</a:t>
                      </a:r>
                      <a:endParaRPr lang="en-GB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£1.5m</a:t>
                      </a:r>
                      <a:endParaRPr lang="en-GB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2014/15</a:t>
                      </a:r>
                      <a:endParaRPr lang="en-GB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£1.25m</a:t>
                      </a:r>
                      <a:endParaRPr lang="en-GB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2015/16</a:t>
                      </a:r>
                      <a:endParaRPr lang="en-GB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£1.25m</a:t>
                      </a:r>
                      <a:endParaRPr lang="en-GB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2016/17</a:t>
                      </a:r>
                      <a:endParaRPr lang="en-GB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£1m</a:t>
                      </a:r>
                      <a:endParaRPr lang="en-GB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4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 txBox="1">
            <a:spLocks/>
          </p:cNvSpPr>
          <p:nvPr/>
        </p:nvSpPr>
        <p:spPr>
          <a:xfrm>
            <a:off x="391418" y="155849"/>
            <a:ext cx="8169876" cy="1000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GB" sz="2400" b="1" spc="-150" dirty="0" smtClean="0">
                <a:solidFill>
                  <a:schemeClr val="accent1"/>
                </a:solidFill>
                <a:latin typeface="Verdana"/>
                <a:cs typeface="Verdana"/>
              </a:rPr>
              <a:t>Lifetime Allowance – Work in Practice</a:t>
            </a:r>
            <a:endParaRPr lang="en-GB" sz="2400" b="1" spc="-150" dirty="0">
              <a:solidFill>
                <a:schemeClr val="accent1"/>
              </a:solidFill>
              <a:latin typeface="Verdana"/>
              <a:cs typeface="Verdana"/>
            </a:endParaRPr>
          </a:p>
          <a:p>
            <a:pPr algn="l">
              <a:lnSpc>
                <a:spcPct val="80000"/>
              </a:lnSpc>
            </a:pPr>
            <a:endParaRPr lang="en-GB" sz="2400" b="1" spc="-150" dirty="0" smtClean="0">
              <a:solidFill>
                <a:schemeClr val="accent1"/>
              </a:solidFill>
              <a:latin typeface="Verdana"/>
              <a:cs typeface="Verdan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418" y="1038463"/>
            <a:ext cx="7999546" cy="32316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does it work in practice?</a:t>
            </a:r>
            <a:endParaRPr lang="en-GB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</a:t>
            </a:r>
            <a:r>
              <a:rPr lang="en-GB" sz="12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 benefits are taken from a registered pension scheme a percentage of the lifetime allowance is used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reduces the amount of the LTA available for future benefit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always the </a:t>
            </a:r>
            <a:r>
              <a:rPr lang="en-GB" sz="1200" b="1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percentage</a:t>
            </a:r>
            <a:r>
              <a:rPr lang="en-GB" sz="12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the LTA previously used up, that is used when calculating the amount of the LTA available and not the monetary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12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</a:p>
          <a:p>
            <a:pPr>
              <a:defRPr/>
            </a:pPr>
            <a:r>
              <a:rPr lang="en-GB" sz="12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Miss Brown takes benefits worth £150,000 on 10 April 2006 (LTA  is £1.5m)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She therefore uses up 10% of her lifetime allowance</a:t>
            </a:r>
            <a:br>
              <a:rPr lang="en-GB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GB" sz="12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defRPr/>
            </a:pPr>
            <a:r>
              <a:rPr lang="en-GB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She then takes benefits worth £1.6m on 10 April 2011 (LTA  is £1.8m)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She has already used 10% of her lifetime allowance up so her available lifetime allowance on 10 April 2011 is £1.62m (£1.8m less 10% of £1.8m or  £1,800,000 - £180,000 = £1,620,000).</a:t>
            </a:r>
          </a:p>
          <a:p>
            <a:endParaRPr lang="en-GB" sz="1200" b="1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Picture 9" descr="aego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7" y="4642945"/>
            <a:ext cx="871824" cy="3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871" y="793591"/>
            <a:ext cx="8152610" cy="4349909"/>
          </a:xfrm>
          <a:prstGeom prst="rect">
            <a:avLst/>
          </a:prstGeom>
          <a:noFill/>
        </p:spPr>
        <p:txBody>
          <a:bodyPr wrap="square" numCol="1" spcCol="396000" rtlCol="0">
            <a:spAutoFit/>
          </a:bodyPr>
          <a:lstStyle/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2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</a:t>
            </a:r>
            <a:r>
              <a:rPr lang="en-GB" sz="12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Benefit Crystallisation Events (BCE)?</a:t>
            </a:r>
          </a:p>
          <a:p>
            <a:pPr marL="171450" lvl="0" indent="-1714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2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Specific events that cause an individual’s benefits to be measured against the lifetime </a:t>
            </a:r>
            <a:r>
              <a:rPr lang="en-GB" sz="12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allowance</a:t>
            </a: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Common examples:</a:t>
            </a:r>
          </a:p>
          <a:p>
            <a:pPr marL="431800" lvl="1" indent="-190500" defTabSz="914400">
              <a:spcBef>
                <a:spcPts val="700"/>
              </a:spcBef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2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</a:t>
            </a:r>
            <a:r>
              <a:rPr lang="en-GB" sz="12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serious ill health lump sum is paid</a:t>
            </a:r>
          </a:p>
          <a:p>
            <a:pPr marL="431800" lvl="1" indent="-190500" defTabSz="914400">
              <a:spcBef>
                <a:spcPts val="700"/>
              </a:spcBef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2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a member becomes entitled to a Lifetime Annuity</a:t>
            </a:r>
          </a:p>
          <a:p>
            <a:pPr marL="431800" lvl="1" indent="-190500" defTabSz="914400">
              <a:spcBef>
                <a:spcPts val="700"/>
              </a:spcBef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2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funds are designated to provide a member with income drawdown</a:t>
            </a:r>
          </a:p>
          <a:p>
            <a:pPr marL="431800" lvl="1" indent="-190500" defTabSz="914400">
              <a:spcBef>
                <a:spcPts val="700"/>
              </a:spcBef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2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 a member reaches 75 and there are uncrystallised funds remaining</a:t>
            </a:r>
          </a:p>
          <a:p>
            <a:pPr marL="431800" lvl="1" indent="-190500" defTabSz="914400">
              <a:spcBef>
                <a:spcPts val="700"/>
              </a:spcBef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2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benefits are transferred to a qualifying recognised overseas pension scheme (not to a Registered Pension scheme)</a:t>
            </a:r>
          </a:p>
          <a:p>
            <a:pPr marL="431800" lvl="1" indent="-190500" defTabSz="914400">
              <a:spcBef>
                <a:spcPts val="700"/>
              </a:spcBef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2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</a:t>
            </a:r>
            <a:r>
              <a:rPr lang="en-GB" sz="12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death benefits are </a:t>
            </a:r>
            <a:r>
              <a:rPr lang="en-GB" sz="12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paid</a:t>
            </a:r>
          </a:p>
          <a:p>
            <a:pPr marL="431800" lvl="1" indent="-190500" defTabSz="914400">
              <a:spcBef>
                <a:spcPts val="700"/>
              </a:spcBef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endParaRPr lang="en-GB" sz="800" dirty="0" smtClean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-215900" defTabSz="914400">
              <a:spcBef>
                <a:spcPts val="700"/>
              </a:spcBef>
              <a:buClr>
                <a:srgbClr val="00467F"/>
              </a:buClr>
              <a:defRPr/>
            </a:pPr>
            <a:r>
              <a:rPr lang="en-GB" sz="12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Responsibilities</a:t>
            </a:r>
            <a:r>
              <a:rPr lang="en-GB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285750" lvl="0" indent="-285750" defTabSz="914400">
              <a:spcBef>
                <a:spcPts val="700"/>
              </a:spcBef>
              <a:buFont typeface="Arial" panose="020B0604020202020204" pitchFamily="34" charset="0"/>
              <a:buChar char="•"/>
              <a:defRPr/>
            </a:pPr>
            <a:r>
              <a:rPr lang="en-GB" sz="12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a BCE occurs the scheme administrator must check whether the value of the benefits taken at the event exceeds the members remaining LTA</a:t>
            </a:r>
          </a:p>
          <a:p>
            <a:pPr marL="285750" lvl="0" indent="-285750" defTabSz="914400">
              <a:spcBef>
                <a:spcPts val="700"/>
              </a:spcBef>
              <a:buFont typeface="Arial" panose="020B0604020202020204" pitchFamily="34" charset="0"/>
              <a:buChar char="•"/>
              <a:defRPr/>
            </a:pPr>
            <a:r>
              <a:rPr lang="en-GB" sz="12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it does then the excess amount will be subject to the lifetime allowance charge</a:t>
            </a: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endParaRPr lang="en-GB" sz="1100" b="1" dirty="0" smtClean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endParaRPr lang="en-GB" sz="1100" b="1" dirty="0" smtClean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 descr="aego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7" y="4642945"/>
            <a:ext cx="871824" cy="304984"/>
          </a:xfrm>
          <a:prstGeom prst="rect">
            <a:avLst/>
          </a:prstGeom>
        </p:spPr>
      </p:pic>
      <p:sp>
        <p:nvSpPr>
          <p:cNvPr id="7" name="Title 10"/>
          <p:cNvSpPr txBox="1">
            <a:spLocks/>
          </p:cNvSpPr>
          <p:nvPr/>
        </p:nvSpPr>
        <p:spPr>
          <a:xfrm>
            <a:off x="233871" y="35919"/>
            <a:ext cx="7910563" cy="561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endParaRPr lang="en-GB" sz="2400" b="1" spc="-150" dirty="0" smtClean="0">
              <a:solidFill>
                <a:schemeClr val="accent1"/>
              </a:solidFill>
              <a:latin typeface="Verdana"/>
              <a:cs typeface="Verdana"/>
            </a:endParaRPr>
          </a:p>
          <a:p>
            <a:pPr algn="l">
              <a:lnSpc>
                <a:spcPct val="80000"/>
              </a:lnSpc>
            </a:pPr>
            <a:r>
              <a:rPr lang="en-GB" sz="2400" b="1" spc="-150" dirty="0" smtClean="0">
                <a:solidFill>
                  <a:schemeClr val="accent1"/>
                </a:solidFill>
                <a:latin typeface="Verdana"/>
                <a:cs typeface="Verdana"/>
              </a:rPr>
              <a:t>Benefit Crystallisation </a:t>
            </a:r>
            <a:r>
              <a:rPr lang="en-GB" sz="2400" b="1" spc="-150" dirty="0" smtClean="0">
                <a:solidFill>
                  <a:schemeClr val="accent1"/>
                </a:solidFill>
                <a:latin typeface="Verdana"/>
                <a:cs typeface="Verdana"/>
              </a:rPr>
              <a:t>Events – What are they?</a:t>
            </a:r>
            <a:endParaRPr lang="en-GB" sz="1600" dirty="0" smtClean="0">
              <a:solidFill>
                <a:schemeClr val="accent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9660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871" y="893081"/>
            <a:ext cx="8152610" cy="4060086"/>
          </a:xfrm>
          <a:prstGeom prst="rect">
            <a:avLst/>
          </a:prstGeom>
          <a:noFill/>
        </p:spPr>
        <p:txBody>
          <a:bodyPr wrap="square" numCol="1" spcCol="396000" rtlCol="0">
            <a:spAutoFit/>
          </a:bodyPr>
          <a:lstStyle/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Death Benefits</a:t>
            </a:r>
          </a:p>
          <a:p>
            <a:pPr marL="171450" lvl="0" indent="-1714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</a:t>
            </a:r>
            <a:r>
              <a:rPr lang="en-GB" sz="11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lump sum death benefits the responsibility for testing the members benefit’s against the LTA lies with the member’s personal representatives not the scheme administrator</a:t>
            </a:r>
          </a:p>
          <a:p>
            <a:pPr marL="171450" lvl="0" indent="-1714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GB" sz="800" dirty="0" smtClean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information should we tell the member when a BCE occurs?</a:t>
            </a: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statement that confirms:</a:t>
            </a:r>
          </a:p>
          <a:p>
            <a:pPr marL="431800" lvl="1" indent="-190500" defTabSz="914400">
              <a:spcBef>
                <a:spcPts val="700"/>
              </a:spcBef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Details of the event</a:t>
            </a:r>
            <a:endParaRPr lang="en-GB" sz="1100" dirty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31800" lvl="1" indent="-190500" defTabSz="914400">
              <a:spcBef>
                <a:spcPts val="700"/>
              </a:spcBef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Percentage of the LTA that has been used (rounded down to two decimal places)</a:t>
            </a:r>
            <a:endParaRPr lang="en-GB" sz="1100" dirty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-215900" defTabSz="914400">
              <a:spcBef>
                <a:spcPts val="700"/>
              </a:spcBef>
              <a:buClr>
                <a:srgbClr val="00467F"/>
              </a:buClr>
              <a:defRPr/>
            </a:pPr>
            <a:endParaRPr lang="en-GB" sz="800" dirty="0" smtClean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-215900" defTabSz="914400">
              <a:spcBef>
                <a:spcPts val="700"/>
              </a:spcBef>
              <a:buClr>
                <a:srgbClr val="00467F"/>
              </a:buClr>
              <a:buFont typeface="Arial" panose="020B0604020202020204" pitchFamily="34" charset="0"/>
              <a:buChar char="•"/>
              <a:defRPr/>
            </a:pP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Statement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must be sent within three months of event occurring - in practice, it is notified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claims paperwork</a:t>
            </a:r>
          </a:p>
          <a:p>
            <a:pPr indent="-215900" defTabSz="914400">
              <a:spcBef>
                <a:spcPts val="700"/>
              </a:spcBef>
              <a:buClr>
                <a:srgbClr val="00467F"/>
              </a:buClr>
              <a:buFont typeface="Arial" panose="020B0604020202020204" pitchFamily="34" charset="0"/>
              <a:buChar char="•"/>
              <a:defRPr/>
            </a:pP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 must be retained for the six tax years following the year in which the event occurred </a:t>
            </a: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Failure to:</a:t>
            </a:r>
            <a:endParaRPr lang="en-GB" sz="1100" b="1" dirty="0" smtClean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31800" lvl="1" indent="-190500" defTabSz="914400">
              <a:spcBef>
                <a:spcPts val="700"/>
              </a:spcBef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provide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statement could lead to a fine of £300 plus £60 per day if the failure continues</a:t>
            </a:r>
          </a:p>
          <a:p>
            <a:pPr marL="431800" lvl="1" indent="-190500" defTabSz="914400">
              <a:spcBef>
                <a:spcPts val="700"/>
              </a:spcBef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retain a copy of the statement could lead to a fine of up to £3000 per failure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GB" sz="1100" dirty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-215900" defTabSz="914400">
              <a:spcBef>
                <a:spcPts val="700"/>
              </a:spcBef>
              <a:buClr>
                <a:srgbClr val="00467F"/>
              </a:buClr>
              <a:defRPr/>
            </a:pPr>
            <a:endParaRPr lang="en-GB" sz="1200" dirty="0" smtClean="0">
              <a:solidFill>
                <a:srgbClr val="4F4E50"/>
              </a:solidFill>
              <a:latin typeface="Arial"/>
            </a:endParaRPr>
          </a:p>
        </p:txBody>
      </p:sp>
      <p:pic>
        <p:nvPicPr>
          <p:cNvPr id="8" name="Picture 7" descr="aego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7" y="4642945"/>
            <a:ext cx="871824" cy="304984"/>
          </a:xfrm>
          <a:prstGeom prst="rect">
            <a:avLst/>
          </a:prstGeom>
        </p:spPr>
      </p:pic>
      <p:sp>
        <p:nvSpPr>
          <p:cNvPr id="7" name="Title 10"/>
          <p:cNvSpPr txBox="1">
            <a:spLocks/>
          </p:cNvSpPr>
          <p:nvPr/>
        </p:nvSpPr>
        <p:spPr>
          <a:xfrm>
            <a:off x="233871" y="35919"/>
            <a:ext cx="7910563" cy="561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endParaRPr lang="en-GB" sz="2400" b="1" spc="-150" dirty="0" smtClean="0">
              <a:solidFill>
                <a:schemeClr val="accent1"/>
              </a:solidFill>
              <a:latin typeface="Verdana"/>
              <a:cs typeface="Verdana"/>
            </a:endParaRPr>
          </a:p>
          <a:p>
            <a:pPr algn="l">
              <a:lnSpc>
                <a:spcPct val="80000"/>
              </a:lnSpc>
            </a:pPr>
            <a:r>
              <a:rPr lang="en-GB" sz="2400" b="1" spc="-150" dirty="0" smtClean="0">
                <a:solidFill>
                  <a:schemeClr val="accent1"/>
                </a:solidFill>
                <a:latin typeface="Verdana"/>
                <a:cs typeface="Verdana"/>
              </a:rPr>
              <a:t>Benefit Crystallisation Events – Information requirements</a:t>
            </a:r>
            <a:endParaRPr lang="en-GB" sz="1600" dirty="0" smtClean="0">
              <a:solidFill>
                <a:schemeClr val="accent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056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871" y="902046"/>
            <a:ext cx="8152610" cy="4021614"/>
          </a:xfrm>
          <a:prstGeom prst="rect">
            <a:avLst/>
          </a:prstGeom>
          <a:noFill/>
        </p:spPr>
        <p:txBody>
          <a:bodyPr wrap="square" numCol="1" spcCol="396000" rtlCol="0">
            <a:spAutoFit/>
          </a:bodyPr>
          <a:lstStyle/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</a:t>
            </a:r>
            <a:r>
              <a:rPr lang="en-GB" sz="11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information should we report to HMRC?</a:t>
            </a:r>
          </a:p>
          <a:p>
            <a:pPr marL="285750" lvl="0" indent="-285750" defTabSz="914400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Scheme Administrators are required to notify HMRC when certain events occur during a tax year</a:t>
            </a:r>
          </a:p>
          <a:p>
            <a:pPr marL="285750" lvl="0" indent="-285750" defTabSz="914400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done by submitting an Event Report on Pension Schemes Online</a:t>
            </a:r>
          </a:p>
          <a:p>
            <a:pPr marL="285750" lvl="0" indent="-285750" defTabSz="914400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Event Report must be submitted to HMRC by 31 January following the end of the tax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year</a:t>
            </a:r>
          </a:p>
          <a:p>
            <a:pPr marL="285750" lvl="0" indent="-285750" defTabSz="914400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  <a:defRPr/>
            </a:pP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Common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examples:</a:t>
            </a:r>
          </a:p>
          <a:p>
            <a:pPr marL="431800" lvl="1" indent="-190500" defTabSz="914400">
              <a:lnSpc>
                <a:spcPct val="90000"/>
              </a:lnSpc>
              <a:spcBef>
                <a:spcPts val="700"/>
              </a:spcBef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0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Payment </a:t>
            </a:r>
            <a:r>
              <a:rPr lang="en-GB" sz="10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lump sum death benefits that, in total, exceed 50% of the standard lifetime allowance</a:t>
            </a:r>
          </a:p>
          <a:p>
            <a:pPr marL="431800" lvl="1" indent="-190500" defTabSz="914400">
              <a:lnSpc>
                <a:spcPct val="90000"/>
              </a:lnSpc>
              <a:spcBef>
                <a:spcPts val="700"/>
              </a:spcBef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0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Benefits paid before the normal minimum pension age in respect of a controlling director of the sponsoring employer</a:t>
            </a:r>
          </a:p>
          <a:p>
            <a:pPr marL="431800" lvl="1" indent="-190500" defTabSz="914400">
              <a:lnSpc>
                <a:spcPct val="90000"/>
              </a:lnSpc>
              <a:spcBef>
                <a:spcPts val="700"/>
              </a:spcBef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0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Payment of a serious ill health lump sum in respect of a controlling director of the sponsoring employer</a:t>
            </a:r>
          </a:p>
          <a:p>
            <a:pPr marL="431800" lvl="1" indent="-190500" defTabSz="914400">
              <a:lnSpc>
                <a:spcPct val="90000"/>
              </a:lnSpc>
              <a:spcBef>
                <a:spcPts val="700"/>
              </a:spcBef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0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 a member relies on enhanced, primary, fixed, or individual protection to reduce or eliminate a liability to the lifetime allowance charge</a:t>
            </a:r>
          </a:p>
          <a:p>
            <a:pPr marL="431800" lvl="1" indent="-190500" defTabSz="914400">
              <a:lnSpc>
                <a:spcPct val="90000"/>
              </a:lnSpc>
              <a:spcBef>
                <a:spcPts val="700"/>
              </a:spcBef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0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Where a pension commencement lump sum of more 25% is taken and the lump sum is between 7.5% and 25% of the standard lifetime allowance</a:t>
            </a:r>
          </a:p>
          <a:p>
            <a:pPr marL="431800" lvl="1" indent="-190500" defTabSz="914400">
              <a:lnSpc>
                <a:spcPct val="90000"/>
              </a:lnSpc>
              <a:spcBef>
                <a:spcPts val="700"/>
              </a:spcBef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0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stand alone lump sum is paid where either the individual has primary or enhanced protection and had lump sum rights of more than £375,000 on 5 April 2006 or the member has scheme specific lump sum protection and the lump sum is greater than 7.5% of the standard lifetime allowance.</a:t>
            </a:r>
          </a:p>
          <a:p>
            <a:pPr marL="431800" lvl="1" indent="-190500" defTabSz="914400">
              <a:lnSpc>
                <a:spcPct val="90000"/>
              </a:lnSpc>
              <a:spcBef>
                <a:spcPts val="700"/>
              </a:spcBef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0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Transfer to a QROPs (paper return)</a:t>
            </a:r>
          </a:p>
          <a:p>
            <a:pPr marL="431800" lvl="1" indent="-190500" defTabSz="914400">
              <a:lnSpc>
                <a:spcPct val="90000"/>
              </a:lnSpc>
              <a:spcBef>
                <a:spcPts val="700"/>
              </a:spcBef>
              <a:buClr>
                <a:srgbClr val="00467F"/>
              </a:buClr>
              <a:buFont typeface="Wingdings 3" panose="05040102010807070707" pitchFamily="18" charset="2"/>
              <a:buChar char=""/>
              <a:defRPr/>
            </a:pPr>
            <a:r>
              <a:rPr lang="en-GB" sz="10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Unauthorised payments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GB" sz="1100" dirty="0">
              <a:solidFill>
                <a:srgbClr val="4F4E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endParaRPr lang="en-GB" sz="1100" b="1" dirty="0" smtClean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 descr="aego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7" y="4642945"/>
            <a:ext cx="871824" cy="304984"/>
          </a:xfrm>
          <a:prstGeom prst="rect">
            <a:avLst/>
          </a:prstGeom>
        </p:spPr>
      </p:pic>
      <p:sp>
        <p:nvSpPr>
          <p:cNvPr id="7" name="Title 10"/>
          <p:cNvSpPr txBox="1">
            <a:spLocks/>
          </p:cNvSpPr>
          <p:nvPr/>
        </p:nvSpPr>
        <p:spPr>
          <a:xfrm>
            <a:off x="233871" y="143555"/>
            <a:ext cx="7910563" cy="561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endParaRPr lang="en-GB" sz="2400" b="1" spc="-150" dirty="0" smtClean="0">
              <a:solidFill>
                <a:schemeClr val="accent1"/>
              </a:solidFill>
              <a:latin typeface="Verdana"/>
              <a:cs typeface="Verdana"/>
            </a:endParaRPr>
          </a:p>
          <a:p>
            <a:pPr algn="l">
              <a:lnSpc>
                <a:spcPct val="80000"/>
              </a:lnSpc>
            </a:pPr>
            <a:r>
              <a:rPr lang="en-GB" sz="2400" b="1" spc="-150" dirty="0" smtClean="0">
                <a:solidFill>
                  <a:schemeClr val="accent1"/>
                </a:solidFill>
                <a:latin typeface="Verdana"/>
                <a:cs typeface="Verdana"/>
              </a:rPr>
              <a:t>Benefit Crystallisation Events: Reporting Requirements</a:t>
            </a:r>
            <a:endParaRPr lang="en-GB" sz="1600" dirty="0" smtClean="0">
              <a:solidFill>
                <a:schemeClr val="accent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1248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871" y="704822"/>
            <a:ext cx="8152610" cy="3708708"/>
          </a:xfrm>
          <a:prstGeom prst="rect">
            <a:avLst/>
          </a:prstGeom>
          <a:noFill/>
        </p:spPr>
        <p:txBody>
          <a:bodyPr wrap="square" numCol="1" spcCol="396000" rtlCol="0">
            <a:spAutoFit/>
          </a:bodyPr>
          <a:lstStyle/>
          <a:p>
            <a:pPr marL="171450" lvl="0" indent="-1714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</a:t>
            </a:r>
            <a:r>
              <a:rPr lang="en-GB" sz="1100" dirty="0" smtClean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lifetime allowance is exceeded there is a tax charge on the excess – the Lifetime Allowance Charge</a:t>
            </a:r>
            <a:endParaRPr lang="en-GB" sz="800" dirty="0" smtClean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</a:p>
          <a:p>
            <a:pPr marL="171450" lvl="0" indent="-1714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 Thomas is taking benefits that  are valued at £500,000 </a:t>
            </a:r>
          </a:p>
          <a:p>
            <a:pPr marL="171450" lvl="0" indent="-1714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Having already taken benefits from other registered pension schemes, his remaining lifetime allowance is £250,000 </a:t>
            </a:r>
          </a:p>
          <a:p>
            <a:pPr marL="171450" lvl="0" indent="-1714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 the first £250,000 of the BCE is within the lifetime allowance</a:t>
            </a:r>
          </a:p>
          <a:p>
            <a:pPr marL="171450" lvl="0" indent="-171450" defTabSz="914400" eaLnBrk="0" fontAlgn="base" hangingPunct="0">
              <a:spcBef>
                <a:spcPts val="7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1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remaining £250,000 is not and will be subject to the lifetime allowance charge</a:t>
            </a: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endParaRPr lang="en-GB" sz="1100" b="1" dirty="0" smtClean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ts val="700"/>
              </a:spcBef>
              <a:spcAft>
                <a:spcPct val="0"/>
              </a:spcAft>
              <a:defRPr/>
            </a:pPr>
            <a:r>
              <a:rPr lang="en-GB" sz="1100" b="1" dirty="0" smtClean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options are available if a member exceeds their LTA?</a:t>
            </a:r>
          </a:p>
          <a:p>
            <a:pPr marL="171450" indent="-171450" defTabSz="914400">
              <a:spcBef>
                <a:spcPts val="700"/>
              </a:spcBef>
              <a:buClr>
                <a:srgbClr val="00467F"/>
              </a:buClr>
              <a:buFont typeface="Wingdings" panose="05000000000000000000" pitchFamily="2" charset="2"/>
              <a:buChar char="Ø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They can receive the excess as a Lifetime Allowance Excess Lump Sum or</a:t>
            </a:r>
          </a:p>
          <a:p>
            <a:pPr marL="171450" indent="-171450" defTabSz="914400">
              <a:spcBef>
                <a:spcPts val="700"/>
              </a:spcBef>
              <a:buClr>
                <a:srgbClr val="00467F"/>
              </a:buClr>
              <a:buFont typeface="Wingdings" panose="05000000000000000000" pitchFamily="2" charset="2"/>
              <a:buChar char="Ø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They can use the excess to provide a pension income or</a:t>
            </a:r>
          </a:p>
          <a:p>
            <a:pPr marL="171450" indent="-171450" defTabSz="914400">
              <a:spcBef>
                <a:spcPts val="700"/>
              </a:spcBef>
              <a:buClr>
                <a:srgbClr val="00467F"/>
              </a:buClr>
              <a:buFont typeface="Wingdings" panose="05000000000000000000" pitchFamily="2" charset="2"/>
              <a:buChar char="Ø"/>
              <a:defRPr/>
            </a:pP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a mixture of the previous two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options</a:t>
            </a:r>
          </a:p>
          <a:p>
            <a:pPr marL="171450" indent="-171450" defTabSz="914400">
              <a:spcBef>
                <a:spcPts val="700"/>
              </a:spcBef>
              <a:buClr>
                <a:srgbClr val="00467F"/>
              </a:buClr>
              <a:buFont typeface="Arial" panose="020B0604020202020204" pitchFamily="34" charset="0"/>
              <a:buChar char="•"/>
              <a:defRPr/>
            </a:pP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Regardless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which option is chosen a lifetime allowance charge will be </a:t>
            </a: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due</a:t>
            </a:r>
          </a:p>
          <a:p>
            <a:pPr marL="171450" indent="-171450" defTabSz="914400">
              <a:spcBef>
                <a:spcPts val="700"/>
              </a:spcBef>
              <a:buClr>
                <a:srgbClr val="00467F"/>
              </a:buClr>
              <a:buFont typeface="Arial" panose="020B0604020202020204" pitchFamily="34" charset="0"/>
              <a:buChar char="•"/>
              <a:defRPr/>
            </a:pPr>
            <a:r>
              <a:rPr lang="en-GB" sz="1100" dirty="0" smtClean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Schemes </a:t>
            </a:r>
            <a:r>
              <a:rPr lang="en-GB" sz="1100" dirty="0">
                <a:solidFill>
                  <a:srgbClr val="4F4E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not have to offer the Lifetime Allowance Excess Lump Sum option they can insist that a pension is taken </a:t>
            </a:r>
            <a:endParaRPr lang="en-GB" sz="1200" dirty="0" smtClean="0">
              <a:solidFill>
                <a:srgbClr val="4F4E50"/>
              </a:solidFill>
              <a:latin typeface="Arial"/>
            </a:endParaRPr>
          </a:p>
        </p:txBody>
      </p:sp>
      <p:pic>
        <p:nvPicPr>
          <p:cNvPr id="8" name="Picture 7" descr="aegon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7" y="4642945"/>
            <a:ext cx="871824" cy="304984"/>
          </a:xfrm>
          <a:prstGeom prst="rect">
            <a:avLst/>
          </a:prstGeom>
        </p:spPr>
      </p:pic>
      <p:sp>
        <p:nvSpPr>
          <p:cNvPr id="7" name="Title 10"/>
          <p:cNvSpPr txBox="1">
            <a:spLocks/>
          </p:cNvSpPr>
          <p:nvPr/>
        </p:nvSpPr>
        <p:spPr>
          <a:xfrm>
            <a:off x="233871" y="35919"/>
            <a:ext cx="7910563" cy="561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endParaRPr lang="en-GB" sz="2400" b="1" spc="-150" dirty="0" smtClean="0">
              <a:solidFill>
                <a:schemeClr val="accent1"/>
              </a:solidFill>
              <a:latin typeface="Verdana"/>
              <a:cs typeface="Verdana"/>
            </a:endParaRPr>
          </a:p>
          <a:p>
            <a:pPr algn="l">
              <a:lnSpc>
                <a:spcPct val="80000"/>
              </a:lnSpc>
            </a:pPr>
            <a:r>
              <a:rPr lang="en-GB" sz="2400" b="1" spc="-150" dirty="0" smtClean="0">
                <a:solidFill>
                  <a:schemeClr val="accent1"/>
                </a:solidFill>
                <a:latin typeface="Verdana"/>
                <a:cs typeface="Verdana"/>
              </a:rPr>
              <a:t>The Lifetime Allowance Charge</a:t>
            </a:r>
            <a:endParaRPr lang="en-GB" sz="1600" dirty="0" smtClean="0">
              <a:solidFill>
                <a:schemeClr val="accent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0032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AEGON4">
      <a:dk1>
        <a:srgbClr val="0069B4"/>
      </a:dk1>
      <a:lt1>
        <a:sysClr val="window" lastClr="FFFFFF"/>
      </a:lt1>
      <a:dk2>
        <a:srgbClr val="0069B4"/>
      </a:dk2>
      <a:lt2>
        <a:srgbClr val="EEECE1"/>
      </a:lt2>
      <a:accent1>
        <a:srgbClr val="0069B4"/>
      </a:accent1>
      <a:accent2>
        <a:srgbClr val="00A48C"/>
      </a:accent2>
      <a:accent3>
        <a:srgbClr val="36B5CE"/>
      </a:accent3>
      <a:accent4>
        <a:srgbClr val="942EB5"/>
      </a:accent4>
      <a:accent5>
        <a:srgbClr val="666366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f16c812b-1aa6-4d16-9ab4-2de749e1e6ef">(2) Templates</Categor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A8836DE081ED43965F0E904441BD74" ma:contentTypeVersion="1" ma:contentTypeDescription="Create a new document." ma:contentTypeScope="" ma:versionID="97a43dab46a6f39929ef241b98be63a5">
  <xsd:schema xmlns:xsd="http://www.w3.org/2001/XMLSchema" xmlns:xs="http://www.w3.org/2001/XMLSchema" xmlns:p="http://schemas.microsoft.com/office/2006/metadata/properties" xmlns:ns2="f16c812b-1aa6-4d16-9ab4-2de749e1e6ef" targetNamespace="http://schemas.microsoft.com/office/2006/metadata/properties" ma:root="true" ma:fieldsID="eeffbc0977bbe5bb8e7db524cb9b8e43" ns2:_="">
    <xsd:import namespace="f16c812b-1aa6-4d16-9ab4-2de749e1e6ef"/>
    <xsd:element name="properties">
      <xsd:complexType>
        <xsd:sequence>
          <xsd:element name="documentManagement">
            <xsd:complexType>
              <xsd:all>
                <xsd:element ref="ns2:Category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6c812b-1aa6-4d16-9ab4-2de749e1e6ef" elementFormDefault="qualified">
    <xsd:import namespace="http://schemas.microsoft.com/office/2006/documentManagement/types"/>
    <xsd:import namespace="http://schemas.microsoft.com/office/infopath/2007/PartnerControls"/>
    <xsd:element name="Category" ma:index="8" ma:displayName="Category" ma:format="Dropdown" ma:internalName="Category">
      <xsd:simpleType>
        <xsd:restriction base="dms:Choice">
          <xsd:enumeration value="(1) Guidelines"/>
          <xsd:enumeration value="(2) Templates"/>
          <xsd:enumeration value="(3) Information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EE5235-BAB1-42D1-BBB9-14BF4C58EF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A8D9C1-A160-44A4-8E27-4383BC2B6CDF}">
  <ds:schemaRefs>
    <ds:schemaRef ds:uri="http://purl.org/dc/dcmitype/"/>
    <ds:schemaRef ds:uri="http://www.w3.org/XML/1998/namespace"/>
    <ds:schemaRef ds:uri="f16c812b-1aa6-4d16-9ab4-2de749e1e6ef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DBC330B-6CB1-429E-ADE6-BCFB3C649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6c812b-1aa6-4d16-9ab4-2de749e1e6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1732</Words>
  <Application>Microsoft Office PowerPoint</Application>
  <PresentationFormat>On-screen Show (16:9)</PresentationFormat>
  <Paragraphs>200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Verdana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Lifetime Allowance – Limits per tax year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Aegon Presentation Template 16x9 2015</dc:title>
  <dc:creator>Samantha Dexter</dc:creator>
  <cp:lastModifiedBy>Gore, Karen</cp:lastModifiedBy>
  <cp:revision>190</cp:revision>
  <cp:lastPrinted>2016-10-26T11:44:30Z</cp:lastPrinted>
  <dcterms:created xsi:type="dcterms:W3CDTF">2015-05-26T08:01:19Z</dcterms:created>
  <dcterms:modified xsi:type="dcterms:W3CDTF">2016-10-26T12:23:33Z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0x0101006DA8836DE081ED43965F0E904441BD74</vt:lpwstr>
  </property>
</Properties>
</file>