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57" r:id="rId5"/>
    <p:sldId id="305" r:id="rId6"/>
    <p:sldId id="295" r:id="rId7"/>
    <p:sldId id="306" r:id="rId8"/>
    <p:sldId id="307" r:id="rId9"/>
    <p:sldId id="308" r:id="rId10"/>
    <p:sldId id="309" r:id="rId11"/>
    <p:sldId id="310" r:id="rId12"/>
    <p:sldId id="311" r:id="rId13"/>
    <p:sldId id="314" r:id="rId14"/>
    <p:sldId id="312" r:id="rId15"/>
    <p:sldId id="313" r:id="rId16"/>
    <p:sldId id="315" r:id="rId17"/>
    <p:sldId id="316" r:id="rId18"/>
    <p:sldId id="317" r:id="rId19"/>
    <p:sldId id="269" r:id="rId20"/>
  </p:sldIdLst>
  <p:sldSz cx="9144000" cy="5143500" type="screen16x9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90" autoAdjust="0"/>
  </p:normalViewPr>
  <p:slideViewPr>
    <p:cSldViewPr snapToGrid="0" snapToObjects="1">
      <p:cViewPr varScale="1">
        <p:scale>
          <a:sx n="107" d="100"/>
          <a:sy n="107" d="100"/>
        </p:scale>
        <p:origin x="114" y="2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C292A1CD-E74E-4CD1-AA73-176FD0281D59}" type="datetimeFigureOut">
              <a:rPr lang="en-GB" smtClean="0"/>
              <a:t>10/11/2016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793CC55D-B5CD-4363-BA7D-DCE27A9A6AB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175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Other forms of Protection – Age</a:t>
            </a:r>
            <a:r>
              <a:rPr lang="en-GB" b="1" baseline="0" dirty="0" smtClean="0"/>
              <a:t> &amp; TFC cover separately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C55D-B5CD-4363-BA7D-DCE27A9A6AB0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267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Fix</a:t>
            </a:r>
            <a:r>
              <a:rPr lang="en-GB" b="1" dirty="0" smtClean="0"/>
              <a:t>E</a:t>
            </a:r>
            <a:r>
              <a:rPr lang="en-GB" dirty="0" smtClean="0"/>
              <a:t>d Protection</a:t>
            </a:r>
            <a:r>
              <a:rPr lang="en-GB" baseline="0" dirty="0" smtClean="0"/>
              <a:t> similar to </a:t>
            </a:r>
            <a:r>
              <a:rPr lang="en-GB" b="1" baseline="0" dirty="0" smtClean="0"/>
              <a:t>E</a:t>
            </a:r>
            <a:r>
              <a:rPr lang="en-GB" baseline="0" dirty="0" smtClean="0"/>
              <a:t>nhanced – anyone could apply but conditions then apply eg can’t pay any more in.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C55D-B5CD-4363-BA7D-DCE27A9A6AB0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4254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C55D-B5CD-4363-BA7D-DCE27A9A6AB0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226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I</a:t>
            </a:r>
            <a:r>
              <a:rPr lang="en-GB" dirty="0" smtClean="0"/>
              <a:t>ndividual Protection – similar to Pr</a:t>
            </a:r>
            <a:r>
              <a:rPr lang="en-GB" b="1" dirty="0" smtClean="0"/>
              <a:t>I</a:t>
            </a:r>
            <a:r>
              <a:rPr lang="en-GB" dirty="0" smtClean="0"/>
              <a:t>mary Protection –</a:t>
            </a:r>
            <a:r>
              <a:rPr lang="en-GB" baseline="0" dirty="0" smtClean="0"/>
              <a:t> had to already had funds in excess of reduced LTA &amp; can still contribute, only protects up to a set limit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C55D-B5CD-4363-BA7D-DCE27A9A6AB0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6637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C55D-B5CD-4363-BA7D-DCE27A9A6AB0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7163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C55D-B5CD-4363-BA7D-DCE27A9A6AB0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1498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C55D-B5CD-4363-BA7D-DCE27A9A6AB0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952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C55D-B5CD-4363-BA7D-DCE27A9A6AB0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854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C55D-B5CD-4363-BA7D-DCE27A9A6AB0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801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C55D-B5CD-4363-BA7D-DCE27A9A6AB0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456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</a:t>
            </a:r>
            <a:r>
              <a:rPr lang="en-GB" baseline="0" dirty="0" smtClean="0"/>
              <a:t> is higher that 25% of £1.8m ie £450,000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C55D-B5CD-4363-BA7D-DCE27A9A6AB0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089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applicable to those who thought their pension benefits on crystallisation </a:t>
            </a:r>
            <a:r>
              <a:rPr lang="en-GB" b="1" dirty="0" smtClean="0"/>
              <a:t>could</a:t>
            </a:r>
            <a:r>
              <a:rPr lang="en-GB" dirty="0" smtClean="0"/>
              <a:t> be higher that LTA (£1.5m)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C55D-B5CD-4363-BA7D-DCE27A9A6AB0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8205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C55D-B5CD-4363-BA7D-DCE27A9A6AB0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6883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£400,000</a:t>
            </a:r>
            <a:r>
              <a:rPr lang="en-GB" baseline="0" dirty="0" smtClean="0"/>
              <a:t> higher than £375,000 which is 25% of new SLTA (£1.5m)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C55D-B5CD-4363-BA7D-DCE27A9A6AB0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277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BD0A-0B2E-8947-92D6-AB42BFA7E4D0}" type="datetimeFigureOut">
              <a:rPr lang="en-US" smtClean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5FAB-CD18-1949-8D7F-6917BCA21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BD0A-0B2E-8947-92D6-AB42BFA7E4D0}" type="datetimeFigureOut">
              <a:rPr lang="en-US" smtClean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5FAB-CD18-1949-8D7F-6917BCA21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BD0A-0B2E-8947-92D6-AB42BFA7E4D0}" type="datetimeFigureOut">
              <a:rPr lang="en-US" smtClean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5FAB-CD18-1949-8D7F-6917BCA21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9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BD0A-0B2E-8947-92D6-AB42BFA7E4D0}" type="datetimeFigureOut">
              <a:rPr lang="en-US" smtClean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5FAB-CD18-1949-8D7F-6917BCA21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3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BD0A-0B2E-8947-92D6-AB42BFA7E4D0}" type="datetimeFigureOut">
              <a:rPr lang="en-US" smtClean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5FAB-CD18-1949-8D7F-6917BCA21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8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BD0A-0B2E-8947-92D6-AB42BFA7E4D0}" type="datetimeFigureOut">
              <a:rPr lang="en-US" smtClean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5FAB-CD18-1949-8D7F-6917BCA21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26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BD0A-0B2E-8947-92D6-AB42BFA7E4D0}" type="datetimeFigureOut">
              <a:rPr lang="en-US" smtClean="0"/>
              <a:t>11/10/2016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5FAB-CD18-1949-8D7F-6917BCA21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4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BD0A-0B2E-8947-92D6-AB42BFA7E4D0}" type="datetimeFigureOut">
              <a:rPr lang="en-US" smtClean="0"/>
              <a:t>11/10/2016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5FAB-CD18-1949-8D7F-6917BCA21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48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BD0A-0B2E-8947-92D6-AB42BFA7E4D0}" type="datetimeFigureOut">
              <a:rPr lang="en-US" smtClean="0"/>
              <a:t>11/10/2016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5FAB-CD18-1949-8D7F-6917BCA21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1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BD0A-0B2E-8947-92D6-AB42BFA7E4D0}" type="datetimeFigureOut">
              <a:rPr lang="en-US" smtClean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5FAB-CD18-1949-8D7F-6917BCA21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6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BD0A-0B2E-8947-92D6-AB42BFA7E4D0}" type="datetimeFigureOut">
              <a:rPr lang="en-US" smtClean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5FAB-CD18-1949-8D7F-6917BCA21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74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0BD0A-0B2E-8947-92D6-AB42BFA7E4D0}" type="datetimeFigureOut">
              <a:rPr lang="en-US" smtClean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35FAB-CD18-1949-8D7F-6917BCA21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3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25" y="4562557"/>
            <a:ext cx="8788400" cy="368300"/>
          </a:xfrm>
          <a:prstGeom prst="rect">
            <a:avLst/>
          </a:prstGeom>
        </p:spPr>
      </p:pic>
      <p:sp>
        <p:nvSpPr>
          <p:cNvPr id="5" name="Title 10"/>
          <p:cNvSpPr txBox="1">
            <a:spLocks/>
          </p:cNvSpPr>
          <p:nvPr/>
        </p:nvSpPr>
        <p:spPr>
          <a:xfrm>
            <a:off x="383224" y="1470212"/>
            <a:ext cx="8411152" cy="599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GB" b="1" spc="-150" dirty="0" smtClean="0">
                <a:solidFill>
                  <a:schemeClr val="accent1"/>
                </a:solidFill>
                <a:latin typeface="Verdana"/>
                <a:cs typeface="Verdana"/>
              </a:rPr>
              <a:t>Protection from tax charges</a:t>
            </a:r>
            <a:endParaRPr lang="en-GB" sz="1600" spc="-150" dirty="0" smtClean="0">
              <a:solidFill>
                <a:schemeClr val="accent5"/>
              </a:solidFill>
              <a:latin typeface="Verdana"/>
              <a:cs typeface="Verdana"/>
            </a:endParaRPr>
          </a:p>
          <a:p>
            <a:pPr algn="l">
              <a:lnSpc>
                <a:spcPct val="80000"/>
              </a:lnSpc>
            </a:pPr>
            <a:endParaRPr lang="en-GB" sz="1600" spc="-150" dirty="0" smtClean="0">
              <a:solidFill>
                <a:schemeClr val="accent5"/>
              </a:solidFill>
              <a:latin typeface="Verdana"/>
              <a:cs typeface="Verdana"/>
            </a:endParaRPr>
          </a:p>
          <a:p>
            <a:pPr algn="l">
              <a:lnSpc>
                <a:spcPct val="80000"/>
              </a:lnSpc>
            </a:pPr>
            <a:r>
              <a:rPr lang="en-GB" sz="1600" spc="-150" dirty="0" smtClean="0">
                <a:solidFill>
                  <a:schemeClr val="accent5"/>
                </a:solidFill>
                <a:latin typeface="Verdana"/>
                <a:cs typeface="Verdana"/>
              </a:rPr>
              <a:t>Karen Gore </a:t>
            </a:r>
          </a:p>
          <a:p>
            <a:pPr algn="l">
              <a:lnSpc>
                <a:spcPct val="80000"/>
              </a:lnSpc>
            </a:pPr>
            <a:endParaRPr lang="en-GB" sz="1600" spc="-150" dirty="0" smtClean="0">
              <a:solidFill>
                <a:schemeClr val="accent5"/>
              </a:solidFill>
              <a:latin typeface="Verdana"/>
              <a:cs typeface="Verdana"/>
            </a:endParaRPr>
          </a:p>
          <a:p>
            <a:pPr algn="l">
              <a:lnSpc>
                <a:spcPct val="80000"/>
              </a:lnSpc>
            </a:pPr>
            <a:r>
              <a:rPr lang="en-GB" sz="1600" spc="-150" dirty="0" smtClean="0">
                <a:solidFill>
                  <a:schemeClr val="accent5"/>
                </a:solidFill>
                <a:latin typeface="Verdana"/>
                <a:cs typeface="Verdana"/>
              </a:rPr>
              <a:t>October 2016</a:t>
            </a:r>
            <a:endParaRPr lang="en-GB" sz="1600" dirty="0" smtClean="0">
              <a:solidFill>
                <a:schemeClr val="accent5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8405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871" y="1152149"/>
            <a:ext cx="8152610" cy="2390398"/>
          </a:xfrm>
          <a:prstGeom prst="rect">
            <a:avLst/>
          </a:prstGeom>
          <a:noFill/>
        </p:spPr>
        <p:txBody>
          <a:bodyPr wrap="square" numCol="1" spcCol="396000" rtlCol="0">
            <a:spAutoFit/>
          </a:bodyPr>
          <a:lstStyle/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4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</a:t>
            </a:r>
          </a:p>
          <a:p>
            <a:pPr lvl="0" defTabSz="914400" fontAlgn="base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Mr Grey had benefits worth £2,000,000 on 5 April 2006 and could receive a lump sum of £400,000 on that </a:t>
            </a:r>
            <a:r>
              <a:rPr lang="en-GB" sz="14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date (under old rules). </a:t>
            </a:r>
            <a:r>
              <a:rPr lang="en-GB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 is therefore entitled to protected lump sum rights of 20%</a:t>
            </a:r>
          </a:p>
          <a:p>
            <a:pPr marL="285750" lvl="0" indent="-285750" defTabSz="914400" fontAlgn="base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2010 he took some of his benefits and crystallised benefits worth £1m. He could take 20% of this (£200,000) as a lump sum</a:t>
            </a:r>
          </a:p>
          <a:p>
            <a:pPr marL="285750" lvl="0" indent="-285750" defTabSz="914400" fontAlgn="base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</a:t>
            </a:r>
            <a:r>
              <a:rPr lang="en-GB" sz="14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2014 </a:t>
            </a:r>
            <a:r>
              <a:rPr lang="en-GB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 took the remainder of his benefits which were now worth £2m. </a:t>
            </a:r>
            <a:r>
              <a:rPr lang="en-GB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 could take another £400,000 as a lump sum </a:t>
            </a:r>
            <a:r>
              <a:rPr lang="en-GB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endParaRPr lang="en-GB" sz="1400" b="1" dirty="0" smtClean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 descr="aegon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97" y="4642945"/>
            <a:ext cx="871824" cy="304984"/>
          </a:xfrm>
          <a:prstGeom prst="rect">
            <a:avLst/>
          </a:prstGeom>
        </p:spPr>
      </p:pic>
      <p:sp>
        <p:nvSpPr>
          <p:cNvPr id="7" name="Title 10"/>
          <p:cNvSpPr txBox="1">
            <a:spLocks/>
          </p:cNvSpPr>
          <p:nvPr/>
        </p:nvSpPr>
        <p:spPr>
          <a:xfrm>
            <a:off x="233871" y="321287"/>
            <a:ext cx="7910563" cy="561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endParaRPr lang="en-GB" sz="2400" b="1" spc="-150" dirty="0" smtClean="0">
              <a:solidFill>
                <a:schemeClr val="accent1"/>
              </a:solidFill>
              <a:latin typeface="Verdana"/>
              <a:cs typeface="Verdana"/>
            </a:endParaRPr>
          </a:p>
          <a:p>
            <a:pPr algn="l">
              <a:lnSpc>
                <a:spcPct val="80000"/>
              </a:lnSpc>
            </a:pPr>
            <a:r>
              <a:rPr lang="en-GB" sz="2400" b="1" spc="-150" dirty="0" smtClean="0">
                <a:solidFill>
                  <a:schemeClr val="accent1"/>
                </a:solidFill>
                <a:latin typeface="Verdana"/>
                <a:cs typeface="Verdana"/>
              </a:rPr>
              <a:t>Enhanced Protection – Pensions Commencement Lump Sum (PCLS)</a:t>
            </a:r>
            <a:endParaRPr lang="en-GB" sz="1600" dirty="0" smtClean="0">
              <a:solidFill>
                <a:schemeClr val="accent5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4409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871" y="704822"/>
            <a:ext cx="8152610" cy="4284250"/>
          </a:xfrm>
          <a:prstGeom prst="rect">
            <a:avLst/>
          </a:prstGeom>
          <a:noFill/>
        </p:spPr>
        <p:txBody>
          <a:bodyPr wrap="square" numCol="1" spcCol="396000" rtlCol="0">
            <a:spAutoFit/>
          </a:bodyPr>
          <a:lstStyle/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1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Why &amp; when was it introduced?</a:t>
            </a:r>
          </a:p>
          <a:p>
            <a:pPr marL="171450" lvl="0" indent="-171450" defTabSz="914400"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LTA was reduced from £1.8m to £1.5m from 6 April 2012 as part of Government measures to restrict the tax reliefs available under pension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schemes</a:t>
            </a:r>
            <a:endParaRPr lang="en-GB" sz="1100" dirty="0">
              <a:solidFill>
                <a:srgbClr val="4F4E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lvl="0" indent="-171450" defTabSz="914400"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Fixed protection was introduced to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ensure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individuals were not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penalised by the reduction</a:t>
            </a: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1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Who was it available to?</a:t>
            </a:r>
          </a:p>
          <a:p>
            <a:pPr marL="171450" lvl="0" indent="-171450" defTabSz="914400"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Any individual could apply for Fixed Protection but it would be of most use to those who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expected to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have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funds in excess of £1.5m on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retirement. Individual must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have been a member of a registered pension scheme on 6 April 2012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must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have previously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been given Primary or Enhanced Protection</a:t>
            </a: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1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does it work?</a:t>
            </a:r>
          </a:p>
          <a:p>
            <a:pPr marL="171450" lvl="0" indent="-171450" defTabSz="914400"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Gives individuals a fixed lifetime allowance of £1.8m rather than the current LTA assuming certain conditions are met</a:t>
            </a:r>
          </a:p>
          <a:p>
            <a:pPr marL="171450" lvl="0" indent="-171450" defTabSz="914400"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Fixed Protection was granted upon submitting an application to HMRC (had to be made by 5 April 2012).</a:t>
            </a:r>
          </a:p>
          <a:p>
            <a:pPr marL="171450" lvl="0" indent="-171450" defTabSz="914400"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HMRC issued members who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successfully applied with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certificate evidencing their protection</a:t>
            </a:r>
          </a:p>
          <a:p>
            <a:pPr marL="171450" lvl="0" indent="-171450" defTabSz="914400"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Conditions for keeping the protection are broadly the same as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Enhanced Protection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conditions, e.g. no contributions are allowed and only certain transfers can take place</a:t>
            </a:r>
          </a:p>
          <a:p>
            <a:pPr marL="171450" lvl="0" indent="-171450" defTabSz="914400"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Fixed Protection 2012 is lost, the member becomes subject to the standard Lifetime Allowance</a:t>
            </a:r>
          </a:p>
          <a:p>
            <a:pPr marL="171450" lvl="0" indent="-171450" defTabSz="914400"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benefit crystallisation the member has to provide a copy of their HMRC certificate and confirm that they have not lost Fixed Protection</a:t>
            </a:r>
            <a:b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GB" sz="1100" dirty="0">
              <a:solidFill>
                <a:srgbClr val="4F4E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endParaRPr lang="en-GB" sz="1100" b="1" dirty="0" smtClean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 descr="aegon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97" y="4642945"/>
            <a:ext cx="871824" cy="304984"/>
          </a:xfrm>
          <a:prstGeom prst="rect">
            <a:avLst/>
          </a:prstGeom>
        </p:spPr>
      </p:pic>
      <p:sp>
        <p:nvSpPr>
          <p:cNvPr id="7" name="Title 10"/>
          <p:cNvSpPr txBox="1">
            <a:spLocks/>
          </p:cNvSpPr>
          <p:nvPr/>
        </p:nvSpPr>
        <p:spPr>
          <a:xfrm>
            <a:off x="233871" y="35919"/>
            <a:ext cx="7910563" cy="561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endParaRPr lang="en-GB" sz="2400" b="1" spc="-150" dirty="0" smtClean="0">
              <a:solidFill>
                <a:schemeClr val="accent1"/>
              </a:solidFill>
              <a:latin typeface="Verdana"/>
              <a:cs typeface="Verdana"/>
            </a:endParaRPr>
          </a:p>
          <a:p>
            <a:pPr algn="l">
              <a:lnSpc>
                <a:spcPct val="80000"/>
              </a:lnSpc>
            </a:pPr>
            <a:r>
              <a:rPr lang="en-GB" sz="2400" b="1" spc="-150" dirty="0" smtClean="0">
                <a:solidFill>
                  <a:schemeClr val="accent1"/>
                </a:solidFill>
                <a:latin typeface="Verdana"/>
                <a:cs typeface="Verdana"/>
              </a:rPr>
              <a:t>Fixed Protection 2012</a:t>
            </a:r>
            <a:endParaRPr lang="en-GB" sz="1600" dirty="0" smtClean="0">
              <a:solidFill>
                <a:schemeClr val="accent5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7598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871" y="704822"/>
            <a:ext cx="8152610" cy="3977499"/>
          </a:xfrm>
          <a:prstGeom prst="rect">
            <a:avLst/>
          </a:prstGeom>
          <a:noFill/>
        </p:spPr>
        <p:txBody>
          <a:bodyPr wrap="square" numCol="1" spcCol="396000" rtlCol="0">
            <a:spAutoFit/>
          </a:bodyPr>
          <a:lstStyle/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1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Fixed Protection 2014</a:t>
            </a:r>
          </a:p>
          <a:p>
            <a:pPr marL="171450" lvl="0" indent="-171450" defTabSz="914400" eaLnBrk="0" fontAlgn="base" hangingPunct="0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LTA reduced from £1.5m to £1.25m from 6 April 2014</a:t>
            </a:r>
          </a:p>
          <a:p>
            <a:pPr marL="171450" lvl="0" indent="-171450" defTabSz="914400" eaLnBrk="0" fontAlgn="base" hangingPunct="0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Allowed individuals to keep LTA of £1.5m</a:t>
            </a:r>
            <a:endParaRPr lang="en-GB" sz="1100" dirty="0">
              <a:solidFill>
                <a:srgbClr val="4F4E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lvl="0" indent="-171450" defTabSz="914400"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Fixed Protection was granted upon submitting an application to HMRC (had to be made by 5 April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2014).</a:t>
            </a:r>
            <a:endParaRPr lang="en-GB" sz="1100" dirty="0">
              <a:solidFill>
                <a:srgbClr val="4F4E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lvl="0" indent="-171450" defTabSz="914400"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HMRC issued members who applied successfully with a certificate evidencing their protection</a:t>
            </a:r>
          </a:p>
          <a:p>
            <a:pPr marL="285750" lvl="0" indent="-285750" defTabSz="914400" eaLnBrk="0" fontAlgn="base" hangingPunct="0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GB" sz="800" dirty="0" smtClean="0">
              <a:solidFill>
                <a:srgbClr val="4F4E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1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Fixed Protection 2016</a:t>
            </a:r>
          </a:p>
          <a:p>
            <a:pPr marL="171450" indent="-171450" defTabSz="914400" eaLnBrk="0" fontAlgn="base" hangingPunct="0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LTA reduced from £1.25m to £1m from 6 April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</a:t>
            </a:r>
          </a:p>
          <a:p>
            <a:pPr marL="171450" indent="-171450" defTabSz="914400" eaLnBrk="0" fontAlgn="base" hangingPunct="0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Allows individuals to keep LTA of £1.25m</a:t>
            </a:r>
          </a:p>
          <a:p>
            <a:pPr marL="171450" indent="-171450" defTabSz="914400" eaLnBrk="0" fontAlgn="base" hangingPunct="0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Individual could apply on-line from July 2016 with no deadline (just needs to be done before crystallisation)</a:t>
            </a:r>
            <a:endParaRPr lang="en-GB" sz="1100" dirty="0">
              <a:solidFill>
                <a:srgbClr val="4F4E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lvl="0" indent="-171450" defTabSz="914400" eaLnBrk="0" fontAlgn="base" hangingPunct="0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HMRC issues a reference number but no certificate</a:t>
            </a:r>
          </a:p>
          <a:p>
            <a:pPr marL="171450" lvl="0" indent="-171450" defTabSz="914400" eaLnBrk="0" fontAlgn="base" hangingPunct="0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GB" sz="800" dirty="0" smtClean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1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Applicable to both:</a:t>
            </a:r>
          </a:p>
          <a:p>
            <a:pPr marL="171450" lvl="0" indent="-171450" defTabSz="914400" eaLnBrk="0" fontAlgn="base" hangingPunct="0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Anyone could apply providing they did not have Enhanced Protection, Primary Protection or a previous Fixed Protection</a:t>
            </a:r>
          </a:p>
          <a:p>
            <a:pPr marL="171450" lvl="0" indent="-171450" defTabSz="914400" eaLnBrk="0" fontAlgn="base" hangingPunct="0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Same conditions as Fixed Protection 2012 e.g. no contributions are allowed </a:t>
            </a:r>
          </a:p>
        </p:txBody>
      </p:sp>
      <p:pic>
        <p:nvPicPr>
          <p:cNvPr id="8" name="Picture 7" descr="aegon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97" y="4642945"/>
            <a:ext cx="871824" cy="304984"/>
          </a:xfrm>
          <a:prstGeom prst="rect">
            <a:avLst/>
          </a:prstGeom>
        </p:spPr>
      </p:pic>
      <p:sp>
        <p:nvSpPr>
          <p:cNvPr id="7" name="Title 10"/>
          <p:cNvSpPr txBox="1">
            <a:spLocks/>
          </p:cNvSpPr>
          <p:nvPr/>
        </p:nvSpPr>
        <p:spPr>
          <a:xfrm>
            <a:off x="233871" y="35919"/>
            <a:ext cx="7910563" cy="561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endParaRPr lang="en-GB" sz="2400" b="1" spc="-150" dirty="0" smtClean="0">
              <a:solidFill>
                <a:schemeClr val="accent1"/>
              </a:solidFill>
              <a:latin typeface="Verdana"/>
              <a:cs typeface="Verdana"/>
            </a:endParaRPr>
          </a:p>
          <a:p>
            <a:pPr algn="l">
              <a:lnSpc>
                <a:spcPct val="80000"/>
              </a:lnSpc>
            </a:pPr>
            <a:r>
              <a:rPr lang="en-GB" sz="2400" b="1" spc="-150" dirty="0" smtClean="0">
                <a:solidFill>
                  <a:schemeClr val="accent1"/>
                </a:solidFill>
                <a:latin typeface="Verdana"/>
                <a:cs typeface="Verdana"/>
              </a:rPr>
              <a:t>Fixed Protection 2014 &amp; 2016</a:t>
            </a:r>
            <a:endParaRPr lang="en-GB" sz="1600" dirty="0" smtClean="0">
              <a:solidFill>
                <a:schemeClr val="accent5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2375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871" y="821363"/>
            <a:ext cx="8152610" cy="3512244"/>
          </a:xfrm>
          <a:prstGeom prst="rect">
            <a:avLst/>
          </a:prstGeom>
          <a:noFill/>
        </p:spPr>
        <p:txBody>
          <a:bodyPr wrap="square" numCol="1" spcCol="396000" rtlCol="0">
            <a:spAutoFit/>
          </a:bodyPr>
          <a:lstStyle/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1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Why &amp; when was it introduced?</a:t>
            </a:r>
          </a:p>
          <a:p>
            <a:pPr marL="171450" lvl="0" indent="-171450" defTabSz="914400"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LTA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was reduced from £1.5m to £1.25m from 6 April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2014</a:t>
            </a:r>
          </a:p>
          <a:p>
            <a:pPr marL="171450" lvl="0" indent="-171450" defTabSz="914400"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Individual Protection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was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new form of protection to ensure certain individuals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were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penalised</a:t>
            </a:r>
          </a:p>
          <a:p>
            <a:pPr marL="171450" lvl="0" indent="-171450" defTabSz="914400"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GB" sz="800" dirty="0">
              <a:solidFill>
                <a:srgbClr val="4F4E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1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Who is it available to?</a:t>
            </a:r>
          </a:p>
          <a:p>
            <a:pPr marL="171450" lvl="0" indent="-171450" defTabSz="914400"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individuals whose funds were already in excess of £1.25m at 5 April 2014 and who have not previously been given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Primary Protection</a:t>
            </a:r>
            <a:endParaRPr lang="en-GB" sz="11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lvl="0" indent="-171450" defTabSz="914400"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Individual Protection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be applied for on-line &amp; applications must be received by HMRC by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 April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</a:t>
            </a:r>
            <a:endParaRPr lang="en-GB" sz="1100" dirty="0">
              <a:solidFill>
                <a:srgbClr val="4F4E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lvl="0" indent="-171450" defTabSz="914400"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HMRC will issue a certificate confirming the protection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granted</a:t>
            </a:r>
          </a:p>
          <a:p>
            <a:pPr marL="171450" lvl="0" indent="-171450" defTabSz="914400"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GB" sz="800" dirty="0">
              <a:solidFill>
                <a:srgbClr val="4F4E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1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does it work?</a:t>
            </a:r>
          </a:p>
          <a:p>
            <a:pPr marL="171450" lvl="0" indent="-171450" defTabSz="914400"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Gave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individuals a personalised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Lifetime Allowance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instead of the current LTA </a:t>
            </a:r>
          </a:p>
          <a:p>
            <a:pPr marL="171450" lvl="0" indent="-171450" defTabSz="914400"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personalised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Lifetime Allowance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the value of their pension savings on 5 April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2014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capped at £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1.5m</a:t>
            </a:r>
          </a:p>
          <a:p>
            <a:pPr marL="171450" indent="-171450" defTabSz="914400"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Unlike Fixed Protection, contributions can continue to be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paid</a:t>
            </a:r>
            <a:endParaRPr lang="en-GB" sz="1100" dirty="0">
              <a:solidFill>
                <a:srgbClr val="4F4E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lvl="0" indent="-171450" defTabSz="914400"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benefits on retirement exceed the personal LTA, there will be a tax charge on the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excess</a:t>
            </a:r>
            <a:endParaRPr lang="en-GB" sz="1100" dirty="0">
              <a:solidFill>
                <a:srgbClr val="4F4E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 descr="aegon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97" y="4642945"/>
            <a:ext cx="871824" cy="304984"/>
          </a:xfrm>
          <a:prstGeom prst="rect">
            <a:avLst/>
          </a:prstGeom>
        </p:spPr>
      </p:pic>
      <p:sp>
        <p:nvSpPr>
          <p:cNvPr id="7" name="Title 10"/>
          <p:cNvSpPr txBox="1">
            <a:spLocks/>
          </p:cNvSpPr>
          <p:nvPr/>
        </p:nvSpPr>
        <p:spPr>
          <a:xfrm>
            <a:off x="233871" y="35919"/>
            <a:ext cx="7910563" cy="561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endParaRPr lang="en-GB" sz="2400" b="1" spc="-150" dirty="0" smtClean="0">
              <a:solidFill>
                <a:schemeClr val="accent1"/>
              </a:solidFill>
              <a:latin typeface="Verdana"/>
              <a:cs typeface="Verdana"/>
            </a:endParaRPr>
          </a:p>
          <a:p>
            <a:pPr algn="l">
              <a:lnSpc>
                <a:spcPct val="80000"/>
              </a:lnSpc>
            </a:pPr>
            <a:r>
              <a:rPr lang="en-GB" sz="2400" b="1" spc="-150" dirty="0" smtClean="0">
                <a:solidFill>
                  <a:schemeClr val="accent1"/>
                </a:solidFill>
                <a:latin typeface="Verdana"/>
                <a:cs typeface="Verdana"/>
              </a:rPr>
              <a:t>Individual Protection 2014</a:t>
            </a:r>
            <a:endParaRPr lang="en-GB" sz="1600" dirty="0" smtClean="0">
              <a:solidFill>
                <a:schemeClr val="accent5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1593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871" y="704822"/>
            <a:ext cx="8152610" cy="4182683"/>
          </a:xfrm>
          <a:prstGeom prst="rect">
            <a:avLst/>
          </a:prstGeom>
          <a:noFill/>
        </p:spPr>
        <p:txBody>
          <a:bodyPr wrap="square" numCol="1" spcCol="396000" rtlCol="0">
            <a:spAutoFit/>
          </a:bodyPr>
          <a:lstStyle/>
          <a:p>
            <a:pPr marL="171450" lvl="0" indent="-171450" defTabSz="914400"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LTA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was reduced from £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1.25m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£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1m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 6 April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 </a:t>
            </a:r>
          </a:p>
          <a:p>
            <a:pPr marL="171450" lvl="0" indent="-171450" defTabSz="914400"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Gives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individuals a personalised lifetime allowance instead of the current LTA (£1m) </a:t>
            </a:r>
          </a:p>
          <a:p>
            <a:pPr marL="171450" lvl="0" indent="-171450" defTabSz="914400"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personalised lifetime allowance is the value of their pension savings on 5 April 2016 capped at £1.25m</a:t>
            </a:r>
          </a:p>
          <a:p>
            <a:pPr marL="171450" lvl="0" indent="-171450" defTabSz="914400"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GB" sz="1100" dirty="0">
              <a:solidFill>
                <a:srgbClr val="4F4E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1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Who is it available to?</a:t>
            </a:r>
          </a:p>
          <a:p>
            <a:pPr marL="171450" lvl="0" indent="-171450" defTabSz="914400"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individuals whose funds were already in excess of £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1m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 5 April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who have not previously been given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Primary Protection or Individual Protection 2014</a:t>
            </a:r>
            <a:endParaRPr lang="en-GB" sz="11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lvl="0" indent="-171450" defTabSz="914400" eaLnBrk="0" fontAlgn="base" hangingPunct="0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Individual Protection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be applied for on-line from July 2016 with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deadline (just needs to be done before crystallisation)</a:t>
            </a:r>
          </a:p>
          <a:p>
            <a:pPr marL="171450" lvl="0" indent="-171450" defTabSz="914400" eaLnBrk="0" fontAlgn="base" hangingPunct="0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6663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HMRC issues a reference number but no </a:t>
            </a:r>
            <a:r>
              <a:rPr lang="en-GB" sz="1100" dirty="0" smtClean="0">
                <a:solidFill>
                  <a:srgbClr val="6663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certificate</a:t>
            </a:r>
          </a:p>
          <a:p>
            <a:pPr marL="171450" lvl="0" indent="-171450" defTabSz="914400" eaLnBrk="0" fontAlgn="base" hangingPunct="0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GB" sz="1100" dirty="0">
              <a:solidFill>
                <a:srgbClr val="6663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1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Applicable to both Individual Protection 2014 &amp; 2016</a:t>
            </a:r>
          </a:p>
          <a:p>
            <a:pPr marL="171450" lvl="0" indent="-171450" defTabSz="914400"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Individuals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apply for Fixed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Protection and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Individual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Protection for the same year,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which case Fixed Protection takes precedence,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but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should this be lost (e.g. contributions are paid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),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Individual Protection will then apply</a:t>
            </a:r>
          </a:p>
          <a:p>
            <a:pPr marL="171450" lvl="0" indent="-171450" defTabSz="914400"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member has to provide a copy of their HMRC certificate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 reference no. and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confirm that they have not lost Individual Protection when they take their benefits</a:t>
            </a:r>
            <a:b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GB" sz="1100" dirty="0">
              <a:solidFill>
                <a:srgbClr val="4F4E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endParaRPr lang="en-GB" sz="1100" b="1" dirty="0" smtClean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 descr="aegon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97" y="4642945"/>
            <a:ext cx="871824" cy="304984"/>
          </a:xfrm>
          <a:prstGeom prst="rect">
            <a:avLst/>
          </a:prstGeom>
        </p:spPr>
      </p:pic>
      <p:sp>
        <p:nvSpPr>
          <p:cNvPr id="7" name="Title 10"/>
          <p:cNvSpPr txBox="1">
            <a:spLocks/>
          </p:cNvSpPr>
          <p:nvPr/>
        </p:nvSpPr>
        <p:spPr>
          <a:xfrm>
            <a:off x="233871" y="35919"/>
            <a:ext cx="7910563" cy="561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endParaRPr lang="en-GB" sz="2400" b="1" spc="-150" dirty="0" smtClean="0">
              <a:solidFill>
                <a:schemeClr val="accent1"/>
              </a:solidFill>
              <a:latin typeface="Verdana"/>
              <a:cs typeface="Verdana"/>
            </a:endParaRPr>
          </a:p>
          <a:p>
            <a:pPr algn="l">
              <a:lnSpc>
                <a:spcPct val="80000"/>
              </a:lnSpc>
            </a:pPr>
            <a:r>
              <a:rPr lang="en-GB" sz="2400" b="1" spc="-150" dirty="0" smtClean="0">
                <a:solidFill>
                  <a:schemeClr val="accent1"/>
                </a:solidFill>
                <a:latin typeface="Verdana"/>
                <a:cs typeface="Verdana"/>
              </a:rPr>
              <a:t>Individual Protection 2016</a:t>
            </a:r>
            <a:endParaRPr lang="en-GB" sz="1600" dirty="0" smtClean="0">
              <a:solidFill>
                <a:schemeClr val="accent5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3398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/>
          <p:cNvSpPr txBox="1">
            <a:spLocks/>
          </p:cNvSpPr>
          <p:nvPr/>
        </p:nvSpPr>
        <p:spPr>
          <a:xfrm>
            <a:off x="391419" y="290320"/>
            <a:ext cx="5240202" cy="1000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endParaRPr lang="en-GB" sz="2400" b="1" spc="-150" dirty="0" smtClean="0">
              <a:solidFill>
                <a:schemeClr val="accent1"/>
              </a:solidFill>
              <a:latin typeface="Verdana"/>
              <a:cs typeface="Verdana"/>
            </a:endParaRPr>
          </a:p>
          <a:p>
            <a:pPr algn="l">
              <a:lnSpc>
                <a:spcPct val="80000"/>
              </a:lnSpc>
            </a:pPr>
            <a:r>
              <a:rPr lang="en-GB" sz="2400" b="1" spc="-150" dirty="0" smtClean="0">
                <a:solidFill>
                  <a:schemeClr val="accent1"/>
                </a:solidFill>
                <a:latin typeface="Verdana"/>
                <a:cs typeface="Verdana"/>
              </a:rPr>
              <a:t>Protection </a:t>
            </a:r>
          </a:p>
          <a:p>
            <a:pPr algn="l">
              <a:lnSpc>
                <a:spcPct val="130000"/>
              </a:lnSpc>
            </a:pPr>
            <a:r>
              <a:rPr lang="en-GB" sz="1600" dirty="0" smtClean="0">
                <a:solidFill>
                  <a:schemeClr val="accent5"/>
                </a:solidFill>
                <a:latin typeface="Verdana"/>
                <a:cs typeface="Verdana"/>
              </a:rPr>
              <a:t>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897" y="1489663"/>
            <a:ext cx="7587169" cy="403187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AutoNum type="arabicPeriod"/>
            </a:pPr>
            <a:r>
              <a:rPr lang="en-GB" altLang="en-US" sz="14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</a:t>
            </a:r>
            <a:r>
              <a:rPr lang="en-GB" altLang="en-US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we mean by Primary/Enhanced Protection</a:t>
            </a:r>
            <a:r>
              <a:rPr lang="en-GB" altLang="en-US" sz="14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 </a:t>
            </a:r>
            <a:r>
              <a:rPr lang="en-GB" altLang="en-US" sz="14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(protecting benefits built up before 6/4/2006)</a:t>
            </a:r>
            <a:endParaRPr lang="en-GB" altLang="en-US" sz="14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GB" altLang="en-US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Primary Protection </a:t>
            </a:r>
            <a:r>
              <a:rPr lang="en-GB" altLang="en-US" sz="14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(benefits&gt;£1.5m, granted additional LTA on top of SLTA)</a:t>
            </a:r>
            <a:endParaRPr lang="en-GB" altLang="en-US" sz="14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GB" altLang="en-US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Primary Protection – Pension Commencement Lump </a:t>
            </a:r>
            <a:r>
              <a:rPr lang="en-GB" altLang="en-US" sz="14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 </a:t>
            </a:r>
            <a:r>
              <a:rPr lang="en-GB" altLang="en-US" sz="14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(if&gt;£375,000, amount stated on certificate as Protected Cash Sum &amp; re-valued)</a:t>
            </a:r>
            <a:endParaRPr lang="en-GB" altLang="en-US" sz="14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GB" altLang="en-US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Enhanced Protection </a:t>
            </a:r>
            <a:r>
              <a:rPr lang="en-GB" altLang="en-US" sz="14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(for anyone, granted exemption from LTA providing condition are met)</a:t>
            </a:r>
            <a:endParaRPr lang="en-GB" altLang="en-US" sz="14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GB" altLang="en-US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Enhanced Protection – Pension Commencement Lump </a:t>
            </a:r>
            <a:r>
              <a:rPr lang="en-GB" altLang="en-US" sz="14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 </a:t>
            </a:r>
            <a:r>
              <a:rPr lang="en-GB" altLang="en-US" sz="14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(if&gt;£375,000, based on percentage of original lump sum rights &amp; shown on certificate)</a:t>
            </a:r>
            <a:endParaRPr lang="en-GB" altLang="en-US" sz="14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GB" altLang="en-US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Fixed Protection </a:t>
            </a:r>
            <a:r>
              <a:rPr lang="en-GB" altLang="en-US" sz="14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2012 </a:t>
            </a:r>
            <a:r>
              <a:rPr lang="en-GB" altLang="en-US" sz="14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(for anyone, could still use £1.8m if didn’t have EP/PP)</a:t>
            </a:r>
            <a:endParaRPr lang="en-GB" altLang="en-US" sz="14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GB" altLang="en-US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Fixed Protection </a:t>
            </a:r>
            <a:r>
              <a:rPr lang="en-GB" altLang="en-US" sz="14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2014/16 </a:t>
            </a:r>
            <a:r>
              <a:rPr lang="en-GB" altLang="en-US" sz="14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(for anyone, could still use £1.5m/£1.25m)</a:t>
            </a:r>
            <a:endParaRPr lang="en-GB" altLang="en-US" sz="14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GB" altLang="en-US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Individual Protection </a:t>
            </a:r>
            <a:r>
              <a:rPr lang="en-GB" altLang="en-US" sz="14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2014/16 </a:t>
            </a:r>
            <a:r>
              <a:rPr lang="en-GB" altLang="en-US" sz="14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(benefits&gt;£1.25m/£1m, granted personalised LTA)</a:t>
            </a:r>
            <a:endParaRPr lang="en-GB" altLang="en-US" sz="14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GB" altLang="en-US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Quiz</a:t>
            </a:r>
          </a:p>
          <a:p>
            <a:pPr marL="342900" indent="-342900">
              <a:buFont typeface="+mj-lt"/>
              <a:buAutoNum type="arabicPeriod"/>
            </a:pPr>
            <a:endParaRPr lang="en-GB" altLang="en-US" sz="1400" dirty="0" smtClean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GB" altLang="en-US" sz="1400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endParaRPr lang="en-GB" sz="1400" dirty="0" smtClean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SzPct val="135000"/>
            </a:pPr>
            <a:endParaRPr lang="en-US" sz="1200" dirty="0">
              <a:solidFill>
                <a:schemeClr val="accent5"/>
              </a:solidFill>
              <a:latin typeface="Verdana"/>
              <a:cs typeface="Verdana"/>
            </a:endParaRPr>
          </a:p>
        </p:txBody>
      </p:sp>
      <p:pic>
        <p:nvPicPr>
          <p:cNvPr id="10" name="Picture 9" descr="aegon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97" y="4642945"/>
            <a:ext cx="871824" cy="30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9953" y="1"/>
            <a:ext cx="3030435" cy="52029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0"/>
          <p:cNvSpPr txBox="1">
            <a:spLocks/>
          </p:cNvSpPr>
          <p:nvPr/>
        </p:nvSpPr>
        <p:spPr>
          <a:xfrm>
            <a:off x="602693" y="1909515"/>
            <a:ext cx="5240202" cy="1000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GB" sz="2400" b="1" spc="-150" dirty="0" smtClean="0">
                <a:solidFill>
                  <a:schemeClr val="accent1"/>
                </a:solidFill>
                <a:latin typeface="Verdana"/>
                <a:cs typeface="Verdana"/>
              </a:rPr>
              <a:t>Thank you</a:t>
            </a:r>
            <a:endParaRPr lang="en-GB" sz="2400" dirty="0" smtClean="0">
              <a:solidFill>
                <a:schemeClr val="accent5"/>
              </a:solidFill>
              <a:latin typeface="Verdana"/>
              <a:cs typeface="Verdana"/>
            </a:endParaRPr>
          </a:p>
          <a:p>
            <a:pPr algn="l">
              <a:lnSpc>
                <a:spcPct val="120000"/>
              </a:lnSpc>
            </a:pPr>
            <a:r>
              <a:rPr lang="en-GB" sz="1600" dirty="0" smtClean="0">
                <a:solidFill>
                  <a:schemeClr val="accent5"/>
                </a:solidFill>
                <a:latin typeface="Verdana"/>
                <a:cs typeface="Verdana"/>
              </a:rPr>
              <a:t>Karen Gore</a:t>
            </a:r>
          </a:p>
          <a:p>
            <a:pPr algn="l">
              <a:lnSpc>
                <a:spcPct val="120000"/>
              </a:lnSpc>
            </a:pPr>
            <a:r>
              <a:rPr lang="en-GB" sz="1100" b="1" dirty="0" smtClean="0">
                <a:solidFill>
                  <a:schemeClr val="accent1"/>
                </a:solidFill>
                <a:latin typeface="Verdana"/>
                <a:cs typeface="Verdana"/>
              </a:rPr>
              <a:t>E</a:t>
            </a:r>
            <a:r>
              <a:rPr lang="en-GB" sz="1100" b="1" dirty="0">
                <a:solidFill>
                  <a:schemeClr val="accent1"/>
                </a:solidFill>
                <a:latin typeface="Verdana"/>
                <a:cs typeface="Verdana"/>
              </a:rPr>
              <a:t>: </a:t>
            </a:r>
            <a:r>
              <a:rPr lang="en-GB" sz="1100" dirty="0" smtClean="0">
                <a:solidFill>
                  <a:schemeClr val="accent5"/>
                </a:solidFill>
                <a:latin typeface="Verdana"/>
                <a:cs typeface="Verdana"/>
              </a:rPr>
              <a:t>Karen.gore@aegon.co.uk</a:t>
            </a:r>
            <a:endParaRPr lang="en-GB" sz="1100" dirty="0">
              <a:solidFill>
                <a:schemeClr val="accent5"/>
              </a:solidFill>
              <a:latin typeface="Verdana"/>
              <a:cs typeface="Verdana"/>
            </a:endParaRPr>
          </a:p>
          <a:p>
            <a:pPr algn="l">
              <a:lnSpc>
                <a:spcPct val="120000"/>
              </a:lnSpc>
            </a:pPr>
            <a:r>
              <a:rPr lang="en-GB" sz="1100" b="1" dirty="0">
                <a:solidFill>
                  <a:srgbClr val="0069B4"/>
                </a:solidFill>
                <a:latin typeface="Verdana"/>
                <a:cs typeface="Verdana"/>
              </a:rPr>
              <a:t>T: </a:t>
            </a:r>
            <a:r>
              <a:rPr lang="en-GB" sz="1100" dirty="0" smtClean="0">
                <a:solidFill>
                  <a:schemeClr val="accent5"/>
                </a:solidFill>
                <a:latin typeface="Verdana"/>
                <a:cs typeface="Verdana"/>
              </a:rPr>
              <a:t>01733 255237</a:t>
            </a:r>
            <a:endParaRPr lang="en-GB" sz="1100" dirty="0">
              <a:solidFill>
                <a:schemeClr val="accent5"/>
              </a:solidFill>
              <a:latin typeface="Verdana"/>
              <a:cs typeface="Verdana"/>
            </a:endParaRPr>
          </a:p>
          <a:p>
            <a:pPr algn="l">
              <a:lnSpc>
                <a:spcPct val="120000"/>
              </a:lnSpc>
            </a:pPr>
            <a:endParaRPr lang="en-GB" sz="1400" dirty="0" smtClean="0">
              <a:solidFill>
                <a:schemeClr val="accent5"/>
              </a:solidFill>
              <a:latin typeface="Verdana"/>
              <a:cs typeface="Verdana"/>
            </a:endParaRPr>
          </a:p>
          <a:p>
            <a:pPr algn="l">
              <a:lnSpc>
                <a:spcPct val="120000"/>
              </a:lnSpc>
            </a:pPr>
            <a:endParaRPr lang="en-GB" sz="1400" dirty="0">
              <a:solidFill>
                <a:schemeClr val="accent5"/>
              </a:solidFill>
              <a:latin typeface="Verdana"/>
              <a:cs typeface="Verdana"/>
            </a:endParaRPr>
          </a:p>
        </p:txBody>
      </p:sp>
      <p:pic>
        <p:nvPicPr>
          <p:cNvPr id="9" name="Picture 8" descr="aegon 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97" y="4642945"/>
            <a:ext cx="871824" cy="30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3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/>
          <p:cNvSpPr txBox="1">
            <a:spLocks/>
          </p:cNvSpPr>
          <p:nvPr/>
        </p:nvSpPr>
        <p:spPr>
          <a:xfrm>
            <a:off x="391419" y="290320"/>
            <a:ext cx="5240202" cy="1000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endParaRPr lang="en-GB" sz="2400" b="1" spc="-150" dirty="0" smtClean="0">
              <a:solidFill>
                <a:schemeClr val="accent1"/>
              </a:solidFill>
              <a:latin typeface="Verdana"/>
              <a:cs typeface="Verdana"/>
            </a:endParaRPr>
          </a:p>
          <a:p>
            <a:pPr algn="l">
              <a:lnSpc>
                <a:spcPct val="80000"/>
              </a:lnSpc>
            </a:pPr>
            <a:r>
              <a:rPr lang="en-GB" sz="2400" b="1" spc="-150" dirty="0" smtClean="0">
                <a:solidFill>
                  <a:schemeClr val="accent1"/>
                </a:solidFill>
                <a:latin typeface="Verdana"/>
                <a:cs typeface="Verdana"/>
              </a:rPr>
              <a:t>Protection </a:t>
            </a:r>
          </a:p>
          <a:p>
            <a:pPr algn="l">
              <a:lnSpc>
                <a:spcPct val="130000"/>
              </a:lnSpc>
            </a:pPr>
            <a:r>
              <a:rPr lang="en-GB" sz="1600" dirty="0" smtClean="0">
                <a:solidFill>
                  <a:schemeClr val="accent5"/>
                </a:solidFill>
                <a:latin typeface="Verdana"/>
                <a:cs typeface="Verdana"/>
              </a:rPr>
              <a:t>Contents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897" y="1489663"/>
            <a:ext cx="7587169" cy="29546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AutoNum type="arabicPeriod"/>
            </a:pPr>
            <a:r>
              <a:rPr lang="en-GB" altLang="en-US" sz="14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</a:t>
            </a:r>
            <a:r>
              <a:rPr lang="en-GB" altLang="en-US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we mean by Primary/Enhanced Protection?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GB" altLang="en-US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Primary Protection 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GB" altLang="en-US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Primary Protection – Pension Commencement Lump Sum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GB" altLang="en-US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Enhanced Protection 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GB" altLang="en-US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Enhanced Protection – Pension Commencement Lump Sum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GB" altLang="en-US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Fixed Protection 2012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GB" altLang="en-US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Fixed Protection 2014/16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GB" altLang="en-US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Individual Protection 2014/16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GB" altLang="en-US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Quiz</a:t>
            </a:r>
          </a:p>
          <a:p>
            <a:pPr marL="342900" indent="-342900">
              <a:buFont typeface="+mj-lt"/>
              <a:buAutoNum type="arabicPeriod"/>
            </a:pPr>
            <a:endParaRPr lang="en-GB" altLang="en-US" sz="1400" dirty="0" smtClean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GB" altLang="en-US" sz="1400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endParaRPr lang="en-GB" sz="1400" dirty="0" smtClean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SzPct val="135000"/>
            </a:pPr>
            <a:endParaRPr lang="en-US" sz="1200" dirty="0">
              <a:solidFill>
                <a:schemeClr val="accent5"/>
              </a:solidFill>
              <a:latin typeface="Verdana"/>
              <a:cs typeface="Verdana"/>
            </a:endParaRPr>
          </a:p>
        </p:txBody>
      </p:sp>
      <p:pic>
        <p:nvPicPr>
          <p:cNvPr id="10" name="Picture 9" descr="aegon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97" y="4642945"/>
            <a:ext cx="871824" cy="30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2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871" y="768989"/>
            <a:ext cx="8152610" cy="4329390"/>
          </a:xfrm>
          <a:prstGeom prst="rect">
            <a:avLst/>
          </a:prstGeom>
          <a:noFill/>
        </p:spPr>
        <p:txBody>
          <a:bodyPr wrap="square" numCol="1" spcCol="396000" rtlCol="0">
            <a:spAutoFit/>
          </a:bodyPr>
          <a:lstStyle/>
          <a:p>
            <a:pPr marL="228600" lvl="0" indent="-228600" defTabSz="914400" fontAlgn="base">
              <a:spcBef>
                <a:spcPts val="7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sz="12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Prior </a:t>
            </a:r>
            <a:r>
              <a:rPr lang="en-GB" sz="12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6 April 2006 individuals may have legitimately built up benefits in their scheme under the previous tax rules that are worth more than the </a:t>
            </a:r>
            <a:r>
              <a:rPr lang="en-GB" sz="12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original Lifetime </a:t>
            </a:r>
            <a:r>
              <a:rPr lang="en-GB" sz="12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Allowance of £</a:t>
            </a:r>
            <a:r>
              <a:rPr lang="en-GB" sz="12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1.5m</a:t>
            </a:r>
          </a:p>
          <a:p>
            <a:pPr marL="228600" lvl="0" indent="-228600" defTabSz="914400" fontAlgn="base">
              <a:spcBef>
                <a:spcPts val="7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sz="12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</a:t>
            </a:r>
            <a:r>
              <a:rPr lang="en-GB" sz="12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ensure that these individuals were not penalised by the introduction of the </a:t>
            </a:r>
            <a:r>
              <a:rPr lang="en-GB" sz="12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Lifetime Allowance </a:t>
            </a:r>
            <a:r>
              <a:rPr lang="en-GB" sz="12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 forms of transitional protection were introduced:</a:t>
            </a:r>
          </a:p>
          <a:p>
            <a:pPr marL="350838" lvl="1" indent="-166688" defTabSz="914400" fontAlgn="base">
              <a:spcBef>
                <a:spcPts val="700"/>
              </a:spcBef>
              <a:spcAft>
                <a:spcPct val="0"/>
              </a:spcAft>
              <a:buClr>
                <a:srgbClr val="00467F"/>
              </a:buClr>
              <a:buFont typeface="Wingdings 3" panose="05040102010807070707" pitchFamily="18" charset="2"/>
              <a:buChar char=""/>
              <a:defRPr/>
            </a:pPr>
            <a:r>
              <a:rPr lang="en-GB" sz="12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Primary Protection</a:t>
            </a:r>
          </a:p>
          <a:p>
            <a:pPr marL="350838" lvl="1" indent="-166688" defTabSz="914400" fontAlgn="base">
              <a:spcBef>
                <a:spcPts val="700"/>
              </a:spcBef>
              <a:spcAft>
                <a:spcPct val="0"/>
              </a:spcAft>
              <a:buClr>
                <a:srgbClr val="00467F"/>
              </a:buClr>
              <a:buFont typeface="Wingdings 3" panose="05040102010807070707" pitchFamily="18" charset="2"/>
              <a:buChar char=""/>
              <a:defRPr/>
            </a:pPr>
            <a:r>
              <a:rPr lang="en-GB" sz="12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Enhanced Protection </a:t>
            </a:r>
            <a:endParaRPr lang="en-GB" sz="1200" dirty="0" smtClean="0">
              <a:solidFill>
                <a:srgbClr val="4F4E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28600" lvl="0" indent="-228600" defTabSz="914400" fontAlgn="base">
              <a:spcBef>
                <a:spcPts val="7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sz="12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Both </a:t>
            </a:r>
            <a:r>
              <a:rPr lang="en-GB" sz="12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forms of protection were only available upon application to HMRC and were subject to a number of </a:t>
            </a:r>
            <a:r>
              <a:rPr lang="en-GB" sz="12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conditions</a:t>
            </a:r>
          </a:p>
          <a:p>
            <a:pPr marL="228600" lvl="0" indent="-228600" defTabSz="914400" fontAlgn="base">
              <a:spcBef>
                <a:spcPts val="7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sz="12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GB" sz="12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 for either/both forms of protection had to be made by 5 April 2009 (3 years from A Day)</a:t>
            </a:r>
          </a:p>
          <a:p>
            <a:pPr marL="228600" lvl="0" indent="-228600" defTabSz="914400" fontAlgn="base">
              <a:spcBef>
                <a:spcPts val="7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sz="12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HMRC </a:t>
            </a:r>
            <a:r>
              <a:rPr lang="en-GB" sz="12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issued members who applied successfully with a certificate evidencing their protection</a:t>
            </a:r>
          </a:p>
          <a:p>
            <a:pPr marL="228600" lvl="0" indent="-228600" defTabSz="914400" fontAlgn="base">
              <a:spcBef>
                <a:spcPts val="7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sz="12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</a:t>
            </a:r>
            <a:r>
              <a:rPr lang="en-GB" sz="12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crystallisation of benefits, we require a copy of this certificate (and confirmation it still applies for Enhanced Protection</a:t>
            </a:r>
            <a:r>
              <a:rPr lang="en-GB" sz="12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228600" indent="-228600" defTabSz="914400" fontAlgn="base">
              <a:spcBef>
                <a:spcPts val="7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sz="12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Individuals could apply for both in which case Enhanced Protection takes precedence, but </a:t>
            </a:r>
            <a:r>
              <a:rPr lang="en-GB" sz="12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should this be lost (e.g. contributions are paid), </a:t>
            </a:r>
            <a:r>
              <a:rPr lang="en-GB" sz="12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Primary Protection </a:t>
            </a:r>
            <a:r>
              <a:rPr lang="en-GB" sz="12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will then apply</a:t>
            </a:r>
          </a:p>
          <a:p>
            <a:pPr lvl="0" defTabSz="914400" fontAlgn="base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4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GB" sz="14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GB" sz="1400" dirty="0">
              <a:solidFill>
                <a:srgbClr val="4F4E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endParaRPr lang="en-GB" sz="1100" b="1" dirty="0" smtClean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 descr="aegon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97" y="4642945"/>
            <a:ext cx="871824" cy="304984"/>
          </a:xfrm>
          <a:prstGeom prst="rect">
            <a:avLst/>
          </a:prstGeom>
        </p:spPr>
      </p:pic>
      <p:sp>
        <p:nvSpPr>
          <p:cNvPr id="7" name="Title 10"/>
          <p:cNvSpPr txBox="1">
            <a:spLocks/>
          </p:cNvSpPr>
          <p:nvPr/>
        </p:nvSpPr>
        <p:spPr>
          <a:xfrm>
            <a:off x="233871" y="35919"/>
            <a:ext cx="8381211" cy="561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endParaRPr lang="en-GB" sz="2400" b="1" spc="-150" dirty="0" smtClean="0">
              <a:solidFill>
                <a:schemeClr val="accent1"/>
              </a:solidFill>
              <a:latin typeface="Verdana"/>
              <a:cs typeface="Verdana"/>
            </a:endParaRPr>
          </a:p>
          <a:p>
            <a:pPr algn="l">
              <a:lnSpc>
                <a:spcPct val="80000"/>
              </a:lnSpc>
            </a:pPr>
            <a:r>
              <a:rPr lang="en-GB" sz="2400" b="1" spc="-150" dirty="0" smtClean="0">
                <a:solidFill>
                  <a:schemeClr val="accent1"/>
                </a:solidFill>
                <a:latin typeface="Verdana"/>
                <a:cs typeface="Verdana"/>
              </a:rPr>
              <a:t>What do we mean by Primary/Enhanced Protection?</a:t>
            </a:r>
            <a:endParaRPr lang="en-GB" sz="1600" dirty="0" smtClean="0">
              <a:solidFill>
                <a:schemeClr val="accent5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490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871" y="704822"/>
            <a:ext cx="8152610" cy="4352474"/>
          </a:xfrm>
          <a:prstGeom prst="rect">
            <a:avLst/>
          </a:prstGeom>
          <a:noFill/>
        </p:spPr>
        <p:txBody>
          <a:bodyPr wrap="square" numCol="1" spcCol="396000" rtlCol="0">
            <a:spAutoFit/>
          </a:bodyPr>
          <a:lstStyle/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2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Who was it available to?</a:t>
            </a:r>
          </a:p>
          <a:p>
            <a:pPr marL="285750" lvl="0" indent="-285750" defTabSz="914400" fontAlgn="base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individuals who had pension and lump sum rights valued at more than £1.5m (initial LTA) on 5 April 2006 </a:t>
            </a:r>
          </a:p>
          <a:p>
            <a:pPr marL="285750" lvl="0" indent="-285750" defTabSz="914400" fontAlgn="base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Those rights had to be within HMRC limits on that date </a:t>
            </a:r>
          </a:p>
          <a:p>
            <a:pPr marL="636588" lvl="1" indent="-285750" defTabSz="914400" fontAlgn="base">
              <a:spcBef>
                <a:spcPts val="700"/>
              </a:spcBef>
              <a:spcAft>
                <a:spcPct val="0"/>
              </a:spcAft>
              <a:buClr>
                <a:srgbClr val="00467F"/>
              </a:buClr>
              <a:buFont typeface="Arial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someone had a fund value of £2m but HMRC limits meant that the maximum benefits that could have been paid on 5 April 2006 were valued at £1.55m the individual could not apply for Primary Protection for the excess over £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1.55m</a:t>
            </a: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endParaRPr lang="en-GB" sz="1200" b="1" dirty="0" smtClean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2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does it work?</a:t>
            </a:r>
          </a:p>
          <a:p>
            <a:pPr marL="285750" lvl="0" indent="-285750" defTabSz="914400" fontAlgn="base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Basically value of benefits on 5 April 2006 are increased in line with LTA up to the date of crystallization</a:t>
            </a:r>
          </a:p>
          <a:p>
            <a:pPr marL="285750" lvl="0" indent="-285750" defTabSz="914400" fontAlgn="base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individual is granted an additional lifetime allowance on top of the standard lifetime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allowance</a:t>
            </a:r>
          </a:p>
          <a:p>
            <a:pPr marL="285750" lvl="0" indent="-285750" defTabSz="914400" fontAlgn="base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individual is given a certificate that confirms the additional lifetime allowance that has been granted </a:t>
            </a:r>
          </a:p>
          <a:p>
            <a:pPr marL="285750" lvl="0" indent="-285750" defTabSz="914400" fontAlgn="base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additional lifetime allowance is quoted as a </a:t>
            </a:r>
            <a:r>
              <a:rPr lang="en-GB" sz="1100" b="1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factor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which is applied to the current standard lifetime allowance to confirm the amount of additional allowance allowed </a:t>
            </a:r>
          </a:p>
          <a:p>
            <a:pPr marL="285750" lvl="0" indent="-285750" defTabSz="914400" fontAlgn="base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the benefits on retirement exceed the increased LTA, there will be a tax charge on the excess</a:t>
            </a:r>
          </a:p>
          <a:p>
            <a:pPr marL="285750" lvl="0" indent="-285750" defTabSz="914400" fontAlgn="base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Contributions can continue to be paid </a:t>
            </a:r>
            <a:endParaRPr lang="en-GB" sz="1100" dirty="0" smtClean="0">
              <a:solidFill>
                <a:srgbClr val="4F4E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 defTabSz="914400" fontAlgn="base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GB" sz="1100" dirty="0">
              <a:solidFill>
                <a:srgbClr val="4F4E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endParaRPr lang="en-GB" sz="1100" b="1" dirty="0" smtClean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 descr="aegon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97" y="4642945"/>
            <a:ext cx="871824" cy="304984"/>
          </a:xfrm>
          <a:prstGeom prst="rect">
            <a:avLst/>
          </a:prstGeom>
        </p:spPr>
      </p:pic>
      <p:sp>
        <p:nvSpPr>
          <p:cNvPr id="7" name="Title 10"/>
          <p:cNvSpPr txBox="1">
            <a:spLocks/>
          </p:cNvSpPr>
          <p:nvPr/>
        </p:nvSpPr>
        <p:spPr>
          <a:xfrm>
            <a:off x="233871" y="35919"/>
            <a:ext cx="7910563" cy="561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endParaRPr lang="en-GB" sz="2400" b="1" spc="-150" dirty="0" smtClean="0">
              <a:solidFill>
                <a:schemeClr val="accent1"/>
              </a:solidFill>
              <a:latin typeface="Verdana"/>
              <a:cs typeface="Verdana"/>
            </a:endParaRPr>
          </a:p>
          <a:p>
            <a:pPr algn="l">
              <a:lnSpc>
                <a:spcPct val="80000"/>
              </a:lnSpc>
            </a:pPr>
            <a:r>
              <a:rPr lang="en-GB" sz="2400" b="1" spc="-150" dirty="0" smtClean="0">
                <a:solidFill>
                  <a:schemeClr val="accent1"/>
                </a:solidFill>
                <a:latin typeface="Verdana"/>
                <a:cs typeface="Verdana"/>
              </a:rPr>
              <a:t>Primary Protection</a:t>
            </a:r>
            <a:endParaRPr lang="en-GB" sz="1600" dirty="0" smtClean="0">
              <a:solidFill>
                <a:schemeClr val="accent5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2877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871" y="704822"/>
            <a:ext cx="8152610" cy="4488408"/>
          </a:xfrm>
          <a:prstGeom prst="rect">
            <a:avLst/>
          </a:prstGeom>
          <a:noFill/>
        </p:spPr>
        <p:txBody>
          <a:bodyPr wrap="square" numCol="1" spcCol="396000" rtlCol="0">
            <a:spAutoFit/>
          </a:bodyPr>
          <a:lstStyle/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1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</a:t>
            </a: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endParaRPr lang="en-GB" sz="1100" b="1" dirty="0" smtClean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r>
              <a:rPr lang="en-GB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Miss White had pension rights valued at £3.5m on 5 April 2006 which were within HMRC </a:t>
            </a:r>
            <a:r>
              <a:rPr lang="en-GB" sz="12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limits</a:t>
            </a:r>
            <a:endParaRPr lang="en-GB" sz="12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endParaRPr lang="en-GB" sz="12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formula to calculate the primary protection factor is:</a:t>
            </a:r>
            <a:br>
              <a:rPr lang="en-GB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GB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</a:t>
            </a:r>
            <a:r>
              <a:rPr lang="en-GB" sz="1200" u="sng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 of pension rights – Initial Lifetime Allowance</a:t>
            </a:r>
          </a:p>
          <a:p>
            <a:pPr>
              <a:defRPr/>
            </a:pPr>
            <a:r>
              <a:rPr lang="en-GB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	Initial Lifetime Allowance</a:t>
            </a:r>
            <a:br>
              <a:rPr lang="en-GB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GB" sz="12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Her primary protection factor is:</a:t>
            </a:r>
            <a:br>
              <a:rPr lang="en-GB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GB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	</a:t>
            </a:r>
            <a:r>
              <a:rPr lang="en-GB" sz="1200" u="sng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£3,500,000 - £1,500,000</a:t>
            </a:r>
            <a:r>
              <a:rPr lang="en-GB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=  1.34 </a:t>
            </a:r>
          </a:p>
          <a:p>
            <a:pPr>
              <a:defRPr/>
            </a:pPr>
            <a:r>
              <a:rPr lang="en-GB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	           £1,500,000</a:t>
            </a:r>
          </a:p>
          <a:p>
            <a:pPr>
              <a:defRPr/>
            </a:pPr>
            <a:endParaRPr lang="en-GB" sz="12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she </a:t>
            </a:r>
            <a:r>
              <a:rPr lang="en-GB" sz="12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took </a:t>
            </a:r>
            <a:r>
              <a:rPr lang="en-GB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benefits on 31 December 2011 (standard LTA </a:t>
            </a:r>
            <a:r>
              <a:rPr lang="en-GB" sz="12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was </a:t>
            </a:r>
            <a:r>
              <a:rPr lang="en-GB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£1,800,000) the LTA available to her </a:t>
            </a:r>
            <a:r>
              <a:rPr lang="en-GB" sz="12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would have been:</a:t>
            </a:r>
            <a:endParaRPr lang="en-GB" sz="12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r>
              <a:rPr lang="en-GB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Standard Lifetime Allowance + (Standard </a:t>
            </a:r>
            <a:r>
              <a:rPr lang="en-GB" sz="12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LTA x </a:t>
            </a:r>
            <a:r>
              <a:rPr lang="en-GB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Primary Protection Factor)</a:t>
            </a:r>
          </a:p>
          <a:p>
            <a:pPr>
              <a:defRPr/>
            </a:pPr>
            <a:r>
              <a:rPr lang="en-GB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		or</a:t>
            </a:r>
          </a:p>
          <a:p>
            <a:pPr>
              <a:defRPr/>
            </a:pPr>
            <a:r>
              <a:rPr lang="en-GB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         £1,800,000 + (£1,800,000 x 1.34) = £4,212,000</a:t>
            </a:r>
          </a:p>
          <a:p>
            <a:pPr>
              <a:defRPr/>
            </a:pPr>
            <a:endParaRPr lang="en-GB" sz="12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defRPr/>
            </a:pPr>
            <a:r>
              <a:rPr lang="en-GB" sz="12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Note: From April 2012 the LTA started to reduce, so the concept of the underpinned lifetime allowance was created which is the greater of £1.8m and the current annual allowance. In Lifetime Allowance protection calculations </a:t>
            </a:r>
            <a:r>
              <a:rPr lang="en-GB" sz="12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GB" sz="12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underpinned lifetime allowance is now used instead of the standard LTA</a:t>
            </a:r>
            <a:endParaRPr lang="en-GB" sz="1200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endParaRPr lang="en-GB" sz="12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endParaRPr lang="en-GB" sz="1200" b="1" dirty="0" smtClean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 descr="aegon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97" y="4642945"/>
            <a:ext cx="871824" cy="304984"/>
          </a:xfrm>
          <a:prstGeom prst="rect">
            <a:avLst/>
          </a:prstGeom>
        </p:spPr>
      </p:pic>
      <p:sp>
        <p:nvSpPr>
          <p:cNvPr id="7" name="Title 10"/>
          <p:cNvSpPr txBox="1">
            <a:spLocks/>
          </p:cNvSpPr>
          <p:nvPr/>
        </p:nvSpPr>
        <p:spPr>
          <a:xfrm>
            <a:off x="233871" y="35919"/>
            <a:ext cx="7910563" cy="561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endParaRPr lang="en-GB" sz="2400" b="1" spc="-150" dirty="0" smtClean="0">
              <a:solidFill>
                <a:schemeClr val="accent1"/>
              </a:solidFill>
              <a:latin typeface="Verdana"/>
              <a:cs typeface="Verdana"/>
            </a:endParaRPr>
          </a:p>
          <a:p>
            <a:pPr algn="l">
              <a:lnSpc>
                <a:spcPct val="80000"/>
              </a:lnSpc>
            </a:pPr>
            <a:r>
              <a:rPr lang="en-GB" sz="2400" b="1" spc="-150" dirty="0" smtClean="0">
                <a:solidFill>
                  <a:schemeClr val="accent1"/>
                </a:solidFill>
                <a:latin typeface="Verdana"/>
                <a:cs typeface="Verdana"/>
              </a:rPr>
              <a:t>Primary Protection</a:t>
            </a:r>
            <a:endParaRPr lang="en-GB" sz="1600" dirty="0" smtClean="0">
              <a:solidFill>
                <a:schemeClr val="accent5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21098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871" y="933364"/>
            <a:ext cx="8152610" cy="3483005"/>
          </a:xfrm>
          <a:prstGeom prst="rect">
            <a:avLst/>
          </a:prstGeom>
          <a:noFill/>
        </p:spPr>
        <p:txBody>
          <a:bodyPr wrap="square" numCol="1" spcCol="396000" rtlCol="0">
            <a:spAutoFit/>
          </a:bodyPr>
          <a:lstStyle/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1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</a:p>
          <a:p>
            <a:pPr marL="285750" lvl="0" indent="-285750" defTabSz="914400">
              <a:spcBef>
                <a:spcPts val="700"/>
              </a:spcBef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 A Day - total of all PCLS an individual can receive is 25% of the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Standard Lifetime Allowance </a:t>
            </a:r>
            <a:endParaRPr lang="en-GB" sz="1100" dirty="0">
              <a:solidFill>
                <a:srgbClr val="4F4E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 defTabSz="914400">
              <a:spcBef>
                <a:spcPts val="700"/>
              </a:spcBef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at 6 April 2006  - maximum PCLS would be £375,000 (25% of £1.5m)</a:t>
            </a:r>
          </a:p>
          <a:p>
            <a:pPr marL="285750" lvl="0" indent="-285750" defTabSz="914400">
              <a:spcBef>
                <a:spcPts val="700"/>
              </a:spcBef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5 April 2006  - some would have been able to take a lump sum of more than £375,000 (e.g. if their Inland Revenue maximum tax free cash sum was £1m)</a:t>
            </a:r>
          </a:p>
          <a:p>
            <a:pPr marL="285750" lvl="0" indent="-285750" defTabSz="914400">
              <a:spcBef>
                <a:spcPts val="700"/>
              </a:spcBef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a member was entitled to a PCLS of more than £375,000, </a:t>
            </a:r>
            <a:r>
              <a:rPr lang="en-GB" sz="11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amount </a:t>
            </a:r>
            <a:r>
              <a:rPr lang="en-GB" sz="11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would be stated on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HMRC Protection Certificate as a Protected Cash Sum</a:t>
            </a:r>
          </a:p>
          <a:p>
            <a:pPr marL="285750" lvl="0" indent="-285750" defTabSz="914400" eaLnBrk="0" fontAlgn="base" hangingPunct="0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GB" sz="800" dirty="0" smtClean="0">
              <a:solidFill>
                <a:srgbClr val="4F4E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1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does this work when the member takes their benefits?</a:t>
            </a:r>
          </a:p>
          <a:p>
            <a:pPr marL="285750" lvl="0" indent="-285750" defTabSz="914400">
              <a:spcBef>
                <a:spcPts val="700"/>
              </a:spcBef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lump sum rights at 5 April 2006 are re-valued post A Day in line with changes in the lifetime allowance</a:t>
            </a:r>
          </a:p>
          <a:p>
            <a:pPr marL="285750" lvl="0" indent="-285750" defTabSz="914400">
              <a:spcBef>
                <a:spcPts val="700"/>
              </a:spcBef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revaluation is currently calculated as the lump sum rights at 5 April 2006 x 1.2 (1.2 is made up of the member’s underpinned LTA of £1.8m/ the initial LTA of  £1.5m)</a:t>
            </a:r>
          </a:p>
          <a:p>
            <a:pPr marL="285750" lvl="0" indent="-285750" defTabSz="914400">
              <a:spcBef>
                <a:spcPts val="700"/>
              </a:spcBef>
              <a:buFont typeface="Arial" panose="020B0604020202020204" pitchFamily="34" charset="0"/>
              <a:buChar char="•"/>
              <a:defRPr/>
            </a:pP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individual applied for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Primary Protection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but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did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obtain protection of their lump sum rights then the maximum lump sum available is 25% of the standard LTA and not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Protected Cash Sum</a:t>
            </a:r>
            <a:endParaRPr lang="en-GB" sz="11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endParaRPr lang="en-GB" sz="1100" b="1" dirty="0" smtClean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 descr="aegon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97" y="4642945"/>
            <a:ext cx="871824" cy="304984"/>
          </a:xfrm>
          <a:prstGeom prst="rect">
            <a:avLst/>
          </a:prstGeom>
        </p:spPr>
      </p:pic>
      <p:sp>
        <p:nvSpPr>
          <p:cNvPr id="7" name="Title 10"/>
          <p:cNvSpPr txBox="1">
            <a:spLocks/>
          </p:cNvSpPr>
          <p:nvPr/>
        </p:nvSpPr>
        <p:spPr>
          <a:xfrm>
            <a:off x="233871" y="35919"/>
            <a:ext cx="7910563" cy="561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endParaRPr lang="en-GB" sz="2400" b="1" spc="-150" dirty="0" smtClean="0">
              <a:solidFill>
                <a:schemeClr val="accent1"/>
              </a:solidFill>
              <a:latin typeface="Verdana"/>
              <a:cs typeface="Verdana"/>
            </a:endParaRPr>
          </a:p>
          <a:p>
            <a:pPr algn="l">
              <a:lnSpc>
                <a:spcPct val="80000"/>
              </a:lnSpc>
            </a:pPr>
            <a:r>
              <a:rPr lang="en-GB" sz="2400" b="1" spc="-150" dirty="0" smtClean="0">
                <a:solidFill>
                  <a:schemeClr val="accent1"/>
                </a:solidFill>
                <a:latin typeface="Verdana"/>
                <a:cs typeface="Verdana"/>
              </a:rPr>
              <a:t>Primary Protection – Pension Commencement Lump Sum</a:t>
            </a:r>
            <a:endParaRPr lang="en-GB" sz="1600" dirty="0" smtClean="0">
              <a:solidFill>
                <a:schemeClr val="accent5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806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871" y="937904"/>
            <a:ext cx="8152610" cy="2539157"/>
          </a:xfrm>
          <a:prstGeom prst="rect">
            <a:avLst/>
          </a:prstGeom>
          <a:noFill/>
        </p:spPr>
        <p:txBody>
          <a:bodyPr wrap="square" numCol="1" spcCol="396000" rtlCol="0">
            <a:spAutoFit/>
          </a:bodyPr>
          <a:lstStyle/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4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</a:t>
            </a:r>
          </a:p>
          <a:p>
            <a:pPr lvl="0" defTabSz="914400">
              <a:spcBef>
                <a:spcPts val="700"/>
              </a:spcBef>
              <a:defRPr/>
            </a:pPr>
            <a:r>
              <a:rPr lang="en-GB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Mrs Black had a right to a lump sum of £1m on 5 April 2006. She applied for Primary Protection and received protection of that lump sum </a:t>
            </a:r>
            <a:r>
              <a:rPr lang="en-GB" sz="14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right</a:t>
            </a:r>
            <a:endParaRPr lang="en-GB" sz="14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 defTabSz="914400">
              <a:spcBef>
                <a:spcPts val="700"/>
              </a:spcBef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She elected to take her benefits on 6 April </a:t>
            </a:r>
            <a:r>
              <a:rPr lang="en-GB" sz="14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2011 when </a:t>
            </a:r>
            <a:r>
              <a:rPr lang="en-GB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lifetime allowance was £1.8m</a:t>
            </a:r>
            <a:endParaRPr lang="en-GB" sz="1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 defTabSz="914400">
              <a:spcBef>
                <a:spcPts val="700"/>
              </a:spcBef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Her protected lump sum was re-valued as follows:</a:t>
            </a:r>
          </a:p>
          <a:p>
            <a:pPr marL="350838" lvl="1" indent="-166688" defTabSz="914400">
              <a:spcBef>
                <a:spcPts val="700"/>
              </a:spcBef>
              <a:buClr>
                <a:srgbClr val="00467F"/>
              </a:buClr>
              <a:buFont typeface="Wingdings 3" panose="05040102010807070707" pitchFamily="18" charset="2"/>
              <a:buChar char=""/>
              <a:defRPr/>
            </a:pPr>
            <a:r>
              <a:rPr lang="en-GB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£1m x (£1.8m (LTA when benefits were taken)/£1.5m (initial LTA)) = £1.2m </a:t>
            </a:r>
          </a:p>
          <a:p>
            <a:pPr marL="285750" lvl="0" indent="-285750" defTabSz="914400">
              <a:spcBef>
                <a:spcPts val="700"/>
              </a:spcBef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She therefore can take a lump sum of up to £</a:t>
            </a:r>
            <a:r>
              <a:rPr lang="en-GB" sz="14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1.2m </a:t>
            </a:r>
            <a:endParaRPr lang="en-GB" sz="14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endParaRPr lang="en-GB" sz="1200" b="1" dirty="0" smtClean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 descr="aegon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97" y="4642945"/>
            <a:ext cx="871824" cy="304984"/>
          </a:xfrm>
          <a:prstGeom prst="rect">
            <a:avLst/>
          </a:prstGeom>
        </p:spPr>
      </p:pic>
      <p:sp>
        <p:nvSpPr>
          <p:cNvPr id="7" name="Title 10"/>
          <p:cNvSpPr txBox="1">
            <a:spLocks/>
          </p:cNvSpPr>
          <p:nvPr/>
        </p:nvSpPr>
        <p:spPr>
          <a:xfrm>
            <a:off x="233871" y="197284"/>
            <a:ext cx="7910563" cy="561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endParaRPr lang="en-GB" sz="2400" b="1" spc="-150" dirty="0" smtClean="0">
              <a:solidFill>
                <a:schemeClr val="accent1"/>
              </a:solidFill>
              <a:latin typeface="Verdana"/>
              <a:cs typeface="Verdana"/>
            </a:endParaRPr>
          </a:p>
          <a:p>
            <a:pPr lvl="0" algn="l">
              <a:lnSpc>
                <a:spcPct val="80000"/>
              </a:lnSpc>
              <a:spcBef>
                <a:spcPts val="0"/>
              </a:spcBef>
            </a:pPr>
            <a:r>
              <a:rPr lang="en-GB" sz="2400" b="1" spc="-150" dirty="0">
                <a:solidFill>
                  <a:srgbClr val="0069B4"/>
                </a:solidFill>
                <a:latin typeface="Verdana"/>
                <a:ea typeface="+mn-ea"/>
                <a:cs typeface="Verdana"/>
              </a:rPr>
              <a:t>Primary Protection – Pension Commencement Lump Sum</a:t>
            </a:r>
            <a:endParaRPr lang="en-GB" sz="1600" dirty="0">
              <a:solidFill>
                <a:srgbClr val="666366"/>
              </a:solidFill>
              <a:latin typeface="Verdana"/>
              <a:ea typeface="+mn-ea"/>
              <a:cs typeface="Verdana"/>
            </a:endParaRPr>
          </a:p>
          <a:p>
            <a:pPr algn="l">
              <a:lnSpc>
                <a:spcPct val="80000"/>
              </a:lnSpc>
            </a:pPr>
            <a:endParaRPr lang="en-GB" sz="1600" dirty="0" smtClean="0">
              <a:solidFill>
                <a:schemeClr val="accent5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908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871" y="704822"/>
            <a:ext cx="8152610" cy="4555093"/>
          </a:xfrm>
          <a:prstGeom prst="rect">
            <a:avLst/>
          </a:prstGeom>
          <a:noFill/>
        </p:spPr>
        <p:txBody>
          <a:bodyPr wrap="square" numCol="1" spcCol="396000" rtlCol="0">
            <a:spAutoFit/>
          </a:bodyPr>
          <a:lstStyle/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1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Who was it available to?</a:t>
            </a:r>
          </a:p>
          <a:p>
            <a:pPr marL="285750" lvl="0" indent="-285750" defTabSz="914400" fontAlgn="base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Unlike Primary Protection  - available to any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individual who was in a pension scheme</a:t>
            </a:r>
            <a:endParaRPr lang="en-GB" sz="1100" dirty="0">
              <a:solidFill>
                <a:srgbClr val="4F4E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 defTabSz="914400" fontAlgn="base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individual’s benefits did not have to be valued above a certain threshold on 5 April 2006 </a:t>
            </a:r>
          </a:p>
          <a:p>
            <a:pPr marL="285750" lvl="0" indent="-285750" defTabSz="914400" fontAlgn="base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However value of benefits on this date had to be within HMRC limits. If benefits were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excessive,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excess had to be given up before enhanced protection could be granted </a:t>
            </a:r>
            <a:endParaRPr lang="en-GB" sz="1100" dirty="0" smtClean="0">
              <a:solidFill>
                <a:srgbClr val="4F4E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1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does it work?</a:t>
            </a:r>
          </a:p>
          <a:p>
            <a:pPr marL="285750" lvl="0" indent="-285750" defTabSz="914400" fontAlgn="base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crystallisation benefits are </a:t>
            </a:r>
            <a:r>
              <a:rPr lang="en-GB" sz="1100" b="1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exempt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from the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Lifetime Allowance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rules assuming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conditions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met</a:t>
            </a:r>
          </a:p>
          <a:p>
            <a:pPr marL="285750" lvl="0" indent="-285750" defTabSz="914400" fontAlgn="base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long as these conditions are met the individual will not have to be tested against the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Lifetime Allowance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regardless of the value of their benefits post A Day </a:t>
            </a:r>
            <a:endParaRPr lang="en-GB" sz="1100" dirty="0" smtClean="0">
              <a:solidFill>
                <a:srgbClr val="4F4E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1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are the conditions?</a:t>
            </a:r>
          </a:p>
          <a:p>
            <a:pPr marL="350838" lvl="1" indent="-166688" defTabSz="914400" fontAlgn="base">
              <a:spcBef>
                <a:spcPts val="700"/>
              </a:spcBef>
              <a:spcAft>
                <a:spcPct val="0"/>
              </a:spcAft>
              <a:buClr>
                <a:srgbClr val="00467F"/>
              </a:buClr>
              <a:buFont typeface="Wingdings 3" panose="05040102010807070707" pitchFamily="18" charset="2"/>
              <a:buChar char="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relevant benefit accrual occurs. With a DC scheme this occurs if contributions are paid other than contracting out payments </a:t>
            </a:r>
          </a:p>
          <a:p>
            <a:pPr marL="350838" lvl="1" indent="-166688" defTabSz="914400" fontAlgn="base">
              <a:spcBef>
                <a:spcPts val="700"/>
              </a:spcBef>
              <a:spcAft>
                <a:spcPct val="0"/>
              </a:spcAft>
              <a:buClr>
                <a:srgbClr val="00467F"/>
              </a:buClr>
              <a:buFont typeface="Wingdings 3" panose="05040102010807070707" pitchFamily="18" charset="2"/>
              <a:buChar char="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new arrangement relating to the individual is made under a registered pension other than to receive a permitted transfer or as a part of specific compliance exercises </a:t>
            </a:r>
          </a:p>
          <a:p>
            <a:pPr marL="350838" lvl="1" indent="-166688" defTabSz="914400" fontAlgn="base">
              <a:spcBef>
                <a:spcPts val="700"/>
              </a:spcBef>
              <a:spcAft>
                <a:spcPct val="0"/>
              </a:spcAft>
              <a:buClr>
                <a:srgbClr val="00467F"/>
              </a:buClr>
              <a:buFont typeface="Wingdings 3" panose="05040102010807070707" pitchFamily="18" charset="2"/>
              <a:buChar char="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Any transfers received are ‘permitted transfers’  (i.e. transfer from a money purchase scheme to a money purchase scheme)</a:t>
            </a:r>
          </a:p>
          <a:p>
            <a:pPr marL="350838" lvl="1" indent="-166688" defTabSz="914400" fontAlgn="base">
              <a:spcBef>
                <a:spcPts val="700"/>
              </a:spcBef>
              <a:spcAft>
                <a:spcPct val="0"/>
              </a:spcAft>
              <a:buClr>
                <a:srgbClr val="00467F"/>
              </a:buClr>
              <a:buFont typeface="Wingdings 3" panose="05040102010807070707" pitchFamily="18" charset="2"/>
              <a:buChar char="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member hasn’t informed HMRC that they no longer wish to be covered by enhanced protection</a:t>
            </a:r>
            <a:b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GB" sz="1100" dirty="0">
              <a:solidFill>
                <a:srgbClr val="4F4E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endParaRPr lang="en-GB" sz="1100" b="1" dirty="0" smtClean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 descr="aegon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97" y="4642945"/>
            <a:ext cx="871824" cy="304984"/>
          </a:xfrm>
          <a:prstGeom prst="rect">
            <a:avLst/>
          </a:prstGeom>
        </p:spPr>
      </p:pic>
      <p:sp>
        <p:nvSpPr>
          <p:cNvPr id="7" name="Title 10"/>
          <p:cNvSpPr txBox="1">
            <a:spLocks/>
          </p:cNvSpPr>
          <p:nvPr/>
        </p:nvSpPr>
        <p:spPr>
          <a:xfrm>
            <a:off x="233871" y="35919"/>
            <a:ext cx="7910563" cy="561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endParaRPr lang="en-GB" sz="2400" b="1" spc="-150" dirty="0" smtClean="0">
              <a:solidFill>
                <a:schemeClr val="accent1"/>
              </a:solidFill>
              <a:latin typeface="Verdana"/>
              <a:cs typeface="Verdana"/>
            </a:endParaRPr>
          </a:p>
          <a:p>
            <a:pPr algn="l">
              <a:lnSpc>
                <a:spcPct val="80000"/>
              </a:lnSpc>
            </a:pPr>
            <a:r>
              <a:rPr lang="en-GB" sz="2400" b="1" spc="-150" dirty="0" smtClean="0">
                <a:solidFill>
                  <a:schemeClr val="accent1"/>
                </a:solidFill>
                <a:latin typeface="Verdana"/>
                <a:cs typeface="Verdana"/>
              </a:rPr>
              <a:t>Enhanced Protection</a:t>
            </a:r>
            <a:endParaRPr lang="en-GB" sz="1600" dirty="0" smtClean="0">
              <a:solidFill>
                <a:schemeClr val="accent5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2742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871" y="1054295"/>
            <a:ext cx="8152610" cy="3611245"/>
          </a:xfrm>
          <a:prstGeom prst="rect">
            <a:avLst/>
          </a:prstGeom>
          <a:noFill/>
        </p:spPr>
        <p:txBody>
          <a:bodyPr wrap="square" numCol="1" spcCol="396000" rtlCol="0">
            <a:spAutoFit/>
          </a:bodyPr>
          <a:lstStyle/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4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</a:p>
          <a:p>
            <a:pPr marL="171450" lvl="0" indent="-171450" defTabSz="914400" fontAlgn="base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Under </a:t>
            </a:r>
            <a:r>
              <a:rPr lang="en-GB" sz="14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Enhanced Protection </a:t>
            </a:r>
            <a:r>
              <a:rPr lang="en-GB" sz="14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could protect lump sum rights of more than £375,000 as at 5 April </a:t>
            </a:r>
            <a:r>
              <a:rPr lang="en-GB" sz="14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2006 (25% of £1.5m)</a:t>
            </a:r>
            <a:endParaRPr lang="en-GB" sz="1400" dirty="0">
              <a:solidFill>
                <a:srgbClr val="4F4E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 defTabSz="914400" eaLnBrk="0" fontAlgn="base" hangingPunct="0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GB" sz="1400" dirty="0" smtClean="0">
              <a:solidFill>
                <a:srgbClr val="4F4E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4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How?</a:t>
            </a:r>
          </a:p>
          <a:p>
            <a:pPr marL="171450" lvl="0" indent="-171450" defTabSz="914400" fontAlgn="base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Lump sum rights are protected as a percentage of pension rights rather than a monetary amount </a:t>
            </a:r>
          </a:p>
          <a:p>
            <a:pPr marL="171450" lvl="0" indent="-171450" defTabSz="914400" fontAlgn="base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percentage is the proportion that the lump sum rights represent in comparison to an individual’s overall pension rights</a:t>
            </a:r>
          </a:p>
          <a:p>
            <a:pPr marL="171450" lvl="0" indent="-171450" defTabSz="914400" fontAlgn="base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percentage is expressed on the Protection Certificate issued by HMRC</a:t>
            </a:r>
          </a:p>
          <a:p>
            <a:pPr marL="171450" lvl="0" indent="-171450" defTabSz="914400" fontAlgn="base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benefits are crystallised a lump sum of up to that percentage can be taken </a:t>
            </a:r>
            <a:br>
              <a:rPr lang="en-GB" sz="14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GB" sz="1400" dirty="0">
              <a:solidFill>
                <a:srgbClr val="4F4E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endParaRPr lang="en-GB" sz="1400" b="1" dirty="0" smtClean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 descr="aegon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97" y="4642945"/>
            <a:ext cx="871824" cy="304984"/>
          </a:xfrm>
          <a:prstGeom prst="rect">
            <a:avLst/>
          </a:prstGeom>
        </p:spPr>
      </p:pic>
      <p:sp>
        <p:nvSpPr>
          <p:cNvPr id="7" name="Title 10"/>
          <p:cNvSpPr txBox="1">
            <a:spLocks/>
          </p:cNvSpPr>
          <p:nvPr/>
        </p:nvSpPr>
        <p:spPr>
          <a:xfrm>
            <a:off x="233871" y="210639"/>
            <a:ext cx="7910563" cy="561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endParaRPr lang="en-GB" sz="2400" b="1" spc="-150" dirty="0" smtClean="0">
              <a:solidFill>
                <a:schemeClr val="accent1"/>
              </a:solidFill>
              <a:latin typeface="Verdana"/>
              <a:cs typeface="Verdana"/>
            </a:endParaRPr>
          </a:p>
          <a:p>
            <a:pPr algn="l">
              <a:lnSpc>
                <a:spcPct val="80000"/>
              </a:lnSpc>
            </a:pPr>
            <a:r>
              <a:rPr lang="en-GB" sz="2400" b="1" spc="-150" dirty="0" smtClean="0">
                <a:solidFill>
                  <a:schemeClr val="accent1"/>
                </a:solidFill>
                <a:latin typeface="Verdana"/>
                <a:cs typeface="Verdana"/>
              </a:rPr>
              <a:t>Enhanced Protection – Pensions Commencement Lump Sum (PCLS)</a:t>
            </a:r>
            <a:endParaRPr lang="en-GB" sz="1600" dirty="0" smtClean="0">
              <a:solidFill>
                <a:schemeClr val="accent5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9016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AEGON4">
      <a:dk1>
        <a:srgbClr val="0069B4"/>
      </a:dk1>
      <a:lt1>
        <a:sysClr val="window" lastClr="FFFFFF"/>
      </a:lt1>
      <a:dk2>
        <a:srgbClr val="0069B4"/>
      </a:dk2>
      <a:lt2>
        <a:srgbClr val="EEECE1"/>
      </a:lt2>
      <a:accent1>
        <a:srgbClr val="0069B4"/>
      </a:accent1>
      <a:accent2>
        <a:srgbClr val="00A48C"/>
      </a:accent2>
      <a:accent3>
        <a:srgbClr val="36B5CE"/>
      </a:accent3>
      <a:accent4>
        <a:srgbClr val="942EB5"/>
      </a:accent4>
      <a:accent5>
        <a:srgbClr val="666366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A8836DE081ED43965F0E904441BD74" ma:contentTypeVersion="1" ma:contentTypeDescription="Create a new document." ma:contentTypeScope="" ma:versionID="97a43dab46a6f39929ef241b98be63a5">
  <xsd:schema xmlns:xsd="http://www.w3.org/2001/XMLSchema" xmlns:xs="http://www.w3.org/2001/XMLSchema" xmlns:p="http://schemas.microsoft.com/office/2006/metadata/properties" xmlns:ns2="f16c812b-1aa6-4d16-9ab4-2de749e1e6ef" targetNamespace="http://schemas.microsoft.com/office/2006/metadata/properties" ma:root="true" ma:fieldsID="eeffbc0977bbe5bb8e7db524cb9b8e43" ns2:_="">
    <xsd:import namespace="f16c812b-1aa6-4d16-9ab4-2de749e1e6ef"/>
    <xsd:element name="properties">
      <xsd:complexType>
        <xsd:sequence>
          <xsd:element name="documentManagement">
            <xsd:complexType>
              <xsd:all>
                <xsd:element ref="ns2:Category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6c812b-1aa6-4d16-9ab4-2de749e1e6ef" elementFormDefault="qualified">
    <xsd:import namespace="http://schemas.microsoft.com/office/2006/documentManagement/types"/>
    <xsd:import namespace="http://schemas.microsoft.com/office/infopath/2007/PartnerControls"/>
    <xsd:element name="Category" ma:index="8" ma:displayName="Category" ma:format="Dropdown" ma:internalName="Category">
      <xsd:simpleType>
        <xsd:restriction base="dms:Choice">
          <xsd:enumeration value="(1) Guidelines"/>
          <xsd:enumeration value="(2) Templates"/>
          <xsd:enumeration value="(3) Information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f16c812b-1aa6-4d16-9ab4-2de749e1e6ef">(2) Templates</Category>
  </documentManagement>
</p:properties>
</file>

<file path=customXml/itemProps1.xml><?xml version="1.0" encoding="utf-8"?>
<ds:datastoreItem xmlns:ds="http://schemas.openxmlformats.org/officeDocument/2006/customXml" ds:itemID="{24EE5235-BAB1-42D1-BBB9-14BF4C58EF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BC330B-6CB1-429E-ADE6-BCFB3C649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6c812b-1aa6-4d16-9ab4-2de749e1e6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A8D9C1-A160-44A4-8E27-4383BC2B6CDF}">
  <ds:schemaRefs>
    <ds:schemaRef ds:uri="http://purl.org/dc/dcmitype/"/>
    <ds:schemaRef ds:uri="f16c812b-1aa6-4d16-9ab4-2de749e1e6ef"/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2348</TotalTime>
  <Words>2176</Words>
  <Application>Microsoft Office PowerPoint</Application>
  <PresentationFormat>On-screen Show (16:9)</PresentationFormat>
  <Paragraphs>211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Verdana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Aegon Presentation Template 16x9 2015</dc:title>
  <dc:creator>Samantha Dexter</dc:creator>
  <cp:lastModifiedBy>Gore, Karen</cp:lastModifiedBy>
  <cp:revision>233</cp:revision>
  <cp:lastPrinted>2016-10-26T11:44:30Z</cp:lastPrinted>
  <dcterms:created xsi:type="dcterms:W3CDTF">2015-05-26T08:01:19Z</dcterms:created>
  <dcterms:modified xsi:type="dcterms:W3CDTF">2016-11-10T17:02:48Z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0x0101006DA8836DE081ED43965F0E904441BD74</vt:lpwstr>
  </property>
</Properties>
</file>