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7" r:id="rId5"/>
    <p:sldId id="305" r:id="rId6"/>
    <p:sldId id="306" r:id="rId7"/>
    <p:sldId id="307" r:id="rId8"/>
    <p:sldId id="309" r:id="rId9"/>
    <p:sldId id="310" r:id="rId10"/>
    <p:sldId id="308" r:id="rId11"/>
    <p:sldId id="311" r:id="rId12"/>
    <p:sldId id="312" r:id="rId13"/>
    <p:sldId id="315" r:id="rId14"/>
    <p:sldId id="313" r:id="rId15"/>
    <p:sldId id="316" r:id="rId16"/>
    <p:sldId id="317" r:id="rId17"/>
    <p:sldId id="314" r:id="rId18"/>
    <p:sldId id="318" r:id="rId19"/>
    <p:sldId id="319" r:id="rId20"/>
    <p:sldId id="269" r:id="rId21"/>
  </p:sldIdLst>
  <p:sldSz cx="9144000" cy="5143500" type="screen16x9"/>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90" autoAdjust="0"/>
  </p:normalViewPr>
  <p:slideViewPr>
    <p:cSldViewPr snapToGrid="0" snapToObjects="1">
      <p:cViewPr varScale="1">
        <p:scale>
          <a:sx n="107" d="100"/>
          <a:sy n="107" d="100"/>
        </p:scale>
        <p:origin x="114" y="30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GB"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C292A1CD-E74E-4CD1-AA73-176FD0281D59}" type="datetimeFigureOut">
              <a:rPr lang="en-GB" smtClean="0"/>
              <a:t>14/11/2016</a:t>
            </a:fld>
            <a:endParaRPr lang="en-GB"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GB"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793CC55D-B5CD-4363-BA7D-DCE27A9A6AB0}" type="slidenum">
              <a:rPr lang="en-GB" smtClean="0"/>
              <a:t>‹#›</a:t>
            </a:fld>
            <a:endParaRPr lang="en-GB" dirty="0"/>
          </a:p>
        </p:txBody>
      </p:sp>
    </p:spTree>
    <p:extLst>
      <p:ext uri="{BB962C8B-B14F-4D97-AF65-F5344CB8AC3E}">
        <p14:creationId xmlns:p14="http://schemas.microsoft.com/office/powerpoint/2010/main" val="411175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793CC55D-B5CD-4363-BA7D-DCE27A9A6AB0}" type="slidenum">
              <a:rPr lang="en-GB" smtClean="0"/>
              <a:t>2</a:t>
            </a:fld>
            <a:endParaRPr lang="en-GB" dirty="0"/>
          </a:p>
        </p:txBody>
      </p:sp>
    </p:spTree>
    <p:extLst>
      <p:ext uri="{BB962C8B-B14F-4D97-AF65-F5344CB8AC3E}">
        <p14:creationId xmlns:p14="http://schemas.microsoft.com/office/powerpoint/2010/main" val="4190267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11</a:t>
            </a:fld>
            <a:endParaRPr lang="en-GB" dirty="0"/>
          </a:p>
        </p:txBody>
      </p:sp>
    </p:spTree>
    <p:extLst>
      <p:ext uri="{BB962C8B-B14F-4D97-AF65-F5344CB8AC3E}">
        <p14:creationId xmlns:p14="http://schemas.microsoft.com/office/powerpoint/2010/main" val="3569248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Our main drawdown product is called the Blackrock Retirement Income Account. </a:t>
            </a:r>
            <a:r>
              <a:rPr lang="en-GB" altLang="en-US" sz="1200" baseline="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 We also have</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 BBT4 Life (Aon) &amp; Drawdown in Master Trust)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Can not pay contributions</a:t>
            </a:r>
            <a:r>
              <a:rPr lang="en-GB" altLang="en-US" sz="1200" baseline="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 into a drawdown arrangement</a:t>
            </a:r>
            <a:endPar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12</a:t>
            </a:fld>
            <a:endParaRPr lang="en-GB" dirty="0"/>
          </a:p>
        </p:txBody>
      </p:sp>
    </p:spTree>
    <p:extLst>
      <p:ext uri="{BB962C8B-B14F-4D97-AF65-F5344CB8AC3E}">
        <p14:creationId xmlns:p14="http://schemas.microsoft.com/office/powerpoint/2010/main" val="697914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13</a:t>
            </a:fld>
            <a:endParaRPr lang="en-GB" dirty="0"/>
          </a:p>
        </p:txBody>
      </p:sp>
    </p:spTree>
    <p:extLst>
      <p:ext uri="{BB962C8B-B14F-4D97-AF65-F5344CB8AC3E}">
        <p14:creationId xmlns:p14="http://schemas.microsoft.com/office/powerpoint/2010/main" val="3414140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14</a:t>
            </a:fld>
            <a:endParaRPr lang="en-GB" dirty="0"/>
          </a:p>
        </p:txBody>
      </p:sp>
    </p:spTree>
    <p:extLst>
      <p:ext uri="{BB962C8B-B14F-4D97-AF65-F5344CB8AC3E}">
        <p14:creationId xmlns:p14="http://schemas.microsoft.com/office/powerpoint/2010/main" val="337163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15</a:t>
            </a:fld>
            <a:endParaRPr lang="en-GB" dirty="0"/>
          </a:p>
        </p:txBody>
      </p:sp>
    </p:spTree>
    <p:extLst>
      <p:ext uri="{BB962C8B-B14F-4D97-AF65-F5344CB8AC3E}">
        <p14:creationId xmlns:p14="http://schemas.microsoft.com/office/powerpoint/2010/main" val="3863555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Annuity – insurance contract – income for life</a:t>
            </a:r>
            <a:endParaRPr lang="en-GB" b="1" dirty="0"/>
          </a:p>
        </p:txBody>
      </p:sp>
      <p:sp>
        <p:nvSpPr>
          <p:cNvPr id="4" name="Slide Number Placeholder 3"/>
          <p:cNvSpPr>
            <a:spLocks noGrp="1"/>
          </p:cNvSpPr>
          <p:nvPr>
            <p:ph type="sldNum" sz="quarter" idx="10"/>
          </p:nvPr>
        </p:nvSpPr>
        <p:spPr/>
        <p:txBody>
          <a:bodyPr/>
          <a:lstStyle/>
          <a:p>
            <a:fld id="{793CC55D-B5CD-4363-BA7D-DCE27A9A6AB0}" type="slidenum">
              <a:rPr lang="en-GB" smtClean="0"/>
              <a:t>16</a:t>
            </a:fld>
            <a:endParaRPr lang="en-GB" dirty="0"/>
          </a:p>
        </p:txBody>
      </p:sp>
    </p:spTree>
    <p:extLst>
      <p:ext uri="{BB962C8B-B14F-4D97-AF65-F5344CB8AC3E}">
        <p14:creationId xmlns:p14="http://schemas.microsoft.com/office/powerpoint/2010/main" val="238777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Link:</a:t>
            </a:r>
            <a:r>
              <a:rPr lang="en-GB" baseline="0" dirty="0" smtClean="0"/>
              <a:t> </a:t>
            </a:r>
            <a:r>
              <a:rPr lang="en-GB" dirty="0" smtClean="0"/>
              <a:t>We’ll now look at each of these options apart from Small Pot &amp; Scheme Pension</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3</a:t>
            </a:fld>
            <a:endParaRPr lang="en-GB" dirty="0"/>
          </a:p>
        </p:txBody>
      </p:sp>
    </p:spTree>
    <p:extLst>
      <p:ext uri="{BB962C8B-B14F-4D97-AF65-F5344CB8AC3E}">
        <p14:creationId xmlns:p14="http://schemas.microsoft.com/office/powerpoint/2010/main" val="96785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4</a:t>
            </a:fld>
            <a:endParaRPr lang="en-GB" dirty="0"/>
          </a:p>
        </p:txBody>
      </p:sp>
    </p:spTree>
    <p:extLst>
      <p:ext uri="{BB962C8B-B14F-4D97-AF65-F5344CB8AC3E}">
        <p14:creationId xmlns:p14="http://schemas.microsoft.com/office/powerpoint/2010/main" val="94371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5</a:t>
            </a:fld>
            <a:endParaRPr lang="en-GB" dirty="0"/>
          </a:p>
        </p:txBody>
      </p:sp>
    </p:spTree>
    <p:extLst>
      <p:ext uri="{BB962C8B-B14F-4D97-AF65-F5344CB8AC3E}">
        <p14:creationId xmlns:p14="http://schemas.microsoft.com/office/powerpoint/2010/main" val="1006118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also just take out some money as a UFPLS &amp; leave the rest invested.</a:t>
            </a:r>
            <a:r>
              <a:rPr lang="en-GB" baseline="0" dirty="0" smtClean="0"/>
              <a:t> </a:t>
            </a:r>
            <a:r>
              <a:rPr lang="en-GB" dirty="0" smtClean="0"/>
              <a:t>25% of payment will be tax free</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6</a:t>
            </a:fld>
            <a:endParaRPr lang="en-GB" dirty="0"/>
          </a:p>
        </p:txBody>
      </p:sp>
    </p:spTree>
    <p:extLst>
      <p:ext uri="{BB962C8B-B14F-4D97-AF65-F5344CB8AC3E}">
        <p14:creationId xmlns:p14="http://schemas.microsoft.com/office/powerpoint/2010/main" val="3938254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TCF – Treating Customers</a:t>
            </a:r>
            <a:r>
              <a:rPr lang="en-GB" baseline="0" dirty="0" smtClean="0"/>
              <a:t> Fairly FCA outcome</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7</a:t>
            </a:fld>
            <a:endParaRPr lang="en-GB" dirty="0"/>
          </a:p>
        </p:txBody>
      </p:sp>
    </p:spTree>
    <p:extLst>
      <p:ext uri="{BB962C8B-B14F-4D97-AF65-F5344CB8AC3E}">
        <p14:creationId xmlns:p14="http://schemas.microsoft.com/office/powerpoint/2010/main" val="143622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8</a:t>
            </a:fld>
            <a:endParaRPr lang="en-GB" dirty="0"/>
          </a:p>
        </p:txBody>
      </p:sp>
    </p:spTree>
    <p:extLst>
      <p:ext uri="{BB962C8B-B14F-4D97-AF65-F5344CB8AC3E}">
        <p14:creationId xmlns:p14="http://schemas.microsoft.com/office/powerpoint/2010/main" val="4077155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9</a:t>
            </a:fld>
            <a:endParaRPr lang="en-GB" dirty="0"/>
          </a:p>
        </p:txBody>
      </p:sp>
    </p:spTree>
    <p:extLst>
      <p:ext uri="{BB962C8B-B14F-4D97-AF65-F5344CB8AC3E}">
        <p14:creationId xmlns:p14="http://schemas.microsoft.com/office/powerpoint/2010/main" val="147725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a:t>
            </a:r>
            <a:r>
              <a:rPr lang="en-GB" baseline="0" dirty="0" smtClean="0"/>
              <a:t> stated there are 2 ways – need ti determine exactly what they want as thee are different </a:t>
            </a:r>
            <a:r>
              <a:rPr lang="en-GB" baseline="0" dirty="0" err="1" smtClean="0"/>
              <a:t>reqs</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10</a:t>
            </a:fld>
            <a:endParaRPr lang="en-GB" dirty="0"/>
          </a:p>
        </p:txBody>
      </p:sp>
    </p:spTree>
    <p:extLst>
      <p:ext uri="{BB962C8B-B14F-4D97-AF65-F5344CB8AC3E}">
        <p14:creationId xmlns:p14="http://schemas.microsoft.com/office/powerpoint/2010/main" val="148730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1233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03653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42629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3263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6954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29926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49874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93348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3564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5001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7077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8A0BD0A-0B2E-8947-92D6-AB42BFA7E4D0}" type="datetimeFigureOut">
              <a:rPr lang="en-US" smtClean="0"/>
              <a:t>11/14/2016</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8B35FAB-CD18-1949-8D7F-6917BCA218F4}" type="slidenum">
              <a:rPr lang="en-US" smtClean="0"/>
              <a:t>‹#›</a:t>
            </a:fld>
            <a:endParaRPr lang="en-US" dirty="0"/>
          </a:p>
        </p:txBody>
      </p:sp>
    </p:spTree>
    <p:extLst>
      <p:ext uri="{BB962C8B-B14F-4D97-AF65-F5344CB8AC3E}">
        <p14:creationId xmlns:p14="http://schemas.microsoft.com/office/powerpoint/2010/main" val="27803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3225" y="4562557"/>
            <a:ext cx="8788400" cy="368300"/>
          </a:xfrm>
          <a:prstGeom prst="rect">
            <a:avLst/>
          </a:prstGeom>
        </p:spPr>
      </p:pic>
      <p:sp>
        <p:nvSpPr>
          <p:cNvPr id="5" name="Title 10"/>
          <p:cNvSpPr txBox="1">
            <a:spLocks/>
          </p:cNvSpPr>
          <p:nvPr/>
        </p:nvSpPr>
        <p:spPr>
          <a:xfrm>
            <a:off x="383224" y="1470212"/>
            <a:ext cx="8411152" cy="59901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b="1" spc="-150" dirty="0" smtClean="0">
                <a:solidFill>
                  <a:schemeClr val="accent1"/>
                </a:solidFill>
                <a:latin typeface="Verdana"/>
                <a:cs typeface="Verdana"/>
              </a:rPr>
              <a:t>Retirement Options</a:t>
            </a:r>
            <a:endParaRPr lang="en-GB" sz="1600" spc="-150" dirty="0" smtClean="0">
              <a:solidFill>
                <a:schemeClr val="accent5"/>
              </a:solidFill>
              <a:latin typeface="Verdana"/>
              <a:cs typeface="Verdana"/>
            </a:endParaRPr>
          </a:p>
          <a:p>
            <a:pPr algn="l">
              <a:lnSpc>
                <a:spcPct val="80000"/>
              </a:lnSpc>
            </a:pPr>
            <a:endParaRPr lang="en-GB" sz="1600" spc="-150" dirty="0" smtClean="0">
              <a:solidFill>
                <a:schemeClr val="accent5"/>
              </a:solidFill>
              <a:latin typeface="Verdana"/>
              <a:cs typeface="Verdana"/>
            </a:endParaRPr>
          </a:p>
          <a:p>
            <a:pPr algn="l">
              <a:lnSpc>
                <a:spcPct val="80000"/>
              </a:lnSpc>
            </a:pPr>
            <a:r>
              <a:rPr lang="en-GB" sz="1600" spc="-150" dirty="0" smtClean="0">
                <a:solidFill>
                  <a:schemeClr val="accent5"/>
                </a:solidFill>
                <a:latin typeface="Verdana"/>
                <a:cs typeface="Verdana"/>
              </a:rPr>
              <a:t>Karen Gore </a:t>
            </a:r>
          </a:p>
          <a:p>
            <a:pPr algn="l">
              <a:lnSpc>
                <a:spcPct val="80000"/>
              </a:lnSpc>
            </a:pPr>
            <a:endParaRPr lang="en-GB" sz="1600" spc="-150" dirty="0" smtClean="0">
              <a:solidFill>
                <a:schemeClr val="accent5"/>
              </a:solidFill>
              <a:latin typeface="Verdana"/>
              <a:cs typeface="Verdana"/>
            </a:endParaRPr>
          </a:p>
          <a:p>
            <a:pPr algn="l">
              <a:lnSpc>
                <a:spcPct val="80000"/>
              </a:lnSpc>
            </a:pPr>
            <a:r>
              <a:rPr lang="en-GB" sz="1600" spc="-150" dirty="0" smtClean="0">
                <a:solidFill>
                  <a:schemeClr val="accent5"/>
                </a:solidFill>
                <a:latin typeface="Verdana"/>
                <a:cs typeface="Verdana"/>
              </a:rPr>
              <a:t>November 2016</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4184050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606607"/>
            <a:ext cx="8152610" cy="5227072"/>
          </a:xfrm>
          <a:prstGeom prst="rect">
            <a:avLst/>
          </a:prstGeom>
          <a:noFill/>
        </p:spPr>
        <p:txBody>
          <a:bodyPr wrap="square" numCol="1" spcCol="396000" rtlCol="0">
            <a:spAutoFit/>
          </a:bodyPr>
          <a:lstStyle/>
          <a:p>
            <a:pPr lvl="0" defTabSz="914400" fontAlgn="base">
              <a:spcBef>
                <a:spcPts val="700"/>
              </a:spcBef>
              <a:spcAft>
                <a:spcPct val="0"/>
              </a:spcAft>
              <a:defRPr/>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Transfer to another pension scheme and then purchase an immediate annuity under that scheme</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Commonly referred to as an immediate vesting transfer </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Mostly used to aggregate various pension benefits to purchase one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annuity/to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enter into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drawdown</a:t>
            </a: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Requirements are the same as any other transfer out &amp; transfer out process should be followed </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Receiving scheme responsible for paying any PCLS</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Not a benefit crystallised event for us, but will be for receiving scheme</a:t>
            </a:r>
            <a:endParaRPr lang="en-GB" sz="1200" b="1"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0" lvl="1" defTabSz="914400" fontAlgn="base">
              <a:spcBef>
                <a:spcPts val="700"/>
              </a:spcBef>
              <a:spcAft>
                <a:spcPct val="0"/>
              </a:spcAft>
              <a:defRPr/>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of a lifetime annuity contract through the Open Market </a:t>
            </a: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Option</a:t>
            </a: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lvl="1"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We are responsible for paying the Pension Commencement Lump Sum to the member (if member doesn’t want PCLS at all, the whole fund would be paid as an open market option to the annuity provider) </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We will then send the residual fund to the annuity provider to purchase an annuity </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Our requirements include proof of age so we can check the member is sufficient age</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We do not need PSTR’s, etc because the monies are not going to a pension scheme </a:t>
            </a:r>
            <a:endPar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fontAlgn="base">
              <a:spcBef>
                <a:spcPts val="700"/>
              </a:spcBef>
              <a:spcAft>
                <a:spcPct val="0"/>
              </a:spcAft>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This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is a Benefit Crystallisation Event so we must check benefits against LTA &amp; confirm event details to the member</a:t>
            </a:r>
            <a:b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fontAlgn="base">
              <a:spcBef>
                <a:spcPts val="700"/>
              </a:spcBef>
              <a:spcAft>
                <a:spcPct val="0"/>
              </a:spcAft>
              <a:buFont typeface="Arial" panose="020B0604020202020204" pitchFamily="34" charset="0"/>
              <a:buChar char="•"/>
              <a:defRPr/>
            </a:pP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lvl="0" defTabSz="914400" fontAlgn="base">
              <a:spcBef>
                <a:spcPts val="700"/>
              </a:spcBef>
              <a:spcAft>
                <a:spcPct val="0"/>
              </a:spcAft>
              <a:defRPr/>
            </a:pP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pPr>
            <a:endParaRPr lang="en-GB" altLang="en-US"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073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Purchasing an Annuity</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359540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685404"/>
            <a:ext cx="8152610" cy="4308872"/>
          </a:xfrm>
          <a:prstGeom prst="rect">
            <a:avLst/>
          </a:prstGeom>
          <a:noFill/>
        </p:spPr>
        <p:txBody>
          <a:bodyPr wrap="square" numCol="1" spcCol="396000" rtlCol="0">
            <a:spAutoFit/>
          </a:bodyPr>
          <a:lstStyle/>
          <a:p>
            <a:pPr lvl="0" defTabSz="914400" fontAlgn="base">
              <a:spcBef>
                <a:spcPts val="700"/>
              </a:spcBef>
              <a:spcAft>
                <a:spcPct val="0"/>
              </a:spcAft>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What </a:t>
            </a: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is Income Drawdown/Income Withdrawal?</a:t>
            </a:r>
          </a:p>
          <a:p>
            <a:pPr marL="228600" lvl="0" indent="-228600" defTabSz="914400" fontAlgn="base">
              <a:spcBef>
                <a:spcPts val="700"/>
              </a:spcBef>
              <a:spcAft>
                <a:spcPct val="0"/>
              </a:spcAft>
              <a:buFontTx/>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The fund remains invested and the member can take income payments directly from their fund</a:t>
            </a:r>
          </a:p>
          <a:p>
            <a:pPr marL="228600" lvl="0" indent="-228600" defTabSz="914400" fontAlgn="base">
              <a:spcBef>
                <a:spcPts val="700"/>
              </a:spcBef>
              <a:spcAft>
                <a:spcPct val="0"/>
              </a:spcAft>
              <a:buFontTx/>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Income Drawdown is more risky than an annuity - funds remain subject  to investment risk so there is no guarantee on future income </a:t>
            </a:r>
          </a:p>
          <a:p>
            <a:pPr lvl="0" defTabSz="914400" fontAlgn="base">
              <a:spcBef>
                <a:spcPts val="700"/>
              </a:spcBef>
              <a:spcAft>
                <a:spcPct val="0"/>
              </a:spcAft>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When </a:t>
            </a: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&amp; why was it introduced?</a:t>
            </a:r>
          </a:p>
          <a:p>
            <a:pPr marL="228600" lvl="0" indent="-228600" defTabSz="914400" fontAlgn="base">
              <a:spcBef>
                <a:spcPts val="700"/>
              </a:spcBef>
              <a:spcAft>
                <a:spcPct val="0"/>
              </a:spcAft>
              <a:buFontTx/>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Introduced in the mid 1990’s as an alternative to annuities due to their perceived inflexibility and poor value</a:t>
            </a:r>
          </a:p>
          <a:p>
            <a:pPr marL="228600" lvl="0" indent="-228600" defTabSz="914400" fontAlgn="base">
              <a:spcBef>
                <a:spcPts val="700"/>
              </a:spcBef>
              <a:spcAft>
                <a:spcPct val="0"/>
              </a:spcAft>
              <a:buFontTx/>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Prior to April 2015 there were two forms of Income Drawdown – Capped and Flexible Drawdown</a:t>
            </a:r>
          </a:p>
          <a:p>
            <a:pPr marL="228600" lvl="0" indent="-228600" defTabSz="914400" fontAlgn="base">
              <a:spcBef>
                <a:spcPts val="700"/>
              </a:spcBef>
              <a:spcAft>
                <a:spcPct val="0"/>
              </a:spcAft>
              <a:buFontTx/>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From April 2015 a new form was introduced – Flex-Access Drawdown</a:t>
            </a:r>
          </a:p>
          <a:p>
            <a:pPr marL="342900" lvl="0" indent="-342900" defTabSz="914400" eaLnBrk="0" fontAlgn="base" hangingPunct="0">
              <a:spcBef>
                <a:spcPts val="700"/>
              </a:spcBef>
              <a:spcAft>
                <a:spcPct val="0"/>
              </a:spcAft>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How </a:t>
            </a: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does it work?</a:t>
            </a:r>
          </a:p>
          <a:p>
            <a:pPr marL="285750" lvl="0" indent="-285750" defTabSz="914400" eaLnBrk="0" fontAlgn="base" hangingPunct="0">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The Member designates some or all of their fund to be used for income drawdown. At this point they can also take a PCLS up to 1/3</a:t>
            </a:r>
            <a:r>
              <a:rPr lang="en-GB" sz="1200" baseline="30000" dirty="0">
                <a:solidFill>
                  <a:srgbClr val="4F4E50"/>
                </a:solidFill>
                <a:latin typeface="Verdana" panose="020B0604030504040204" pitchFamily="34" charset="0"/>
                <a:ea typeface="Verdana" panose="020B0604030504040204" pitchFamily="34" charset="0"/>
                <a:cs typeface="Verdana" panose="020B0604030504040204" pitchFamily="34" charset="0"/>
              </a:rPr>
              <a:t>rd</a:t>
            </a:r>
            <a:r>
              <a:rPr lang="en-GB" sz="12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of the amount nominated to provide income drawdown</a:t>
            </a:r>
          </a:p>
          <a:p>
            <a:pPr marL="285750" lvl="0" indent="-285750" defTabSz="914400" eaLnBrk="0" fontAlgn="base" hangingPunct="0">
              <a:spcBef>
                <a:spcPts val="700"/>
              </a:spcBef>
              <a:spcAft>
                <a:spcPct val="0"/>
              </a:spcAft>
              <a:buFont typeface="Arial" panose="020B0604020202020204" pitchFamily="34" charset="0"/>
              <a:buChar char="•"/>
              <a:defRPr/>
            </a:pPr>
            <a:r>
              <a:rPr lang="en-GB" sz="1200" dirty="0">
                <a:solidFill>
                  <a:srgbClr val="0079C1"/>
                </a:solidFill>
                <a:latin typeface="Verdana" panose="020B0604030504040204" pitchFamily="34" charset="0"/>
                <a:ea typeface="Verdana" panose="020B0604030504040204" pitchFamily="34" charset="0"/>
                <a:cs typeface="Verdana" panose="020B0604030504040204" pitchFamily="34" charset="0"/>
              </a:rPr>
              <a:t>Example: Fund Value £100,000, designate £75,000 to provide drawdown &amp; take PCLS of £25,000 </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Any PCLS has to be paid from the same scheme that the drawdown pension is paid from</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member does not have to take any income e.g. they can designate an amount for drawdown, take 1/3</a:t>
            </a:r>
            <a:r>
              <a:rPr lang="en-GB" altLang="en-US" sz="1200" baseline="30000" dirty="0">
                <a:solidFill>
                  <a:srgbClr val="4F4E50"/>
                </a:solidFill>
                <a:latin typeface="Verdana" panose="020B0604030504040204" pitchFamily="34" charset="0"/>
                <a:ea typeface="Verdana" panose="020B0604030504040204" pitchFamily="34" charset="0"/>
                <a:cs typeface="Verdana" panose="020B0604030504040204" pitchFamily="34" charset="0"/>
              </a:rPr>
              <a:t>rd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as PCLS, then leave the rest invested until a later date (deferral of income)</a:t>
            </a:r>
          </a:p>
          <a:p>
            <a:pPr lvl="0" defTabSz="914400" eaLnBrk="0" fontAlgn="base" hangingPunct="0">
              <a:spcBef>
                <a:spcPts val="700"/>
              </a:spcBef>
              <a:spcAft>
                <a:spcPct val="0"/>
              </a:spcAft>
            </a:pPr>
            <a:endParaRPr lang="en-GB" altLang="en-US"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073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Income Drawdown</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65617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685404"/>
            <a:ext cx="8152610" cy="1200329"/>
          </a:xfrm>
          <a:prstGeom prst="rect">
            <a:avLst/>
          </a:prstGeom>
          <a:noFill/>
        </p:spPr>
        <p:txBody>
          <a:bodyPr wrap="square" numCol="1" spcCol="396000" rtlCol="0">
            <a:spAutoFit/>
          </a:bodyPr>
          <a:lstStyle/>
          <a:p>
            <a:pPr lvl="0" defTabSz="914400" fontAlgn="base">
              <a:spcBef>
                <a:spcPts val="700"/>
              </a:spcBef>
              <a:spcAft>
                <a:spcPct val="0"/>
              </a:spcAft>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Eligibility criteria</a:t>
            </a:r>
          </a:p>
          <a:p>
            <a:pPr marL="285750" indent="-285750">
              <a:buFont typeface="Arial"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Age 55 or eligible under Ill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health</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Minimum pot required (£30,000 after any PCLS – at date member asks to join)</a:t>
            </a:r>
          </a:p>
          <a:p>
            <a:pPr marL="285750" indent="-285750">
              <a:buFont typeface="Arial"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Must have a UK address &amp; a UK bank account</a:t>
            </a:r>
          </a:p>
          <a:p>
            <a:pPr marL="285750" indent="-285750">
              <a:buFont typeface="Arial"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Trust Based Schemes - Trustees will decide whether to offer this option  - check Flashcards</a:t>
            </a: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073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BlackRock Retirement Income Account</a:t>
            </a:r>
            <a:endParaRPr lang="en-GB" sz="1600" dirty="0" smtClean="0">
              <a:solidFill>
                <a:schemeClr val="accent5"/>
              </a:solidFill>
              <a:latin typeface="Verdana"/>
              <a:cs typeface="Verdana"/>
            </a:endParaRPr>
          </a:p>
        </p:txBody>
      </p:sp>
      <p:sp>
        <p:nvSpPr>
          <p:cNvPr id="6" name="Content Placeholder 1"/>
          <p:cNvSpPr txBox="1">
            <a:spLocks/>
          </p:cNvSpPr>
          <p:nvPr/>
        </p:nvSpPr>
        <p:spPr bwMode="auto">
          <a:xfrm>
            <a:off x="354897" y="1884799"/>
            <a:ext cx="4165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ts val="700"/>
              </a:spcBef>
              <a:spcAft>
                <a:spcPct val="0"/>
              </a:spcAft>
              <a:buFont typeface="Arial" panose="020B0604020202020204" pitchFamily="34" charset="0"/>
              <a:defRPr sz="1400" b="1" kern="1200">
                <a:solidFill>
                  <a:schemeClr val="tx2"/>
                </a:solidFill>
                <a:latin typeface="Arial"/>
                <a:ea typeface="+mn-ea"/>
                <a:cs typeface="+mn-cs"/>
              </a:defRPr>
            </a:lvl1pPr>
            <a:lvl2pPr marL="350838" indent="-166688" algn="l" rtl="0" eaLnBrk="0" fontAlgn="base" hangingPunct="0">
              <a:spcBef>
                <a:spcPts val="700"/>
              </a:spcBef>
              <a:spcAft>
                <a:spcPct val="0"/>
              </a:spcAft>
              <a:buClr>
                <a:srgbClr val="00467F"/>
              </a:buClr>
              <a:buFont typeface="Wingdings 3" panose="05040102010807070707" pitchFamily="18" charset="2"/>
              <a:buChar char=""/>
              <a:defRPr sz="1200" kern="1200">
                <a:solidFill>
                  <a:schemeClr val="tx2"/>
                </a:solidFill>
                <a:latin typeface="Arial"/>
                <a:ea typeface="+mn-ea"/>
                <a:cs typeface="+mn-cs"/>
              </a:defRPr>
            </a:lvl2pPr>
            <a:lvl3pPr marL="514350" indent="-152400" algn="l" rtl="0" eaLnBrk="0" fontAlgn="base" hangingPunct="0">
              <a:spcBef>
                <a:spcPts val="700"/>
              </a:spcBef>
              <a:spcAft>
                <a:spcPct val="0"/>
              </a:spcAft>
              <a:buClr>
                <a:srgbClr val="00467F"/>
              </a:buClr>
              <a:buFont typeface="Arial" panose="020B0604020202020204" pitchFamily="34" charset="0"/>
              <a:buChar char="•"/>
              <a:defRPr sz="1200" kern="1200">
                <a:solidFill>
                  <a:schemeClr val="tx2"/>
                </a:solidFill>
                <a:latin typeface="Arial"/>
                <a:ea typeface="+mn-ea"/>
                <a:cs typeface="+mn-cs"/>
              </a:defRPr>
            </a:lvl3pPr>
            <a:lvl4pPr marL="714375" indent="-171450" algn="l" rtl="0" eaLnBrk="0" fontAlgn="base" hangingPunct="0">
              <a:spcBef>
                <a:spcPts val="700"/>
              </a:spcBef>
              <a:spcAft>
                <a:spcPct val="0"/>
              </a:spcAft>
              <a:buClr>
                <a:srgbClr val="00467F"/>
              </a:buClr>
              <a:buFont typeface="Arial" panose="020B0604020202020204" pitchFamily="34" charset="0"/>
              <a:buChar char="–"/>
              <a:defRPr sz="1200" kern="1200">
                <a:solidFill>
                  <a:schemeClr val="tx2"/>
                </a:solidFill>
                <a:latin typeface="Arial"/>
                <a:ea typeface="+mn-ea"/>
                <a:cs typeface="+mn-cs"/>
              </a:defRPr>
            </a:lvl4pPr>
            <a:lvl5pPr marL="904875" indent="-190500" algn="l" rtl="0" eaLnBrk="0" fontAlgn="base" hangingPunct="0">
              <a:spcBef>
                <a:spcPts val="700"/>
              </a:spcBef>
              <a:spcAft>
                <a:spcPct val="0"/>
              </a:spcAft>
              <a:buClr>
                <a:srgbClr val="00467F"/>
              </a:buClr>
              <a:buFont typeface="Arial" panose="020B0604020202020204" pitchFamily="34" charset="0"/>
              <a:buChar char="•"/>
              <a:defRPr sz="1200" kern="1200">
                <a:solidFill>
                  <a:schemeClr val="tx2"/>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400"/>
            <a:r>
              <a:rPr lang="en-GB" altLang="en-US" sz="1200" u="sng" dirty="0" smtClean="0">
                <a:latin typeface="Verdana" panose="020B0604030504040204" pitchFamily="34" charset="0"/>
                <a:ea typeface="Verdana" panose="020B0604030504040204" pitchFamily="34" charset="0"/>
                <a:cs typeface="Verdana" panose="020B0604030504040204" pitchFamily="34" charset="0"/>
              </a:rPr>
              <a:t>Full PCLS plus income payment</a:t>
            </a:r>
          </a:p>
          <a:p>
            <a:pPr marL="0" indent="0" defTabSz="914400"/>
            <a:r>
              <a:rPr lang="en-GB" altLang="en-US" sz="1200" b="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Maximum PCLS (tax free) is 25%</a:t>
            </a:r>
          </a:p>
          <a:p>
            <a:pPr marL="0" indent="0" defTabSz="914400"/>
            <a:r>
              <a:rPr lang="en-GB" altLang="en-US" sz="1200" b="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All other income payments are taxed under PAYE</a:t>
            </a:r>
          </a:p>
          <a:p>
            <a:pPr marL="0" indent="0" defTabSz="914400"/>
            <a:endParaRPr lang="en-GB" altLang="en-US" b="0" dirty="0" smtClean="0">
              <a:latin typeface="Arial" panose="020B0604020202020204" pitchFamily="34" charset="0"/>
            </a:endParaRPr>
          </a:p>
        </p:txBody>
      </p:sp>
      <p:sp>
        <p:nvSpPr>
          <p:cNvPr id="9" name="Content Placeholder 2"/>
          <p:cNvSpPr txBox="1">
            <a:spLocks/>
          </p:cNvSpPr>
          <p:nvPr/>
        </p:nvSpPr>
        <p:spPr bwMode="auto">
          <a:xfrm>
            <a:off x="4520497" y="1884799"/>
            <a:ext cx="4232111" cy="1100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ts val="700"/>
              </a:spcBef>
              <a:spcAft>
                <a:spcPct val="0"/>
              </a:spcAft>
              <a:buFont typeface="Arial" panose="020B0604020202020204" pitchFamily="34" charset="0"/>
              <a:defRPr sz="1200" b="1" kern="1200">
                <a:solidFill>
                  <a:schemeClr val="tx2"/>
                </a:solidFill>
                <a:latin typeface="Arial"/>
                <a:ea typeface="+mn-ea"/>
                <a:cs typeface="+mn-cs"/>
              </a:defRPr>
            </a:lvl1pPr>
            <a:lvl2pPr marL="350838" indent="-166688" algn="l" rtl="0" eaLnBrk="0" fontAlgn="base" hangingPunct="0">
              <a:spcBef>
                <a:spcPts val="700"/>
              </a:spcBef>
              <a:spcAft>
                <a:spcPct val="0"/>
              </a:spcAft>
              <a:buClr>
                <a:srgbClr val="00467F"/>
              </a:buClr>
              <a:buFont typeface="Wingdings 3" panose="05040102010807070707" pitchFamily="18" charset="2"/>
              <a:buChar char=""/>
              <a:defRPr sz="1200" kern="1200">
                <a:solidFill>
                  <a:schemeClr val="tx2"/>
                </a:solidFill>
                <a:latin typeface="Arial"/>
                <a:ea typeface="+mn-ea"/>
                <a:cs typeface="+mn-cs"/>
              </a:defRPr>
            </a:lvl2pPr>
            <a:lvl3pPr marL="514350" indent="-152400" algn="l" rtl="0" eaLnBrk="0" fontAlgn="base" hangingPunct="0">
              <a:spcBef>
                <a:spcPts val="700"/>
              </a:spcBef>
              <a:spcAft>
                <a:spcPct val="0"/>
              </a:spcAft>
              <a:buClr>
                <a:srgbClr val="00467F"/>
              </a:buClr>
              <a:buFont typeface="Arial" panose="020B0604020202020204" pitchFamily="34" charset="0"/>
              <a:buChar char="•"/>
              <a:defRPr sz="1200" kern="1200">
                <a:solidFill>
                  <a:schemeClr val="tx2"/>
                </a:solidFill>
                <a:latin typeface="Arial"/>
                <a:ea typeface="+mn-ea"/>
                <a:cs typeface="+mn-cs"/>
              </a:defRPr>
            </a:lvl3pPr>
            <a:lvl4pPr marL="714375" indent="-171450" algn="l" rtl="0" eaLnBrk="0" fontAlgn="base" hangingPunct="0">
              <a:spcBef>
                <a:spcPts val="700"/>
              </a:spcBef>
              <a:spcAft>
                <a:spcPct val="0"/>
              </a:spcAft>
              <a:buClr>
                <a:srgbClr val="00467F"/>
              </a:buClr>
              <a:buFont typeface="Arial" panose="020B0604020202020204" pitchFamily="34" charset="0"/>
              <a:buChar char="–"/>
              <a:defRPr sz="1200" kern="1200">
                <a:solidFill>
                  <a:schemeClr val="tx2"/>
                </a:solidFill>
                <a:latin typeface="Arial"/>
                <a:ea typeface="+mn-ea"/>
                <a:cs typeface="+mn-cs"/>
              </a:defRPr>
            </a:lvl4pPr>
            <a:lvl5pPr marL="904875" indent="-190500" algn="l" rtl="0" eaLnBrk="0" fontAlgn="base" hangingPunct="0">
              <a:spcBef>
                <a:spcPts val="700"/>
              </a:spcBef>
              <a:spcAft>
                <a:spcPct val="0"/>
              </a:spcAft>
              <a:buClr>
                <a:srgbClr val="00467F"/>
              </a:buClr>
              <a:buFont typeface="Arial" panose="020B0604020202020204" pitchFamily="34" charset="0"/>
              <a:buChar char="•"/>
              <a:defRPr sz="1200" kern="1200">
                <a:solidFill>
                  <a:schemeClr val="tx2"/>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400"/>
            <a:r>
              <a:rPr lang="en-GB" altLang="en-US" u="sng" dirty="0" smtClean="0">
                <a:latin typeface="Verdana" panose="020B0604030504040204" pitchFamily="34" charset="0"/>
                <a:ea typeface="Verdana" panose="020B0604030504040204" pitchFamily="34" charset="0"/>
                <a:cs typeface="Verdana" panose="020B0604030504040204" pitchFamily="34" charset="0"/>
              </a:rPr>
              <a:t>PCLS taken with each income payment</a:t>
            </a:r>
          </a:p>
          <a:p>
            <a:pPr marL="0" indent="0" defTabSz="914400"/>
            <a:r>
              <a:rPr lang="en-GB" altLang="en-US" b="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Tax free portion is 25% of each income payment</a:t>
            </a:r>
          </a:p>
          <a:p>
            <a:pPr marL="0" indent="0" defTabSz="914400"/>
            <a:r>
              <a:rPr lang="en-GB" altLang="en-US" b="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Remaining 75% of each income payment is taxed under PAYE</a:t>
            </a:r>
            <a:endParaRPr lang="en-GB" altLang="en-US"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300565" y="2979307"/>
            <a:ext cx="8439864" cy="1569660"/>
          </a:xfrm>
          <a:prstGeom prst="rect">
            <a:avLst/>
          </a:prstGeom>
        </p:spPr>
        <p:txBody>
          <a:bodyPr wrap="square">
            <a:spAutoFit/>
          </a:bodyPr>
          <a:lstStyle/>
          <a:p>
            <a:pPr marL="285750" lvl="0" indent="-285750" defTabSz="914400" fontAlgn="base">
              <a:spcBef>
                <a:spcPct val="0"/>
              </a:spcBef>
              <a:spcAft>
                <a:spcPct val="0"/>
              </a:spcAft>
              <a:buClr>
                <a:srgbClr val="4F4E50"/>
              </a:buClr>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Members who need to transfer in benefits to meet this minimum must transfer benefits to their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original Accumulation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account first, subject to our existing transfer in process and scheme rules</a:t>
            </a:r>
          </a:p>
          <a:p>
            <a:pPr marL="285750" lvl="0" indent="-285750" defTabSz="914400" fontAlgn="base">
              <a:spcBef>
                <a:spcPct val="0"/>
              </a:spcBef>
              <a:spcAft>
                <a:spcPct val="0"/>
              </a:spcAft>
              <a:buClr>
                <a:srgbClr val="4F4E50"/>
              </a:buClr>
              <a:buFont typeface="Arial" panose="020B0604020202020204" pitchFamily="34" charset="0"/>
              <a:buChar char="•"/>
              <a:defRPr/>
            </a:pPr>
            <a:endPar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fontAlgn="base">
              <a:spcBef>
                <a:spcPct val="0"/>
              </a:spcBef>
              <a:spcAft>
                <a:spcPct val="0"/>
              </a:spcAft>
              <a:buClr>
                <a:srgbClr val="4F4E50"/>
              </a:buClr>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Transferring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out of the existing Accumulation account is subject to any existing product/scheme rules e.g. may not allow partial transfer-out, may need to leave a minimum value behind etc.</a:t>
            </a:r>
          </a:p>
          <a:p>
            <a:pPr marL="285750" lvl="0" indent="-285750" defTabSz="914400" fontAlgn="base">
              <a:spcBef>
                <a:spcPct val="0"/>
              </a:spcBef>
              <a:spcAft>
                <a:spcPct val="0"/>
              </a:spcAft>
              <a:buClr>
                <a:srgbClr val="4F4E50"/>
              </a:buClr>
              <a:buFont typeface="Arial" panose="020B0604020202020204" pitchFamily="34" charset="0"/>
              <a:buChar char="•"/>
              <a:defRPr/>
            </a:pPr>
            <a:endParaRPr lang="en-GB" sz="1200" dirty="0" smtClean="0">
              <a:solidFill>
                <a:srgbClr val="6C207E"/>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fontAlgn="base">
              <a:spcBef>
                <a:spcPct val="0"/>
              </a:spcBef>
              <a:spcAft>
                <a:spcPct val="0"/>
              </a:spcAft>
              <a:buClr>
                <a:srgbClr val="4F4E50"/>
              </a:buClr>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Any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PCLS has to be paid from the same scheme that the drawdown pension is paid from so it will be paid from the BlackRock Retirement Income Account not the Accumulation account</a:t>
            </a:r>
          </a:p>
        </p:txBody>
      </p:sp>
    </p:spTree>
    <p:extLst>
      <p:ext uri="{BB962C8B-B14F-4D97-AF65-F5344CB8AC3E}">
        <p14:creationId xmlns:p14="http://schemas.microsoft.com/office/powerpoint/2010/main" val="85484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685404"/>
            <a:ext cx="8152610" cy="4244752"/>
          </a:xfrm>
          <a:prstGeom prst="rect">
            <a:avLst/>
          </a:prstGeom>
          <a:noFill/>
        </p:spPr>
        <p:txBody>
          <a:bodyPr wrap="square" numCol="1" spcCol="396000" rtlCol="0">
            <a:spAutoFit/>
          </a:bodyPr>
          <a:lstStyle/>
          <a:p>
            <a:pPr>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Wha</a:t>
            </a:r>
            <a:r>
              <a:rPr lang="en-GB" sz="1200" b="1" dirty="0" smtClean="0">
                <a:latin typeface="Verdana" panose="020B0604030504040204" pitchFamily="34" charset="0"/>
                <a:ea typeface="Verdana" panose="020B0604030504040204" pitchFamily="34" charset="0"/>
                <a:cs typeface="Verdana" panose="020B0604030504040204" pitchFamily="34" charset="0"/>
              </a:rPr>
              <a:t>t </a:t>
            </a:r>
            <a:r>
              <a:rPr lang="en-GB" sz="1200" b="1" dirty="0">
                <a:latin typeface="Verdana" panose="020B0604030504040204" pitchFamily="34" charset="0"/>
                <a:ea typeface="Verdana" panose="020B0604030504040204" pitchFamily="34" charset="0"/>
                <a:cs typeface="Verdana" panose="020B0604030504040204" pitchFamily="34" charset="0"/>
              </a:rPr>
              <a:t>is meant by Serious Ill Health?</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Member’s life expectancy is less than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one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year</a:t>
            </a:r>
          </a:p>
          <a:p>
            <a:pPr>
              <a:defRPr/>
            </a:pPr>
            <a:endParaRPr lang="en-GB" sz="1200" dirty="0">
              <a:latin typeface="Verdana" panose="020B0604030504040204" pitchFamily="34" charset="0"/>
              <a:ea typeface="Verdana" panose="020B0604030504040204" pitchFamily="34" charset="0"/>
              <a:cs typeface="Verdana" panose="020B0604030504040204" pitchFamily="34" charset="0"/>
            </a:endParaRPr>
          </a:p>
          <a:p>
            <a:pPr>
              <a:defRPr/>
            </a:pPr>
            <a:r>
              <a:rPr lang="en-GB" sz="1200" b="1" dirty="0">
                <a:latin typeface="Verdana" panose="020B0604030504040204" pitchFamily="34" charset="0"/>
                <a:ea typeface="Verdana" panose="020B0604030504040204" pitchFamily="34" charset="0"/>
                <a:cs typeface="Verdana" panose="020B0604030504040204" pitchFamily="34" charset="0"/>
              </a:rPr>
              <a:t>What happens if the member meets this criteria?</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Allows the entire value of the member’s benefits to be paid as a tax free lump sum regardless of age, providing the lifetime allowance is not exceeded</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This is a Benefit Crystallisation Event so we must check benefits against LTA &amp; confirm event details to the member</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200" b="1" dirty="0">
                <a:latin typeface="Verdana" panose="020B0604030504040204" pitchFamily="34" charset="0"/>
                <a:ea typeface="Verdana" panose="020B0604030504040204" pitchFamily="34" charset="0"/>
                <a:cs typeface="Verdana" panose="020B0604030504040204" pitchFamily="34" charset="0"/>
              </a:rPr>
              <a:t>What evidence is needed?</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Scheme administrator must receive evidence from a registered medical practitioner (for Trust based - trustees responsibility to determine if sufficient evidence received)</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200" b="1" dirty="0">
                <a:latin typeface="Verdana" panose="020B0604030504040204" pitchFamily="34" charset="0"/>
                <a:ea typeface="Verdana" panose="020B0604030504040204" pitchFamily="34" charset="0"/>
                <a:cs typeface="Verdana" panose="020B0604030504040204" pitchFamily="34" charset="0"/>
              </a:rPr>
              <a:t>Points to note:</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Whilst these payments are allowed not all schemes offer them. Some of the occupational pension schemes we administer do not offer serious ill health lump sums </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Need to report BCE to HMRC if member is a controlling director of the sponsoring employer (so need to determine this for Trust based schemes only) </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lvl="0" defTabSz="914400" fontAlgn="base">
              <a:spcBef>
                <a:spcPts val="700"/>
              </a:spcBef>
              <a:spcAft>
                <a:spcPct val="0"/>
              </a:spcAft>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a:t>
            </a:r>
            <a:endParaRPr lang="en-GB" altLang="en-US"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073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Ill Health Benefits: Serious Ill Health</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22078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847" y="651110"/>
            <a:ext cx="8152610" cy="5227072"/>
          </a:xfrm>
          <a:prstGeom prst="rect">
            <a:avLst/>
          </a:prstGeom>
          <a:noFill/>
        </p:spPr>
        <p:txBody>
          <a:bodyPr wrap="square" numCol="1" spcCol="396000" rtlCol="0">
            <a:spAutoFit/>
          </a:bodyPr>
          <a:lstStyle/>
          <a:p>
            <a:pPr lvl="0" defTabSz="914400" fontAlgn="base">
              <a:spcBef>
                <a:spcPts val="700"/>
              </a:spcBef>
              <a:spcAft>
                <a:spcPct val="0"/>
              </a:spcAft>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It is possible to take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retirement benefits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earlier than 55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on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the grounds of ill health </a:t>
            </a:r>
          </a:p>
          <a:p>
            <a:pPr lvl="0" defTabSz="914400" fontAlgn="base">
              <a:spcBef>
                <a:spcPts val="700"/>
              </a:spcBef>
              <a:spcAft>
                <a:spcPct val="0"/>
              </a:spcAft>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What </a:t>
            </a: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criteria needs to be met?</a:t>
            </a:r>
          </a:p>
          <a:p>
            <a:pPr marL="171450" lvl="0" indent="-1714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Under Finance Act 2004 benefits can be paid prior to age 55 if: </a:t>
            </a:r>
          </a:p>
          <a:p>
            <a:pPr marL="522288" lvl="2" indent="-228600" defTabSz="914400" fontAlgn="base">
              <a:spcBef>
                <a:spcPts val="700"/>
              </a:spcBef>
              <a:spcAft>
                <a:spcPct val="0"/>
              </a:spcAft>
              <a:buClr>
                <a:srgbClr val="00467F"/>
              </a:buClr>
              <a:buFont typeface="Arial"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the scheme administrator receives evidence from a registered medical practitioner that the individual is and will continue to be incapable of carrying on their own occupation because of either mental or physical illness </a:t>
            </a:r>
            <a:endPar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522288" lvl="2" indent="-228600" defTabSz="914400" fontAlgn="base">
              <a:spcBef>
                <a:spcPts val="700"/>
              </a:spcBef>
              <a:spcAft>
                <a:spcPct val="0"/>
              </a:spcAft>
              <a:buClr>
                <a:srgbClr val="00467F"/>
              </a:buClr>
              <a:buFont typeface="Arial"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member must also have ceased to carry on that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occupation</a:t>
            </a:r>
          </a:p>
          <a:p>
            <a:pPr marL="171450" lvl="0" indent="-171450" defTabSz="914400" fontAlgn="base">
              <a:spcBef>
                <a:spcPts val="700"/>
              </a:spcBef>
              <a:spcAft>
                <a:spcPct val="0"/>
              </a:spcAft>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Then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benefits can be paid as normal but at the lower age, e.g.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 PCLS plus annuity, UFPLS… </a:t>
            </a:r>
          </a:p>
          <a:p>
            <a:pPr lvl="0" defTabSz="914400" fontAlgn="base">
              <a:spcBef>
                <a:spcPts val="700"/>
              </a:spcBef>
              <a:spcAft>
                <a:spcPct val="0"/>
              </a:spcAft>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Points to note:</a:t>
            </a:r>
          </a:p>
          <a:p>
            <a:pPr marL="171450" lvl="0" indent="-171450" defTabSz="914400" fontAlgn="base">
              <a:spcBef>
                <a:spcPts val="700"/>
              </a:spcBef>
              <a:spcAft>
                <a:spcPct val="0"/>
              </a:spcAft>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Some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Trust based schemes may not follow the Finance Act definition of ill health. The most common variation is that the individual must be incapable of carrying out </a:t>
            </a:r>
            <a:r>
              <a:rPr lang="en-GB" sz="1200" b="1" dirty="0">
                <a:solidFill>
                  <a:srgbClr val="4F4E50"/>
                </a:solidFill>
                <a:latin typeface="Verdana" panose="020B0604030504040204" pitchFamily="34" charset="0"/>
                <a:ea typeface="Verdana" panose="020B0604030504040204" pitchFamily="34" charset="0"/>
                <a:cs typeface="Verdana" panose="020B0604030504040204" pitchFamily="34" charset="0"/>
              </a:rPr>
              <a:t>any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occupation </a:t>
            </a:r>
          </a:p>
          <a:p>
            <a:pPr marL="171450" lvl="0" indent="-171450" defTabSz="914400" fontAlgn="base">
              <a:spcBef>
                <a:spcPts val="700"/>
              </a:spcBef>
              <a:spcAft>
                <a:spcPct val="0"/>
              </a:spcAft>
              <a:buFont typeface="Arial" panose="020B0604020202020204" pitchFamily="34" charset="0"/>
              <a:buChar char="•"/>
              <a:defRPr/>
            </a:pP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Trust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based schemes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 It is the Trustees’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responsibility for determining if sufficient medical evidence has been given &amp; we need to know if controlling director for HMRC Event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report </a:t>
            </a:r>
            <a:endParaRPr lang="en-GB" sz="12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171450" lvl="0" indent="-171450" defTabSz="914400" fontAlgn="base">
              <a:spcBef>
                <a:spcPts val="700"/>
              </a:spcBef>
              <a:spcAft>
                <a:spcPct val="0"/>
              </a:spcAft>
              <a:buFont typeface="Arial" panose="020B0604020202020204" pitchFamily="34" charset="0"/>
              <a:buChar char="•"/>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Contract based schemes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 It is the member’s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responsibility to obtain and pay for medical evidence.  We should always check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member’s age, before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we ask the member to obtain medical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evidence</a:t>
            </a:r>
            <a:endParaRPr lang="en-GB" sz="10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171450" lvl="0" indent="-171450" defTabSz="914400" fontAlgn="base">
              <a:spcBef>
                <a:spcPts val="700"/>
              </a:spcBef>
              <a:spcAft>
                <a:spcPct val="0"/>
              </a:spcAft>
              <a:buFont typeface="Arial" panose="020B0604020202020204" pitchFamily="34" charset="0"/>
              <a:buChar char="•"/>
              <a:defRPr/>
            </a:pPr>
            <a:endParaRPr lang="en-GB"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pPr>
            <a:endParaRPr lang="en-GB" altLang="en-US"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pPr>
            <a:endParaRPr lang="en-GB" altLang="en-US"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eaLnBrk="0" fontAlgn="base" hangingPunct="0">
              <a:spcBef>
                <a:spcPts val="700"/>
              </a:spcBef>
              <a:spcAft>
                <a:spcPct val="0"/>
              </a:spcAft>
              <a:buFont typeface="Arial" panose="020B0604020202020204" pitchFamily="34" charset="0"/>
              <a:buChar char="•"/>
            </a:pPr>
            <a:endParaRPr lang="en-GB" altLang="en-US" sz="1200" i="1"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eaLnBrk="0" fontAlgn="base" hangingPunct="0">
              <a:spcBef>
                <a:spcPts val="700"/>
              </a:spcBef>
              <a:spcAft>
                <a:spcPct val="0"/>
              </a:spcAft>
              <a:buFont typeface="Arial" panose="020B0604020202020204" pitchFamily="34" charset="0"/>
              <a:buChar char="•"/>
            </a:pPr>
            <a:endParaRPr lang="en-GB" altLang="en-US"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073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Ill Health Benefits: Early Retirement</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385973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847" y="651110"/>
            <a:ext cx="8152610" cy="5342488"/>
          </a:xfrm>
          <a:prstGeom prst="rect">
            <a:avLst/>
          </a:prstGeom>
          <a:noFill/>
        </p:spPr>
        <p:txBody>
          <a:bodyPr wrap="square" numCol="1" spcCol="396000" rtlCol="0">
            <a:spAutoFit/>
          </a:bodyPr>
          <a:lstStyle/>
          <a:p>
            <a:pPr marL="171450" indent="-171450">
              <a:buFont typeface="Arial" panose="020B0604020202020204" pitchFamily="34" charset="0"/>
              <a:buChar char="•"/>
            </a:pP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a:t>
            </a: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Government recognise the importance of the decisions people must take in relation to their Defined Contribution pots so they have introduced a pensions guidance service to give people free and impartial guidance on their retirement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choices</a:t>
            </a:r>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This service has been branded as ‘Pension Wise’ and people can contact Pension Wise via:</a:t>
            </a:r>
          </a:p>
          <a:p>
            <a:pPr marL="628650" lvl="1" indent="-171450">
              <a:buFont typeface="Wingdings" panose="05000000000000000000" pitchFamily="2" charset="2"/>
              <a:buChar char="Ø"/>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Internet at www.pensionwise.gov.uk</a:t>
            </a:r>
          </a:p>
          <a:p>
            <a:pPr marL="628650" lvl="1" indent="-171450">
              <a:buFont typeface="Wingdings" panose="05000000000000000000" pitchFamily="2" charset="2"/>
              <a:buChar char="Ø"/>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Telephone via The Pensions Advisory Service</a:t>
            </a:r>
          </a:p>
          <a:p>
            <a:pPr marL="628650" lvl="1" indent="-171450">
              <a:buFont typeface="Wingdings" panose="05000000000000000000" pitchFamily="2" charset="2"/>
              <a:buChar char="Ø"/>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Face to face via Citizens Advice Bureau</a:t>
            </a:r>
          </a:p>
          <a:p>
            <a:endPar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FCA (Financial Conduct Authority) require pension providers to inform their contract based members of the availability of Pension Wise and how to access it, plus they must describe the tax implications where a customer wants to take cash from their pension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pot</a:t>
            </a:r>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FCA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have also introduced additional </a:t>
            </a: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requirements on pension providers, as a ‘second line of defence’ for those members who decide not to use Pension Wise nor seek regulated advice.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This requires </a:t>
            </a: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us to provide members with risk warnings in respect of the retirement benefit they intend to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take</a:t>
            </a:r>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DWP (Department for Work and Pensions) have introduced similar changes for Trust Based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schemes </a:t>
            </a:r>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lvl="0" defTabSz="914400" fontAlgn="base">
              <a:spcBef>
                <a:spcPts val="700"/>
              </a:spcBef>
              <a:spcAft>
                <a:spcPct val="0"/>
              </a:spcAft>
              <a:defRPr/>
            </a:pPr>
            <a:endParaRPr lang="en-GB"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pPr>
            <a:endParaRPr lang="en-GB" altLang="en-US"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pPr>
            <a:endParaRPr lang="en-GB" altLang="en-US"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eaLnBrk="0" fontAlgn="base" hangingPunct="0">
              <a:spcBef>
                <a:spcPts val="700"/>
              </a:spcBef>
              <a:spcAft>
                <a:spcPct val="0"/>
              </a:spcAft>
              <a:buFont typeface="Arial" panose="020B0604020202020204" pitchFamily="34" charset="0"/>
              <a:buChar char="•"/>
            </a:pPr>
            <a:endParaRPr lang="en-GB" altLang="en-US" sz="1200" i="1"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eaLnBrk="0" fontAlgn="base" hangingPunct="0">
              <a:spcBef>
                <a:spcPts val="700"/>
              </a:spcBef>
              <a:spcAft>
                <a:spcPct val="0"/>
              </a:spcAft>
              <a:buFont typeface="Arial" panose="020B0604020202020204" pitchFamily="34" charset="0"/>
              <a:buChar char="•"/>
            </a:pPr>
            <a:endParaRPr lang="en-GB" altLang="en-US"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073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Pension Wise (Guidance Guarantee)</a:t>
            </a:r>
            <a:endParaRPr lang="en-GB" sz="1600" dirty="0" smtClean="0">
              <a:solidFill>
                <a:schemeClr val="accent5"/>
              </a:solidFill>
              <a:latin typeface="Verdana"/>
              <a:cs typeface="Verdana"/>
            </a:endParaRPr>
          </a:p>
        </p:txBody>
      </p:sp>
      <p:pic>
        <p:nvPicPr>
          <p:cNvPr id="2" name="Picture 1"/>
          <p:cNvPicPr>
            <a:picLocks noChangeAspect="1"/>
          </p:cNvPicPr>
          <p:nvPr/>
        </p:nvPicPr>
        <p:blipFill>
          <a:blip r:embed="rId4"/>
          <a:stretch>
            <a:fillRect/>
          </a:stretch>
        </p:blipFill>
        <p:spPr>
          <a:xfrm>
            <a:off x="5543531" y="1723805"/>
            <a:ext cx="1481456" cy="481626"/>
          </a:xfrm>
          <a:prstGeom prst="rect">
            <a:avLst/>
          </a:prstGeom>
        </p:spPr>
      </p:pic>
    </p:spTree>
    <p:extLst>
      <p:ext uri="{BB962C8B-B14F-4D97-AF65-F5344CB8AC3E}">
        <p14:creationId xmlns:p14="http://schemas.microsoft.com/office/powerpoint/2010/main" val="184481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Retirement Options </a:t>
            </a:r>
          </a:p>
          <a:p>
            <a:pPr algn="l">
              <a:lnSpc>
                <a:spcPct val="130000"/>
              </a:lnSpc>
            </a:pPr>
            <a:r>
              <a:rPr lang="en-GB" sz="1600" dirty="0" smtClean="0">
                <a:solidFill>
                  <a:schemeClr val="accent5"/>
                </a:solidFill>
                <a:latin typeface="Verdana"/>
                <a:cs typeface="Verdana"/>
              </a:rPr>
              <a:t>Contents</a:t>
            </a:r>
          </a:p>
        </p:txBody>
      </p:sp>
      <p:sp>
        <p:nvSpPr>
          <p:cNvPr id="5" name="TextBox 4"/>
          <p:cNvSpPr txBox="1"/>
          <p:nvPr/>
        </p:nvSpPr>
        <p:spPr>
          <a:xfrm>
            <a:off x="354897" y="1328418"/>
            <a:ext cx="7587169" cy="4031873"/>
          </a:xfrm>
          <a:prstGeom prst="rect">
            <a:avLst/>
          </a:prstGeom>
          <a:noFill/>
          <a:effectLst/>
        </p:spPr>
        <p:txBody>
          <a:bodyPr wrap="square" rtlCol="0">
            <a:spAutoFit/>
          </a:bodyPr>
          <a:lstStyle/>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Overview of Retirement Options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(age 55, lump sum +/or income)</a:t>
            </a:r>
            <a:endPar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Pensions Commencement Lump Sum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(max. lower 25% value &amp; LTA)</a:t>
            </a:r>
            <a:endPar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Uncrystallised Funds Pension Lump Sum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(25% tax-free, rest taxable)</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Uncrystallised Funds Pension Lump Sum – Partial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(rules e.g. min. £1000)</a:t>
            </a:r>
            <a:endPar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What is an Annuity? </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(insurance contract, factors &amp; options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amount </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of income)</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Annuity Factors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(age, fund size, options, health, not gender)</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Annuity Options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(guarantee periods, spouse’s pension, auto increases)</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Purchasing an Annuity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2 options – OMO we pay PCLS, Transfer-out)</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Income Drawdown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fund remains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invested </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&amp; income deducted from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fund)</a:t>
            </a:r>
            <a:endPar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BlackRock Retirement Income Account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(Eligibility reqs, 2 x PCLS methods)</a:t>
            </a:r>
            <a:endPar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Ill Health Benefits – Serious Ill Health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(&lt;1year, pay as tax-free lump sum)</a:t>
            </a:r>
            <a:endPar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Ill Health Benefits – Early Retirement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(unable to work, take benefits&lt;age 55)</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Pension Wise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(free guidance service on retirement options)</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Quiz</a:t>
            </a:r>
            <a:endPar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endPar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endPar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689240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9953" y="1"/>
            <a:ext cx="3030435" cy="52029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0"/>
          <p:cNvSpPr txBox="1">
            <a:spLocks/>
          </p:cNvSpPr>
          <p:nvPr/>
        </p:nvSpPr>
        <p:spPr>
          <a:xfrm>
            <a:off x="602693" y="1909515"/>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en-GB" sz="2400" b="1" spc="-150" dirty="0" smtClean="0">
                <a:solidFill>
                  <a:schemeClr val="accent1"/>
                </a:solidFill>
                <a:latin typeface="Verdana"/>
                <a:cs typeface="Verdana"/>
              </a:rPr>
              <a:t>Thank you</a:t>
            </a:r>
            <a:endParaRPr lang="en-GB" sz="2400" dirty="0" smtClean="0">
              <a:solidFill>
                <a:schemeClr val="accent5"/>
              </a:solidFill>
              <a:latin typeface="Verdana"/>
              <a:cs typeface="Verdana"/>
            </a:endParaRPr>
          </a:p>
          <a:p>
            <a:pPr algn="l">
              <a:lnSpc>
                <a:spcPct val="120000"/>
              </a:lnSpc>
            </a:pPr>
            <a:r>
              <a:rPr lang="en-GB" sz="1600" dirty="0" smtClean="0">
                <a:solidFill>
                  <a:schemeClr val="accent5"/>
                </a:solidFill>
                <a:latin typeface="Verdana"/>
                <a:cs typeface="Verdana"/>
              </a:rPr>
              <a:t>Karen Gore</a:t>
            </a:r>
          </a:p>
          <a:p>
            <a:pPr algn="l">
              <a:lnSpc>
                <a:spcPct val="120000"/>
              </a:lnSpc>
            </a:pPr>
            <a:r>
              <a:rPr lang="en-GB" sz="1100" b="1" dirty="0" smtClean="0">
                <a:solidFill>
                  <a:schemeClr val="accent1"/>
                </a:solidFill>
                <a:latin typeface="Verdana"/>
                <a:cs typeface="Verdana"/>
              </a:rPr>
              <a:t>E</a:t>
            </a:r>
            <a:r>
              <a:rPr lang="en-GB" sz="1100" b="1" dirty="0">
                <a:solidFill>
                  <a:schemeClr val="accent1"/>
                </a:solidFill>
                <a:latin typeface="Verdana"/>
                <a:cs typeface="Verdana"/>
              </a:rPr>
              <a:t>: </a:t>
            </a:r>
            <a:r>
              <a:rPr lang="en-GB" sz="1100" dirty="0" smtClean="0">
                <a:solidFill>
                  <a:schemeClr val="accent5"/>
                </a:solidFill>
                <a:latin typeface="Verdana"/>
                <a:cs typeface="Verdana"/>
              </a:rPr>
              <a:t>Karen.gore@aegon.co.uk</a:t>
            </a:r>
            <a:endParaRPr lang="en-GB" sz="1100" dirty="0">
              <a:solidFill>
                <a:schemeClr val="accent5"/>
              </a:solidFill>
              <a:latin typeface="Verdana"/>
              <a:cs typeface="Verdana"/>
            </a:endParaRPr>
          </a:p>
          <a:p>
            <a:pPr algn="l">
              <a:lnSpc>
                <a:spcPct val="120000"/>
              </a:lnSpc>
            </a:pPr>
            <a:r>
              <a:rPr lang="en-GB" sz="1100" b="1" dirty="0">
                <a:solidFill>
                  <a:srgbClr val="0069B4"/>
                </a:solidFill>
                <a:latin typeface="Verdana"/>
                <a:cs typeface="Verdana"/>
              </a:rPr>
              <a:t>T: </a:t>
            </a:r>
            <a:r>
              <a:rPr lang="en-GB" sz="1100" dirty="0" smtClean="0">
                <a:solidFill>
                  <a:schemeClr val="accent5"/>
                </a:solidFill>
                <a:latin typeface="Verdana"/>
                <a:cs typeface="Verdana"/>
              </a:rPr>
              <a:t>01733 255237</a:t>
            </a:r>
            <a:endParaRPr lang="en-GB" sz="1100" dirty="0">
              <a:solidFill>
                <a:schemeClr val="accent5"/>
              </a:solidFill>
              <a:latin typeface="Verdana"/>
              <a:cs typeface="Verdana"/>
            </a:endParaRPr>
          </a:p>
          <a:p>
            <a:pPr algn="l">
              <a:lnSpc>
                <a:spcPct val="120000"/>
              </a:lnSpc>
            </a:pPr>
            <a:endParaRPr lang="en-GB" sz="1400" dirty="0" smtClean="0">
              <a:solidFill>
                <a:schemeClr val="accent5"/>
              </a:solidFill>
              <a:latin typeface="Verdana"/>
              <a:cs typeface="Verdana"/>
            </a:endParaRPr>
          </a:p>
          <a:p>
            <a:pPr algn="l">
              <a:lnSpc>
                <a:spcPct val="120000"/>
              </a:lnSpc>
            </a:pPr>
            <a:endParaRPr lang="en-GB" sz="1400" dirty="0">
              <a:solidFill>
                <a:schemeClr val="accent5"/>
              </a:solidFill>
              <a:latin typeface="Verdana"/>
              <a:cs typeface="Verdana"/>
            </a:endParaRPr>
          </a:p>
        </p:txBody>
      </p:sp>
      <p:pic>
        <p:nvPicPr>
          <p:cNvPr id="9" name="Picture 8"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900031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Retirement Options </a:t>
            </a:r>
          </a:p>
          <a:p>
            <a:pPr algn="l">
              <a:lnSpc>
                <a:spcPct val="130000"/>
              </a:lnSpc>
            </a:pPr>
            <a:r>
              <a:rPr lang="en-GB" sz="1600" dirty="0" smtClean="0">
                <a:solidFill>
                  <a:schemeClr val="accent5"/>
                </a:solidFill>
                <a:latin typeface="Verdana"/>
                <a:cs typeface="Verdana"/>
              </a:rPr>
              <a:t>Contents</a:t>
            </a:r>
          </a:p>
        </p:txBody>
      </p:sp>
      <p:sp>
        <p:nvSpPr>
          <p:cNvPr id="5" name="TextBox 4"/>
          <p:cNvSpPr txBox="1"/>
          <p:nvPr/>
        </p:nvSpPr>
        <p:spPr>
          <a:xfrm>
            <a:off x="354897" y="1328418"/>
            <a:ext cx="7587169" cy="4247317"/>
          </a:xfrm>
          <a:prstGeom prst="rect">
            <a:avLst/>
          </a:prstGeom>
          <a:noFill/>
          <a:effectLst/>
        </p:spPr>
        <p:txBody>
          <a:bodyPr wrap="square" rtlCol="0">
            <a:spAutoFit/>
          </a:bodyPr>
          <a:lstStyle/>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Overview of Retirement Options</a:t>
            </a:r>
            <a:endPar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Pensions Commencement Lump Sum </a:t>
            </a:r>
            <a:endPar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Uncrystallised Funds Pension Lump Sum</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Uncrystallised Funds Pension Lump Sum - Partial</a:t>
            </a:r>
            <a:endPar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What is an Annuity? </a:t>
            </a:r>
            <a:endPar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Annuity Factors</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Annuity Options</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Purchasing an Annuity</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Income Drawdown</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BlackRock Retirement Income Account</a:t>
            </a:r>
            <a:endPar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Ill Health Benefits – Serious Ill Health</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Ill Health Benefits – Early Retirement</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Pension Wise</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Summary</a:t>
            </a:r>
          </a:p>
          <a:p>
            <a:pPr>
              <a:buFont typeface="Arial" panose="020B0604020202020204" pitchFamily="34" charset="0"/>
              <a:buAutoNum type="arabicPeriod"/>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Quiz</a:t>
            </a:r>
            <a:endPar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endPar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endPar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587622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872682"/>
            <a:ext cx="8152610" cy="3462486"/>
          </a:xfrm>
          <a:prstGeom prst="rect">
            <a:avLst/>
          </a:prstGeom>
          <a:noFill/>
        </p:spPr>
        <p:txBody>
          <a:bodyPr wrap="square" numCol="1" spcCol="396000" rtlCol="0">
            <a:spAutoFit/>
          </a:bodyPr>
          <a:lstStyle/>
          <a:p>
            <a:pPr lvl="0" defTabSz="914400" eaLnBrk="0" fontAlgn="base" hangingPunct="0">
              <a:spcBef>
                <a:spcPts val="700"/>
              </a:spcBef>
              <a:spcAft>
                <a:spcPct val="0"/>
              </a:spcAft>
              <a:defRPr/>
            </a:pPr>
            <a:r>
              <a:rPr lang="en-GB"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From April 2015 what retirement benefits are available from a DC pension?</a:t>
            </a:r>
          </a:p>
          <a:p>
            <a:pPr lvl="0" defTabSz="914400" eaLnBrk="0" fontAlgn="base" hangingPunct="0">
              <a:spcBef>
                <a:spcPts val="700"/>
              </a:spcBef>
              <a:spcAft>
                <a:spcPct val="0"/>
              </a:spcAft>
              <a:defRPr/>
            </a:pPr>
            <a:endPar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defRPr/>
            </a:pPr>
            <a:r>
              <a:rPr lang="en-GB"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Lump Sum</a:t>
            </a:r>
          </a:p>
          <a:p>
            <a:pPr marL="485775" lvl="2"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Pensions Commencement Lump Sum (PCLS)</a:t>
            </a:r>
          </a:p>
          <a:p>
            <a:pPr marL="485775" lvl="2"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Uncrystallised Funds Pension Lump Sum (UFPLS)</a:t>
            </a:r>
          </a:p>
          <a:p>
            <a:pPr marL="485775" lvl="2"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Small Pot Lump Sum (to be covered in separate session</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t>
            </a:r>
          </a:p>
          <a:p>
            <a:pPr marL="485775" lvl="2" indent="-285750">
              <a:buFont typeface="Arial" panose="020B0604020202020204" pitchFamily="34" charset="0"/>
              <a:buChar cha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defRPr/>
            </a:pPr>
            <a:r>
              <a:rPr lang="en-GB"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An income</a:t>
            </a:r>
          </a:p>
          <a:p>
            <a:pPr marL="485775" lvl="2" indent="-285750">
              <a:buFont typeface="Arial" panose="020B0604020202020204" pitchFamily="34" charset="0"/>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Lifetime annuity</a:t>
            </a: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485775" lvl="2" indent="-285750">
              <a:buFont typeface="Arial" panose="020B0604020202020204" pitchFamily="34" charset="0"/>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Scheme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pension (paid by pension scheme – n/a for our schemes)</a:t>
            </a:r>
          </a:p>
          <a:p>
            <a:pPr marL="485775" lvl="2" indent="-285750">
              <a:buFont typeface="Arial" panose="020B0604020202020204" pitchFamily="34" charset="0"/>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Income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drawdown</a:t>
            </a:r>
          </a:p>
          <a:p>
            <a:pPr marL="285750" lvl="0" indent="-285750" defTabSz="914400" fontAlgn="base">
              <a:spcBef>
                <a:spcPts val="700"/>
              </a:spcBef>
              <a:spcAft>
                <a:spcPct val="0"/>
              </a:spcAft>
              <a:buFont typeface="Arial" panose="020B0604020202020204" pitchFamily="34" charset="0"/>
              <a:buChar char="•"/>
              <a:defRPr/>
            </a:pP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171450" lvl="0" indent="-171450" defTabSz="914400" eaLnBrk="0" fontAlgn="base" hangingPunct="0">
              <a:spcBef>
                <a:spcPts val="700"/>
              </a:spcBef>
              <a:spcAft>
                <a:spcPct val="0"/>
              </a:spcAft>
              <a:buFont typeface="Arial" panose="020B0604020202020204" pitchFamily="34" charset="0"/>
              <a:buChar char="•"/>
              <a:defRPr/>
            </a:pP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Members can have a mixture of the above &amp; do not have to actually retire to receive benefits</a:t>
            </a:r>
          </a:p>
          <a:p>
            <a:pPr marL="171450" lvl="0" indent="-171450" defTabSz="914400" eaLnBrk="0" fontAlgn="base" hangingPunct="0">
              <a:spcBef>
                <a:spcPts val="700"/>
              </a:spcBef>
              <a:spcAft>
                <a:spcPct val="0"/>
              </a:spcAft>
              <a:buFont typeface="Arial" panose="020B0604020202020204" pitchFamily="34" charset="0"/>
              <a:buChar char="•"/>
              <a:defRPr/>
            </a:pP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Members must be at least age 55 or retiring under ill health or have a protected retirement age</a:t>
            </a: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591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Overview of Retirement Options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2877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704822"/>
            <a:ext cx="8152610" cy="4683333"/>
          </a:xfrm>
          <a:prstGeom prst="rect">
            <a:avLst/>
          </a:prstGeom>
          <a:noFill/>
        </p:spPr>
        <p:txBody>
          <a:bodyPr wrap="square" numCol="1" spcCol="396000" rtlCol="0">
            <a:spAutoFit/>
          </a:bodyPr>
          <a:lstStyle/>
          <a:p>
            <a:pPr lvl="0" defTabSz="914400" eaLnBrk="0" fontAlgn="base" hangingPunct="0">
              <a:spcBef>
                <a:spcPts val="700"/>
              </a:spcBef>
              <a:spcAft>
                <a:spcPct val="0"/>
              </a:spcAft>
              <a:defRPr/>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Before 6 April 2006 </a:t>
            </a: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this was </a:t>
            </a: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referred to as </a:t>
            </a: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 ‘Tax-free </a:t>
            </a: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lump sum’ now referred to as </a:t>
            </a: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 Pension </a:t>
            </a: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Commencement Lump Sum (PCLS</a:t>
            </a: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t>
            </a:r>
          </a:p>
          <a:p>
            <a:pPr lvl="0" defTabSz="914400" eaLnBrk="0" fontAlgn="base" hangingPunct="0">
              <a:spcBef>
                <a:spcPts val="700"/>
              </a:spcBef>
              <a:spcAft>
                <a:spcPct val="0"/>
              </a:spcAft>
              <a:defRPr/>
            </a:pP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200" b="1" dirty="0">
                <a:latin typeface="Verdana" panose="020B0604030504040204" pitchFamily="34" charset="0"/>
                <a:ea typeface="Verdana" panose="020B0604030504040204" pitchFamily="34" charset="0"/>
                <a:cs typeface="Verdana" panose="020B0604030504040204" pitchFamily="34" charset="0"/>
              </a:rPr>
              <a:t>What are the conditions that must be met for a payment to be treated as a PCLS?</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It must be paid in conjunction with becoming entitled to payment of income e.g. through the purchase of a lifetime annuity or the commencement of income drawdown</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It must be paid by the scheme in which the entitlement to receive income arises </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It must normally be paid within a window that runs from 6 months before the date of entitlement and 12 months after that date.  In practice, we normally insist on paying the PCLS at the same time as the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member becomes entitled to an income</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It cannot exceed the lower of 25% of the value of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benefits and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25% of the member’s available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Lifetime Allowance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(unless protection applies)</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member must have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enough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of their Lifetime Allowance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available</a:t>
            </a:r>
          </a:p>
          <a:p>
            <a:pPr marL="431800" lvl="1" indent="-190500">
              <a:defRPr/>
            </a:pPr>
            <a:endParaRPr lang="en-GB" sz="12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Our Rules</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All contract &amp; trust based schemes will allow the payment of a PCLS under the Open Market Option where we pay the PCLS &amp; the balance is transferred to an annuity provider</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If the member wants to take PCLS &amp; drawdown, the PCLS will be paid from the drawdown product so if that is not with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ourselves,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we must transfer the whole value to the drawdown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provider for them to pay any PCLS</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defRPr/>
            </a:pPr>
            <a:endPar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defRPr/>
            </a:pP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defRPr/>
            </a:pPr>
            <a:endPar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591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Pension Commencement Lump Sum (PCLS)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01754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704822"/>
            <a:ext cx="8152610" cy="4552528"/>
          </a:xfrm>
          <a:prstGeom prst="rect">
            <a:avLst/>
          </a:prstGeom>
          <a:noFill/>
        </p:spPr>
        <p:txBody>
          <a:bodyPr wrap="square" numCol="1" spcCol="396000" rtlCol="0">
            <a:spAutoFit/>
          </a:bodyPr>
          <a:lstStyle/>
          <a:p>
            <a:pPr lvl="0" defTabSz="914400" eaLnBrk="0" fontAlgn="base" hangingPunct="0">
              <a:spcBef>
                <a:spcPts val="700"/>
              </a:spcBef>
              <a:spcAft>
                <a:spcPct val="0"/>
              </a:spcAft>
              <a:defRPr/>
            </a:pPr>
            <a:r>
              <a:rPr lang="en-GB" alt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What is a UFPLS?</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An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authorised payment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introduced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from 6 April 2015 that allows all or part of a DC pension to be paid as a lump sum</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Up to 25% of the lump sum will be tax-free, the rest is taxed under PAYE (potentially up to 45%)</a:t>
            </a:r>
          </a:p>
          <a:p>
            <a:pPr lvl="0" defTabSz="914400" eaLnBrk="0" fontAlgn="base" hangingPunct="0">
              <a:spcBef>
                <a:spcPts val="700"/>
              </a:spcBef>
              <a:spcAft>
                <a:spcPct val="0"/>
              </a:spcAft>
              <a:defRPr/>
            </a:pPr>
            <a:r>
              <a:rPr lang="en-GB" alt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What are the conditions that must be met for a payment to be treated as a UFPLS?</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It must be paid from defined contribution funds</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Member must be at least age 55 or qualify to receive benefits early due to ill health or protected retirement age</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If member &lt;75, they must have sufficient LTA remaining to cover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value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of UFPLS</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If member is 75 or older, they must have some LTA at age 75 left &amp;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tax-free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element is capped at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lower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of 25% of their remaining LTA and 25% of UFPLS</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Must be paid from uncrystallised benefits (i.e. funds must not have been previously used to provide a pension benefit such as income drawdown)</a:t>
            </a:r>
          </a:p>
          <a:p>
            <a:pPr lvl="0" defTabSz="914400" eaLnBrk="0" fontAlgn="base" hangingPunct="0">
              <a:spcBef>
                <a:spcPts val="700"/>
              </a:spcBef>
              <a:spcAft>
                <a:spcPct val="0"/>
              </a:spcAft>
              <a:defRPr/>
            </a:pPr>
            <a:r>
              <a:rPr lang="en-GB" altLang="en-US"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Our </a:t>
            </a:r>
            <a:r>
              <a:rPr lang="en-GB" alt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Rules</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All contract based schemes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that we administer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allow the UFPLS option</a:t>
            </a:r>
          </a:p>
          <a:p>
            <a:pPr marL="285750" lvl="0" indent="-285750" defTabSz="914400" eaLnBrk="0" fontAlgn="base" hangingPunct="0">
              <a:spcBef>
                <a:spcPts val="700"/>
              </a:spcBef>
              <a:spcAft>
                <a:spcPct val="0"/>
              </a:spcAft>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Trust Based Schemes - Trustees will decide whether to offer this option  - check Flashcards</a:t>
            </a:r>
          </a:p>
          <a:p>
            <a:pPr marL="285750" lvl="0" indent="-285750" defTabSz="914400" fontAlgn="base">
              <a:spcBef>
                <a:spcPts val="700"/>
              </a:spcBef>
              <a:spcAft>
                <a:spcPct val="0"/>
              </a:spcAft>
              <a:buFont typeface="Arial" panose="020B0604020202020204" pitchFamily="34" charset="0"/>
              <a:buChar char="•"/>
              <a:defRPr/>
            </a:pPr>
            <a:endPar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defRPr/>
            </a:pPr>
            <a:endPar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591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Uncrystallised </a:t>
            </a:r>
            <a:r>
              <a:rPr lang="en-GB" sz="2400" b="1" spc="-150" dirty="0">
                <a:solidFill>
                  <a:schemeClr val="accent1"/>
                </a:solidFill>
                <a:latin typeface="Verdana"/>
                <a:cs typeface="Verdana"/>
              </a:rPr>
              <a:t>Funds Pension Lump Sum (UFPLS) </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31603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847" y="1009622"/>
            <a:ext cx="8152610" cy="2964914"/>
          </a:xfrm>
          <a:prstGeom prst="rect">
            <a:avLst/>
          </a:prstGeom>
          <a:noFill/>
        </p:spPr>
        <p:txBody>
          <a:bodyPr wrap="square" numCol="1" spcCol="396000" rtlCol="0">
            <a:spAutoFit/>
          </a:bodyPr>
          <a:lstStyle/>
          <a:p>
            <a:pPr lvl="0" defTabSz="914400" eaLnBrk="0" fontAlgn="base" hangingPunct="0">
              <a:spcBef>
                <a:spcPts val="700"/>
              </a:spcBef>
              <a:spcAft>
                <a:spcPct val="0"/>
              </a:spcAft>
            </a:pPr>
            <a:r>
              <a:rPr lang="en-GB" altLang="en-US" sz="1400" b="1" dirty="0" smtClean="0">
                <a:solidFill>
                  <a:schemeClr val="accent1"/>
                </a:solidFill>
                <a:latin typeface="Arial" panose="020B0604020202020204" pitchFamily="34" charset="0"/>
              </a:rPr>
              <a:t>BlackRock/Mobius Contract Based</a:t>
            </a:r>
          </a:p>
          <a:p>
            <a:pPr marL="285750" lvl="0" indent="-285750" defTabSz="914400" eaLnBrk="0" fontAlgn="base" hangingPunct="0">
              <a:spcBef>
                <a:spcPts val="700"/>
              </a:spcBef>
              <a:spcAft>
                <a:spcPct val="0"/>
              </a:spcAft>
              <a:buFont typeface="Arial" panose="020B0604020202020204" pitchFamily="34" charset="0"/>
              <a:buChar char="•"/>
            </a:pPr>
            <a:r>
              <a:rPr lang="en-GB" altLang="en-US" sz="1400" dirty="0" smtClean="0">
                <a:solidFill>
                  <a:srgbClr val="4F4E50"/>
                </a:solidFill>
                <a:latin typeface="Arial" panose="020B0604020202020204" pitchFamily="34" charset="0"/>
              </a:rPr>
              <a:t>Lump </a:t>
            </a:r>
            <a:r>
              <a:rPr lang="en-GB" altLang="en-US" sz="1400" dirty="0">
                <a:solidFill>
                  <a:srgbClr val="4F4E50"/>
                </a:solidFill>
                <a:latin typeface="Arial" panose="020B0604020202020204" pitchFamily="34" charset="0"/>
              </a:rPr>
              <a:t>sum must be at least £1000 or entire value of account if Account is &lt; £1000</a:t>
            </a:r>
          </a:p>
          <a:p>
            <a:pPr marL="285750" lvl="0" indent="-285750" defTabSz="914400" eaLnBrk="0" fontAlgn="base" hangingPunct="0">
              <a:spcBef>
                <a:spcPts val="700"/>
              </a:spcBef>
              <a:spcAft>
                <a:spcPct val="0"/>
              </a:spcAft>
              <a:buFont typeface="Arial" panose="020B0604020202020204" pitchFamily="34" charset="0"/>
              <a:buChar char="•"/>
            </a:pPr>
            <a:r>
              <a:rPr lang="en-GB" altLang="en-US" sz="1400" dirty="0">
                <a:solidFill>
                  <a:srgbClr val="4F4E50"/>
                </a:solidFill>
                <a:latin typeface="Arial" panose="020B0604020202020204" pitchFamily="34" charset="0"/>
              </a:rPr>
              <a:t>Can only take 2 partial UFPLS in any tax year from the same Account (can still take full UFPLS at any time</a:t>
            </a:r>
            <a:r>
              <a:rPr lang="en-GB" altLang="en-US" sz="1400" dirty="0" smtClean="0">
                <a:solidFill>
                  <a:srgbClr val="4F4E50"/>
                </a:solidFill>
                <a:latin typeface="Arial" panose="020B0604020202020204" pitchFamily="34" charset="0"/>
              </a:rPr>
              <a:t>)</a:t>
            </a:r>
          </a:p>
          <a:p>
            <a:pPr marL="285750" indent="-285750" defTabSz="914400" eaLnBrk="0" fontAlgn="base" hangingPunct="0">
              <a:spcBef>
                <a:spcPts val="700"/>
              </a:spcBef>
              <a:spcAft>
                <a:spcPct val="0"/>
              </a:spcAft>
              <a:buFont typeface="Arial" panose="020B0604020202020204" pitchFamily="34" charset="0"/>
              <a:buChar char="•"/>
            </a:pPr>
            <a:r>
              <a:rPr lang="en-GB" altLang="en-US" sz="1400" dirty="0">
                <a:solidFill>
                  <a:srgbClr val="4F4E50"/>
                </a:solidFill>
                <a:latin typeface="Arial" panose="020B0604020202020204" pitchFamily="34" charset="0"/>
              </a:rPr>
              <a:t>Can take from specific funds or pro-rata across all funds</a:t>
            </a:r>
          </a:p>
          <a:p>
            <a:pPr marL="285750" lvl="0" indent="-285750" defTabSz="914400" eaLnBrk="0" fontAlgn="base" hangingPunct="0">
              <a:spcBef>
                <a:spcPts val="700"/>
              </a:spcBef>
              <a:spcAft>
                <a:spcPct val="0"/>
              </a:spcAft>
              <a:buFont typeface="Arial" panose="020B0604020202020204" pitchFamily="34" charset="0"/>
              <a:buChar char="•"/>
            </a:pPr>
            <a:endParaRPr lang="en-GB" altLang="en-US" sz="1400" dirty="0" smtClean="0">
              <a:solidFill>
                <a:srgbClr val="4F4E50"/>
              </a:solidFill>
              <a:latin typeface="Arial" panose="020B0604020202020204" pitchFamily="34" charset="0"/>
            </a:endParaRPr>
          </a:p>
          <a:p>
            <a:pPr lvl="0" defTabSz="914400" eaLnBrk="0" fontAlgn="base" hangingPunct="0">
              <a:spcBef>
                <a:spcPts val="700"/>
              </a:spcBef>
              <a:spcAft>
                <a:spcPct val="0"/>
              </a:spcAft>
            </a:pPr>
            <a:r>
              <a:rPr lang="en-GB" altLang="en-US" sz="1400" b="1" dirty="0" smtClean="0">
                <a:solidFill>
                  <a:schemeClr val="accent1"/>
                </a:solidFill>
                <a:latin typeface="Arial" panose="020B0604020202020204" pitchFamily="34" charset="0"/>
              </a:rPr>
              <a:t>Trust Based </a:t>
            </a:r>
          </a:p>
          <a:p>
            <a:pPr marL="285750" indent="-285750" defTabSz="914400" eaLnBrk="0" fontAlgn="base" hangingPunct="0">
              <a:spcBef>
                <a:spcPts val="700"/>
              </a:spcBef>
              <a:spcAft>
                <a:spcPct val="0"/>
              </a:spcAft>
              <a:buFont typeface="Arial" panose="020B0604020202020204" pitchFamily="34" charset="0"/>
              <a:buChar char="•"/>
            </a:pP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Trustees </a:t>
            </a:r>
            <a:r>
              <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rPr>
              <a:t>will decide whether to offer this option  - check </a:t>
            </a: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Flashcards</a:t>
            </a:r>
          </a:p>
          <a:p>
            <a:pPr marL="285750" indent="-285750" defTabSz="914400" eaLnBrk="0" fontAlgn="base" hangingPunct="0">
              <a:spcBef>
                <a:spcPts val="700"/>
              </a:spcBef>
              <a:spcAft>
                <a:spcPct val="0"/>
              </a:spcAft>
              <a:buFont typeface="Arial" panose="020B0604020202020204" pitchFamily="34" charset="0"/>
              <a:buChar char="•"/>
            </a:pPr>
            <a:endPar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eaLnBrk="0" fontAlgn="base" hangingPunct="0">
              <a:spcBef>
                <a:spcPts val="700"/>
              </a:spcBef>
              <a:spcAft>
                <a:spcPct val="0"/>
              </a:spcAft>
              <a:buFont typeface="Arial" panose="020B0604020202020204" pitchFamily="34" charset="0"/>
              <a:buChar char="•"/>
            </a:pPr>
            <a:r>
              <a:rPr lang="en-GB" altLang="en-US" sz="1400" b="1" dirty="0" smtClean="0">
                <a:solidFill>
                  <a:schemeClr val="accent5"/>
                </a:solidFill>
                <a:latin typeface="Arial" panose="020B0604020202020204" pitchFamily="34" charset="0"/>
              </a:rPr>
              <a:t>Note: </a:t>
            </a:r>
            <a:r>
              <a:rPr lang="en-GB" altLang="en-US" sz="1400" dirty="0" smtClean="0">
                <a:solidFill>
                  <a:schemeClr val="accent5"/>
                </a:solidFill>
                <a:latin typeface="Arial" panose="020B0604020202020204" pitchFamily="34" charset="0"/>
              </a:rPr>
              <a:t>Need to record partial UFPLS (amount &amp; date) on CCB</a:t>
            </a:r>
            <a:endParaRPr lang="en-GB" altLang="en-US" sz="1400" dirty="0">
              <a:solidFill>
                <a:schemeClr val="accent5"/>
              </a:solidFill>
              <a:latin typeface="Arial" panose="020B060402020202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073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Uncrystallised </a:t>
            </a:r>
            <a:r>
              <a:rPr lang="en-GB" sz="2400" b="1" spc="-150" dirty="0">
                <a:solidFill>
                  <a:schemeClr val="accent1"/>
                </a:solidFill>
                <a:latin typeface="Verdana"/>
                <a:cs typeface="Verdana"/>
              </a:rPr>
              <a:t>Funds Pension Lump Sum (</a:t>
            </a:r>
            <a:r>
              <a:rPr lang="en-GB" sz="2400" b="1" spc="-150" dirty="0" smtClean="0">
                <a:solidFill>
                  <a:schemeClr val="accent1"/>
                </a:solidFill>
                <a:latin typeface="Verdana"/>
                <a:cs typeface="Verdana"/>
              </a:rPr>
              <a:t>UFPLS) - Partial</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71528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704822"/>
            <a:ext cx="8152610" cy="4583306"/>
          </a:xfrm>
          <a:prstGeom prst="rect">
            <a:avLst/>
          </a:prstGeom>
          <a:noFill/>
        </p:spPr>
        <p:txBody>
          <a:bodyPr wrap="square" numCol="1" spcCol="396000" rtlCol="0">
            <a:spAutoFit/>
          </a:bodyPr>
          <a:lstStyle/>
          <a:p>
            <a:pPr lvl="0" defTabSz="914400" eaLnBrk="0" fontAlgn="base" hangingPunct="0">
              <a:spcBef>
                <a:spcPts val="700"/>
              </a:spcBef>
              <a:spcAft>
                <a:spcPct val="0"/>
              </a:spcAft>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What is a Lifetime Annuity?</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 dictionary definition of an annuity is: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a:t>
            </a:r>
            <a:r>
              <a:rPr lang="en-GB" sz="1200" i="1" dirty="0">
                <a:solidFill>
                  <a:schemeClr val="accent1"/>
                </a:solidFill>
                <a:latin typeface="Verdana" panose="020B0604030504040204" pitchFamily="34" charset="0"/>
                <a:ea typeface="Verdana" panose="020B0604030504040204" pitchFamily="34" charset="0"/>
                <a:cs typeface="Verdana" panose="020B0604030504040204" pitchFamily="34" charset="0"/>
              </a:rPr>
              <a:t>The annual payment of an allowance or income</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 pension terms, a lifetime annuity is an insurance contract which is funded by a pension fund</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It promises to pay the owner an income for a pre-determined time, usually the remainder of their lifetime</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Lifetime Annuities are sometimes known as Compulsory Purchase Annuities (CPA</a:t>
            </a:r>
            <a:r>
              <a:rPr lang="en-GB" sz="1200" i="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t>
            </a:r>
          </a:p>
          <a:p>
            <a:pPr marL="285750" lvl="0" indent="-285750">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2015 - Flexible annuities were created –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these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will trigger MPAA from the date of the first instalment of the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annuity</a:t>
            </a:r>
            <a:endPar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There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are other forms of annuities available such as a Purchased Life Annuity (PLA) or short term annuities. The PLA cannot be funded directly by pension benefits although they could be purchased by the member using the PCLS. Short term annuities can be bought from drawdown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funds</a:t>
            </a:r>
          </a:p>
          <a:p>
            <a:pPr lvl="0" defTabSz="914400" eaLnBrk="0" fontAlgn="base" hangingPunct="0">
              <a:spcBef>
                <a:spcPts val="700"/>
              </a:spcBef>
              <a:spcAft>
                <a:spcPct val="0"/>
              </a:spcAft>
              <a:defRPr/>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There are two ways of purchasing an annuity:</a:t>
            </a:r>
          </a:p>
          <a:p>
            <a:pPr marL="742950" lvl="1" indent="-285750" defTabSz="914400" fontAlgn="base">
              <a:spcBef>
                <a:spcPts val="700"/>
              </a:spcBef>
              <a:spcAft>
                <a:spcPct val="0"/>
              </a:spcAft>
              <a:buFont typeface="Wingdings" panose="05000000000000000000" pitchFamily="2" charset="2"/>
              <a:buChar char="Ø"/>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Purchase of a lifetime annuity contract through the open market option (we pay PCLS)</a:t>
            </a:r>
          </a:p>
          <a:p>
            <a:pPr marL="742950" lvl="1" indent="-285750" defTabSz="914400" fontAlgn="base">
              <a:spcBef>
                <a:spcPts val="700"/>
              </a:spcBef>
              <a:spcAft>
                <a:spcPct val="0"/>
              </a:spcAft>
              <a:buFont typeface="Wingdings" panose="05000000000000000000" pitchFamily="2" charset="2"/>
              <a:buChar char="Ø"/>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Transfer to another pension scheme and then purchase an immediate annuity under that scheme (we transfer full amount</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t>
            </a:r>
          </a:p>
          <a:p>
            <a:pPr marL="285750" lvl="0" indent="-285750" defTabSz="914400" fontAlgn="base">
              <a:spcBef>
                <a:spcPts val="700"/>
              </a:spcBef>
              <a:spcAft>
                <a:spcPct val="0"/>
              </a:spcAft>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We must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identify which method is being used &amp; resolve any discrepancies as it will have an impact on our claim requirements and what information we have to provide</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If we get the requirements wrong, we need to consider the situation as we must ensure members ‘do not face unreasonable post-sale barriers imposed by firms to submit a claim’ (TCF Outcome)</a:t>
            </a:r>
          </a:p>
          <a:p>
            <a:pPr marL="285750" lvl="0" indent="-285750" defTabSz="914400" fontAlgn="base">
              <a:spcBef>
                <a:spcPts val="700"/>
              </a:spcBef>
              <a:spcAft>
                <a:spcPct val="0"/>
              </a:spcAft>
              <a:buFont typeface="Arial" panose="020B0604020202020204" pitchFamily="34" charset="0"/>
              <a:buChar char="•"/>
              <a:defRPr/>
            </a:pPr>
            <a:endPar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defRPr/>
            </a:pPr>
            <a:endPar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591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What is an Annuity?</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13055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592066"/>
            <a:ext cx="8152610" cy="4626908"/>
          </a:xfrm>
          <a:prstGeom prst="rect">
            <a:avLst/>
          </a:prstGeom>
          <a:noFill/>
        </p:spPr>
        <p:txBody>
          <a:bodyPr wrap="square" numCol="1" spcCol="396000" rtlCol="0">
            <a:spAutoFit/>
          </a:bodyPr>
          <a:lstStyle/>
          <a:p>
            <a:pPr lvl="0" defTabSz="914400" eaLnBrk="0" fontAlgn="base" hangingPunct="0">
              <a:spcBef>
                <a:spcPts val="700"/>
              </a:spcBef>
              <a:spcAft>
                <a:spcPct val="0"/>
              </a:spcAft>
            </a:pPr>
            <a:r>
              <a:rPr lang="en-GB" altLang="en-US"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What factors determine the amount of annuity income that is paid?</a:t>
            </a:r>
          </a:p>
          <a:p>
            <a:pPr marL="542925" lvl="1" indent="-301625" defTabSz="914400">
              <a:spcBef>
                <a:spcPts val="700"/>
              </a:spcBef>
              <a:buClr>
                <a:srgbClr val="00467F"/>
              </a:buClr>
              <a:buFont typeface="Wingdings 3" panose="05040102010807070707" pitchFamily="18" charset="2"/>
              <a:buChar char=""/>
              <a:defRPr/>
            </a:pPr>
            <a:r>
              <a:rPr lang="en-GB" sz="1100" b="1" dirty="0">
                <a:solidFill>
                  <a:schemeClr val="accent1"/>
                </a:solidFill>
                <a:latin typeface="Verdana" panose="020B0604030504040204" pitchFamily="34" charset="0"/>
                <a:ea typeface="Verdana" panose="020B0604030504040204" pitchFamily="34" charset="0"/>
                <a:cs typeface="Verdana" panose="020B0604030504040204" pitchFamily="34" charset="0"/>
              </a:rPr>
              <a:t>The age of the individual (s)</a:t>
            </a:r>
            <a: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t/>
            </a:r>
            <a:b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b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Age determines life expectancy and therefore how long the annuity will be paid for. Older – higher rates</a:t>
            </a:r>
          </a:p>
          <a:p>
            <a:pPr marL="542925" lvl="1" indent="-301625" defTabSz="914400">
              <a:spcBef>
                <a:spcPts val="700"/>
              </a:spcBef>
              <a:buClr>
                <a:srgbClr val="00467F"/>
              </a:buClr>
              <a:buFont typeface="Wingdings 3" panose="05040102010807070707" pitchFamily="18" charset="2"/>
              <a:buChar char=""/>
              <a:defRPr/>
            </a:pPr>
            <a:r>
              <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The </a:t>
            </a:r>
            <a:r>
              <a:rPr lang="en-GB" sz="1100" b="1" dirty="0">
                <a:solidFill>
                  <a:schemeClr val="accent1"/>
                </a:solidFill>
                <a:latin typeface="Verdana" panose="020B0604030504040204" pitchFamily="34" charset="0"/>
                <a:ea typeface="Verdana" panose="020B0604030504040204" pitchFamily="34" charset="0"/>
                <a:cs typeface="Verdana" panose="020B0604030504040204" pitchFamily="34" charset="0"/>
              </a:rPr>
              <a:t>size of the fund</a:t>
            </a:r>
            <a: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t/>
            </a:r>
            <a:b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b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Annuity rates are usually quoted as £x of income per £y of fund. So the higher the fund the higher income. Some annuity providers provide </a:t>
            </a:r>
            <a:r>
              <a:rPr lang="en-GB" sz="11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higher </a:t>
            </a: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rates for larger funds (reflects</a:t>
            </a:r>
            <a: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t> </a:t>
            </a: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that their costs</a:t>
            </a:r>
            <a: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t> </a:t>
            </a: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as a proportion of the fund are lower) </a:t>
            </a:r>
            <a:endParaRPr lang="en-GB" sz="11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542925" lvl="1" indent="-301625" defTabSz="914400">
              <a:spcBef>
                <a:spcPts val="700"/>
              </a:spcBef>
              <a:buClr>
                <a:srgbClr val="00467F"/>
              </a:buClr>
              <a:buFont typeface="Wingdings 3" panose="05040102010807070707" pitchFamily="18" charset="2"/>
              <a:buChar char=""/>
              <a:defRPr/>
            </a:pPr>
            <a:r>
              <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The </a:t>
            </a:r>
            <a:r>
              <a:rPr lang="en-GB" sz="1100" b="1" dirty="0">
                <a:solidFill>
                  <a:schemeClr val="accent1"/>
                </a:solidFill>
                <a:latin typeface="Verdana" panose="020B0604030504040204" pitchFamily="34" charset="0"/>
                <a:ea typeface="Verdana" panose="020B0604030504040204" pitchFamily="34" charset="0"/>
                <a:cs typeface="Verdana" panose="020B0604030504040204" pitchFamily="34" charset="0"/>
              </a:rPr>
              <a:t>options included</a:t>
            </a:r>
            <a: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t/>
            </a:r>
            <a:b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b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There are various options which effect the amount of income received – see next </a:t>
            </a:r>
            <a:r>
              <a:rPr lang="en-GB" sz="11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slide</a:t>
            </a:r>
          </a:p>
          <a:p>
            <a:pPr marL="542925" lvl="1" indent="-301625" defTabSz="914400">
              <a:spcBef>
                <a:spcPts val="700"/>
              </a:spcBef>
              <a:buClr>
                <a:srgbClr val="00467F"/>
              </a:buClr>
              <a:buFont typeface="Wingdings 3" panose="05040102010807070707" pitchFamily="18" charset="2"/>
              <a:buChar char=""/>
              <a:defRPr/>
            </a:pPr>
            <a:r>
              <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The </a:t>
            </a:r>
            <a:r>
              <a:rPr lang="en-GB" sz="1100" b="1" dirty="0">
                <a:solidFill>
                  <a:schemeClr val="accent1"/>
                </a:solidFill>
                <a:latin typeface="Verdana" panose="020B0604030504040204" pitchFamily="34" charset="0"/>
                <a:ea typeface="Verdana" panose="020B0604030504040204" pitchFamily="34" charset="0"/>
                <a:cs typeface="Verdana" panose="020B0604030504040204" pitchFamily="34" charset="0"/>
              </a:rPr>
              <a:t>individual’s health and/or location</a:t>
            </a:r>
            <a: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t/>
            </a:r>
            <a:b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b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Some</a:t>
            </a:r>
            <a:r>
              <a:rPr lang="en-GB" sz="1100" b="1" dirty="0">
                <a:solidFill>
                  <a:srgbClr val="4F4E50"/>
                </a:solidFill>
                <a:latin typeface="Verdana" panose="020B0604030504040204" pitchFamily="34" charset="0"/>
                <a:ea typeface="Verdana" panose="020B0604030504040204" pitchFamily="34" charset="0"/>
                <a:cs typeface="Verdana" panose="020B0604030504040204" pitchFamily="34" charset="0"/>
              </a:rPr>
              <a:t> </a:t>
            </a: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providers offer higher rates for smokers or those suffering from certain medical conditions (impaired life annuities). </a:t>
            </a:r>
            <a:b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b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Some providers will also take into account where the individual lives as this can be an indicator of life expectancy </a:t>
            </a:r>
            <a:endParaRPr lang="en-GB" sz="11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542925" lvl="1" indent="-301625" defTabSz="914400">
              <a:spcBef>
                <a:spcPts val="700"/>
              </a:spcBef>
              <a:buClr>
                <a:srgbClr val="00467F"/>
              </a:buClr>
              <a:buFont typeface="Wingdings 3" panose="05040102010807070707" pitchFamily="18" charset="2"/>
              <a:buChar char=""/>
              <a:defRPr/>
            </a:pPr>
            <a:r>
              <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Gender</a:t>
            </a: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
            </a:r>
            <a:b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br>
            <a:r>
              <a:rPr lang="en-GB" sz="11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This was </a:t>
            </a: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a factor but since a European Court of Justice ruling wef 21 December 2012 insurance companies have not been able to use gender when issuing insurance contracts to individuals </a:t>
            </a:r>
          </a:p>
          <a:p>
            <a:pPr marL="546100" lvl="3" defTabSz="914400">
              <a:spcBef>
                <a:spcPts val="700"/>
              </a:spcBef>
              <a:buClr>
                <a:srgbClr val="00467F"/>
              </a:buClr>
              <a:defRPr/>
            </a:pP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Gender can still be used as a factor where the Trustees of an Occupational Scheme are purchasing the annuity for a member. This does not apply to our Trust based schemes as the member </a:t>
            </a:r>
            <a:r>
              <a:rPr lang="en-GB" sz="11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chooses </a:t>
            </a: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the </a:t>
            </a:r>
            <a:r>
              <a:rPr lang="en-GB" sz="11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annuity provider </a:t>
            </a:r>
            <a:endParaRPr lang="en-GB" sz="11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0" defTabSz="914400" eaLnBrk="0" fontAlgn="base" hangingPunct="0">
              <a:spcBef>
                <a:spcPts val="700"/>
              </a:spcBef>
              <a:spcAft>
                <a:spcPct val="0"/>
              </a:spcAft>
            </a:pPr>
            <a:endParaRPr lang="en-GB" altLang="en-US" sz="1400" dirty="0">
              <a:solidFill>
                <a:schemeClr val="accent1"/>
              </a:solidFill>
              <a:latin typeface="Arial" panose="020B0604020202020204" pitchFamily="34" charset="0"/>
            </a:endParaRPr>
          </a:p>
          <a:p>
            <a:pPr lvl="0" defTabSz="914400" eaLnBrk="0" fontAlgn="base" hangingPunct="0">
              <a:spcBef>
                <a:spcPts val="700"/>
              </a:spcBef>
              <a:spcAft>
                <a:spcPct val="0"/>
              </a:spcAft>
            </a:pPr>
            <a:endParaRPr lang="en-GB" altLang="en-US" sz="1400" dirty="0" smtClean="0">
              <a:solidFill>
                <a:schemeClr val="accent1"/>
              </a:solidFill>
              <a:latin typeface="Arial" panose="020B060402020202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073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Annuity Factors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27885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606607"/>
            <a:ext cx="8152610" cy="4614084"/>
          </a:xfrm>
          <a:prstGeom prst="rect">
            <a:avLst/>
          </a:prstGeom>
          <a:noFill/>
        </p:spPr>
        <p:txBody>
          <a:bodyPr wrap="square" numCol="1" spcCol="396000" rtlCol="0">
            <a:spAutoFit/>
          </a:bodyPr>
          <a:lstStyle/>
          <a:p>
            <a:pPr lvl="0" defTabSz="914400" eaLnBrk="0" fontAlgn="base" hangingPunct="0">
              <a:spcBef>
                <a:spcPts val="700"/>
              </a:spcBef>
              <a:spcAft>
                <a:spcPct val="0"/>
              </a:spcAft>
            </a:pPr>
            <a:r>
              <a:rPr lang="en-GB" altLang="en-US"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What are some of the options that can be included?</a:t>
            </a:r>
          </a:p>
          <a:p>
            <a:pPr marL="3175" lvl="0" defTabSz="914400">
              <a:spcBef>
                <a:spcPts val="700"/>
              </a:spcBef>
              <a:defRPr/>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Guarantee Periods</a:t>
            </a:r>
          </a:p>
          <a:p>
            <a:pPr marL="285750" lvl="0" indent="-285750" defTabSz="914400" fontAlgn="base">
              <a:spcBef>
                <a:spcPts val="700"/>
              </a:spcBef>
              <a:spcAft>
                <a:spcPct val="0"/>
              </a:spcAft>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This guarantees the annuity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will be paid at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full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amount for the specified period regardless of whether the annuitant actually survives for this period </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Common addition and doesn’t usually reduce the initial income by much. The maximum guarantee period pre April 2015 was 10 years but this restriction was removed for the new flexible annuities </a:t>
            </a:r>
          </a:p>
          <a:p>
            <a:pPr lvl="0" defTabSz="914400" fontAlgn="base">
              <a:spcBef>
                <a:spcPts val="700"/>
              </a:spcBef>
              <a:spcAft>
                <a:spcPct val="0"/>
              </a:spcAft>
              <a:defRPr/>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Spouse’s or Dependents’ Pension</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Allows annuity to be paid both for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annuitant’s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lifetime and their spouse/dependent’s lifetime/cease to be dependent,  if they survive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annuitant </a:t>
            </a: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Bigger impact on the amount of income.  Effect differs according to age of the spouse/dependent &amp; % of annuitant’s annuity</a:t>
            </a:r>
            <a:endParaRPr lang="en-GB" sz="1200" b="1"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lvl="0" defTabSz="914400" fontAlgn="base">
              <a:spcBef>
                <a:spcPts val="700"/>
              </a:spcBef>
              <a:spcAft>
                <a:spcPct val="0"/>
              </a:spcAft>
              <a:defRPr/>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Annual Increases</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Income can increase by a fixed amount, e.g. 3% per year, or by reference to an index such as RPI </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Substantial impact on the initial income e.g. could reduce it by between a third and a half </a:t>
            </a:r>
          </a:p>
          <a:p>
            <a:pPr marL="285750" lvl="0" indent="-285750" defTabSz="914400" fontAlgn="base">
              <a:spcBef>
                <a:spcPts val="700"/>
              </a:spcBef>
              <a:spcAft>
                <a:spcPct val="0"/>
              </a:spcAft>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From April 2015 the new flexible annuities can now decrease</a:t>
            </a:r>
          </a:p>
          <a:p>
            <a:pPr lvl="0" defTabSz="914400" fontAlgn="base">
              <a:spcBef>
                <a:spcPts val="700"/>
              </a:spcBef>
              <a:spcAft>
                <a:spcPct val="0"/>
              </a:spcAft>
              <a:defRPr/>
            </a:pPr>
            <a:r>
              <a:rPr lang="en-GB" sz="1200" b="1" dirty="0">
                <a:solidFill>
                  <a:srgbClr val="4F4E50"/>
                </a:solidFill>
                <a:latin typeface="Verdana" panose="020B0604030504040204" pitchFamily="34" charset="0"/>
                <a:ea typeface="Verdana" panose="020B0604030504040204" pitchFamily="34" charset="0"/>
                <a:cs typeface="Verdana" panose="020B0604030504040204" pitchFamily="34" charset="0"/>
              </a:rPr>
              <a:t>Note</a:t>
            </a:r>
            <a:r>
              <a:rPr lang="en-GB" sz="1200" b="1" dirty="0" smtClean="0">
                <a:solidFill>
                  <a:srgbClr val="4F4E50"/>
                </a:solidFill>
                <a:latin typeface="Verdana" panose="020B0604030504040204" pitchFamily="34" charset="0"/>
                <a:ea typeface="Verdana" panose="020B0604030504040204" pitchFamily="34" charset="0"/>
                <a:cs typeface="Verdana" panose="020B0604030504040204" pitchFamily="34" charset="0"/>
              </a:rPr>
              <a:t>: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Generally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options are chosen at the point the annuity is purchased and cannot be changed </a:t>
            </a:r>
          </a:p>
          <a:p>
            <a:pPr lvl="0" defTabSz="914400" fontAlgn="base">
              <a:spcBef>
                <a:spcPts val="700"/>
              </a:spcBef>
              <a:spcAft>
                <a:spcPct val="0"/>
              </a:spcAft>
              <a:defRPr/>
            </a:pPr>
            <a:endParaRPr lang="en-GB" sz="1200" dirty="0">
              <a:solidFill>
                <a:srgbClr val="4F4E50"/>
              </a:solidFill>
              <a:latin typeface="Arial" charset="0"/>
            </a:endParaRPr>
          </a:p>
          <a:p>
            <a:pPr lvl="0" defTabSz="914400" eaLnBrk="0" fontAlgn="base" hangingPunct="0">
              <a:spcBef>
                <a:spcPts val="700"/>
              </a:spcBef>
              <a:spcAft>
                <a:spcPct val="0"/>
              </a:spcAft>
            </a:pPr>
            <a:endParaRPr lang="en-GB" altLang="en-US" sz="1200" dirty="0" smtClean="0">
              <a:solidFill>
                <a:schemeClr val="accent1"/>
              </a:solidFill>
              <a:latin typeface="Arial" panose="020B060402020202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30739"/>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Annuity Options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392054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AEGON4">
      <a:dk1>
        <a:srgbClr val="0069B4"/>
      </a:dk1>
      <a:lt1>
        <a:sysClr val="window" lastClr="FFFFFF"/>
      </a:lt1>
      <a:dk2>
        <a:srgbClr val="0069B4"/>
      </a:dk2>
      <a:lt2>
        <a:srgbClr val="EEECE1"/>
      </a:lt2>
      <a:accent1>
        <a:srgbClr val="0069B4"/>
      </a:accent1>
      <a:accent2>
        <a:srgbClr val="00A48C"/>
      </a:accent2>
      <a:accent3>
        <a:srgbClr val="36B5CE"/>
      </a:accent3>
      <a:accent4>
        <a:srgbClr val="942EB5"/>
      </a:accent4>
      <a:accent5>
        <a:srgbClr val="666366"/>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A8836DE081ED43965F0E904441BD74" ma:contentTypeVersion="1" ma:contentTypeDescription="Create a new document." ma:contentTypeScope="" ma:versionID="97a43dab46a6f39929ef241b98be63a5">
  <xsd:schema xmlns:xsd="http://www.w3.org/2001/XMLSchema" xmlns:xs="http://www.w3.org/2001/XMLSchema" xmlns:p="http://schemas.microsoft.com/office/2006/metadata/properties" xmlns:ns2="f16c812b-1aa6-4d16-9ab4-2de749e1e6ef" targetNamespace="http://schemas.microsoft.com/office/2006/metadata/properties" ma:root="true" ma:fieldsID="eeffbc0977bbe5bb8e7db524cb9b8e43" ns2:_="">
    <xsd:import namespace="f16c812b-1aa6-4d16-9ab4-2de749e1e6ef"/>
    <xsd:element name="properties">
      <xsd:complexType>
        <xsd:sequence>
          <xsd:element name="documentManagement">
            <xsd:complexType>
              <xsd:all>
                <xsd:element ref="ns2: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6c812b-1aa6-4d16-9ab4-2de749e1e6ef" elementFormDefault="qualified">
    <xsd:import namespace="http://schemas.microsoft.com/office/2006/documentManagement/types"/>
    <xsd:import namespace="http://schemas.microsoft.com/office/infopath/2007/PartnerControls"/>
    <xsd:element name="Category" ma:index="8" ma:displayName="Category" ma:format="Dropdown" ma:internalName="Category">
      <xsd:simpleType>
        <xsd:restriction base="dms:Choice">
          <xsd:enumeration value="(1) Guidelines"/>
          <xsd:enumeration value="(2) Templates"/>
          <xsd:enumeration value="(3) Inform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f16c812b-1aa6-4d16-9ab4-2de749e1e6ef">(2) Templates</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BC330B-6CB1-429E-ADE6-BCFB3C649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6c812b-1aa6-4d16-9ab4-2de749e1e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A8D9C1-A160-44A4-8E27-4383BC2B6CDF}">
  <ds:schemaRefs>
    <ds:schemaRef ds:uri="http://purl.org/dc/dcmitype/"/>
    <ds:schemaRef ds:uri="http://www.w3.org/XML/1998/namespac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f16c812b-1aa6-4d16-9ab4-2de749e1e6ef"/>
  </ds:schemaRefs>
</ds:datastoreItem>
</file>

<file path=customXml/itemProps3.xml><?xml version="1.0" encoding="utf-8"?>
<ds:datastoreItem xmlns:ds="http://schemas.openxmlformats.org/officeDocument/2006/customXml" ds:itemID="{24EE5235-BAB1-42D1-BBB9-14BF4C58EF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2846</TotalTime>
  <Words>2590</Words>
  <Application>Microsoft Office PowerPoint</Application>
  <PresentationFormat>On-screen Show (16:9)</PresentationFormat>
  <Paragraphs>258</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Aegon Presentation Template 16x9 2015</dc:title>
  <dc:creator>Samantha Dexter</dc:creator>
  <cp:lastModifiedBy>Gore, Karen</cp:lastModifiedBy>
  <cp:revision>276</cp:revision>
  <cp:lastPrinted>2016-11-14T13:55:46Z</cp:lastPrinted>
  <dcterms:created xsi:type="dcterms:W3CDTF">2015-05-26T08:01:19Z</dcterms:created>
  <dcterms:modified xsi:type="dcterms:W3CDTF">2016-11-14T15:10:51Z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0x0101006DA8836DE081ED43965F0E904441BD74</vt:lpwstr>
  </property>
</Properties>
</file>