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7" r:id="rId5"/>
    <p:sldId id="305" r:id="rId6"/>
    <p:sldId id="262" r:id="rId7"/>
    <p:sldId id="271" r:id="rId8"/>
    <p:sldId id="295" r:id="rId9"/>
    <p:sldId id="296" r:id="rId10"/>
    <p:sldId id="297" r:id="rId11"/>
    <p:sldId id="298" r:id="rId12"/>
    <p:sldId id="299" r:id="rId13"/>
    <p:sldId id="294" r:id="rId14"/>
    <p:sldId id="301" r:id="rId15"/>
    <p:sldId id="302" r:id="rId16"/>
    <p:sldId id="303" r:id="rId17"/>
    <p:sldId id="304" r:id="rId18"/>
    <p:sldId id="306" r:id="rId19"/>
    <p:sldId id="269" r:id="rId20"/>
  </p:sldIdLst>
  <p:sldSz cx="9144000" cy="5143500" type="screen16x9"/>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5" autoAdjust="0"/>
  </p:normalViewPr>
  <p:slideViewPr>
    <p:cSldViewPr snapToGrid="0" snapToObjects="1">
      <p:cViewPr varScale="1">
        <p:scale>
          <a:sx n="107" d="100"/>
          <a:sy n="107" d="100"/>
        </p:scale>
        <p:origin x="114" y="19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GB"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C292A1CD-E74E-4CD1-AA73-176FD0281D59}" type="datetimeFigureOut">
              <a:rPr lang="en-GB" smtClean="0"/>
              <a:t>19/10/2016</a:t>
            </a:fld>
            <a:endParaRPr lang="en-GB"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GB"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793CC55D-B5CD-4363-BA7D-DCE27A9A6AB0}" type="slidenum">
              <a:rPr lang="en-GB" smtClean="0"/>
              <a:t>‹#›</a:t>
            </a:fld>
            <a:endParaRPr lang="en-GB" dirty="0"/>
          </a:p>
        </p:txBody>
      </p:sp>
    </p:spTree>
    <p:extLst>
      <p:ext uri="{BB962C8B-B14F-4D97-AF65-F5344CB8AC3E}">
        <p14:creationId xmlns:p14="http://schemas.microsoft.com/office/powerpoint/2010/main" val="411175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discuss GPP’s </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3</a:t>
            </a:fld>
            <a:endParaRPr lang="en-GB" dirty="0"/>
          </a:p>
        </p:txBody>
      </p:sp>
    </p:spTree>
    <p:extLst>
      <p:ext uri="{BB962C8B-B14F-4D97-AF65-F5344CB8AC3E}">
        <p14:creationId xmlns:p14="http://schemas.microsoft.com/office/powerpoint/2010/main" val="3069667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Trust</a:t>
            </a:r>
            <a:r>
              <a:rPr lang="en-GB" baseline="0" dirty="0" smtClean="0"/>
              <a:t> Based schemes check Flashcards depend on scheme</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14</a:t>
            </a:fld>
            <a:endParaRPr lang="en-GB" dirty="0"/>
          </a:p>
        </p:txBody>
      </p:sp>
    </p:spTree>
    <p:extLst>
      <p:ext uri="{BB962C8B-B14F-4D97-AF65-F5344CB8AC3E}">
        <p14:creationId xmlns:p14="http://schemas.microsoft.com/office/powerpoint/2010/main" val="2245788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15</a:t>
            </a:fld>
            <a:endParaRPr lang="en-GB" dirty="0"/>
          </a:p>
        </p:txBody>
      </p:sp>
    </p:spTree>
    <p:extLst>
      <p:ext uri="{BB962C8B-B14F-4D97-AF65-F5344CB8AC3E}">
        <p14:creationId xmlns:p14="http://schemas.microsoft.com/office/powerpoint/2010/main" val="308287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QROPS</a:t>
            </a:r>
            <a:r>
              <a:rPr lang="en-GB" baseline="0" dirty="0" smtClean="0"/>
              <a:t> – discuss in more detail in Transfer-Out</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4</a:t>
            </a:fld>
            <a:endParaRPr lang="en-GB" dirty="0"/>
          </a:p>
        </p:txBody>
      </p:sp>
    </p:spTree>
    <p:extLst>
      <p:ext uri="{BB962C8B-B14F-4D97-AF65-F5344CB8AC3E}">
        <p14:creationId xmlns:p14="http://schemas.microsoft.com/office/powerpoint/2010/main" val="50951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GB" altLang="en-US" dirty="0" smtClean="0">
                <a:latin typeface="Arial" panose="020B0604020202020204" pitchFamily="34" charset="0"/>
                <a:cs typeface="Arial" panose="020B0604020202020204" pitchFamily="34" charset="0"/>
              </a:rPr>
              <a:t>Explain BRIA – BlackRock Retirement Income Account</a:t>
            </a:r>
          </a:p>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5</a:t>
            </a:fld>
            <a:endParaRPr lang="en-GB" dirty="0"/>
          </a:p>
        </p:txBody>
      </p:sp>
    </p:spTree>
    <p:extLst>
      <p:ext uri="{BB962C8B-B14F-4D97-AF65-F5344CB8AC3E}">
        <p14:creationId xmlns:p14="http://schemas.microsoft.com/office/powerpoint/2010/main" val="324195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41" indent="-171741">
              <a:buFontTx/>
              <a:buChar char="•"/>
            </a:pPr>
            <a:r>
              <a:rPr lang="en-GB" altLang="en-US" dirty="0" smtClean="0">
                <a:latin typeface="Arial" panose="020B0604020202020204" pitchFamily="34" charset="0"/>
                <a:cs typeface="Arial" panose="020B0604020202020204" pitchFamily="34" charset="0"/>
              </a:rPr>
              <a:t>Disqualifying credit- unlikely we would accept</a:t>
            </a:r>
          </a:p>
          <a:p>
            <a:pPr marL="171741" indent="-171741">
              <a:buFontTx/>
              <a:buChar char="•"/>
            </a:pPr>
            <a:r>
              <a:rPr lang="en-GB" altLang="en-US" dirty="0" smtClean="0">
                <a:latin typeface="Arial" panose="020B0604020202020204" pitchFamily="34" charset="0"/>
                <a:cs typeface="Arial" panose="020B0604020202020204" pitchFamily="34" charset="0"/>
              </a:rPr>
              <a:t>Commonly referred to as Earmarking but legislation refers to them as attachment orders</a:t>
            </a:r>
          </a:p>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6</a:t>
            </a:fld>
            <a:endParaRPr lang="en-GB" dirty="0"/>
          </a:p>
        </p:txBody>
      </p:sp>
    </p:spTree>
    <p:extLst>
      <p:ext uri="{BB962C8B-B14F-4D97-AF65-F5344CB8AC3E}">
        <p14:creationId xmlns:p14="http://schemas.microsoft.com/office/powerpoint/2010/main" val="233608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7</a:t>
            </a:fld>
            <a:endParaRPr lang="en-GB" dirty="0"/>
          </a:p>
        </p:txBody>
      </p:sp>
    </p:spTree>
    <p:extLst>
      <p:ext uri="{BB962C8B-B14F-4D97-AF65-F5344CB8AC3E}">
        <p14:creationId xmlns:p14="http://schemas.microsoft.com/office/powerpoint/2010/main" val="117579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8</a:t>
            </a:fld>
            <a:endParaRPr lang="en-GB" dirty="0"/>
          </a:p>
        </p:txBody>
      </p:sp>
    </p:spTree>
    <p:extLst>
      <p:ext uri="{BB962C8B-B14F-4D97-AF65-F5344CB8AC3E}">
        <p14:creationId xmlns:p14="http://schemas.microsoft.com/office/powerpoint/2010/main" val="9016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9</a:t>
            </a:fld>
            <a:endParaRPr lang="en-GB" dirty="0"/>
          </a:p>
        </p:txBody>
      </p:sp>
    </p:spTree>
    <p:extLst>
      <p:ext uri="{BB962C8B-B14F-4D97-AF65-F5344CB8AC3E}">
        <p14:creationId xmlns:p14="http://schemas.microsoft.com/office/powerpoint/2010/main" val="320520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11</a:t>
            </a:fld>
            <a:endParaRPr lang="en-GB" dirty="0"/>
          </a:p>
        </p:txBody>
      </p:sp>
    </p:spTree>
    <p:extLst>
      <p:ext uri="{BB962C8B-B14F-4D97-AF65-F5344CB8AC3E}">
        <p14:creationId xmlns:p14="http://schemas.microsoft.com/office/powerpoint/2010/main" val="358990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13</a:t>
            </a:fld>
            <a:endParaRPr lang="en-GB" dirty="0"/>
          </a:p>
        </p:txBody>
      </p:sp>
    </p:spTree>
    <p:extLst>
      <p:ext uri="{BB962C8B-B14F-4D97-AF65-F5344CB8AC3E}">
        <p14:creationId xmlns:p14="http://schemas.microsoft.com/office/powerpoint/2010/main" val="99632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123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0365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42629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326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6954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29926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49874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93348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3564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5001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7077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A0BD0A-0B2E-8947-92D6-AB42BFA7E4D0}" type="datetimeFigureOut">
              <a:rPr lang="en-US" smtClean="0"/>
              <a:t>10/19/2016</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B35FAB-CD18-1949-8D7F-6917BCA218F4}" type="slidenum">
              <a:rPr lang="en-US" smtClean="0"/>
              <a:t>‹#›</a:t>
            </a:fld>
            <a:endParaRPr lang="en-US" dirty="0"/>
          </a:p>
        </p:txBody>
      </p:sp>
    </p:spTree>
    <p:extLst>
      <p:ext uri="{BB962C8B-B14F-4D97-AF65-F5344CB8AC3E}">
        <p14:creationId xmlns:p14="http://schemas.microsoft.com/office/powerpoint/2010/main" val="27803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225" y="4562557"/>
            <a:ext cx="8788400" cy="368300"/>
          </a:xfrm>
          <a:prstGeom prst="rect">
            <a:avLst/>
          </a:prstGeom>
        </p:spPr>
      </p:pic>
      <p:sp>
        <p:nvSpPr>
          <p:cNvPr id="5" name="Title 10"/>
          <p:cNvSpPr txBox="1">
            <a:spLocks/>
          </p:cNvSpPr>
          <p:nvPr/>
        </p:nvSpPr>
        <p:spPr>
          <a:xfrm>
            <a:off x="383224" y="1470212"/>
            <a:ext cx="7317457" cy="59901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b="1" spc="-150" dirty="0" smtClean="0">
                <a:solidFill>
                  <a:schemeClr val="accent1"/>
                </a:solidFill>
                <a:latin typeface="Verdana"/>
                <a:cs typeface="Verdana"/>
              </a:rPr>
              <a:t>Transfers In</a:t>
            </a:r>
          </a:p>
          <a:p>
            <a:pPr algn="l">
              <a:lnSpc>
                <a:spcPct val="80000"/>
              </a:lnSpc>
            </a:pPr>
            <a:endParaRPr lang="en-GB" sz="1600" b="1" spc="-150" dirty="0">
              <a:solidFill>
                <a:schemeClr val="accent1"/>
              </a:solidFill>
              <a:latin typeface="Verdana"/>
              <a:cs typeface="Verdana"/>
            </a:endParaRP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Karen Gore </a:t>
            </a: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October 2016</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184050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8" y="290320"/>
            <a:ext cx="6394863"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Money Purchase Annual Allowance</a:t>
            </a:r>
          </a:p>
        </p:txBody>
      </p:sp>
      <p:sp>
        <p:nvSpPr>
          <p:cNvPr id="5" name="TextBox 4"/>
          <p:cNvSpPr txBox="1"/>
          <p:nvPr/>
        </p:nvSpPr>
        <p:spPr>
          <a:xfrm>
            <a:off x="391419" y="1291037"/>
            <a:ext cx="7999546" cy="2031325"/>
          </a:xfrm>
          <a:prstGeom prst="rect">
            <a:avLst/>
          </a:prstGeom>
          <a:noFill/>
          <a:effectLst/>
        </p:spPr>
        <p:txBody>
          <a:bodyPr wrap="square" rtlCol="0">
            <a:spAutoFit/>
          </a:bodyPr>
          <a:lstStyle/>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If the transferring scheme is aware that a flexible benefit has been taken that has triggered the Money Purchase Annual Allowance they must tell the receiving scheme</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Where we are the receiving scheme administrator we should ask for this information  </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If the transferring scheme does not confirm this, we assume that flexible benefits </a:t>
            </a:r>
            <a:r>
              <a:rPr lang="en-GB" sz="1400" u="sng" dirty="0">
                <a:solidFill>
                  <a:schemeClr val="accent5"/>
                </a:solidFill>
                <a:latin typeface="Verdana" panose="020B0604030504040204" pitchFamily="34" charset="0"/>
                <a:ea typeface="Verdana" panose="020B0604030504040204" pitchFamily="34" charset="0"/>
                <a:cs typeface="Verdana" panose="020B0604030504040204" pitchFamily="34" charset="0"/>
              </a:rPr>
              <a:t>do not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apply</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If the transferring scheme confirms flexible benefits have been taken, we need to know the date then we will note this on our records &amp; follow the MPAA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process</a:t>
            </a:r>
            <a:endParaRPr lang="en-GB" sz="1400" dirty="0"/>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244204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194195" y="94867"/>
            <a:ext cx="6394863"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Can a member change their mind?</a:t>
            </a:r>
          </a:p>
        </p:txBody>
      </p:sp>
      <p:sp>
        <p:nvSpPr>
          <p:cNvPr id="5" name="TextBox 4"/>
          <p:cNvSpPr txBox="1"/>
          <p:nvPr/>
        </p:nvSpPr>
        <p:spPr>
          <a:xfrm>
            <a:off x="194195" y="866661"/>
            <a:ext cx="7999546" cy="3689856"/>
          </a:xfrm>
          <a:prstGeom prst="rect">
            <a:avLst/>
          </a:prstGeom>
          <a:noFill/>
          <a:effectLst/>
        </p:spPr>
        <p:txBody>
          <a:bodyPr wrap="square" rtlCol="0">
            <a:spAutoFit/>
          </a:bodyPr>
          <a:lstStyle/>
          <a:p>
            <a:pPr marL="3175">
              <a:lnSpc>
                <a:spcPct val="106000"/>
              </a:lnSpc>
              <a:spcAft>
                <a:spcPts val="688"/>
              </a:spcAft>
              <a:buClr>
                <a:srgbClr val="4F4E50"/>
              </a:buClr>
              <a:buSzPts val="1400"/>
              <a:defRPr/>
            </a:pPr>
            <a:r>
              <a:rPr lang="en-GB" altLang="en-US"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GPP/Stakeholder</a:t>
            </a:r>
          </a:p>
          <a:p>
            <a:pPr marL="288925" indent="-285750">
              <a:lnSpc>
                <a:spcPct val="106000"/>
              </a:lnSpc>
              <a:spcAft>
                <a:spcPts val="688"/>
              </a:spcAft>
              <a:buClr>
                <a:srgbClr val="4F4E50"/>
              </a:buClr>
              <a:buSzPts val="1400"/>
              <a:buFont typeface="Arial" panose="020B0604020202020204" pitchFamily="34" charset="0"/>
              <a:buChar char="•"/>
              <a:defRPr/>
            </a:pP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Cancellation period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 </a:t>
            </a: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member has 30 days following receipt of the transfer in which to change their mind &amp; decide not to proceed.  If cancelled we will attempt to return the money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(current value) to </a:t>
            </a: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the original scheme or transfer it to another </a:t>
            </a:r>
            <a:endParaRPr lang="en-GB" altLang="en-US" sz="1200"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3175">
              <a:lnSpc>
                <a:spcPct val="106000"/>
              </a:lnSpc>
              <a:spcAft>
                <a:spcPts val="688"/>
              </a:spcAft>
              <a:buClr>
                <a:srgbClr val="4F4E50"/>
              </a:buClr>
              <a:buSzPts val="1400"/>
              <a:defRPr/>
            </a:pPr>
            <a:r>
              <a:rPr lang="en-GB" altLang="en-US"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BlackRock Retirement Income Account</a:t>
            </a:r>
          </a:p>
          <a:p>
            <a:pPr marL="288925" indent="-285750">
              <a:lnSpc>
                <a:spcPct val="106000"/>
              </a:lnSpc>
              <a:spcAft>
                <a:spcPts val="688"/>
              </a:spcAft>
              <a:buClr>
                <a:srgbClr val="4F4E50"/>
              </a:buClr>
              <a:buSzPts val="1400"/>
              <a:buFont typeface="Arial" panose="020B0604020202020204" pitchFamily="34" charset="0"/>
              <a:buChar char="•"/>
              <a:defRPr/>
            </a:pP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Period of Reflection - member </a:t>
            </a: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has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30 days in which to change their mind once we receive the completed transfer-in </a:t>
            </a: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application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form </a:t>
            </a:r>
            <a:endPar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8925" indent="-285750">
              <a:lnSpc>
                <a:spcPct val="106000"/>
              </a:lnSpc>
              <a:spcAft>
                <a:spcPts val="688"/>
              </a:spcAft>
              <a:buClr>
                <a:srgbClr val="4F4E50"/>
              </a:buClr>
              <a:buSzPts val="1400"/>
              <a:buFont typeface="Arial" panose="020B0604020202020204" pitchFamily="34" charset="0"/>
              <a:buChar char="•"/>
              <a:defRPr/>
            </a:pP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We will not request/accept the transfer-in payment until the end of this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period</a:t>
            </a:r>
          </a:p>
          <a:p>
            <a:pPr marL="288925" indent="-285750">
              <a:lnSpc>
                <a:spcPct val="106000"/>
              </a:lnSpc>
              <a:spcAft>
                <a:spcPts val="688"/>
              </a:spcAft>
              <a:buClr>
                <a:srgbClr val="4F4E50"/>
              </a:buClr>
              <a:buSzPts val="1400"/>
              <a:buFont typeface="Arial" panose="020B0604020202020204" pitchFamily="34" charset="0"/>
              <a:buChar char="•"/>
              <a:defRPr/>
            </a:pP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a:t>
            </a: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member can waive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this Period </a:t>
            </a:r>
            <a:r>
              <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rPr>
              <a:t>of Reflection in which case we will request/accept the transfer-in payment immediately after we have all our </a:t>
            </a: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requirements</a:t>
            </a:r>
          </a:p>
          <a:p>
            <a:pPr marL="3175">
              <a:lnSpc>
                <a:spcPct val="106000"/>
              </a:lnSpc>
              <a:spcAft>
                <a:spcPts val="688"/>
              </a:spcAft>
              <a:buClr>
                <a:srgbClr val="4F4E50"/>
              </a:buClr>
              <a:buSzPts val="1400"/>
              <a:defRPr/>
            </a:pPr>
            <a:r>
              <a:rPr lang="en-GB" altLang="en-US"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Occupational Pensions</a:t>
            </a:r>
          </a:p>
          <a:p>
            <a:pPr marL="288925" indent="-285750">
              <a:lnSpc>
                <a:spcPct val="106000"/>
              </a:lnSpc>
              <a:spcAft>
                <a:spcPts val="688"/>
              </a:spcAft>
              <a:buClr>
                <a:srgbClr val="4F4E50"/>
              </a:buClr>
              <a:buSzPts val="1400"/>
              <a:buFont typeface="Arial" panose="020B0604020202020204" pitchFamily="34" charset="0"/>
              <a:buChar char="•"/>
              <a:defRPr/>
            </a:pPr>
            <a:r>
              <a:rPr lang="en-GB" altLang="en-US"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No cancellation period/period of reflection</a:t>
            </a:r>
            <a:endParaRPr lang="en-GB" altLang="en-US" sz="1400" dirty="0">
              <a:solidFill>
                <a:srgbClr val="4F4E50"/>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95918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8" y="290320"/>
            <a:ext cx="6394863"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Transfer in and Enhanced Protection</a:t>
            </a:r>
          </a:p>
          <a:p>
            <a:pPr algn="l">
              <a:lnSpc>
                <a:spcPct val="80000"/>
              </a:lnSpc>
            </a:pPr>
            <a:endParaRPr lang="en-GB" sz="2400" b="1" spc="-150" dirty="0">
              <a:solidFill>
                <a:schemeClr val="accent1"/>
              </a:solidFill>
              <a:latin typeface="Verdana"/>
              <a:cs typeface="Verdana"/>
            </a:endParaRPr>
          </a:p>
          <a:p>
            <a:pPr algn="l">
              <a:lnSpc>
                <a:spcPct val="80000"/>
              </a:lnSpc>
            </a:pPr>
            <a:endParaRPr lang="en-GB" sz="2400" b="1" spc="-150" dirty="0" smtClean="0">
              <a:solidFill>
                <a:schemeClr val="accent1"/>
              </a:solidFill>
              <a:latin typeface="Verdana"/>
              <a:cs typeface="Verdana"/>
            </a:endParaRPr>
          </a:p>
        </p:txBody>
      </p:sp>
      <p:sp>
        <p:nvSpPr>
          <p:cNvPr id="5" name="TextBox 4"/>
          <p:cNvSpPr txBox="1"/>
          <p:nvPr/>
        </p:nvSpPr>
        <p:spPr>
          <a:xfrm>
            <a:off x="391418" y="847612"/>
            <a:ext cx="7999546" cy="3981411"/>
          </a:xfrm>
          <a:prstGeom prst="rect">
            <a:avLst/>
          </a:prstGeom>
          <a:noFill/>
          <a:effectLst/>
        </p:spPr>
        <p:txBody>
          <a:bodyPr wrap="square" rtlCol="0">
            <a:spAutoFit/>
          </a:bodyPr>
          <a:lstStyle/>
          <a:p>
            <a:pPr>
              <a:defRPr/>
            </a:pPr>
            <a:r>
              <a:rPr lang="en-GB" sz="1200" b="1" dirty="0" smtClean="0">
                <a:latin typeface="Verdana" panose="020B0604030504040204" pitchFamily="34" charset="0"/>
                <a:ea typeface="Verdana" panose="020B0604030504040204" pitchFamily="34" charset="0"/>
                <a:cs typeface="Verdana" panose="020B0604030504040204" pitchFamily="34" charset="0"/>
              </a:rPr>
              <a:t>Enhanced </a:t>
            </a:r>
            <a:r>
              <a:rPr lang="en-GB" sz="1200" b="1" dirty="0">
                <a:latin typeface="Verdana" panose="020B0604030504040204" pitchFamily="34" charset="0"/>
                <a:ea typeface="Verdana" panose="020B0604030504040204" pitchFamily="34" charset="0"/>
                <a:cs typeface="Verdana" panose="020B0604030504040204" pitchFamily="34" charset="0"/>
              </a:rPr>
              <a:t>Protection </a:t>
            </a:r>
            <a:r>
              <a:rPr lang="en-GB" sz="1200" dirty="0">
                <a:latin typeface="Verdana" panose="020B0604030504040204" pitchFamily="34" charset="0"/>
                <a:ea typeface="Verdana" panose="020B0604030504040204" pitchFamily="34" charset="0"/>
                <a:cs typeface="Verdana" panose="020B0604030504040204" pitchFamily="34" charset="0"/>
              </a:rPr>
              <a:t>–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this was available to members at 5 April 2006 if they wished to protect their pension benefits from the lifetime allowance charge</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Members benefits are not subject to LTA charge as long as the protection conditions are maintained post A Day </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One condition concerns transfers - benefits can only be transferred if the transfer is a ‘permitted transfer’</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permitted transfer is one where:</a:t>
            </a:r>
          </a:p>
          <a:p>
            <a:pPr marL="431800" lvl="1" indent="-190500">
              <a:buFont typeface="Wingdings" panose="05000000000000000000" pitchFamily="2" charset="2"/>
              <a:buChar char="Ø"/>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transfer is to a money purchase (DC) arrangement or</a:t>
            </a:r>
          </a:p>
          <a:p>
            <a:pPr marL="431800" lvl="1" indent="-190500">
              <a:buFont typeface="Wingdings" panose="05000000000000000000" pitchFamily="2" charset="2"/>
              <a:buChar char="Ø"/>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All benefits under a DB arrangement are transferred to a DB arrangement under another Registered Pension Scheme and:</a:t>
            </a:r>
          </a:p>
          <a:p>
            <a:pPr marL="885825" lvl="2"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transfer has occurred in connection with winding up of the original scheme or</a:t>
            </a:r>
          </a:p>
          <a:p>
            <a:pPr marL="885825" lvl="2"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Where the transfer relates to a relevant business transfer e.g. a transfer of business from one company to another or</a:t>
            </a:r>
          </a:p>
          <a:p>
            <a:pPr marL="885825" lvl="2"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 retirement benefit activities compliance exercise. This relates to compliance with the Pensions Act 2004 and members who only have an entitlement for death benefits under the scheme. We are unlikely to come across this</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If we are aware that a member transferring benefits to us has Enhanced Protection, we need to confirm that the transfer is a permitted transfer</a:t>
            </a:r>
          </a:p>
          <a:p>
            <a:pPr marL="171450" indent="-1714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same applies to members with Individual Protection 2014/16 &amp; Fixed Protection 2012/14/16</a:t>
            </a:r>
          </a:p>
          <a:p>
            <a:pPr marL="288925" indent="-285750">
              <a:lnSpc>
                <a:spcPct val="106000"/>
              </a:lnSpc>
              <a:spcAft>
                <a:spcPts val="688"/>
              </a:spcAft>
              <a:buClr>
                <a:srgbClr val="4F4E50"/>
              </a:buClr>
              <a:buSzPts val="1400"/>
              <a:buFont typeface="Arial" panose="020B0604020202020204" pitchFamily="34" charset="0"/>
              <a:buChar char="•"/>
              <a:defRPr/>
            </a:pPr>
            <a:endPar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369596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8" y="290320"/>
            <a:ext cx="6394863"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Block Transfers</a:t>
            </a:r>
          </a:p>
          <a:p>
            <a:pPr algn="l">
              <a:lnSpc>
                <a:spcPct val="80000"/>
              </a:lnSpc>
            </a:pPr>
            <a:endParaRPr lang="en-GB" sz="2400" b="1" spc="-150" dirty="0">
              <a:solidFill>
                <a:schemeClr val="accent1"/>
              </a:solidFill>
              <a:latin typeface="Verdana"/>
              <a:cs typeface="Verdana"/>
            </a:endParaRPr>
          </a:p>
          <a:p>
            <a:pPr algn="l">
              <a:lnSpc>
                <a:spcPct val="80000"/>
              </a:lnSpc>
            </a:pPr>
            <a:endParaRPr lang="en-GB" sz="2400" b="1" spc="-150" dirty="0" smtClean="0">
              <a:solidFill>
                <a:schemeClr val="accent1"/>
              </a:solidFill>
              <a:latin typeface="Verdana"/>
              <a:cs typeface="Verdana"/>
            </a:endParaRPr>
          </a:p>
        </p:txBody>
      </p:sp>
      <p:sp>
        <p:nvSpPr>
          <p:cNvPr id="5" name="TextBox 4"/>
          <p:cNvSpPr txBox="1"/>
          <p:nvPr/>
        </p:nvSpPr>
        <p:spPr>
          <a:xfrm>
            <a:off x="391418" y="790678"/>
            <a:ext cx="7999546" cy="4116512"/>
          </a:xfrm>
          <a:prstGeom prst="rect">
            <a:avLst/>
          </a:prstGeom>
          <a:noFill/>
          <a:effectLst/>
        </p:spPr>
        <p:txBody>
          <a:bodyPr wrap="square" rtlCol="0">
            <a:spAutoFit/>
          </a:bodyPr>
          <a:lstStyle/>
          <a:p>
            <a:pPr>
              <a:lnSpc>
                <a:spcPct val="90000"/>
              </a:lnSpc>
              <a:defRPr/>
            </a:pPr>
            <a:r>
              <a:rPr lang="en-GB" sz="1100" b="1" dirty="0">
                <a:latin typeface="Verdana" panose="020B0604030504040204" pitchFamily="34" charset="0"/>
                <a:ea typeface="Verdana" panose="020B0604030504040204" pitchFamily="34" charset="0"/>
                <a:cs typeface="Verdana" panose="020B0604030504040204" pitchFamily="34" charset="0"/>
              </a:rPr>
              <a:t>Protection of pre A Day rights </a:t>
            </a:r>
            <a:r>
              <a:rPr lang="en-GB" sz="1100" dirty="0">
                <a:latin typeface="Verdana" panose="020B0604030504040204" pitchFamily="34" charset="0"/>
                <a:ea typeface="Verdana" panose="020B0604030504040204" pitchFamily="34" charset="0"/>
                <a:cs typeface="Verdana" panose="020B0604030504040204" pitchFamily="34" charset="0"/>
              </a:rPr>
              <a:t>– </a:t>
            </a: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this was available to members at 5 April 2016 such as the right to receive &gt;25% lump sum or take benefits before age 55</a:t>
            </a:r>
          </a:p>
          <a:p>
            <a:pPr marL="285750" indent="-285750">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Protections are scheme specific &amp; normally lost if the member transfers their benefits</a:t>
            </a:r>
          </a:p>
          <a:p>
            <a:pPr marL="285750" indent="-285750">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Protection can be transferred to another scheme if the transfer meets the ‘Block Transfer’ conditions</a:t>
            </a:r>
          </a:p>
          <a:p>
            <a:pPr>
              <a:defRPr/>
            </a:pPr>
            <a:endParaRPr lang="en-GB" sz="1100"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100" b="1" dirty="0">
                <a:solidFill>
                  <a:srgbClr val="0070C0"/>
                </a:solidFill>
                <a:latin typeface="Verdana" panose="020B0604030504040204" pitchFamily="34" charset="0"/>
                <a:ea typeface="Verdana" panose="020B0604030504040204" pitchFamily="34" charset="0"/>
                <a:cs typeface="Verdana" panose="020B0604030504040204" pitchFamily="34" charset="0"/>
              </a:rPr>
              <a:t>What is a Block Transfer?</a:t>
            </a:r>
          </a:p>
          <a:p>
            <a:pPr marL="714375" lvl="3" indent="-171450">
              <a:buFont typeface="Wingdings" panose="05000000000000000000" pitchFamily="2" charset="2"/>
              <a:buChar char="Ø"/>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The transfer in a single transaction of all the sums and assets representing accrued rights under the scheme from which the transfer is made which relate to the member and at least one other member of that pension scheme</a:t>
            </a:r>
            <a:b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1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defRPr/>
            </a:pPr>
            <a:r>
              <a:rPr lang="en-GB" sz="1100" b="1" dirty="0">
                <a:solidFill>
                  <a:srgbClr val="0070C0"/>
                </a:solidFill>
                <a:latin typeface="Verdana" panose="020B0604030504040204" pitchFamily="34" charset="0"/>
                <a:ea typeface="Verdana" panose="020B0604030504040204" pitchFamily="34" charset="0"/>
                <a:cs typeface="Verdana" panose="020B0604030504040204" pitchFamily="34" charset="0"/>
              </a:rPr>
              <a:t>A single transaction means:</a:t>
            </a:r>
          </a:p>
          <a:p>
            <a:pPr marL="579438" lvl="1" indent="-171450">
              <a:lnSpc>
                <a:spcPct val="90000"/>
              </a:lnSpc>
              <a:spcBef>
                <a:spcPts val="500"/>
              </a:spcBef>
              <a:spcAft>
                <a:spcPts val="500"/>
              </a:spcAft>
              <a:buFont typeface="Wingdings" panose="05000000000000000000" pitchFamily="2" charset="2"/>
              <a:buChar char="Ø"/>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all of the sums and assets must be transferred from the transferring scheme to only one receiving scheme</a:t>
            </a:r>
          </a:p>
          <a:p>
            <a:pPr marL="579438" lvl="1" indent="-171450">
              <a:lnSpc>
                <a:spcPct val="90000"/>
              </a:lnSpc>
              <a:spcBef>
                <a:spcPts val="500"/>
              </a:spcBef>
              <a:spcAft>
                <a:spcPts val="500"/>
              </a:spcAft>
              <a:buFont typeface="Wingdings" panose="05000000000000000000" pitchFamily="2" charset="2"/>
              <a:buChar char="Ø"/>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the transaction must be made under a single agreement for a single transfer between the two schemes</a:t>
            </a:r>
          </a:p>
          <a:p>
            <a:pPr marL="579438" lvl="1" indent="-171450">
              <a:lnSpc>
                <a:spcPct val="90000"/>
              </a:lnSpc>
              <a:spcBef>
                <a:spcPts val="500"/>
              </a:spcBef>
              <a:spcAft>
                <a:spcPts val="500"/>
              </a:spcAft>
              <a:buFont typeface="Wingdings" panose="05000000000000000000" pitchFamily="2" charset="2"/>
              <a:buChar char="Ø"/>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All of the funds do not have to be physically transferred on the same day but must be transferred within a reasonable timeframe &amp; be part of same agreement</a:t>
            </a: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Transfer can be made to any Registered Pension Scheme, providing member was not a member of the receiving scheme for &gt; 12 months at the time of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a:t>
            </a:r>
          </a:p>
          <a:p>
            <a:pPr marL="171450" indent="-171450">
              <a:lnSpc>
                <a:spcPct val="90000"/>
              </a:lnSpc>
              <a:buFont typeface="Arial" panose="020B0604020202020204" pitchFamily="34" charset="0"/>
              <a:buChar char="•"/>
              <a:defRPr/>
            </a:pP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Where </a:t>
            </a: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a scheme winds up &amp; benefits are transferred to S32s - treated as Block Transfers even though each Section 32 is a separate Registered Pension Scheme and the assets of two members are not being transferring into one scheme</a:t>
            </a:r>
            <a:endParaRPr lang="en-GB" altLang="en-US" sz="11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301708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latin typeface="Verdana" panose="020B0604030504040204" pitchFamily="34" charset="0"/>
                <a:ea typeface="Verdana" panose="020B0604030504040204" pitchFamily="34" charset="0"/>
                <a:cs typeface="Verdana" panose="020B0604030504040204" pitchFamily="34" charset="0"/>
              </a:rPr>
              <a:t>Summary for Contract Based Schemes</a:t>
            </a:r>
            <a:endParaRPr lang="en-GB"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6232159"/>
              </p:ext>
            </p:extLst>
          </p:nvPr>
        </p:nvGraphicFramePr>
        <p:xfrm>
          <a:off x="457200" y="921124"/>
          <a:ext cx="8014447" cy="3108325"/>
        </p:xfrm>
        <a:graphic>
          <a:graphicData uri="http://schemas.openxmlformats.org/drawingml/2006/table">
            <a:tbl>
              <a:tblPr firstRow="1" bandRow="1">
                <a:tableStyleId>{21E4AEA4-8DFA-4A89-87EB-49C32662AFE0}</a:tableStyleId>
              </a:tblPr>
              <a:tblGrid>
                <a:gridCol w="2820963"/>
                <a:gridCol w="2138362"/>
                <a:gridCol w="3055122"/>
              </a:tblGrid>
              <a:tr h="422405">
                <a:tc>
                  <a:txBody>
                    <a:bodyPr/>
                    <a:lstStyle/>
                    <a:p>
                      <a:r>
                        <a:rPr lang="en-GB" sz="1800" dirty="0" smtClean="0"/>
                        <a:t>Transfer</a:t>
                      </a:r>
                      <a:r>
                        <a:rPr lang="en-GB" sz="1800" baseline="0" dirty="0" smtClean="0"/>
                        <a:t> In from:</a:t>
                      </a:r>
                      <a:endParaRPr lang="en-GB" sz="1800" dirty="0"/>
                    </a:p>
                  </a:txBody>
                  <a:tcPr marL="91442" marR="91442" marT="45737" marB="45737"/>
                </a:tc>
                <a:tc>
                  <a:txBody>
                    <a:bodyPr/>
                    <a:lstStyle/>
                    <a:p>
                      <a:r>
                        <a:rPr lang="en-GB" sz="1800" dirty="0" smtClean="0"/>
                        <a:t>We accept?</a:t>
                      </a:r>
                      <a:endParaRPr lang="en-GB" sz="1800" dirty="0"/>
                    </a:p>
                  </a:txBody>
                  <a:tcPr marL="91442" marR="91442" marT="45737" marB="45737"/>
                </a:tc>
                <a:tc>
                  <a:txBody>
                    <a:bodyPr/>
                    <a:lstStyle/>
                    <a:p>
                      <a:r>
                        <a:rPr lang="en-GB" sz="1800" dirty="0" smtClean="0"/>
                        <a:t>Comments</a:t>
                      </a:r>
                      <a:endParaRPr lang="en-GB" sz="1800" dirty="0"/>
                    </a:p>
                  </a:txBody>
                  <a:tcPr marL="91442" marR="91442" marT="45737" marB="45737"/>
                </a:tc>
              </a:tr>
              <a:tr h="1188994">
                <a:tc>
                  <a:txBody>
                    <a:bodyPr/>
                    <a:lstStyle/>
                    <a:p>
                      <a:r>
                        <a:rPr lang="en-GB" sz="1800" dirty="0" smtClean="0"/>
                        <a:t>UK Registered Scheme</a:t>
                      </a:r>
                      <a:endParaRPr lang="en-GB" sz="1800" dirty="0"/>
                    </a:p>
                  </a:txBody>
                  <a:tcPr marL="91442" marR="91442" marT="45737" marB="45737"/>
                </a:tc>
                <a:tc>
                  <a:txBody>
                    <a:bodyPr/>
                    <a:lstStyle/>
                    <a:p>
                      <a:r>
                        <a:rPr lang="en-GB" sz="1800" dirty="0" smtClean="0"/>
                        <a:t>Yes (but crystallised benefits</a:t>
                      </a:r>
                      <a:r>
                        <a:rPr lang="en-GB" sz="1800" baseline="0" dirty="0" smtClean="0"/>
                        <a:t> can only be paid into our Drawdown plans</a:t>
                      </a:r>
                      <a:r>
                        <a:rPr lang="en-GB" sz="1800" dirty="0" smtClean="0"/>
                        <a:t>)</a:t>
                      </a:r>
                      <a:endParaRPr lang="en-GB" sz="1800" dirty="0"/>
                    </a:p>
                  </a:txBody>
                  <a:tcPr marL="91442" marR="91442" marT="45737" marB="45737"/>
                </a:tc>
                <a:tc>
                  <a:txBody>
                    <a:bodyPr/>
                    <a:lstStyle/>
                    <a:p>
                      <a:r>
                        <a:rPr lang="en-GB" sz="1800" baseline="0" dirty="0" smtClean="0"/>
                        <a:t>GPP - advice required if transferring in DB benefits</a:t>
                      </a:r>
                      <a:endParaRPr lang="en-GB" sz="1800" dirty="0"/>
                    </a:p>
                  </a:txBody>
                  <a:tcPr marL="91442" marR="91442" marT="45737" marB="45737"/>
                </a:tc>
              </a:tr>
              <a:tr h="428271">
                <a:tc>
                  <a:txBody>
                    <a:bodyPr/>
                    <a:lstStyle/>
                    <a:p>
                      <a:r>
                        <a:rPr lang="en-GB" sz="1800" dirty="0" smtClean="0"/>
                        <a:t>UK Non Registered Scheme</a:t>
                      </a:r>
                      <a:endParaRPr lang="en-GB" sz="1800" dirty="0"/>
                    </a:p>
                  </a:txBody>
                  <a:tcPr marL="91442" marR="91442" marT="45737" marB="45737"/>
                </a:tc>
                <a:tc>
                  <a:txBody>
                    <a:bodyPr/>
                    <a:lstStyle/>
                    <a:p>
                      <a:r>
                        <a:rPr lang="en-GB" sz="1800" dirty="0" smtClean="0"/>
                        <a:t>No</a:t>
                      </a:r>
                      <a:endParaRPr lang="en-GB" sz="1800" dirty="0"/>
                    </a:p>
                  </a:txBody>
                  <a:tcPr marL="91442" marR="91442" marT="45737" marB="45737"/>
                </a:tc>
                <a:tc>
                  <a:txBody>
                    <a:bodyPr/>
                    <a:lstStyle/>
                    <a:p>
                      <a:endParaRPr lang="en-GB" sz="1800" dirty="0"/>
                    </a:p>
                  </a:txBody>
                  <a:tcPr marL="91442" marR="91442" marT="45737" marB="45737"/>
                </a:tc>
              </a:tr>
              <a:tr h="640384">
                <a:tc>
                  <a:txBody>
                    <a:bodyPr/>
                    <a:lstStyle/>
                    <a:p>
                      <a:r>
                        <a:rPr lang="en-GB" sz="1800" dirty="0" smtClean="0"/>
                        <a:t>QROPS</a:t>
                      </a:r>
                      <a:endParaRPr lang="en-GB" sz="1800" dirty="0"/>
                    </a:p>
                  </a:txBody>
                  <a:tcPr marL="91442" marR="91442" marT="45737" marB="45737"/>
                </a:tc>
                <a:tc>
                  <a:txBody>
                    <a:bodyPr/>
                    <a:lstStyle/>
                    <a:p>
                      <a:r>
                        <a:rPr lang="en-GB" sz="1800" dirty="0" smtClean="0"/>
                        <a:t>Refer to Technical</a:t>
                      </a:r>
                      <a:r>
                        <a:rPr lang="en-GB" sz="1800" baseline="0" dirty="0" smtClean="0"/>
                        <a:t> Support</a:t>
                      </a:r>
                      <a:endParaRPr lang="en-GB" sz="1800" dirty="0"/>
                    </a:p>
                  </a:txBody>
                  <a:tcPr marL="91442" marR="91442" marT="45737" marB="45737"/>
                </a:tc>
                <a:tc>
                  <a:txBody>
                    <a:bodyPr/>
                    <a:lstStyle/>
                    <a:p>
                      <a:endParaRPr lang="en-GB" sz="1800" dirty="0"/>
                    </a:p>
                  </a:txBody>
                  <a:tcPr marL="91442" marR="91442" marT="45737" marB="45737"/>
                </a:tc>
              </a:tr>
              <a:tr h="428271">
                <a:tc>
                  <a:txBody>
                    <a:bodyPr/>
                    <a:lstStyle/>
                    <a:p>
                      <a:r>
                        <a:rPr lang="en-GB" sz="1800" dirty="0" smtClean="0"/>
                        <a:t>Overseas non QROPS</a:t>
                      </a:r>
                      <a:endParaRPr lang="en-GB" sz="1800" dirty="0"/>
                    </a:p>
                  </a:txBody>
                  <a:tcPr marL="91442" marR="91442" marT="45737" marB="45737"/>
                </a:tc>
                <a:tc>
                  <a:txBody>
                    <a:bodyPr/>
                    <a:lstStyle/>
                    <a:p>
                      <a:r>
                        <a:rPr lang="en-GB" sz="1800" dirty="0" smtClean="0"/>
                        <a:t>No</a:t>
                      </a:r>
                      <a:endParaRPr lang="en-GB" sz="1800" dirty="0"/>
                    </a:p>
                  </a:txBody>
                  <a:tcPr marL="91442" marR="91442" marT="45737" marB="45737"/>
                </a:tc>
                <a:tc>
                  <a:txBody>
                    <a:bodyPr/>
                    <a:lstStyle/>
                    <a:p>
                      <a:endParaRPr lang="en-GB" sz="1800" dirty="0"/>
                    </a:p>
                  </a:txBody>
                  <a:tcPr marL="91442" marR="91442" marT="45737" marB="45737"/>
                </a:tc>
              </a:tr>
            </a:tbl>
          </a:graphicData>
        </a:graphic>
      </p:graphicFrame>
      <p:sp>
        <p:nvSpPr>
          <p:cNvPr id="3" name="TextBox 2"/>
          <p:cNvSpPr txBox="1"/>
          <p:nvPr/>
        </p:nvSpPr>
        <p:spPr>
          <a:xfrm>
            <a:off x="457200" y="4134122"/>
            <a:ext cx="7924800" cy="646331"/>
          </a:xfrm>
          <a:prstGeom prst="rect">
            <a:avLst/>
          </a:prstGeom>
          <a:noFill/>
        </p:spPr>
        <p:txBody>
          <a:bodyPr wrap="square" rtlCol="0">
            <a:spAutoFit/>
          </a:bodyPr>
          <a:lstStyle/>
          <a:p>
            <a:r>
              <a:rPr lang="en-GB" dirty="0" smtClean="0"/>
              <a:t>NOTE: Trust Based Schemes – Acceptance of any transfer is the Trustees decision so check Flashcard</a:t>
            </a:r>
            <a:endParaRPr lang="en-GB" dirty="0"/>
          </a:p>
        </p:txBody>
      </p:sp>
    </p:spTree>
    <p:extLst>
      <p:ext uri="{BB962C8B-B14F-4D97-AF65-F5344CB8AC3E}">
        <p14:creationId xmlns:p14="http://schemas.microsoft.com/office/powerpoint/2010/main" val="91142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Transfers In</a:t>
            </a:r>
          </a:p>
          <a:p>
            <a:pPr algn="l">
              <a:lnSpc>
                <a:spcPct val="130000"/>
              </a:lnSpc>
            </a:pPr>
            <a:r>
              <a:rPr lang="en-GB" sz="1600" dirty="0" smtClean="0">
                <a:solidFill>
                  <a:schemeClr val="accent5"/>
                </a:solidFill>
                <a:latin typeface="Verdana"/>
                <a:cs typeface="Verdana"/>
              </a:rPr>
              <a:t>Summary</a:t>
            </a:r>
          </a:p>
        </p:txBody>
      </p:sp>
      <p:sp>
        <p:nvSpPr>
          <p:cNvPr id="5" name="TextBox 4"/>
          <p:cNvSpPr txBox="1"/>
          <p:nvPr/>
        </p:nvSpPr>
        <p:spPr>
          <a:xfrm>
            <a:off x="354897" y="1291037"/>
            <a:ext cx="8170538" cy="3816429"/>
          </a:xfrm>
          <a:prstGeom prst="rect">
            <a:avLst/>
          </a:prstGeom>
          <a:noFill/>
          <a:effectLst/>
        </p:spPr>
        <p:txBody>
          <a:bodyPr wrap="square" rtlCol="0">
            <a:spAutoFit/>
          </a:bodyPr>
          <a:lstStyle/>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Right to Transfer In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(Scheme decision apart from SH)</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 In from Overseas Pension Schemes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(contract based refer to Technical Support)</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Our Confirmation Requirements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(registered scheme, DB/DC, crystallised benefits, divorce, protection)</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Drawdown Arrangements Pre-April 2015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(can accept into BRIA)</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Transfers In to BlackRock Retirement Income Account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(must meet criteria to set up BRIA, BRIA can accept crystallised &amp; uncrystallised)</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Accepting Uncrystallised and Crystallised monies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(Accumulation only uncrystallised)</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Money Purchase Annual Allowance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(ask transferring scheme re flexible benefits)</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Can a member change their mind?</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(Period of Reflection/Cancellation Period 30 days)</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 In and Enhanced Protection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(permitted transfer e.g. DC to DC)</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Block Transfers </a:t>
            </a:r>
            <a:r>
              <a:rPr lang="en-GB" sz="14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(to keep PTFC or protected retirement age)</a:t>
            </a: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Summary for Contract Based Schemes</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r>
              <a:rPr lang="en-GB" sz="1400" dirty="0"/>
              <a:t/>
            </a:r>
            <a:br>
              <a:rPr lang="en-GB" sz="1400" dirty="0"/>
            </a:br>
            <a:endParaRPr lang="en-GB" sz="1400" dirty="0"/>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624529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9953" y="1"/>
            <a:ext cx="3030435" cy="52029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0"/>
          <p:cNvSpPr txBox="1">
            <a:spLocks/>
          </p:cNvSpPr>
          <p:nvPr/>
        </p:nvSpPr>
        <p:spPr>
          <a:xfrm>
            <a:off x="602693" y="1909515"/>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en-GB" sz="2400" b="1" spc="-150" dirty="0" smtClean="0">
                <a:solidFill>
                  <a:schemeClr val="accent1"/>
                </a:solidFill>
                <a:latin typeface="Verdana"/>
                <a:cs typeface="Verdana"/>
              </a:rPr>
              <a:t>Thank you</a:t>
            </a:r>
            <a:endParaRPr lang="en-GB" sz="2400" dirty="0" smtClean="0">
              <a:solidFill>
                <a:schemeClr val="accent5"/>
              </a:solidFill>
              <a:latin typeface="Verdana"/>
              <a:cs typeface="Verdana"/>
            </a:endParaRPr>
          </a:p>
          <a:p>
            <a:pPr algn="l">
              <a:lnSpc>
                <a:spcPct val="120000"/>
              </a:lnSpc>
            </a:pPr>
            <a:r>
              <a:rPr lang="en-GB" sz="1600" dirty="0" smtClean="0">
                <a:solidFill>
                  <a:schemeClr val="accent5"/>
                </a:solidFill>
                <a:latin typeface="Verdana"/>
                <a:cs typeface="Verdana"/>
              </a:rPr>
              <a:t>Karen Gore</a:t>
            </a:r>
          </a:p>
          <a:p>
            <a:pPr algn="l">
              <a:lnSpc>
                <a:spcPct val="120000"/>
              </a:lnSpc>
            </a:pPr>
            <a:r>
              <a:rPr lang="en-GB" sz="1100" b="1" dirty="0" smtClean="0">
                <a:solidFill>
                  <a:schemeClr val="accent1"/>
                </a:solidFill>
                <a:latin typeface="Verdana"/>
                <a:cs typeface="Verdana"/>
              </a:rPr>
              <a:t>E</a:t>
            </a:r>
            <a:r>
              <a:rPr lang="en-GB" sz="1100" b="1" dirty="0">
                <a:solidFill>
                  <a:schemeClr val="accent1"/>
                </a:solidFill>
                <a:latin typeface="Verdana"/>
                <a:cs typeface="Verdana"/>
              </a:rPr>
              <a:t>: </a:t>
            </a:r>
            <a:r>
              <a:rPr lang="en-GB" sz="1100" dirty="0" smtClean="0">
                <a:solidFill>
                  <a:schemeClr val="accent5"/>
                </a:solidFill>
                <a:latin typeface="Verdana"/>
                <a:cs typeface="Verdana"/>
              </a:rPr>
              <a:t>Karen.gore@aegon.co.uk</a:t>
            </a:r>
            <a:endParaRPr lang="en-GB" sz="1100" dirty="0">
              <a:solidFill>
                <a:schemeClr val="accent5"/>
              </a:solidFill>
              <a:latin typeface="Verdana"/>
              <a:cs typeface="Verdana"/>
            </a:endParaRPr>
          </a:p>
          <a:p>
            <a:pPr algn="l">
              <a:lnSpc>
                <a:spcPct val="120000"/>
              </a:lnSpc>
            </a:pPr>
            <a:r>
              <a:rPr lang="en-GB" sz="1100" b="1" dirty="0">
                <a:solidFill>
                  <a:srgbClr val="0069B4"/>
                </a:solidFill>
                <a:latin typeface="Verdana"/>
                <a:cs typeface="Verdana"/>
              </a:rPr>
              <a:t>T: </a:t>
            </a:r>
            <a:r>
              <a:rPr lang="en-GB" sz="1100" dirty="0" smtClean="0">
                <a:solidFill>
                  <a:schemeClr val="accent5"/>
                </a:solidFill>
                <a:latin typeface="Verdana"/>
                <a:cs typeface="Verdana"/>
              </a:rPr>
              <a:t>01733 255237</a:t>
            </a:r>
            <a:endParaRPr lang="en-GB" sz="1100" dirty="0">
              <a:solidFill>
                <a:schemeClr val="accent5"/>
              </a:solidFill>
              <a:latin typeface="Verdana"/>
              <a:cs typeface="Verdana"/>
            </a:endParaRPr>
          </a:p>
          <a:p>
            <a:pPr algn="l">
              <a:lnSpc>
                <a:spcPct val="120000"/>
              </a:lnSpc>
            </a:pPr>
            <a:endParaRPr lang="en-GB" sz="1400" dirty="0" smtClean="0">
              <a:solidFill>
                <a:schemeClr val="accent5"/>
              </a:solidFill>
              <a:latin typeface="Verdana"/>
              <a:cs typeface="Verdana"/>
            </a:endParaRPr>
          </a:p>
          <a:p>
            <a:pPr algn="l">
              <a:lnSpc>
                <a:spcPct val="120000"/>
              </a:lnSpc>
            </a:pPr>
            <a:endParaRPr lang="en-GB" sz="1400" dirty="0">
              <a:solidFill>
                <a:schemeClr val="accent5"/>
              </a:solidFill>
              <a:latin typeface="Verdana"/>
              <a:cs typeface="Verdana"/>
            </a:endParaRPr>
          </a:p>
        </p:txBody>
      </p:sp>
      <p:pic>
        <p:nvPicPr>
          <p:cNvPr id="9" name="Picture 8"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900031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Transfers In</a:t>
            </a:r>
          </a:p>
          <a:p>
            <a:pPr algn="l">
              <a:lnSpc>
                <a:spcPct val="130000"/>
              </a:lnSpc>
            </a:pPr>
            <a:r>
              <a:rPr lang="en-GB" sz="1600" dirty="0" smtClean="0">
                <a:solidFill>
                  <a:schemeClr val="accent5"/>
                </a:solidFill>
                <a:latin typeface="Verdana"/>
                <a:cs typeface="Verdana"/>
              </a:rPr>
              <a:t>Contents</a:t>
            </a:r>
          </a:p>
        </p:txBody>
      </p:sp>
      <p:sp>
        <p:nvSpPr>
          <p:cNvPr id="5" name="TextBox 4"/>
          <p:cNvSpPr txBox="1"/>
          <p:nvPr/>
        </p:nvSpPr>
        <p:spPr>
          <a:xfrm>
            <a:off x="354897" y="1291037"/>
            <a:ext cx="5852748" cy="3170099"/>
          </a:xfrm>
          <a:prstGeom prst="rect">
            <a:avLst/>
          </a:prstGeom>
          <a:noFill/>
          <a:effectLst/>
        </p:spPr>
        <p:txBody>
          <a:bodyPr wrap="square" rtlCol="0">
            <a:spAutoFit/>
          </a:bodyPr>
          <a:lstStyle/>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Right to Transfer In</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 In from Overseas Pension Schemes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Our Confirmation Requirements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Drawdown Arrangements Pre-April 2015</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Transfers In to BlackRock Retirement Income Account</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Accepting Uncrystallised and Crystallised monies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Money Purchase Annual Allowance</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Can a member change their mind?</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 In and Enhanced Protection</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Block Transfers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Summary for Contract Based Schemes</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r>
              <a:rPr lang="en-GB" sz="1400" dirty="0"/>
              <a:t/>
            </a:r>
            <a:br>
              <a:rPr lang="en-GB" sz="1400" dirty="0"/>
            </a:br>
            <a:endParaRPr lang="en-GB" sz="1400" dirty="0"/>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587622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785504"/>
            <a:ext cx="8152610" cy="3748719"/>
          </a:xfrm>
          <a:prstGeom prst="rect">
            <a:avLst/>
          </a:prstGeom>
          <a:noFill/>
        </p:spPr>
        <p:txBody>
          <a:bodyPr wrap="square" numCol="1" spcCol="396000" rtlCol="0">
            <a:spAutoFit/>
          </a:bodyPr>
          <a:lstStyle/>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Any scheme </a:t>
            </a:r>
            <a:r>
              <a:rPr lang="en-GB" sz="1100" b="1" dirty="0">
                <a:solidFill>
                  <a:schemeClr val="accent5"/>
                </a:solidFill>
                <a:latin typeface="Verdana" panose="020B0604030504040204" pitchFamily="34" charset="0"/>
                <a:ea typeface="Verdana" panose="020B0604030504040204" pitchFamily="34" charset="0"/>
                <a:cs typeface="Verdana" panose="020B0604030504040204" pitchFamily="34" charset="0"/>
              </a:rPr>
              <a:t>can</a:t>
            </a: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 accept a transfer in from a Registered Pension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Scheme</a:t>
            </a:r>
            <a:endPar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But it’s at the discretion of provider/trustees whether they </a:t>
            </a:r>
            <a:r>
              <a:rPr lang="en-GB" sz="1100" b="1" dirty="0">
                <a:solidFill>
                  <a:schemeClr val="accent5"/>
                </a:solidFill>
                <a:latin typeface="Verdana" panose="020B0604030504040204" pitchFamily="34" charset="0"/>
                <a:ea typeface="Verdana" panose="020B0604030504040204" pitchFamily="34" charset="0"/>
                <a:cs typeface="Verdana" panose="020B0604030504040204" pitchFamily="34" charset="0"/>
              </a:rPr>
              <a:t>will </a:t>
            </a: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accept the transfer in (with the exception of Stakeholder)  </a:t>
            </a: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DC transfers to DC are normally acceptable</a:t>
            </a: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DB transfers to DC  we will always discourage (FCA’s general position on DB to DC transfers is that they cannot normally be justified due to loss of guarantees – in the past huge review &amp; large numbers compensated)</a:t>
            </a: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The </a:t>
            </a:r>
            <a:r>
              <a:rPr lang="en-GB" sz="1100" u="sng" dirty="0">
                <a:solidFill>
                  <a:schemeClr val="accent5"/>
                </a:solidFill>
                <a:latin typeface="Verdana" panose="020B0604030504040204" pitchFamily="34" charset="0"/>
                <a:ea typeface="Verdana" panose="020B0604030504040204" pitchFamily="34" charset="0"/>
                <a:cs typeface="Verdana" panose="020B0604030504040204" pitchFamily="34" charset="0"/>
              </a:rPr>
              <a:t>transferring </a:t>
            </a: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scheme must ensure a member has received advice if transferring out of a DB scheme to a DC scheme that can provide flexible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benefits </a:t>
            </a: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if the transfer value is &gt;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30,000, or where the member has DC benefits that contain guarantees such as guaranteed annuity rates </a:t>
            </a:r>
          </a:p>
          <a:p>
            <a:pPr marL="171450" indent="-171450">
              <a:lnSpc>
                <a:spcPct val="90000"/>
              </a:lnSpc>
              <a:buFont typeface="Arial" panose="020B0604020202020204" pitchFamily="34" charset="0"/>
              <a:buChar char="•"/>
              <a:defRPr/>
            </a:pPr>
            <a:endPar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GPP</a:t>
            </a:r>
          </a:p>
          <a:p>
            <a:pPr marL="171450" lvl="2"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DB transfers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 - we </a:t>
            </a: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insist member obtains advice from an authorised financial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adviser</a:t>
            </a:r>
            <a:endParaRPr lang="en-GB" sz="1100" u="sng"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0" lvl="2">
              <a:lnSpc>
                <a:spcPct val="90000"/>
              </a:lnSpc>
              <a:defRPr/>
            </a:pPr>
            <a:r>
              <a:rPr lang="en-GB" sz="1100" u="sng"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a:t>
            </a:r>
            <a:endParaRPr lang="en-GB" sz="1100" u="sng"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Stakeholder</a:t>
            </a:r>
            <a:endParaRPr lang="en-GB" sz="11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We must accept any transfer in from a Registered Pension Scheme unless accepting the transfer would affect the Stakeholders status as a Registered Pension Scheme (e.g. would not accept crystallised monies)</a:t>
            </a: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DB transfers into Stakeholder - we cannot insist member seeks advice and therefore must accept the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a:t>
            </a:r>
          </a:p>
          <a:p>
            <a:pPr marL="171450" indent="-171450">
              <a:lnSpc>
                <a:spcPct val="90000"/>
              </a:lnSpc>
              <a:buFont typeface="Arial" panose="020B0604020202020204" pitchFamily="34" charset="0"/>
              <a:buChar char="•"/>
              <a:defRPr/>
            </a:pPr>
            <a:endPar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Trust </a:t>
            </a:r>
            <a:r>
              <a:rPr lang="en-GB" sz="1100" b="1" dirty="0">
                <a:solidFill>
                  <a:schemeClr val="accent1"/>
                </a:solidFill>
                <a:latin typeface="Verdana" panose="020B0604030504040204" pitchFamily="34" charset="0"/>
                <a:ea typeface="Verdana" panose="020B0604030504040204" pitchFamily="34" charset="0"/>
                <a:cs typeface="Verdana" panose="020B0604030504040204" pitchFamily="34" charset="0"/>
              </a:rPr>
              <a:t>Based schemes</a:t>
            </a: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Check Flashcard  – we may require trustees agreement </a:t>
            </a:r>
            <a:endPar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lnSpc>
                <a:spcPct val="90000"/>
              </a:lnSpc>
              <a:buFont typeface="Arial" panose="020B0604020202020204" pitchFamily="34" charset="0"/>
              <a:buChar char="•"/>
              <a:defRPr/>
            </a:pPr>
            <a:endPar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defRPr/>
            </a:pPr>
            <a:r>
              <a:rPr lang="en-GB" sz="11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Trustee </a:t>
            </a:r>
            <a:r>
              <a:rPr lang="en-GB" sz="1100" b="1" dirty="0">
                <a:solidFill>
                  <a:schemeClr val="accent1"/>
                </a:solidFill>
                <a:latin typeface="Verdana" panose="020B0604030504040204" pitchFamily="34" charset="0"/>
                <a:ea typeface="Verdana" panose="020B0604030504040204" pitchFamily="34" charset="0"/>
                <a:cs typeface="Verdana" panose="020B0604030504040204" pitchFamily="34" charset="0"/>
              </a:rPr>
              <a:t>Transfer Plan (S32a)</a:t>
            </a:r>
          </a:p>
          <a:p>
            <a:pPr marL="171450" indent="-171450">
              <a:lnSpc>
                <a:spcPct val="90000"/>
              </a:lnSpc>
              <a:buFont typeface="Arial" panose="020B0604020202020204" pitchFamily="34" charset="0"/>
              <a:buChar char="•"/>
              <a:defRPr/>
            </a:pPr>
            <a:r>
              <a:rPr lang="en-GB" sz="1100" dirty="0">
                <a:solidFill>
                  <a:schemeClr val="accent5"/>
                </a:solidFill>
                <a:latin typeface="Verdana" panose="020B0604030504040204" pitchFamily="34" charset="0"/>
                <a:ea typeface="Verdana" panose="020B0604030504040204" pitchFamily="34" charset="0"/>
                <a:cs typeface="Verdana" panose="020B0604030504040204" pitchFamily="34" charset="0"/>
              </a:rPr>
              <a:t>BlackRock policy does not allow us to accept transfer-ins on these </a:t>
            </a:r>
            <a:r>
              <a:rPr lang="en-GB" sz="11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plans</a:t>
            </a:r>
            <a:endParaRPr lang="en-GB" sz="1100" b="1"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7" y="396118"/>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The Right to Transfer In</a:t>
            </a:r>
          </a:p>
          <a:p>
            <a:pPr algn="l">
              <a:lnSpc>
                <a:spcPct val="80000"/>
              </a:lnSpc>
            </a:pPr>
            <a:endParaRPr lang="en-GB" sz="2400" b="1" spc="-150" dirty="0">
              <a:solidFill>
                <a:schemeClr val="accent1"/>
              </a:solidFill>
              <a:latin typeface="Verdana"/>
              <a:cs typeface="Verdana"/>
            </a:endParaRP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1264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4" y="937904"/>
            <a:ext cx="8152610" cy="3046988"/>
          </a:xfrm>
          <a:prstGeom prst="rect">
            <a:avLst/>
          </a:prstGeom>
          <a:noFill/>
        </p:spPr>
        <p:txBody>
          <a:bodyPr wrap="square" numCol="1" spcCol="396000" rtlCol="0">
            <a:spAutoFit/>
          </a:bodyPr>
          <a:lstStyle/>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member can transfer benefits from an Overseas Pension Scheme to a UK Registered Pension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Scheme</a:t>
            </a:r>
          </a:p>
          <a:p>
            <a:pPr marL="171450" indent="-1714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Under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tax law a transfer in can be accepted from any type of overseas pension scheme  </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Contract based schemes</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We will consider accepting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transfers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in from QROPS overseas schemes  </a:t>
            </a:r>
          </a:p>
          <a:p>
            <a:pPr marL="171450" indent="-171450">
              <a:buFont typeface="Arial" panose="020B0604020202020204" pitchFamily="34" charset="0"/>
              <a:buChar char="•"/>
              <a:defRPr/>
            </a:pPr>
            <a:r>
              <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rPr>
              <a:t>QROPS: Qualifying Recognised Overseas Pension Scheme</a:t>
            </a:r>
          </a:p>
          <a:p>
            <a:pPr marL="522288" lvl="1" indent="-171450">
              <a:buFont typeface="Wingdings" panose="05000000000000000000" pitchFamily="2" charset="2"/>
              <a:buChar char="Ø"/>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There are a number of compliance related issues that need to be addressed before we can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consider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accepting such transfers.  Each case is considered on its merits so refer to Technical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Support</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Trust based schemes</a:t>
            </a:r>
          </a:p>
          <a:p>
            <a:pPr marL="171450" indent="-1714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Depends on Scheme Rules/Trustees agreement </a:t>
            </a:r>
          </a:p>
          <a:p>
            <a:pPr marL="522288" lvl="1" indent="-171450">
              <a:buFont typeface="Wingdings" panose="05000000000000000000" pitchFamily="2" charset="2"/>
              <a:buChar char="Ø"/>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Check Flashcards  </a:t>
            </a:r>
            <a:b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If accepted, members may be able to claim an enhancement to their lifetime allowance because some of their benefits were built up outside of the UK tax system</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7" y="200851"/>
            <a:ext cx="8152609"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Transfer In from Overseas Pension Schemes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87207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704822"/>
            <a:ext cx="8152610" cy="5004447"/>
          </a:xfrm>
          <a:prstGeom prst="rect">
            <a:avLst/>
          </a:prstGeom>
          <a:noFill/>
        </p:spPr>
        <p:txBody>
          <a:bodyPr wrap="square" numCol="1" spcCol="396000" rtlCol="0">
            <a:spAutoFit/>
          </a:bodyPr>
          <a:lstStyle/>
          <a:p>
            <a:pPr marL="228600" indent="-228600">
              <a:defRPr/>
            </a:pPr>
            <a:endParaRPr lang="en-GB" sz="1200" dirty="0" smtClean="0">
              <a:latin typeface="Arial" charset="0"/>
            </a:endParaRPr>
          </a:p>
          <a:p>
            <a:pPr marL="228600" indent="-228600">
              <a:defRPr/>
            </a:pPr>
            <a:endParaRPr lang="en-GB" sz="1200" dirty="0">
              <a:latin typeface="Arial" charset="0"/>
            </a:endParaRPr>
          </a:p>
          <a:p>
            <a:pPr marL="228600" indent="-228600">
              <a:defRPr/>
            </a:pPr>
            <a:r>
              <a:rPr lang="en-GB" sz="1200" b="1" dirty="0" smtClean="0">
                <a:solidFill>
                  <a:schemeClr val="accent1"/>
                </a:solidFill>
                <a:latin typeface="Arial" charset="0"/>
              </a:rPr>
              <a:t>What </a:t>
            </a: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confirmation do we need before accepting a transfer in?</a:t>
            </a:r>
          </a:p>
          <a:p>
            <a:pPr marL="228600" indent="-228600">
              <a:defRP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transferring scheme is a Registered Pension Scheme </a:t>
            </a:r>
          </a:p>
          <a:p>
            <a:pPr marL="412750" lvl="1" indent="-171450">
              <a:buFont typeface="Wingdings" panose="05000000000000000000" pitchFamily="2" charset="2"/>
              <a:buChar char="Ø"/>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This is to ensure that the transfer is a Recognised Transfer and also to meet money laundering requirements</a:t>
            </a:r>
            <a:b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type of benefits being transferred (DB or DC)</a:t>
            </a:r>
          </a:p>
          <a:p>
            <a:pPr marL="485775" lvl="2" indent="-285750">
              <a:lnSpc>
                <a:spcPct val="90000"/>
              </a:lnSpc>
              <a:buFont typeface="Wingdings" panose="05000000000000000000" pitchFamily="2" charset="2"/>
              <a:buChar char="Ø"/>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DB transfers into our GPP products (incl. BRIA) - we insist member obtains advice from an authorised financial adviser </a:t>
            </a:r>
            <a:r>
              <a:rPr lang="en-GB" sz="1200" u="sng"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that confirms that they should transfer </a:t>
            </a:r>
          </a:p>
          <a:p>
            <a:pPr marL="485775" lvl="2" indent="-285750">
              <a:lnSpc>
                <a:spcPct val="90000"/>
              </a:lnSpc>
              <a:buFont typeface="Wingdings" panose="05000000000000000000" pitchFamily="2" charset="2"/>
              <a:buChar char="Ø"/>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DB transfers into Trust Based Schemes - Trustees decision whether member has to have advice – check Flashcards</a:t>
            </a:r>
          </a:p>
          <a:p>
            <a:pPr marL="485775" lvl="2" indent="-285750">
              <a:lnSpc>
                <a:spcPct val="90000"/>
              </a:lnSpc>
              <a:buFont typeface="Wingdings" panose="05000000000000000000" pitchFamily="2" charset="2"/>
              <a:buChar char="Ø"/>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If the benefits being transferred represent uncrystallised or crystallised benefits </a:t>
            </a:r>
          </a:p>
          <a:p>
            <a:pPr marL="412750" lvl="1" indent="-171450">
              <a:buFont typeface="Wingdings" panose="05000000000000000000" pitchFamily="2" charset="2"/>
              <a:buChar char="Ø"/>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Crystallised benefits are benefits where the member has already taken some of their retirement benefits e.g. taken PCLS &amp; designated balance to drawdown. These monies can only be paid into our Drawdown accounts e.g. BRIA</a:t>
            </a:r>
          </a:p>
          <a:p>
            <a:pPr marL="412750" lvl="1" indent="-171450">
              <a:buFont typeface="Wingdings" panose="05000000000000000000" pitchFamily="2" charset="2"/>
              <a:buChar char="Ø"/>
              <a:defRP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marL="241300" lvl="1">
              <a:defRP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endParaRPr lang="en-US" sz="1200" dirty="0">
              <a:solidFill>
                <a:schemeClr val="accent5"/>
              </a:solidFill>
              <a:latin typeface="Verdana"/>
              <a:cs typeface="Verdana"/>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298653"/>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Our Confirmation Requirements</a:t>
            </a:r>
          </a:p>
          <a:p>
            <a:pPr algn="l">
              <a:lnSpc>
                <a:spcPct val="80000"/>
              </a:lnSpc>
            </a:pPr>
            <a:endParaRPr lang="en-GB" sz="2400" b="1" spc="-150" dirty="0">
              <a:solidFill>
                <a:schemeClr val="accent1"/>
              </a:solidFill>
              <a:latin typeface="Verdana"/>
              <a:cs typeface="Verdana"/>
            </a:endParaRP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049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704822"/>
            <a:ext cx="8152610" cy="4542782"/>
          </a:xfrm>
          <a:prstGeom prst="rect">
            <a:avLst/>
          </a:prstGeom>
          <a:noFill/>
        </p:spPr>
        <p:txBody>
          <a:bodyPr wrap="square" numCol="1" spcCol="396000" rtlCol="0">
            <a:spAutoFit/>
          </a:bodyPr>
          <a:lstStyle/>
          <a:p>
            <a:pPr marL="228600" indent="-228600">
              <a:defRPr/>
            </a:pPr>
            <a:endParaRPr lang="en-GB" sz="1200" b="1" dirty="0" smtClean="0">
              <a:latin typeface="Arial" charset="0"/>
            </a:endParaRPr>
          </a:p>
          <a:p>
            <a:pPr marL="228600" indent="-228600">
              <a:defRPr/>
            </a:pPr>
            <a:endParaRPr lang="en-GB" sz="1200" b="1" dirty="0">
              <a:latin typeface="Arial" charset="0"/>
            </a:endParaRPr>
          </a:p>
          <a:p>
            <a:pPr marL="228600" indent="-228600">
              <a:defRPr/>
            </a:pPr>
            <a:r>
              <a:rPr lang="en-GB" sz="1200" b="1" dirty="0" smtClean="0">
                <a:solidFill>
                  <a:srgbClr val="0070C0"/>
                </a:solidFill>
                <a:latin typeface="Arial" charset="0"/>
              </a:rPr>
              <a:t>What </a:t>
            </a:r>
            <a:r>
              <a:rPr lang="en-GB" sz="12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confirmation do we need before accepting a transfer in?</a:t>
            </a:r>
          </a:p>
          <a:p>
            <a:pPr marL="412750" lvl="1" indent="-171450">
              <a:buFont typeface="Wingdings" panose="05000000000000000000" pitchFamily="2" charset="2"/>
              <a:buChar char="Ø"/>
              <a:defRP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If the transfer relates to a Pension Sharing Order we need to check whether the Pension Credit is a ‘disqualifying pension credit’ </a:t>
            </a:r>
          </a:p>
          <a:p>
            <a:pPr marL="412750" lvl="1" indent="-171450">
              <a:buFont typeface="Wingdings" panose="05000000000000000000" pitchFamily="2" charset="2"/>
              <a:buChar char="Ø"/>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It is possible to share pensions in payment and transfer the credit to a ‘normal’ pension scheme. However, because a lump sum would already have been paid on that scheme,  it is not possible to pay a further lump sum to the person who has been given the pension credit from those benefits. Therefore the pension credit is ‘disqualified’ from the calculation of the members lump sum entitlement  (may refuse to accept)</a:t>
            </a:r>
          </a:p>
          <a:p>
            <a:pPr marL="241300" lvl="1">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Where there is an Attachment Order applicable to the transferred benefits</a:t>
            </a:r>
          </a:p>
          <a:p>
            <a:pPr marL="412750" lvl="1" indent="-171450">
              <a:buFont typeface="Wingdings" panose="05000000000000000000" pitchFamily="2" charset="2"/>
              <a:buChar char="Ø"/>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If there is, we need to see the Order before we accept the transfer value in order to check whether we can implement the Order</a:t>
            </a:r>
          </a:p>
          <a:p>
            <a:pPr marL="412750" lvl="1" indent="-171450">
              <a:buFont typeface="Wingdings" panose="05000000000000000000" pitchFamily="2" charset="2"/>
              <a:buChar char="Ø"/>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Whether the member has any form of Protection (covered later)</a:t>
            </a: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b="1" dirty="0" smtClean="0">
              <a:latin typeface="Verdana" panose="020B0604030504040204" pitchFamily="34" charset="0"/>
              <a:ea typeface="Verdana" panose="020B0604030504040204" pitchFamily="34" charset="0"/>
              <a:cs typeface="Verdana" panose="020B0604030504040204" pitchFamily="34" charset="0"/>
            </a:endParaRPr>
          </a:p>
          <a:p>
            <a:pPr marL="228600" indent="-228600">
              <a:defRP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endParaRPr lang="en-US" sz="1200" dirty="0">
              <a:solidFill>
                <a:schemeClr val="accent5"/>
              </a:solidFill>
              <a:latin typeface="Verdana"/>
              <a:cs typeface="Verdana"/>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33871" y="424158"/>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Our Confirmation Requirements</a:t>
            </a:r>
          </a:p>
          <a:p>
            <a:pPr algn="l">
              <a:lnSpc>
                <a:spcPct val="80000"/>
              </a:lnSpc>
            </a:pPr>
            <a:endParaRPr lang="en-GB" sz="2400" b="1" spc="-150" dirty="0">
              <a:solidFill>
                <a:schemeClr val="accent1"/>
              </a:solidFill>
              <a:latin typeface="Verdana"/>
              <a:cs typeface="Verdana"/>
            </a:endParaRP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30880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71" y="955834"/>
            <a:ext cx="8152610" cy="3914661"/>
          </a:xfrm>
          <a:prstGeom prst="rect">
            <a:avLst/>
          </a:prstGeom>
          <a:noFill/>
        </p:spPr>
        <p:txBody>
          <a:bodyPr wrap="square" numCol="1" spcCol="396000" rtlCol="0">
            <a:spAutoFit/>
          </a:bodyPr>
          <a:lstStyle/>
          <a:p>
            <a:pPr marL="9525" indent="-6350">
              <a:lnSpc>
                <a:spcPct val="107000"/>
              </a:lnSpc>
              <a:spcAft>
                <a:spcPts val="638"/>
              </a:spcAft>
              <a:defRPr/>
            </a:pPr>
            <a:r>
              <a:rPr lang="en-GB" alt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Capped Drawdown</a:t>
            </a:r>
          </a:p>
          <a:p>
            <a:pPr marL="288925" indent="-285750" algn="just">
              <a:lnSpc>
                <a:spcPct val="106000"/>
              </a:lnSpc>
              <a:spcAft>
                <a:spcPts val="688"/>
              </a:spcAft>
              <a:buClr>
                <a:srgbClr val="4F4E50"/>
              </a:buClr>
              <a:buSzPts val="1400"/>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Pre-April 2015 a person could take out a capped drawdown product.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Post April 2015 no new capped drawdown arrangements can be created other than to accept a capped drawdown to capped drawdown transfer payment.</a:t>
            </a:r>
          </a:p>
          <a:p>
            <a:pPr marL="288925" indent="-285750" algn="just">
              <a:lnSpc>
                <a:spcPct val="106000"/>
              </a:lnSpc>
              <a:spcAft>
                <a:spcPts val="688"/>
              </a:spcAft>
              <a:buClr>
                <a:srgbClr val="4F4E50"/>
              </a:buClr>
              <a:buSzPts val="1400"/>
              <a:buFont typeface="Arial" panose="020B0604020202020204" pitchFamily="34" charset="0"/>
              <a:buChar char="•"/>
              <a:defRP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We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can accept a transfer-in of benefits from a pre-April 2015 Capped Drawdown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Account but we require them to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convert it to a flexi-access drawdown fund first. This conversion is actioned by signing the declarations on our Transfer-in Application form</a:t>
            </a:r>
          </a:p>
          <a:p>
            <a:pPr marL="288925" indent="-285750" algn="just">
              <a:lnSpc>
                <a:spcPct val="106000"/>
              </a:lnSpc>
              <a:spcAft>
                <a:spcPts val="688"/>
              </a:spcAft>
              <a:buClr>
                <a:srgbClr val="4F4E50"/>
              </a:buClr>
              <a:buSzPts val="1400"/>
              <a:buFont typeface="Arial" panose="020B0604020202020204" pitchFamily="34" charset="0"/>
              <a:buChar char="•"/>
              <a:defRP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Capped Drawdown did not trigger the MPAA – but the MPAA would now be triggered when the first income payment is made from the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BRIA</a:t>
            </a:r>
          </a:p>
          <a:p>
            <a:pPr marL="288925" indent="-285750" algn="just">
              <a:lnSpc>
                <a:spcPct val="106000"/>
              </a:lnSpc>
              <a:spcAft>
                <a:spcPts val="688"/>
              </a:spcAft>
              <a:buClr>
                <a:srgbClr val="4F4E50"/>
              </a:buClr>
              <a:buSzPts val="1400"/>
              <a:buFont typeface="Arial" panose="020B0604020202020204" pitchFamily="34" charset="0"/>
              <a:buChar char="•"/>
              <a:defRPr/>
            </a:pPr>
            <a:endPar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9525" indent="-6350">
              <a:defRPr/>
            </a:pPr>
            <a:r>
              <a:rPr lang="en-GB" altLang="en-US" sz="1200" b="1" dirty="0">
                <a:latin typeface="Verdana" panose="020B0604030504040204" pitchFamily="34" charset="0"/>
                <a:ea typeface="Verdana" panose="020B0604030504040204" pitchFamily="34" charset="0"/>
                <a:cs typeface="Verdana" panose="020B0604030504040204" pitchFamily="34" charset="0"/>
              </a:rPr>
              <a:t>Flexible </a:t>
            </a:r>
            <a:r>
              <a:rPr lang="en-GB" altLang="en-US" sz="1200" b="1" dirty="0" smtClean="0">
                <a:latin typeface="Verdana" panose="020B0604030504040204" pitchFamily="34" charset="0"/>
                <a:ea typeface="Verdana" panose="020B0604030504040204" pitchFamily="34" charset="0"/>
                <a:cs typeface="Verdana" panose="020B0604030504040204" pitchFamily="34" charset="0"/>
              </a:rPr>
              <a:t>Drawdown</a:t>
            </a:r>
          </a:p>
          <a:p>
            <a:pPr marL="9525" indent="-6350">
              <a:defRPr/>
            </a:pPr>
            <a:endParaRPr lang="en-GB" altLang="en-US" sz="800" b="1" dirty="0" smtClean="0">
              <a:latin typeface="Verdana" panose="020B0604030504040204" pitchFamily="34" charset="0"/>
              <a:ea typeface="Verdana" panose="020B0604030504040204" pitchFamily="34" charset="0"/>
              <a:cs typeface="Verdana" panose="020B0604030504040204" pitchFamily="34" charset="0"/>
            </a:endParaRPr>
          </a:p>
          <a:p>
            <a:pPr marL="288925" indent="-285750">
              <a:buFont typeface="Arial" panose="020B0604020202020204" pitchFamily="34" charset="0"/>
              <a:buChar char="•"/>
              <a:defRPr/>
            </a:pP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Pre-April </a:t>
            </a: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2015 Flexible drawdown accounts were automatically converted to the new flexi-access drawdown arrangements on 6 April 2015 so we can accept a transfer-in of these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benefits</a:t>
            </a:r>
          </a:p>
          <a:p>
            <a:pPr marL="288925" indent="-285750">
              <a:buFont typeface="Arial" panose="020B0604020202020204" pitchFamily="34" charset="0"/>
              <a:buChar char="•"/>
              <a:defRPr/>
            </a:pP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8925"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Any transfer-ins from Flexible Drawdown or Capped Drawdown would be crystallised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benefits so could only be paid into a BRIA</a:t>
            </a: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8925" indent="-285750" algn="just">
              <a:lnSpc>
                <a:spcPct val="106000"/>
              </a:lnSpc>
              <a:spcAft>
                <a:spcPts val="688"/>
              </a:spcAft>
              <a:buClr>
                <a:srgbClr val="4F4E50"/>
              </a:buClr>
              <a:buSzPts val="1400"/>
              <a:buFont typeface="Arial" panose="020B0604020202020204" pitchFamily="34" charset="0"/>
              <a:buChar char="•"/>
              <a:defRPr/>
            </a:pP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148709" y="394507"/>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Drawdown Arrangements Pre-April 2015</a:t>
            </a:r>
          </a:p>
          <a:p>
            <a:pPr algn="l">
              <a:lnSpc>
                <a:spcPct val="80000"/>
              </a:lnSpc>
            </a:pPr>
            <a:endParaRPr lang="en-GB" sz="2400" b="1" spc="-150" dirty="0">
              <a:solidFill>
                <a:schemeClr val="accent1"/>
              </a:solidFill>
              <a:latin typeface="Verdana"/>
              <a:cs typeface="Verdana"/>
            </a:endParaRP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4286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715852"/>
            <a:ext cx="8152610" cy="4625305"/>
          </a:xfrm>
          <a:prstGeom prst="rect">
            <a:avLst/>
          </a:prstGeom>
          <a:noFill/>
        </p:spPr>
        <p:txBody>
          <a:bodyPr wrap="square" numCol="1" spcCol="396000" rtlCol="0">
            <a:spAutoFit/>
          </a:bodyPr>
          <a:lstStyle/>
          <a:p>
            <a:pPr>
              <a:defRPr/>
            </a:pPr>
            <a:r>
              <a:rPr lang="en-GB" altLang="en-US" sz="1200" b="1" dirty="0" smtClean="0">
                <a:latin typeface="Verdana" panose="020B0604030504040204" pitchFamily="34" charset="0"/>
                <a:ea typeface="Verdana" panose="020B0604030504040204" pitchFamily="34" charset="0"/>
                <a:cs typeface="Verdana" panose="020B0604030504040204" pitchFamily="34" charset="0"/>
              </a:rPr>
              <a:t>Setting </a:t>
            </a:r>
            <a:r>
              <a:rPr lang="en-GB" altLang="en-US" sz="1200" b="1" dirty="0">
                <a:latin typeface="Verdana" panose="020B0604030504040204" pitchFamily="34" charset="0"/>
                <a:ea typeface="Verdana" panose="020B0604030504040204" pitchFamily="34" charset="0"/>
                <a:cs typeface="Verdana" panose="020B0604030504040204" pitchFamily="34" charset="0"/>
              </a:rPr>
              <a:t>up the BlackRock Retirement Income Account</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To set-up, a member must transfer some of their benefits from their Accumulation Account into this plan, the minimum that must be transferred is £30,000 excluding any monies to be used to pay any PCLS</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If a member does not have sufficient value in their Accumulation Account they can transfer in monies from other schemes – these transfers must be made into their Accumulation Account until they have met the criteria to set up the BlackRock Retirement Income Account (effectively rules out S32 members)</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Once this criteria has been met and the BRIA set-up, the member can then make transfers directly into their Income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Account</a:t>
            </a:r>
          </a:p>
          <a:p>
            <a:pPr marL="285750" indent="-285750">
              <a:buFont typeface="Arial" panose="020B0604020202020204" pitchFamily="34" charset="0"/>
              <a:buChar char="•"/>
              <a:defRPr/>
            </a:pPr>
            <a:endParaRPr lang="en-GB" altLang="en-US" sz="1200" dirty="0">
              <a:latin typeface="Verdana" panose="020B0604030504040204" pitchFamily="34" charset="0"/>
              <a:ea typeface="Verdana" panose="020B0604030504040204" pitchFamily="34" charset="0"/>
              <a:cs typeface="Verdana" panose="020B0604030504040204" pitchFamily="34" charset="0"/>
            </a:endParaRPr>
          </a:p>
          <a:p>
            <a:pPr>
              <a:defRPr/>
            </a:pPr>
            <a:r>
              <a:rPr lang="en-GB" altLang="en-US" sz="1200" b="1" dirty="0">
                <a:latin typeface="Verdana" panose="020B0604030504040204" pitchFamily="34" charset="0"/>
                <a:ea typeface="Verdana" panose="020B0604030504040204" pitchFamily="34" charset="0"/>
                <a:cs typeface="Verdana" panose="020B0604030504040204" pitchFamily="34" charset="0"/>
              </a:rPr>
              <a:t>More Information about Transfers-in to our BlackRock Retirement Income Account</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minimum transfer-in payment we will accept is £1000</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We will accept crystallised and uncrystallised funds</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We must differentiate between these type of funds on our records – record as different money types</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We need to know details of any PCLS paid in conjunction with crystallised benefits</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We also need to know the % Lifetime Allowance used by any Benefit Crystallisation Events relating to the crystallised benefits </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member can decide whether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to </a:t>
            </a: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take immediate benefits from the uncrystallised funds</a:t>
            </a:r>
          </a:p>
          <a:p>
            <a:pPr marL="285750" indent="-285750">
              <a:buFont typeface="Arial" panose="020B0604020202020204" pitchFamily="34" charset="0"/>
              <a:buChar char="•"/>
              <a:defRP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We will issue a schedule and illustration for the transfer-in payment</a:t>
            </a:r>
          </a:p>
          <a:p>
            <a:pPr marL="285750" indent="-285750">
              <a:buFont typeface="Arial" panose="020B0604020202020204" pitchFamily="34" charset="0"/>
              <a:buChar char="•"/>
              <a:defRPr/>
            </a:pPr>
            <a:endParaRPr lang="en-GB" altLang="en-US" sz="1200" dirty="0">
              <a:latin typeface="Arial" panose="020B0604020202020204" pitchFamily="34" charset="0"/>
            </a:endParaRPr>
          </a:p>
          <a:p>
            <a:pPr marL="9525" indent="-6350">
              <a:lnSpc>
                <a:spcPct val="107000"/>
              </a:lnSpc>
              <a:spcAft>
                <a:spcPts val="638"/>
              </a:spcAft>
              <a:defRPr/>
            </a:pPr>
            <a:endParaRPr lang="en-GB" altLang="en-US"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8925" indent="-285750" algn="just">
              <a:lnSpc>
                <a:spcPct val="106000"/>
              </a:lnSpc>
              <a:spcAft>
                <a:spcPts val="688"/>
              </a:spcAft>
              <a:buClr>
                <a:srgbClr val="4F4E50"/>
              </a:buClr>
              <a:buSzPts val="1400"/>
              <a:buFont typeface="Arial" panose="020B0604020202020204" pitchFamily="34" charset="0"/>
              <a:buChar char="•"/>
              <a:defRPr/>
            </a:pP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11462" y="545461"/>
            <a:ext cx="8645668"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Transfer In to BlackRock Retirement Income Account</a:t>
            </a:r>
          </a:p>
          <a:p>
            <a:pPr algn="l">
              <a:lnSpc>
                <a:spcPct val="80000"/>
              </a:lnSpc>
            </a:pPr>
            <a:endParaRPr lang="en-GB" sz="2400" b="1" spc="-150" dirty="0">
              <a:solidFill>
                <a:schemeClr val="accent1"/>
              </a:solidFill>
              <a:latin typeface="Verdana"/>
              <a:cs typeface="Verdana"/>
            </a:endParaRPr>
          </a:p>
          <a:p>
            <a:pPr algn="l">
              <a:lnSpc>
                <a:spcPct val="80000"/>
              </a:lnSpc>
            </a:pPr>
            <a:endParaRPr lang="en-GB" sz="1600" dirty="0" smtClean="0">
              <a:solidFill>
                <a:schemeClr val="accent5"/>
              </a:solidFill>
              <a:latin typeface="Verdana"/>
              <a:cs typeface="Verdana"/>
            </a:endParaRPr>
          </a:p>
          <a:p>
            <a:pPr algn="l">
              <a:lnSpc>
                <a:spcPct val="80000"/>
              </a:lnSpc>
            </a:pPr>
            <a:endParaRPr lang="en-GB" sz="1600" dirty="0">
              <a:solidFill>
                <a:schemeClr val="accent5"/>
              </a:solidFill>
              <a:latin typeface="Verdana"/>
              <a:cs typeface="Verdana"/>
            </a:endParaRP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80856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5" y="782506"/>
            <a:ext cx="8152610" cy="3539430"/>
          </a:xfrm>
          <a:prstGeom prst="rect">
            <a:avLst/>
          </a:prstGeom>
          <a:noFill/>
        </p:spPr>
        <p:txBody>
          <a:bodyPr wrap="square" numCol="1" spcCol="396000" rtlCol="0">
            <a:spAutoFit/>
          </a:bodyPr>
          <a:lstStyle/>
          <a:p>
            <a:pPr marL="285750" indent="-285750">
              <a:buFont typeface="Arial" panose="020B0604020202020204" pitchFamily="34" charset="0"/>
              <a:buChar char="•"/>
            </a:pPr>
            <a:r>
              <a:rPr lang="en-GB" altLang="en-US" sz="1200" dirty="0">
                <a:solidFill>
                  <a:schemeClr val="accent5"/>
                </a:solidFill>
                <a:latin typeface="Arial" panose="020B0604020202020204" pitchFamily="34" charset="0"/>
              </a:rPr>
              <a:t>As stated we must check whether the transfer-in is in respect of crystallised or uncrystallised benefits (this includes Pension Credits following divorce settlements) </a:t>
            </a:r>
            <a:endParaRPr lang="en-GB" altLang="en-US" sz="1200" dirty="0" smtClean="0">
              <a:solidFill>
                <a:schemeClr val="accent5"/>
              </a:solidFill>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a:p>
            <a:pPr marL="285750" indent="-285750">
              <a:buFont typeface="Arial" panose="020B0604020202020204" pitchFamily="34" charset="0"/>
              <a:buChar char="•"/>
            </a:pPr>
            <a:endParaRPr lang="en-GB" altLang="en-US" sz="1400" dirty="0" smtClean="0">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a:p>
            <a:pPr marL="285750" indent="-285750">
              <a:buFont typeface="Arial" panose="020B0604020202020204" pitchFamily="34" charset="0"/>
              <a:buChar char="•"/>
            </a:pPr>
            <a:endParaRPr lang="en-GB" altLang="en-US" sz="1400" dirty="0" smtClean="0">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a:p>
            <a:pPr marL="285750" indent="-285750">
              <a:buFont typeface="Arial" panose="020B0604020202020204" pitchFamily="34" charset="0"/>
              <a:buChar char="•"/>
            </a:pPr>
            <a:endParaRPr lang="en-GB" altLang="en-US" sz="1400" dirty="0" smtClean="0">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a:p>
            <a:pPr marL="285750" indent="-285750">
              <a:buFont typeface="Arial" panose="020B0604020202020204" pitchFamily="34" charset="0"/>
              <a:buChar char="•"/>
            </a:pPr>
            <a:endParaRPr lang="en-GB" altLang="en-US" sz="1400" dirty="0" smtClean="0">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a:p>
            <a:pPr marL="285750" indent="-285750">
              <a:buFont typeface="Arial" panose="020B0604020202020204" pitchFamily="34" charset="0"/>
              <a:buChar char="•"/>
            </a:pPr>
            <a:endParaRPr lang="en-GB" altLang="en-US" sz="1400" dirty="0" smtClean="0">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a:p>
            <a:pPr marL="285750" indent="-285750">
              <a:buFont typeface="Arial" panose="020B0604020202020204" pitchFamily="34" charset="0"/>
              <a:buChar char="•"/>
            </a:pPr>
            <a:endParaRPr lang="en-GB" altLang="en-US" sz="1400" dirty="0" smtClean="0">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a:p>
            <a:pPr marL="285750" indent="-285750">
              <a:buFont typeface="Arial" panose="020B0604020202020204" pitchFamily="34" charset="0"/>
              <a:buChar char="•"/>
            </a:pPr>
            <a:endParaRPr lang="en-GB" altLang="en-US" sz="1400" dirty="0">
              <a:latin typeface="Arial" panose="020B060402020202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5" y="290320"/>
            <a:ext cx="7910563" cy="56132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Accepting Uncrystallised and Crystallised Monies</a:t>
            </a:r>
            <a:endParaRPr lang="en-GB" sz="2400" b="1" spc="-150" dirty="0">
              <a:solidFill>
                <a:schemeClr val="accent1"/>
              </a:solidFill>
              <a:latin typeface="Verdana"/>
              <a:cs typeface="Verdana"/>
            </a:endParaRPr>
          </a:p>
          <a:p>
            <a:pPr algn="l">
              <a:lnSpc>
                <a:spcPct val="80000"/>
              </a:lnSpc>
            </a:pPr>
            <a:endParaRPr lang="en-GB" sz="1600" dirty="0" smtClean="0">
              <a:solidFill>
                <a:schemeClr val="accent5"/>
              </a:solidFill>
              <a:latin typeface="Verdana"/>
              <a:cs typeface="Verdana"/>
            </a:endParaRPr>
          </a:p>
        </p:txBody>
      </p:sp>
      <p:pic>
        <p:nvPicPr>
          <p:cNvPr id="2" name="Picture 1"/>
          <p:cNvPicPr>
            <a:picLocks noChangeAspect="1"/>
          </p:cNvPicPr>
          <p:nvPr/>
        </p:nvPicPr>
        <p:blipFill>
          <a:blip r:embed="rId4"/>
          <a:stretch>
            <a:fillRect/>
          </a:stretch>
        </p:blipFill>
        <p:spPr>
          <a:xfrm>
            <a:off x="726142" y="1339533"/>
            <a:ext cx="6248399" cy="3249612"/>
          </a:xfrm>
          <a:prstGeom prst="rect">
            <a:avLst/>
          </a:prstGeom>
        </p:spPr>
      </p:pic>
    </p:spTree>
    <p:extLst>
      <p:ext uri="{BB962C8B-B14F-4D97-AF65-F5344CB8AC3E}">
        <p14:creationId xmlns:p14="http://schemas.microsoft.com/office/powerpoint/2010/main" val="3599816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EGON4">
      <a:dk1>
        <a:srgbClr val="0069B4"/>
      </a:dk1>
      <a:lt1>
        <a:sysClr val="window" lastClr="FFFFFF"/>
      </a:lt1>
      <a:dk2>
        <a:srgbClr val="0069B4"/>
      </a:dk2>
      <a:lt2>
        <a:srgbClr val="EEECE1"/>
      </a:lt2>
      <a:accent1>
        <a:srgbClr val="0069B4"/>
      </a:accent1>
      <a:accent2>
        <a:srgbClr val="00A48C"/>
      </a:accent2>
      <a:accent3>
        <a:srgbClr val="36B5CE"/>
      </a:accent3>
      <a:accent4>
        <a:srgbClr val="942EB5"/>
      </a:accent4>
      <a:accent5>
        <a:srgbClr val="666366"/>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A8836DE081ED43965F0E904441BD74" ma:contentTypeVersion="1" ma:contentTypeDescription="Create a new document." ma:contentTypeScope="" ma:versionID="97a43dab46a6f39929ef241b98be63a5">
  <xsd:schema xmlns:xsd="http://www.w3.org/2001/XMLSchema" xmlns:xs="http://www.w3.org/2001/XMLSchema" xmlns:p="http://schemas.microsoft.com/office/2006/metadata/properties" xmlns:ns2="f16c812b-1aa6-4d16-9ab4-2de749e1e6ef" targetNamespace="http://schemas.microsoft.com/office/2006/metadata/properties" ma:root="true" ma:fieldsID="eeffbc0977bbe5bb8e7db524cb9b8e43" ns2:_="">
    <xsd:import namespace="f16c812b-1aa6-4d16-9ab4-2de749e1e6ef"/>
    <xsd:element name="properties">
      <xsd:complexType>
        <xsd:sequence>
          <xsd:element name="documentManagement">
            <xsd:complexType>
              <xsd:all>
                <xsd:element ref="ns2: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c812b-1aa6-4d16-9ab4-2de749e1e6ef" elementFormDefault="qualified">
    <xsd:import namespace="http://schemas.microsoft.com/office/2006/documentManagement/types"/>
    <xsd:import namespace="http://schemas.microsoft.com/office/infopath/2007/PartnerControls"/>
    <xsd:element name="Category" ma:index="8" ma:displayName="Category" ma:format="Dropdown" ma:internalName="Category">
      <xsd:simpleType>
        <xsd:restriction base="dms:Choice">
          <xsd:enumeration value="(1) Guidelines"/>
          <xsd:enumeration value="(2) Templates"/>
          <xsd:enumeration value="(3) Inform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f16c812b-1aa6-4d16-9ab4-2de749e1e6ef">(2) Templates</Category>
  </documentManagement>
</p:properties>
</file>

<file path=customXml/itemProps1.xml><?xml version="1.0" encoding="utf-8"?>
<ds:datastoreItem xmlns:ds="http://schemas.openxmlformats.org/officeDocument/2006/customXml" ds:itemID="{EDBC330B-6CB1-429E-ADE6-BCFB3C649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6c812b-1aa6-4d16-9ab4-2de749e1e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EE5235-BAB1-42D1-BBB9-14BF4C58EF95}">
  <ds:schemaRefs>
    <ds:schemaRef ds:uri="http://schemas.microsoft.com/sharepoint/v3/contenttype/forms"/>
  </ds:schemaRefs>
</ds:datastoreItem>
</file>

<file path=customXml/itemProps3.xml><?xml version="1.0" encoding="utf-8"?>
<ds:datastoreItem xmlns:ds="http://schemas.openxmlformats.org/officeDocument/2006/customXml" ds:itemID="{05A8D9C1-A160-44A4-8E27-4383BC2B6CDF}">
  <ds:schemaRefs>
    <ds:schemaRef ds:uri="f16c812b-1aa6-4d16-9ab4-2de749e1e6ef"/>
    <ds:schemaRef ds:uri="http://schemas.microsoft.com/office/2006/metadata/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1209</TotalTime>
  <Words>1631</Words>
  <Application>Microsoft Office PowerPoint</Application>
  <PresentationFormat>On-screen Show (16:9)</PresentationFormat>
  <Paragraphs>224</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for Contract Based Schemes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Aegon Presentation Template 16x9 2015</dc:title>
  <dc:creator>Samantha Dexter</dc:creator>
  <cp:lastModifiedBy>Gore, Karen</cp:lastModifiedBy>
  <cp:revision>146</cp:revision>
  <cp:lastPrinted>2016-10-18T16:00:38Z</cp:lastPrinted>
  <dcterms:created xsi:type="dcterms:W3CDTF">2015-05-26T08:01:19Z</dcterms:created>
  <dcterms:modified xsi:type="dcterms:W3CDTF">2016-10-19T10:44:52Z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0x0101006DA8836DE081ED43965F0E904441BD74</vt:lpwstr>
  </property>
</Properties>
</file>