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3" r:id="rId3"/>
    <p:sldId id="292" r:id="rId4"/>
    <p:sldId id="300" r:id="rId5"/>
    <p:sldId id="301" r:id="rId6"/>
    <p:sldId id="302" r:id="rId7"/>
    <p:sldId id="303" r:id="rId8"/>
    <p:sldId id="305" r:id="rId9"/>
    <p:sldId id="298" r:id="rId10"/>
    <p:sldId id="304" r:id="rId11"/>
    <p:sldId id="306" r:id="rId12"/>
    <p:sldId id="312" r:id="rId13"/>
    <p:sldId id="311" r:id="rId14"/>
    <p:sldId id="314" r:id="rId15"/>
    <p:sldId id="315" r:id="rId16"/>
    <p:sldId id="308" r:id="rId17"/>
    <p:sldId id="313" r:id="rId18"/>
    <p:sldId id="309" r:id="rId19"/>
    <p:sldId id="310" r:id="rId20"/>
    <p:sldId id="307" r:id="rId21"/>
    <p:sldId id="316" r:id="rId22"/>
    <p:sldId id="317" r:id="rId23"/>
    <p:sldId id="318" r:id="rId24"/>
    <p:sldId id="320" r:id="rId25"/>
    <p:sldId id="3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 dash" initials="md" lastIdx="1" clrIdx="0">
    <p:extLst>
      <p:ext uri="{19B8F6BF-5375-455C-9EA6-DF929625EA0E}">
        <p15:presenceInfo xmlns:p15="http://schemas.microsoft.com/office/powerpoint/2012/main" userId="7c4fecc118b052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0F4CC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E8FB5-76BD-4887-96A6-4EC5315DF075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807C69F8-0FCA-4BFA-B9D5-AA8F71312F3D}">
      <dgm:prSet phldrT="[Text]"/>
      <dgm:spPr/>
      <dgm:t>
        <a:bodyPr/>
        <a:lstStyle/>
        <a:p>
          <a:r>
            <a:rPr lang="en-IN" dirty="0"/>
            <a:t>Expected Value</a:t>
          </a:r>
        </a:p>
      </dgm:t>
    </dgm:pt>
    <dgm:pt modelId="{058E854B-EF2E-4B93-BB25-215F5644969C}" type="parTrans" cxnId="{3A2600CE-E496-4C61-8EA9-9B67411C5453}">
      <dgm:prSet/>
      <dgm:spPr/>
      <dgm:t>
        <a:bodyPr/>
        <a:lstStyle/>
        <a:p>
          <a:endParaRPr lang="en-IN"/>
        </a:p>
      </dgm:t>
    </dgm:pt>
    <dgm:pt modelId="{2779D953-2C69-4CD8-BD9C-3FADCC59B7BB}" type="sibTrans" cxnId="{3A2600CE-E496-4C61-8EA9-9B67411C5453}">
      <dgm:prSet/>
      <dgm:spPr/>
      <dgm:t>
        <a:bodyPr/>
        <a:lstStyle/>
        <a:p>
          <a:endParaRPr lang="en-IN"/>
        </a:p>
      </dgm:t>
    </dgm:pt>
    <dgm:pt modelId="{CA584115-B432-4970-921E-7F063523A04F}">
      <dgm:prSet phldrT="[Text]"/>
      <dgm:spPr/>
      <dgm:t>
        <a:bodyPr/>
        <a:lstStyle/>
        <a:p>
          <a:r>
            <a:rPr lang="en-IN" dirty="0"/>
            <a:t>Feature Permutation</a:t>
          </a:r>
        </a:p>
      </dgm:t>
    </dgm:pt>
    <dgm:pt modelId="{01503D09-6C6A-4DDC-9CD6-DC87435DB315}" type="parTrans" cxnId="{5863E978-F1B8-49B0-9ED4-04A215F64EA2}">
      <dgm:prSet/>
      <dgm:spPr/>
      <dgm:t>
        <a:bodyPr/>
        <a:lstStyle/>
        <a:p>
          <a:endParaRPr lang="en-IN"/>
        </a:p>
      </dgm:t>
    </dgm:pt>
    <dgm:pt modelId="{F1CE3AE6-C2CF-4F53-A615-BAE7608FE1F0}" type="sibTrans" cxnId="{5863E978-F1B8-49B0-9ED4-04A215F64EA2}">
      <dgm:prSet/>
      <dgm:spPr/>
      <dgm:t>
        <a:bodyPr/>
        <a:lstStyle/>
        <a:p>
          <a:endParaRPr lang="en-IN"/>
        </a:p>
      </dgm:t>
    </dgm:pt>
    <dgm:pt modelId="{F6155B68-2AEC-4FA0-80B0-0F4DE8B57589}">
      <dgm:prSet phldrT="[Text]"/>
      <dgm:spPr/>
      <dgm:t>
        <a:bodyPr/>
        <a:lstStyle/>
        <a:p>
          <a:r>
            <a:rPr lang="en-IN" dirty="0"/>
            <a:t>SHAPLY Value Calculation</a:t>
          </a:r>
        </a:p>
      </dgm:t>
    </dgm:pt>
    <dgm:pt modelId="{EBCA16AB-F5C0-43E7-99D2-9AD69D869028}" type="parTrans" cxnId="{5DB5F38A-C064-414F-AB82-E46AB0191C23}">
      <dgm:prSet/>
      <dgm:spPr/>
      <dgm:t>
        <a:bodyPr/>
        <a:lstStyle/>
        <a:p>
          <a:endParaRPr lang="en-IN"/>
        </a:p>
      </dgm:t>
    </dgm:pt>
    <dgm:pt modelId="{27DED5C7-51DF-4736-871D-3524365722D8}" type="sibTrans" cxnId="{5DB5F38A-C064-414F-AB82-E46AB0191C23}">
      <dgm:prSet/>
      <dgm:spPr/>
      <dgm:t>
        <a:bodyPr/>
        <a:lstStyle/>
        <a:p>
          <a:endParaRPr lang="en-IN"/>
        </a:p>
      </dgm:t>
    </dgm:pt>
    <dgm:pt modelId="{A5229887-E9E3-47F9-B88C-5ED141E61427}">
      <dgm:prSet phldrT="[Text]"/>
      <dgm:spPr/>
      <dgm:t>
        <a:bodyPr/>
        <a:lstStyle/>
        <a:p>
          <a:r>
            <a:rPr lang="en-IN" dirty="0"/>
            <a:t>Visualization</a:t>
          </a:r>
        </a:p>
      </dgm:t>
    </dgm:pt>
    <dgm:pt modelId="{AB1026C0-4AA1-45F7-8F9C-117F9E5497DC}" type="parTrans" cxnId="{F17889D1-557F-49C2-B8E4-5994FA9EE37D}">
      <dgm:prSet/>
      <dgm:spPr/>
      <dgm:t>
        <a:bodyPr/>
        <a:lstStyle/>
        <a:p>
          <a:endParaRPr lang="en-IN"/>
        </a:p>
      </dgm:t>
    </dgm:pt>
    <dgm:pt modelId="{9165A380-71DB-44B8-9717-5BCDC98702E5}" type="sibTrans" cxnId="{F17889D1-557F-49C2-B8E4-5994FA9EE37D}">
      <dgm:prSet/>
      <dgm:spPr/>
      <dgm:t>
        <a:bodyPr/>
        <a:lstStyle/>
        <a:p>
          <a:endParaRPr lang="en-IN"/>
        </a:p>
      </dgm:t>
    </dgm:pt>
    <dgm:pt modelId="{4CD72BE6-DDE8-483D-A057-52F3DE4B8775}" type="pres">
      <dgm:prSet presAssocID="{79DE8FB5-76BD-4887-96A6-4EC5315DF075}" presName="Name0" presStyleCnt="0">
        <dgm:presLayoutVars>
          <dgm:dir/>
          <dgm:resizeHandles val="exact"/>
        </dgm:presLayoutVars>
      </dgm:prSet>
      <dgm:spPr/>
    </dgm:pt>
    <dgm:pt modelId="{1AD1590C-E813-42A8-8D84-69FA58060DAE}" type="pres">
      <dgm:prSet presAssocID="{807C69F8-0FCA-4BFA-B9D5-AA8F71312F3D}" presName="node" presStyleLbl="node1" presStyleIdx="0" presStyleCnt="4">
        <dgm:presLayoutVars>
          <dgm:bulletEnabled val="1"/>
        </dgm:presLayoutVars>
      </dgm:prSet>
      <dgm:spPr/>
    </dgm:pt>
    <dgm:pt modelId="{39EE2D9A-82B8-4472-8F47-40A0FA27F4C2}" type="pres">
      <dgm:prSet presAssocID="{2779D953-2C69-4CD8-BD9C-3FADCC59B7BB}" presName="sibTrans" presStyleLbl="sibTrans2D1" presStyleIdx="0" presStyleCnt="3"/>
      <dgm:spPr/>
    </dgm:pt>
    <dgm:pt modelId="{6329FE57-AB2E-4FB0-81B4-3DB2C7D03758}" type="pres">
      <dgm:prSet presAssocID="{2779D953-2C69-4CD8-BD9C-3FADCC59B7BB}" presName="connectorText" presStyleLbl="sibTrans2D1" presStyleIdx="0" presStyleCnt="3"/>
      <dgm:spPr/>
    </dgm:pt>
    <dgm:pt modelId="{84070FE1-642F-4C40-BC9B-2ED859626C66}" type="pres">
      <dgm:prSet presAssocID="{CA584115-B432-4970-921E-7F063523A04F}" presName="node" presStyleLbl="node1" presStyleIdx="1" presStyleCnt="4">
        <dgm:presLayoutVars>
          <dgm:bulletEnabled val="1"/>
        </dgm:presLayoutVars>
      </dgm:prSet>
      <dgm:spPr/>
    </dgm:pt>
    <dgm:pt modelId="{2C4CEA92-1612-4218-ACFC-7FAD31EC8007}" type="pres">
      <dgm:prSet presAssocID="{F1CE3AE6-C2CF-4F53-A615-BAE7608FE1F0}" presName="sibTrans" presStyleLbl="sibTrans2D1" presStyleIdx="1" presStyleCnt="3"/>
      <dgm:spPr/>
    </dgm:pt>
    <dgm:pt modelId="{26FC8C25-4276-4BFE-B182-B9BD9B56FED1}" type="pres">
      <dgm:prSet presAssocID="{F1CE3AE6-C2CF-4F53-A615-BAE7608FE1F0}" presName="connectorText" presStyleLbl="sibTrans2D1" presStyleIdx="1" presStyleCnt="3"/>
      <dgm:spPr/>
    </dgm:pt>
    <dgm:pt modelId="{B44F0D63-BDF5-4CC6-8342-2ACDD9680E4E}" type="pres">
      <dgm:prSet presAssocID="{F6155B68-2AEC-4FA0-80B0-0F4DE8B57589}" presName="node" presStyleLbl="node1" presStyleIdx="2" presStyleCnt="4">
        <dgm:presLayoutVars>
          <dgm:bulletEnabled val="1"/>
        </dgm:presLayoutVars>
      </dgm:prSet>
      <dgm:spPr/>
    </dgm:pt>
    <dgm:pt modelId="{5FA25453-0313-4D5C-B09F-8CA1FA980DFD}" type="pres">
      <dgm:prSet presAssocID="{27DED5C7-51DF-4736-871D-3524365722D8}" presName="sibTrans" presStyleLbl="sibTrans2D1" presStyleIdx="2" presStyleCnt="3"/>
      <dgm:spPr/>
    </dgm:pt>
    <dgm:pt modelId="{6CC54054-4A46-42DD-9FA4-949CB3945384}" type="pres">
      <dgm:prSet presAssocID="{27DED5C7-51DF-4736-871D-3524365722D8}" presName="connectorText" presStyleLbl="sibTrans2D1" presStyleIdx="2" presStyleCnt="3"/>
      <dgm:spPr/>
    </dgm:pt>
    <dgm:pt modelId="{C65F4757-25DA-48F5-92B1-D5D2137AFF7F}" type="pres">
      <dgm:prSet presAssocID="{A5229887-E9E3-47F9-B88C-5ED141E61427}" presName="node" presStyleLbl="node1" presStyleIdx="3" presStyleCnt="4">
        <dgm:presLayoutVars>
          <dgm:bulletEnabled val="1"/>
        </dgm:presLayoutVars>
      </dgm:prSet>
      <dgm:spPr/>
    </dgm:pt>
  </dgm:ptLst>
  <dgm:cxnLst>
    <dgm:cxn modelId="{EB8FA119-362D-4CB1-95D1-3DCAEAF53B0A}" type="presOf" srcId="{27DED5C7-51DF-4736-871D-3524365722D8}" destId="{6CC54054-4A46-42DD-9FA4-949CB3945384}" srcOrd="1" destOrd="0" presId="urn:microsoft.com/office/officeart/2005/8/layout/process1"/>
    <dgm:cxn modelId="{640A6760-6F97-4E34-BB5A-239DB34A6D35}" type="presOf" srcId="{27DED5C7-51DF-4736-871D-3524365722D8}" destId="{5FA25453-0313-4D5C-B09F-8CA1FA980DFD}" srcOrd="0" destOrd="0" presId="urn:microsoft.com/office/officeart/2005/8/layout/process1"/>
    <dgm:cxn modelId="{2544BF4A-2A82-4A7A-957E-0AB268516706}" type="presOf" srcId="{2779D953-2C69-4CD8-BD9C-3FADCC59B7BB}" destId="{6329FE57-AB2E-4FB0-81B4-3DB2C7D03758}" srcOrd="1" destOrd="0" presId="urn:microsoft.com/office/officeart/2005/8/layout/process1"/>
    <dgm:cxn modelId="{5863E978-F1B8-49B0-9ED4-04A215F64EA2}" srcId="{79DE8FB5-76BD-4887-96A6-4EC5315DF075}" destId="{CA584115-B432-4970-921E-7F063523A04F}" srcOrd="1" destOrd="0" parTransId="{01503D09-6C6A-4DDC-9CD6-DC87435DB315}" sibTransId="{F1CE3AE6-C2CF-4F53-A615-BAE7608FE1F0}"/>
    <dgm:cxn modelId="{129E5687-38BD-401C-A59E-807483D98BF2}" type="presOf" srcId="{F1CE3AE6-C2CF-4F53-A615-BAE7608FE1F0}" destId="{26FC8C25-4276-4BFE-B182-B9BD9B56FED1}" srcOrd="1" destOrd="0" presId="urn:microsoft.com/office/officeart/2005/8/layout/process1"/>
    <dgm:cxn modelId="{67FE5188-8E8C-4962-A2FB-2458BA53B164}" type="presOf" srcId="{F6155B68-2AEC-4FA0-80B0-0F4DE8B57589}" destId="{B44F0D63-BDF5-4CC6-8342-2ACDD9680E4E}" srcOrd="0" destOrd="0" presId="urn:microsoft.com/office/officeart/2005/8/layout/process1"/>
    <dgm:cxn modelId="{5DB5F38A-C064-414F-AB82-E46AB0191C23}" srcId="{79DE8FB5-76BD-4887-96A6-4EC5315DF075}" destId="{F6155B68-2AEC-4FA0-80B0-0F4DE8B57589}" srcOrd="2" destOrd="0" parTransId="{EBCA16AB-F5C0-43E7-99D2-9AD69D869028}" sibTransId="{27DED5C7-51DF-4736-871D-3524365722D8}"/>
    <dgm:cxn modelId="{75AEBC8D-9E93-4D2F-BDBF-15F33AF76FD5}" type="presOf" srcId="{2779D953-2C69-4CD8-BD9C-3FADCC59B7BB}" destId="{39EE2D9A-82B8-4472-8F47-40A0FA27F4C2}" srcOrd="0" destOrd="0" presId="urn:microsoft.com/office/officeart/2005/8/layout/process1"/>
    <dgm:cxn modelId="{29A0878E-0C93-445D-A083-5CD11A20012E}" type="presOf" srcId="{807C69F8-0FCA-4BFA-B9D5-AA8F71312F3D}" destId="{1AD1590C-E813-42A8-8D84-69FA58060DAE}" srcOrd="0" destOrd="0" presId="urn:microsoft.com/office/officeart/2005/8/layout/process1"/>
    <dgm:cxn modelId="{4262DDA9-4B07-48C7-900B-141588F971C2}" type="presOf" srcId="{F1CE3AE6-C2CF-4F53-A615-BAE7608FE1F0}" destId="{2C4CEA92-1612-4218-ACFC-7FAD31EC8007}" srcOrd="0" destOrd="0" presId="urn:microsoft.com/office/officeart/2005/8/layout/process1"/>
    <dgm:cxn modelId="{3A2600CE-E496-4C61-8EA9-9B67411C5453}" srcId="{79DE8FB5-76BD-4887-96A6-4EC5315DF075}" destId="{807C69F8-0FCA-4BFA-B9D5-AA8F71312F3D}" srcOrd="0" destOrd="0" parTransId="{058E854B-EF2E-4B93-BB25-215F5644969C}" sibTransId="{2779D953-2C69-4CD8-BD9C-3FADCC59B7BB}"/>
    <dgm:cxn modelId="{107BE3CF-F8F3-4192-A02B-81EA3D7EE324}" type="presOf" srcId="{79DE8FB5-76BD-4887-96A6-4EC5315DF075}" destId="{4CD72BE6-DDE8-483D-A057-52F3DE4B8775}" srcOrd="0" destOrd="0" presId="urn:microsoft.com/office/officeart/2005/8/layout/process1"/>
    <dgm:cxn modelId="{F17889D1-557F-49C2-B8E4-5994FA9EE37D}" srcId="{79DE8FB5-76BD-4887-96A6-4EC5315DF075}" destId="{A5229887-E9E3-47F9-B88C-5ED141E61427}" srcOrd="3" destOrd="0" parTransId="{AB1026C0-4AA1-45F7-8F9C-117F9E5497DC}" sibTransId="{9165A380-71DB-44B8-9717-5BCDC98702E5}"/>
    <dgm:cxn modelId="{E0A166EA-705B-4EE7-B011-D5DC57E4A362}" type="presOf" srcId="{A5229887-E9E3-47F9-B88C-5ED141E61427}" destId="{C65F4757-25DA-48F5-92B1-D5D2137AFF7F}" srcOrd="0" destOrd="0" presId="urn:microsoft.com/office/officeart/2005/8/layout/process1"/>
    <dgm:cxn modelId="{6A787BF2-FDAD-4ECD-9CFE-D5636922B11B}" type="presOf" srcId="{CA584115-B432-4970-921E-7F063523A04F}" destId="{84070FE1-642F-4C40-BC9B-2ED859626C66}" srcOrd="0" destOrd="0" presId="urn:microsoft.com/office/officeart/2005/8/layout/process1"/>
    <dgm:cxn modelId="{01CC6C5B-D182-4883-8CDD-EE09CDA6DC24}" type="presParOf" srcId="{4CD72BE6-DDE8-483D-A057-52F3DE4B8775}" destId="{1AD1590C-E813-42A8-8D84-69FA58060DAE}" srcOrd="0" destOrd="0" presId="urn:microsoft.com/office/officeart/2005/8/layout/process1"/>
    <dgm:cxn modelId="{2E2093E8-A568-4204-AA84-6C365F191FB5}" type="presParOf" srcId="{4CD72BE6-DDE8-483D-A057-52F3DE4B8775}" destId="{39EE2D9A-82B8-4472-8F47-40A0FA27F4C2}" srcOrd="1" destOrd="0" presId="urn:microsoft.com/office/officeart/2005/8/layout/process1"/>
    <dgm:cxn modelId="{AAB9CE12-1E44-4974-B5A8-6AEA2CA2EA4D}" type="presParOf" srcId="{39EE2D9A-82B8-4472-8F47-40A0FA27F4C2}" destId="{6329FE57-AB2E-4FB0-81B4-3DB2C7D03758}" srcOrd="0" destOrd="0" presId="urn:microsoft.com/office/officeart/2005/8/layout/process1"/>
    <dgm:cxn modelId="{89FBF5B8-8B57-453F-994D-EBC64403C086}" type="presParOf" srcId="{4CD72BE6-DDE8-483D-A057-52F3DE4B8775}" destId="{84070FE1-642F-4C40-BC9B-2ED859626C66}" srcOrd="2" destOrd="0" presId="urn:microsoft.com/office/officeart/2005/8/layout/process1"/>
    <dgm:cxn modelId="{C77EB546-3237-4B5D-AB01-A08E4F0A4247}" type="presParOf" srcId="{4CD72BE6-DDE8-483D-A057-52F3DE4B8775}" destId="{2C4CEA92-1612-4218-ACFC-7FAD31EC8007}" srcOrd="3" destOrd="0" presId="urn:microsoft.com/office/officeart/2005/8/layout/process1"/>
    <dgm:cxn modelId="{3102E22F-14DA-48A9-92B8-F32C8615FDD6}" type="presParOf" srcId="{2C4CEA92-1612-4218-ACFC-7FAD31EC8007}" destId="{26FC8C25-4276-4BFE-B182-B9BD9B56FED1}" srcOrd="0" destOrd="0" presId="urn:microsoft.com/office/officeart/2005/8/layout/process1"/>
    <dgm:cxn modelId="{B01043C3-DDF7-42C2-B458-34E377484EE1}" type="presParOf" srcId="{4CD72BE6-DDE8-483D-A057-52F3DE4B8775}" destId="{B44F0D63-BDF5-4CC6-8342-2ACDD9680E4E}" srcOrd="4" destOrd="0" presId="urn:microsoft.com/office/officeart/2005/8/layout/process1"/>
    <dgm:cxn modelId="{8E55B844-DA52-4081-8850-05B842D3159E}" type="presParOf" srcId="{4CD72BE6-DDE8-483D-A057-52F3DE4B8775}" destId="{5FA25453-0313-4D5C-B09F-8CA1FA980DFD}" srcOrd="5" destOrd="0" presId="urn:microsoft.com/office/officeart/2005/8/layout/process1"/>
    <dgm:cxn modelId="{0F3842AC-5EA7-4C15-88A0-38925AE7E617}" type="presParOf" srcId="{5FA25453-0313-4D5C-B09F-8CA1FA980DFD}" destId="{6CC54054-4A46-42DD-9FA4-949CB3945384}" srcOrd="0" destOrd="0" presId="urn:microsoft.com/office/officeart/2005/8/layout/process1"/>
    <dgm:cxn modelId="{D5BFCEDA-3178-432E-8240-2F0056A45D5F}" type="presParOf" srcId="{4CD72BE6-DDE8-483D-A057-52F3DE4B8775}" destId="{C65F4757-25DA-48F5-92B1-D5D2137AFF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590C-E813-42A8-8D84-69FA58060DAE}">
      <dsp:nvSpPr>
        <dsp:cNvPr id="0" name=""/>
        <dsp:cNvSpPr/>
      </dsp:nvSpPr>
      <dsp:spPr>
        <a:xfrm>
          <a:off x="4221" y="1171000"/>
          <a:ext cx="1845804" cy="1107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Expected Value</a:t>
          </a:r>
        </a:p>
      </dsp:txBody>
      <dsp:txXfrm>
        <a:off x="36658" y="1203437"/>
        <a:ext cx="1780930" cy="1042608"/>
      </dsp:txXfrm>
    </dsp:sp>
    <dsp:sp modelId="{39EE2D9A-82B8-4472-8F47-40A0FA27F4C2}">
      <dsp:nvSpPr>
        <dsp:cNvPr id="0" name=""/>
        <dsp:cNvSpPr/>
      </dsp:nvSpPr>
      <dsp:spPr>
        <a:xfrm>
          <a:off x="2034606" y="1495861"/>
          <a:ext cx="391310" cy="457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034606" y="1587413"/>
        <a:ext cx="273917" cy="274655"/>
      </dsp:txXfrm>
    </dsp:sp>
    <dsp:sp modelId="{84070FE1-642F-4C40-BC9B-2ED859626C66}">
      <dsp:nvSpPr>
        <dsp:cNvPr id="0" name=""/>
        <dsp:cNvSpPr/>
      </dsp:nvSpPr>
      <dsp:spPr>
        <a:xfrm>
          <a:off x="2588347" y="1171000"/>
          <a:ext cx="1845804" cy="1107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Feature Permutation</a:t>
          </a:r>
        </a:p>
      </dsp:txBody>
      <dsp:txXfrm>
        <a:off x="2620784" y="1203437"/>
        <a:ext cx="1780930" cy="1042608"/>
      </dsp:txXfrm>
    </dsp:sp>
    <dsp:sp modelId="{2C4CEA92-1612-4218-ACFC-7FAD31EC8007}">
      <dsp:nvSpPr>
        <dsp:cNvPr id="0" name=""/>
        <dsp:cNvSpPr/>
      </dsp:nvSpPr>
      <dsp:spPr>
        <a:xfrm>
          <a:off x="4618732" y="1495861"/>
          <a:ext cx="391310" cy="457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618732" y="1587413"/>
        <a:ext cx="273917" cy="274655"/>
      </dsp:txXfrm>
    </dsp:sp>
    <dsp:sp modelId="{B44F0D63-BDF5-4CC6-8342-2ACDD9680E4E}">
      <dsp:nvSpPr>
        <dsp:cNvPr id="0" name=""/>
        <dsp:cNvSpPr/>
      </dsp:nvSpPr>
      <dsp:spPr>
        <a:xfrm>
          <a:off x="5172473" y="1171000"/>
          <a:ext cx="1845804" cy="1107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SHAPLY Value Calculation</a:t>
          </a:r>
        </a:p>
      </dsp:txBody>
      <dsp:txXfrm>
        <a:off x="5204910" y="1203437"/>
        <a:ext cx="1780930" cy="1042608"/>
      </dsp:txXfrm>
    </dsp:sp>
    <dsp:sp modelId="{5FA25453-0313-4D5C-B09F-8CA1FA980DFD}">
      <dsp:nvSpPr>
        <dsp:cNvPr id="0" name=""/>
        <dsp:cNvSpPr/>
      </dsp:nvSpPr>
      <dsp:spPr>
        <a:xfrm>
          <a:off x="7202857" y="1495861"/>
          <a:ext cx="391310" cy="457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202857" y="1587413"/>
        <a:ext cx="273917" cy="274655"/>
      </dsp:txXfrm>
    </dsp:sp>
    <dsp:sp modelId="{C65F4757-25DA-48F5-92B1-D5D2137AFF7F}">
      <dsp:nvSpPr>
        <dsp:cNvPr id="0" name=""/>
        <dsp:cNvSpPr/>
      </dsp:nvSpPr>
      <dsp:spPr>
        <a:xfrm>
          <a:off x="7756599" y="1171000"/>
          <a:ext cx="1845804" cy="1107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Visualization</a:t>
          </a:r>
        </a:p>
      </dsp:txBody>
      <dsp:txXfrm>
        <a:off x="7789036" y="1203437"/>
        <a:ext cx="1780930" cy="104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654-E3C3-4CE5-B468-E2BD2424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F4066-F1A4-4D06-B276-2D336832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B744-9E19-4096-971A-ED606BE8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665D-CFF0-4D77-82EE-EDD2C754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3859-BE95-490E-AD80-76A2D603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A1A9-95E6-4921-A848-CEEF8166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27D70-69C0-4EC0-9800-BB5B0BD08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979E-34D2-413F-ADB5-10840FB3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EFF6-37DD-48A1-B09F-1CC2A33F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CD9F-3783-4069-8AB1-BD188DEC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5DCB8-CD3D-4E77-98C6-B909DF8A8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53DCA-5BC3-43F6-AEFC-113789498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F71B-F135-45D7-AFB1-B5585226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02CF-9986-4930-86F5-D6436AC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4FC0-B289-41C5-BE82-1522609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1372-2385-4EC3-B45A-1475FDFD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8642-DA5A-4682-A3F9-773B798E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3100-854E-4EF4-8A0F-7A921821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2B15-97C7-42E2-ADC0-739E339C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4933-063C-4B2B-B013-0E9812BD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2F93-D90F-49E4-8F28-F6DAD020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CABE-357A-4412-AC67-4017C746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3C0A-9586-451E-8A2D-7C2FC2A1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32D0-6E11-4AA0-BBB6-2E5F2F21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CFE-E1CA-43EF-9C35-30B0624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8342-B3D9-4C4A-923C-988D75DC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9D26-BC09-429B-86EC-BBCDD79B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BF4F-171A-4CD1-86EE-70E78E506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0DEA-0F71-4B9B-8E4B-82541F6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AA3D1-AF9A-4635-BB3C-1DEBC7BB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95E9-5CAA-4038-A53C-95BE3B70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051-FB32-4B6E-A7FC-85F0FC23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078F-076F-4746-AF24-AE3F251F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EDA6B-5F5F-4B15-804C-3181CE416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CD3FE-8AD4-492E-8072-470E42CC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5D13B-2D3E-4C80-9486-0553DA28A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440-DF27-473B-9A97-74C5D10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2A2A9-7FCD-4AD7-A7C4-BAEE6F08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16293-DA3F-4DA6-A8EC-583E970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EABA-6A1A-4483-BE13-BF8F9446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F0F4-C204-46C7-BAB9-CC81F932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96B1-27C5-4CC9-9769-7F435F0A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FAC6-17F7-499A-A345-42E07386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4D561-036A-45CB-88AE-9E81A8AF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A374E-A594-4022-BAE5-8F26B15D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43C-AEED-447E-8837-3DDA488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374-882C-4212-9633-1A239489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C328-0197-4220-B886-15F36302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AB57-B70E-45C1-B094-CA051923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24CEA-A7FF-4015-9022-376BE539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DA79-C669-45CA-A98F-F47EDFF8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351F-25D5-40AE-BF6B-69B1A67A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018C-0A77-4E4F-B00C-64EA3D04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9AEF8-FCF0-4080-AAAB-1C61FDFD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41ED-15BB-415A-968E-83039124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C6A-FD2A-4235-B7F4-6E3498B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EBEA-6FCF-47C0-BA3A-15D25B16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57A11-A0D4-4CD3-940D-CFCA4016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D9F8A-71E2-4DC4-AF16-6E0DA395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2054-53E2-4DD7-8334-4959C547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27C9-9AA7-4C4D-BD6A-93EC1BF1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4-F4CD-43DE-AB37-8919F30FFB0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5DBF-45C9-4DA4-95FB-ACE609E9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BCB5-61B9-49D8-89DE-194A82047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9F35-892A-44FA-B2FA-8E0C442A8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0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1988B-CED1-432A-98FF-8EA3F8E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5AA61-A11F-4815-A1DB-AACD2A228A79}"/>
                  </a:ext>
                </a:extLst>
              </p:cNvPr>
              <p:cNvSpPr txBox="1"/>
              <p:nvPr/>
            </p:nvSpPr>
            <p:spPr>
              <a:xfrm>
                <a:off x="1173163" y="2154576"/>
                <a:ext cx="5347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5AA61-A11F-4815-A1DB-AACD2A228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63" y="2154576"/>
                <a:ext cx="53476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73A77F-F782-4225-BE75-257A280E800C}"/>
              </a:ext>
            </a:extLst>
          </p:cNvPr>
          <p:cNvSpPr txBox="1"/>
          <p:nvPr/>
        </p:nvSpPr>
        <p:spPr>
          <a:xfrm>
            <a:off x="224733" y="3023509"/>
            <a:ext cx="26752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3600" dirty="0"/>
              <a:t>Input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2F2F6E-C31C-42BD-9F11-1A4A1F7D71C6}"/>
                  </a:ext>
                </a:extLst>
              </p:cNvPr>
              <p:cNvSpPr txBox="1"/>
              <p:nvPr/>
            </p:nvSpPr>
            <p:spPr>
              <a:xfrm>
                <a:off x="9238426" y="2154576"/>
                <a:ext cx="510717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2F2F6E-C31C-42BD-9F11-1A4A1F7D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26" y="2154576"/>
                <a:ext cx="510717" cy="695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7BD2AF-B835-4D85-8E35-A74B84212C2E}"/>
              </a:ext>
            </a:extLst>
          </p:cNvPr>
          <p:cNvSpPr txBox="1"/>
          <p:nvPr/>
        </p:nvSpPr>
        <p:spPr>
          <a:xfrm>
            <a:off x="10589631" y="1330547"/>
            <a:ext cx="1434688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IN" sz="2400" dirty="0"/>
              <a:t>Target label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7D2A2-799F-4F65-BD46-4310A02C6553}"/>
              </a:ext>
            </a:extLst>
          </p:cNvPr>
          <p:cNvSpPr/>
          <p:nvPr/>
        </p:nvSpPr>
        <p:spPr>
          <a:xfrm>
            <a:off x="3215125" y="1343774"/>
            <a:ext cx="4465468" cy="233669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9B8A77-8428-4B0F-A615-72808918ABA2}"/>
              </a:ext>
            </a:extLst>
          </p:cNvPr>
          <p:cNvSpPr/>
          <p:nvPr/>
        </p:nvSpPr>
        <p:spPr>
          <a:xfrm>
            <a:off x="4316113" y="1709016"/>
            <a:ext cx="2101364" cy="1583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Black Box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24FFB9-9DB6-4349-ABC1-B9AE49FA2388}"/>
              </a:ext>
            </a:extLst>
          </p:cNvPr>
          <p:cNvCxnSpPr/>
          <p:nvPr/>
        </p:nvCxnSpPr>
        <p:spPr>
          <a:xfrm>
            <a:off x="2030404" y="2548864"/>
            <a:ext cx="1033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986D95-E3CA-4F5D-A487-BD895AA4C60D}"/>
              </a:ext>
            </a:extLst>
          </p:cNvPr>
          <p:cNvCxnSpPr/>
          <p:nvPr/>
        </p:nvCxnSpPr>
        <p:spPr>
          <a:xfrm>
            <a:off x="7773360" y="2500748"/>
            <a:ext cx="1033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ermutation importance 을 사용하여 딥러닝 모델 해석하기 (정형 데이터)">
            <a:extLst>
              <a:ext uri="{FF2B5EF4-FFF2-40B4-BE49-F238E27FC236}">
                <a16:creationId xmlns:a16="http://schemas.microsoft.com/office/drawing/2014/main" id="{F4E8011E-2644-473F-984C-A449835DC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8"/>
          <a:stretch/>
        </p:blipFill>
        <p:spPr bwMode="auto">
          <a:xfrm>
            <a:off x="232693" y="4666501"/>
            <a:ext cx="3330423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mutation importance 을 사용하여 딥러닝 모델 해석하기 (정형 데이터)">
            <a:extLst>
              <a:ext uri="{FF2B5EF4-FFF2-40B4-BE49-F238E27FC236}">
                <a16:creationId xmlns:a16="http://schemas.microsoft.com/office/drawing/2014/main" id="{E95BD1D6-7B52-4D40-8DF7-F82E0E59F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2"/>
          <a:stretch/>
        </p:blipFill>
        <p:spPr bwMode="auto">
          <a:xfrm>
            <a:off x="10709632" y="4679728"/>
            <a:ext cx="119468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E88B69-E5CC-4D7C-AABA-9249C9AA20D6}"/>
                  </a:ext>
                </a:extLst>
              </p:cNvPr>
              <p:cNvSpPr txBox="1"/>
              <p:nvPr/>
            </p:nvSpPr>
            <p:spPr>
              <a:xfrm>
                <a:off x="11051617" y="2136301"/>
                <a:ext cx="510717" cy="69538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E88B69-E5CC-4D7C-AABA-9249C9AA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617" y="2136301"/>
                <a:ext cx="510717" cy="695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38C23C-E067-4C28-8993-7C3450C5E5B6}"/>
              </a:ext>
            </a:extLst>
          </p:cNvPr>
          <p:cNvSpPr txBox="1"/>
          <p:nvPr/>
        </p:nvSpPr>
        <p:spPr>
          <a:xfrm>
            <a:off x="8416885" y="3000244"/>
            <a:ext cx="190956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3600" dirty="0"/>
              <a:t>Prediction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3415E4-A84B-4001-A8FE-237C15F6D32B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9749143" y="2483993"/>
            <a:ext cx="1302474" cy="182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6049A-C07A-4320-B001-09192258F88D}"/>
              </a:ext>
            </a:extLst>
          </p:cNvPr>
          <p:cNvSpPr txBox="1"/>
          <p:nvPr/>
        </p:nvSpPr>
        <p:spPr>
          <a:xfrm>
            <a:off x="7633780" y="465388"/>
            <a:ext cx="15340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Accuracy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B2D0F3-269F-4F9B-8423-05A7FBA3577E}"/>
              </a:ext>
            </a:extLst>
          </p:cNvPr>
          <p:cNvCxnSpPr>
            <a:stCxn id="20" idx="2"/>
          </p:cNvCxnSpPr>
          <p:nvPr/>
        </p:nvCxnSpPr>
        <p:spPr>
          <a:xfrm>
            <a:off x="8400817" y="957831"/>
            <a:ext cx="1999563" cy="152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6" grpId="0" animBg="1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FCA3B-04DC-4063-91D5-4BAAA15B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38237"/>
            <a:ext cx="7867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1988B-CED1-432A-98FF-8EA3F8E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" y="428"/>
            <a:ext cx="12190472" cy="6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SHAP (Shapley Additive Explanations)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99FB9-0B3F-4809-92B3-3029DF87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58" y="1525763"/>
            <a:ext cx="8006352" cy="51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Steps of SHAP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E3B98A-43C2-40F2-B7D5-5785A61D1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781995"/>
              </p:ext>
            </p:extLst>
          </p:nvPr>
        </p:nvGraphicFramePr>
        <p:xfrm>
          <a:off x="1292687" y="1832731"/>
          <a:ext cx="9606625" cy="344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Expected Value / Base Value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DDC7E3D-28FA-4DBD-85CE-8023831CE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11178"/>
                  </p:ext>
                </p:extLst>
              </p:nvPr>
            </p:nvGraphicFramePr>
            <p:xfrm>
              <a:off x="433159" y="2273300"/>
              <a:ext cx="4864652" cy="2311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81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DDC7E3D-28FA-4DBD-85CE-8023831CE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11178"/>
                  </p:ext>
                </p:extLst>
              </p:nvPr>
            </p:nvGraphicFramePr>
            <p:xfrm>
              <a:off x="433159" y="2273300"/>
              <a:ext cx="4864652" cy="2311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1333" r="-10075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1" t="-1333" r="-100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81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C93CA6-F209-4B12-8414-26FBA755A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16231"/>
              </p:ext>
            </p:extLst>
          </p:nvPr>
        </p:nvGraphicFramePr>
        <p:xfrm>
          <a:off x="9028543" y="2273300"/>
          <a:ext cx="24904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1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33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EFAA714-555F-4DC6-9DF0-423D5704320E}"/>
              </a:ext>
            </a:extLst>
          </p:cNvPr>
          <p:cNvGrpSpPr/>
          <p:nvPr/>
        </p:nvGrpSpPr>
        <p:grpSpPr>
          <a:xfrm>
            <a:off x="5427615" y="2637268"/>
            <a:ext cx="3600928" cy="1583463"/>
            <a:chOff x="5208609" y="4446383"/>
            <a:chExt cx="3600928" cy="1583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2335E3-C100-4B41-9812-60D44F187B14}"/>
                </a:ext>
              </a:extLst>
            </p:cNvPr>
            <p:cNvSpPr/>
            <p:nvPr/>
          </p:nvSpPr>
          <p:spPr>
            <a:xfrm>
              <a:off x="6023293" y="4446383"/>
              <a:ext cx="2101364" cy="15834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Black Box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1BA6FC-4180-451C-BCE8-1A3AC6980341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09" y="5256553"/>
              <a:ext cx="712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8FCB6F-7F0B-47ED-9772-E6153E83CF50}"/>
                </a:ext>
              </a:extLst>
            </p:cNvPr>
            <p:cNvCxnSpPr>
              <a:cxnSpLocks/>
            </p:cNvCxnSpPr>
            <p:nvPr/>
          </p:nvCxnSpPr>
          <p:spPr>
            <a:xfrm>
              <a:off x="8263968" y="5231363"/>
              <a:ext cx="545569" cy="135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28E7D-E6C3-401F-B3C2-A98DCE1E3568}"/>
                  </a:ext>
                </a:extLst>
              </p:cNvPr>
              <p:cNvSpPr txBox="1"/>
              <p:nvPr/>
            </p:nvSpPr>
            <p:spPr>
              <a:xfrm>
                <a:off x="2071958" y="5028522"/>
                <a:ext cx="8340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E(Y) is the value of target when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are chosen randomly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28E7D-E6C3-401F-B3C2-A98DCE1E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58" y="5028522"/>
                <a:ext cx="8340681" cy="461665"/>
              </a:xfrm>
              <a:prstGeom prst="rect">
                <a:avLst/>
              </a:prstGeom>
              <a:blipFill>
                <a:blip r:embed="rId3"/>
                <a:stretch>
                  <a:fillRect l="-117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E74FAB5-84DD-47B4-8557-8058BF6C539E}"/>
              </a:ext>
            </a:extLst>
          </p:cNvPr>
          <p:cNvSpPr txBox="1"/>
          <p:nvPr/>
        </p:nvSpPr>
        <p:spPr>
          <a:xfrm>
            <a:off x="402518" y="5661760"/>
            <a:ext cx="11386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Important: In this example, whenever I say randomly chosen, I make the feature value =0.</a:t>
            </a:r>
          </a:p>
          <a:p>
            <a:r>
              <a:rPr lang="en-US" sz="2400" dirty="0"/>
              <a:t>(It is not ideal for all case but for the sake of simplicity it can be assumed)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33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Local Explanation!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6A1DBD-6887-4179-8518-E85598BB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26" b="53056"/>
          <a:stretch/>
        </p:blipFill>
        <p:spPr>
          <a:xfrm>
            <a:off x="355106" y="3231135"/>
            <a:ext cx="5069151" cy="14374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17D77-BDFB-4A50-ACDC-2BB37001A345}"/>
              </a:ext>
            </a:extLst>
          </p:cNvPr>
          <p:cNvGrpSpPr/>
          <p:nvPr/>
        </p:nvGrpSpPr>
        <p:grpSpPr>
          <a:xfrm>
            <a:off x="5670248" y="3085157"/>
            <a:ext cx="3600928" cy="1583463"/>
            <a:chOff x="5208609" y="4446383"/>
            <a:chExt cx="3600928" cy="1583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80419A-F4FE-4DD7-B9A9-B2AA8485BADE}"/>
                </a:ext>
              </a:extLst>
            </p:cNvPr>
            <p:cNvSpPr/>
            <p:nvPr/>
          </p:nvSpPr>
          <p:spPr>
            <a:xfrm>
              <a:off x="6023293" y="4446383"/>
              <a:ext cx="2101364" cy="15834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Black Box Model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807201-0551-4EF2-B59A-3F84A340FA1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09" y="5256553"/>
              <a:ext cx="712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4B9B1A-2C6D-4B56-9E4F-81CE7D8113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968" y="5231363"/>
              <a:ext cx="545569" cy="135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E4B0ECE-6D70-47E1-B842-097AF800B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9" t="68142" r="82878" b="24321"/>
          <a:stretch/>
        </p:blipFill>
        <p:spPr>
          <a:xfrm>
            <a:off x="9728634" y="3750129"/>
            <a:ext cx="1154631" cy="3994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53327-2724-4AD6-A502-0A6C88398DC4}"/>
              </a:ext>
            </a:extLst>
          </p:cNvPr>
          <p:cNvSpPr txBox="1"/>
          <p:nvPr/>
        </p:nvSpPr>
        <p:spPr>
          <a:xfrm>
            <a:off x="9512206" y="2762792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Predicted 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69AEA-DFBA-4DCB-938B-243666EAA785}"/>
              </a:ext>
            </a:extLst>
          </p:cNvPr>
          <p:cNvSpPr txBox="1"/>
          <p:nvPr/>
        </p:nvSpPr>
        <p:spPr>
          <a:xfrm>
            <a:off x="1708733" y="2615362"/>
            <a:ext cx="27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Sensor Measurements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EABB5-1BD6-4021-BECC-A5C2A2701C47}"/>
              </a:ext>
            </a:extLst>
          </p:cNvPr>
          <p:cNvSpPr/>
          <p:nvPr/>
        </p:nvSpPr>
        <p:spPr>
          <a:xfrm>
            <a:off x="395937" y="3949876"/>
            <a:ext cx="4987488" cy="23749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9E864-DE5E-41A2-84FF-2773828E5EEE}"/>
              </a:ext>
            </a:extLst>
          </p:cNvPr>
          <p:cNvSpPr txBox="1"/>
          <p:nvPr/>
        </p:nvSpPr>
        <p:spPr>
          <a:xfrm>
            <a:off x="2499224" y="5470443"/>
            <a:ext cx="7767639" cy="584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IN" sz="3200" dirty="0"/>
              <a:t>Which Features are Important for this Fault ?</a:t>
            </a:r>
          </a:p>
        </p:txBody>
      </p:sp>
    </p:spTree>
    <p:extLst>
      <p:ext uri="{BB962C8B-B14F-4D97-AF65-F5344CB8AC3E}">
        <p14:creationId xmlns:p14="http://schemas.microsoft.com/office/powerpoint/2010/main" val="26179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Dataset for SHAP explanation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338045-49A3-49AB-8C7B-75FAF78879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845807"/>
                  </p:ext>
                </p:extLst>
              </p:nvPr>
            </p:nvGraphicFramePr>
            <p:xfrm>
              <a:off x="405727" y="3053092"/>
              <a:ext cx="4864652" cy="2311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81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338045-49A3-49AB-8C7B-75FAF78879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845807"/>
                  </p:ext>
                </p:extLst>
              </p:nvPr>
            </p:nvGraphicFramePr>
            <p:xfrm>
              <a:off x="405727" y="3053092"/>
              <a:ext cx="4864652" cy="2311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1333" r="-10075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1" t="-1333" r="-100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81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E2D83F-8FA1-44D6-B703-FB8C37A8F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48660"/>
              </p:ext>
            </p:extLst>
          </p:nvPr>
        </p:nvGraphicFramePr>
        <p:xfrm>
          <a:off x="9001111" y="3053092"/>
          <a:ext cx="24904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1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33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64F605-BE00-419D-A6A7-28440641B72F}"/>
              </a:ext>
            </a:extLst>
          </p:cNvPr>
          <p:cNvGrpSpPr/>
          <p:nvPr/>
        </p:nvGrpSpPr>
        <p:grpSpPr>
          <a:xfrm>
            <a:off x="5400183" y="3417060"/>
            <a:ext cx="3600928" cy="1583463"/>
            <a:chOff x="5208609" y="4446383"/>
            <a:chExt cx="3600928" cy="15834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49F22C-B0AF-441C-A234-D5FF5312F053}"/>
                </a:ext>
              </a:extLst>
            </p:cNvPr>
            <p:cNvSpPr/>
            <p:nvPr/>
          </p:nvSpPr>
          <p:spPr>
            <a:xfrm>
              <a:off x="6023293" y="4446383"/>
              <a:ext cx="2101364" cy="15834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Black Box Model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A1F49-FB6B-491A-A97F-E961F1F5470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09" y="5256553"/>
              <a:ext cx="712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ED90BD-62CB-454A-B75E-0608A7758AF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968" y="5231363"/>
              <a:ext cx="545569" cy="135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1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Permutation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338045-49A3-49AB-8C7B-75FAF78879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446359"/>
                  </p:ext>
                </p:extLst>
              </p:nvPr>
            </p:nvGraphicFramePr>
            <p:xfrm>
              <a:off x="201539" y="1927491"/>
              <a:ext cx="4864652" cy="828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338045-49A3-49AB-8C7B-75FAF78879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446359"/>
                  </p:ext>
                </p:extLst>
              </p:nvPr>
            </p:nvGraphicFramePr>
            <p:xfrm>
              <a:off x="201539" y="1927491"/>
              <a:ext cx="4864652" cy="828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1316" r="-10075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1" t="-1316" r="-1003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E2D83F-8FA1-44D6-B703-FB8C37A8F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37363"/>
              </p:ext>
            </p:extLst>
          </p:nvPr>
        </p:nvGraphicFramePr>
        <p:xfrm>
          <a:off x="8948848" y="1927491"/>
          <a:ext cx="249042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3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94BDA2-64D2-49E9-BEB6-851EFF39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96782"/>
              </p:ext>
            </p:extLst>
          </p:nvPr>
        </p:nvGraphicFramePr>
        <p:xfrm>
          <a:off x="8948848" y="3781698"/>
          <a:ext cx="2490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67.55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160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B7BBFFA-B70D-4594-8FBA-C2A1A71F3E74}"/>
              </a:ext>
            </a:extLst>
          </p:cNvPr>
          <p:cNvGrpSpPr/>
          <p:nvPr/>
        </p:nvGrpSpPr>
        <p:grpSpPr>
          <a:xfrm>
            <a:off x="5208609" y="3960246"/>
            <a:ext cx="3600928" cy="1583463"/>
            <a:chOff x="5208609" y="4446383"/>
            <a:chExt cx="3600928" cy="1583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369D9-4A60-43FC-8E44-640758848C76}"/>
                </a:ext>
              </a:extLst>
            </p:cNvPr>
            <p:cNvSpPr/>
            <p:nvPr/>
          </p:nvSpPr>
          <p:spPr>
            <a:xfrm>
              <a:off x="6023293" y="4446383"/>
              <a:ext cx="2101364" cy="15834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Black Box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F952E3-2CB8-412D-9756-30383A2A28A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09" y="5256553"/>
              <a:ext cx="712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CEC9BF-AF41-4078-9ED2-AF45FEFE8D82}"/>
                </a:ext>
              </a:extLst>
            </p:cNvPr>
            <p:cNvCxnSpPr>
              <a:cxnSpLocks/>
            </p:cNvCxnSpPr>
            <p:nvPr/>
          </p:nvCxnSpPr>
          <p:spPr>
            <a:xfrm>
              <a:off x="8263968" y="5231363"/>
              <a:ext cx="545569" cy="135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1F2E52D5-DB44-4EBF-8685-CF5E397A7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408574"/>
                  </p:ext>
                </p:extLst>
              </p:nvPr>
            </p:nvGraphicFramePr>
            <p:xfrm>
              <a:off x="242069" y="3788448"/>
              <a:ext cx="4864652" cy="19405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572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1F2E52D5-DB44-4EBF-8685-CF5E397A7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408574"/>
                  </p:ext>
                </p:extLst>
              </p:nvPr>
            </p:nvGraphicFramePr>
            <p:xfrm>
              <a:off x="242069" y="3788448"/>
              <a:ext cx="4864652" cy="19405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333" r="-100750" b="-3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1" t="-1333" r="-1003" b="-34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572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DA2BDD3-0100-4C82-AF86-07F504D7706E}"/>
              </a:ext>
            </a:extLst>
          </p:cNvPr>
          <p:cNvSpPr txBox="1"/>
          <p:nvPr/>
        </p:nvSpPr>
        <p:spPr>
          <a:xfrm>
            <a:off x="242069" y="3247001"/>
            <a:ext cx="319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Permutation of Features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6732-7083-489F-9DD5-13634DB03E48}"/>
              </a:ext>
            </a:extLst>
          </p:cNvPr>
          <p:cNvCxnSpPr/>
          <p:nvPr/>
        </p:nvCxnSpPr>
        <p:spPr>
          <a:xfrm flipH="1">
            <a:off x="8009681" y="5543709"/>
            <a:ext cx="1794076" cy="776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CB50BE-DFE2-4A42-A844-AA9D04B4F6BF}"/>
                  </a:ext>
                </a:extLst>
              </p:cNvPr>
              <p:cNvSpPr txBox="1"/>
              <p:nvPr/>
            </p:nvSpPr>
            <p:spPr>
              <a:xfrm>
                <a:off x="7375197" y="6308209"/>
                <a:ext cx="749460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CB50BE-DFE2-4A42-A844-AA9D04B4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97" y="6308209"/>
                <a:ext cx="74946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SHAPLY value estimation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FCA9C31D-2A41-4681-A62A-4EA880B0D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375359"/>
                  </p:ext>
                </p:extLst>
              </p:nvPr>
            </p:nvGraphicFramePr>
            <p:xfrm>
              <a:off x="404296" y="1577900"/>
              <a:ext cx="4864652" cy="19405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572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FCA9C31D-2A41-4681-A62A-4EA880B0D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375359"/>
                  </p:ext>
                </p:extLst>
              </p:nvPr>
            </p:nvGraphicFramePr>
            <p:xfrm>
              <a:off x="404296" y="1577900"/>
              <a:ext cx="4864652" cy="19405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" t="-1333" r="-100750" b="-3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1" t="-1333" r="-1003" b="-34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572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26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30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16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94BDA2-64D2-49E9-BEB6-851EFF39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3868"/>
              </p:ext>
            </p:extLst>
          </p:nvPr>
        </p:nvGraphicFramePr>
        <p:xfrm>
          <a:off x="9022076" y="1577900"/>
          <a:ext cx="2490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67.55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16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8F689-63D2-4D2D-8426-E15BB1B6B796}"/>
                  </a:ext>
                </a:extLst>
              </p:cNvPr>
              <p:cNvSpPr txBox="1"/>
              <p:nvPr/>
            </p:nvSpPr>
            <p:spPr>
              <a:xfrm>
                <a:off x="679504" y="4039339"/>
                <a:ext cx="2632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Feature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sz="1800" b="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8F689-63D2-4D2D-8426-E15BB1B6B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4" y="4039339"/>
                <a:ext cx="2632708" cy="369332"/>
              </a:xfrm>
              <a:prstGeom prst="rect">
                <a:avLst/>
              </a:prstGeom>
              <a:blipFill>
                <a:blip r:embed="rId3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DFDDA6-9876-4CA5-8733-D85022A14BC4}"/>
                  </a:ext>
                </a:extLst>
              </p:cNvPr>
              <p:cNvSpPr txBox="1"/>
              <p:nvPr/>
            </p:nvSpPr>
            <p:spPr>
              <a:xfrm>
                <a:off x="679504" y="4740675"/>
                <a:ext cx="2977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 – F(0,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 = 28.45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DFDDA6-9876-4CA5-8733-D85022A1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4" y="4740675"/>
                <a:ext cx="2977995" cy="369332"/>
              </a:xfrm>
              <a:prstGeom prst="rect">
                <a:avLst/>
              </a:prstGeom>
              <a:blipFill>
                <a:blip r:embed="rId4"/>
                <a:stretch>
                  <a:fillRect l="-163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72E9A6-26D3-455C-B9CB-DE28E216E93E}"/>
                  </a:ext>
                </a:extLst>
              </p:cNvPr>
              <p:cNvSpPr txBox="1"/>
              <p:nvPr/>
            </p:nvSpPr>
            <p:spPr>
              <a:xfrm>
                <a:off x="679504" y="5261554"/>
                <a:ext cx="2505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0) – F(0,0) = 33.66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72E9A6-26D3-455C-B9CB-DE28E216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4" y="5261554"/>
                <a:ext cx="2505686" cy="369332"/>
              </a:xfrm>
              <a:prstGeom prst="rect">
                <a:avLst/>
              </a:prstGeom>
              <a:blipFill>
                <a:blip r:embed="rId5"/>
                <a:stretch>
                  <a:fillRect l="-1942" t="-8197" r="-97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D5BEA-362C-448F-A021-CA4DB045D505}"/>
                  </a:ext>
                </a:extLst>
              </p:cNvPr>
              <p:cNvSpPr txBox="1"/>
              <p:nvPr/>
            </p:nvSpPr>
            <p:spPr>
              <a:xfrm>
                <a:off x="6096000" y="4039339"/>
                <a:ext cx="2638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Feature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sz="1800" b="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D5BEA-362C-448F-A021-CA4DB045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39339"/>
                <a:ext cx="2638030" cy="369332"/>
              </a:xfrm>
              <a:prstGeom prst="rect">
                <a:avLst/>
              </a:prstGeom>
              <a:blipFill>
                <a:blip r:embed="rId6"/>
                <a:stretch>
                  <a:fillRect l="-184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688299-BE03-4EC6-909B-4733AEF8A916}"/>
                  </a:ext>
                </a:extLst>
              </p:cNvPr>
              <p:cNvSpPr txBox="1"/>
              <p:nvPr/>
            </p:nvSpPr>
            <p:spPr>
              <a:xfrm>
                <a:off x="6024979" y="4765543"/>
                <a:ext cx="2824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 –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,0) = -5.03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688299-BE03-4EC6-909B-4733AEF8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79" y="4765543"/>
                <a:ext cx="2824619" cy="369332"/>
              </a:xfrm>
              <a:prstGeom prst="rect">
                <a:avLst/>
              </a:prstGeom>
              <a:blipFill>
                <a:blip r:embed="rId7"/>
                <a:stretch>
                  <a:fillRect l="-1724" t="-10000" r="-64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20C3F-35FB-406C-A45F-9858801AF76C}"/>
                  </a:ext>
                </a:extLst>
              </p:cNvPr>
              <p:cNvSpPr txBox="1"/>
              <p:nvPr/>
            </p:nvSpPr>
            <p:spPr>
              <a:xfrm>
                <a:off x="6096000" y="5252676"/>
                <a:ext cx="2538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F(0,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 – F(0,0) = -0.12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20C3F-35FB-406C-A45F-9858801A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52676"/>
                <a:ext cx="2538772" cy="369332"/>
              </a:xfrm>
              <a:prstGeom prst="rect">
                <a:avLst/>
              </a:prstGeom>
              <a:blipFill>
                <a:blip r:embed="rId8"/>
                <a:stretch>
                  <a:fillRect l="-192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15C59-C1C4-42DA-8E35-62D733921D23}"/>
                  </a:ext>
                </a:extLst>
              </p:cNvPr>
              <p:cNvSpPr txBox="1"/>
              <p:nvPr/>
            </p:nvSpPr>
            <p:spPr>
              <a:xfrm>
                <a:off x="537461" y="5782433"/>
                <a:ext cx="4434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SHAPLY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1800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sz="1800" b="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IN" dirty="0"/>
                  <a:t>= (28.45+33.66)/2 = 31.055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15C59-C1C4-42DA-8E35-62D73392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1" y="5782433"/>
                <a:ext cx="4434997" cy="369332"/>
              </a:xfrm>
              <a:prstGeom prst="rect">
                <a:avLst/>
              </a:prstGeom>
              <a:blipFill>
                <a:blip r:embed="rId9"/>
                <a:stretch>
                  <a:fillRect l="-1099" t="-10000" r="-2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FCDB31-573B-4E78-AE65-0450FA70F647}"/>
                  </a:ext>
                </a:extLst>
              </p:cNvPr>
              <p:cNvSpPr txBox="1"/>
              <p:nvPr/>
            </p:nvSpPr>
            <p:spPr>
              <a:xfrm>
                <a:off x="6096000" y="5752069"/>
                <a:ext cx="2646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SHAPLY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-2.575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FCDB31-573B-4E78-AE65-0450FA70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52069"/>
                <a:ext cx="2646558" cy="369332"/>
              </a:xfrm>
              <a:prstGeom prst="rect">
                <a:avLst/>
              </a:prstGeom>
              <a:blipFill>
                <a:blip r:embed="rId10"/>
                <a:stretch>
                  <a:fillRect l="-1843" t="-10000" r="-92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E789E23-B727-41DD-A36B-84F9051911E7}"/>
              </a:ext>
            </a:extLst>
          </p:cNvPr>
          <p:cNvGrpSpPr/>
          <p:nvPr/>
        </p:nvGrpSpPr>
        <p:grpSpPr>
          <a:xfrm>
            <a:off x="5345048" y="1904833"/>
            <a:ext cx="3600928" cy="1583463"/>
            <a:chOff x="5208609" y="4446383"/>
            <a:chExt cx="3600928" cy="15834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51FF09-0AF9-406C-98ED-8BEE3BD2EA57}"/>
                </a:ext>
              </a:extLst>
            </p:cNvPr>
            <p:cNvSpPr/>
            <p:nvPr/>
          </p:nvSpPr>
          <p:spPr>
            <a:xfrm>
              <a:off x="6023293" y="4446383"/>
              <a:ext cx="2101364" cy="15834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Black Box Model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49923-A1A0-4AAB-8B4A-D0E9BB0CE8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8609" y="5256553"/>
              <a:ext cx="712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301D95-7673-4C8C-842D-FF18D012ECE8}"/>
                </a:ext>
              </a:extLst>
            </p:cNvPr>
            <p:cNvCxnSpPr>
              <a:cxnSpLocks/>
            </p:cNvCxnSpPr>
            <p:nvPr/>
          </p:nvCxnSpPr>
          <p:spPr>
            <a:xfrm>
              <a:off x="8263968" y="5231363"/>
              <a:ext cx="545569" cy="135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1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871D15-17D2-4C0B-AE64-EB457E6121D7}"/>
              </a:ext>
            </a:extLst>
          </p:cNvPr>
          <p:cNvSpPr txBox="1">
            <a:spLocks/>
          </p:cNvSpPr>
          <p:nvPr/>
        </p:nvSpPr>
        <p:spPr>
          <a:xfrm>
            <a:off x="625875" y="169247"/>
            <a:ext cx="10940249" cy="987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88A30-754D-4A10-B3E1-6B238A91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26" y="2646242"/>
            <a:ext cx="9794876" cy="3350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9EB444-94F7-4406-BE98-3E9AB26FB629}"/>
              </a:ext>
            </a:extLst>
          </p:cNvPr>
          <p:cNvSpPr/>
          <p:nvPr/>
        </p:nvSpPr>
        <p:spPr>
          <a:xfrm>
            <a:off x="2086253" y="2972172"/>
            <a:ext cx="390618" cy="2698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37697-B94E-4C50-B55E-873F26A42B28}"/>
              </a:ext>
            </a:extLst>
          </p:cNvPr>
          <p:cNvSpPr txBox="1"/>
          <p:nvPr/>
        </p:nvSpPr>
        <p:spPr>
          <a:xfrm>
            <a:off x="625875" y="6227088"/>
            <a:ext cx="513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20 different fault types were introduced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333600-B26E-4A79-BFE1-CEE9C55F9D66}"/>
              </a:ext>
            </a:extLst>
          </p:cNvPr>
          <p:cNvGrpSpPr/>
          <p:nvPr/>
        </p:nvGrpSpPr>
        <p:grpSpPr>
          <a:xfrm>
            <a:off x="3192282" y="299502"/>
            <a:ext cx="6149918" cy="2116567"/>
            <a:chOff x="3693109" y="1565013"/>
            <a:chExt cx="8253394" cy="2873822"/>
          </a:xfrm>
        </p:grpSpPr>
        <p:pic>
          <p:nvPicPr>
            <p:cNvPr id="10" name="Picture 2" descr="Tennessee Eastman Process Simulation Data for Anomaly Detection Evaluation  | by mrunal sawant | Medium">
              <a:extLst>
                <a:ext uri="{FF2B5EF4-FFF2-40B4-BE49-F238E27FC236}">
                  <a16:creationId xmlns:a16="http://schemas.microsoft.com/office/drawing/2014/main" id="{C173687C-0DCB-43A0-BD23-E6892E061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109" y="1659985"/>
              <a:ext cx="4218743" cy="265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F247AEF-4157-4C81-92AA-B1CF72AC9CED}"/>
                </a:ext>
              </a:extLst>
            </p:cNvPr>
            <p:cNvSpPr/>
            <p:nvPr/>
          </p:nvSpPr>
          <p:spPr>
            <a:xfrm>
              <a:off x="8007658" y="1811045"/>
              <a:ext cx="861134" cy="5415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AA20C9-6D0A-4605-ACB2-2B3266A3AC48}"/>
                    </a:ext>
                  </a:extLst>
                </p:cNvPr>
                <p:cNvSpPr txBox="1"/>
                <p:nvPr/>
              </p:nvSpPr>
              <p:spPr>
                <a:xfrm>
                  <a:off x="9144000" y="1811045"/>
                  <a:ext cx="6576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9A1D695-F7C4-4F71-981D-57D2AFFD9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0" y="1811045"/>
                  <a:ext cx="6576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D684A98-5EA8-4807-9628-072125503BD0}"/>
                </a:ext>
              </a:extLst>
            </p:cNvPr>
            <p:cNvSpPr/>
            <p:nvPr/>
          </p:nvSpPr>
          <p:spPr>
            <a:xfrm>
              <a:off x="8007658" y="2436134"/>
              <a:ext cx="861134" cy="5415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D978C1-E9AA-4621-9897-52F2CBBDECE4}"/>
                    </a:ext>
                  </a:extLst>
                </p:cNvPr>
                <p:cNvSpPr txBox="1"/>
                <p:nvPr/>
              </p:nvSpPr>
              <p:spPr>
                <a:xfrm>
                  <a:off x="9144000" y="2436134"/>
                  <a:ext cx="6647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DB0974-DFCE-461F-B0A9-7994E37A9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0" y="2436134"/>
                  <a:ext cx="66479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2E6E426-6A2E-47EB-9B20-637185538E1A}"/>
                </a:ext>
              </a:extLst>
            </p:cNvPr>
            <p:cNvSpPr/>
            <p:nvPr/>
          </p:nvSpPr>
          <p:spPr>
            <a:xfrm>
              <a:off x="8007658" y="3061223"/>
              <a:ext cx="861134" cy="5415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0F4A20A-77D3-4B9E-B814-88F043F8BDA1}"/>
                    </a:ext>
                  </a:extLst>
                </p:cNvPr>
                <p:cNvSpPr txBox="1"/>
                <p:nvPr/>
              </p:nvSpPr>
              <p:spPr>
                <a:xfrm>
                  <a:off x="9144000" y="3061223"/>
                  <a:ext cx="5004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CE5A97-D1CA-4ADD-9744-6E367CAFF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0" y="3061223"/>
                  <a:ext cx="50045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2A6DE0A-6460-4870-AF60-1EA6C749A174}"/>
                </a:ext>
              </a:extLst>
            </p:cNvPr>
            <p:cNvSpPr/>
            <p:nvPr/>
          </p:nvSpPr>
          <p:spPr>
            <a:xfrm>
              <a:off x="8007658" y="3686312"/>
              <a:ext cx="861134" cy="5415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E80A015-E078-4FC4-93F5-8013324400DD}"/>
                    </a:ext>
                  </a:extLst>
                </p:cNvPr>
                <p:cNvSpPr txBox="1"/>
                <p:nvPr/>
              </p:nvSpPr>
              <p:spPr>
                <a:xfrm>
                  <a:off x="9144000" y="3686313"/>
                  <a:ext cx="1066435" cy="626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E80A015-E078-4FC4-93F5-801332440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0" y="3686313"/>
                  <a:ext cx="1066435" cy="626837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7C3F6C-E49F-45D4-A353-90F5B9EDBB2C}"/>
                </a:ext>
              </a:extLst>
            </p:cNvPr>
            <p:cNvSpPr/>
            <p:nvPr/>
          </p:nvSpPr>
          <p:spPr>
            <a:xfrm>
              <a:off x="9144000" y="1565013"/>
              <a:ext cx="794641" cy="2873822"/>
            </a:xfrm>
            <a:prstGeom prst="round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7CDE6C-AA89-4552-B695-19AD6985A9C7}"/>
                </a:ext>
              </a:extLst>
            </p:cNvPr>
            <p:cNvSpPr txBox="1"/>
            <p:nvPr/>
          </p:nvSpPr>
          <p:spPr>
            <a:xfrm>
              <a:off x="10084005" y="2639022"/>
              <a:ext cx="1862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Sensor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89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CC8079-F6C3-4B7F-8D12-DDCB50562DC3}"/>
              </a:ext>
            </a:extLst>
          </p:cNvPr>
          <p:cNvCxnSpPr/>
          <p:nvPr/>
        </p:nvCxnSpPr>
        <p:spPr>
          <a:xfrm>
            <a:off x="5504155" y="2734321"/>
            <a:ext cx="0" cy="353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23A352-C250-44C9-9730-E75098BD34B7}"/>
              </a:ext>
            </a:extLst>
          </p:cNvPr>
          <p:cNvCxnSpPr>
            <a:cxnSpLocks/>
          </p:cNvCxnSpPr>
          <p:nvPr/>
        </p:nvCxnSpPr>
        <p:spPr>
          <a:xfrm>
            <a:off x="3195962" y="6267633"/>
            <a:ext cx="4813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F0FE0-8777-4388-A14C-847515A76475}"/>
                  </a:ext>
                </a:extLst>
              </p:cNvPr>
              <p:cNvSpPr txBox="1"/>
              <p:nvPr/>
            </p:nvSpPr>
            <p:spPr>
              <a:xfrm>
                <a:off x="2585621" y="2364989"/>
                <a:ext cx="1977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F0FE0-8777-4388-A14C-847515A7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621" y="2364989"/>
                <a:ext cx="19775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4AE9A-ABCF-4E64-B3EE-7BCD1C420814}"/>
                  </a:ext>
                </a:extLst>
              </p:cNvPr>
              <p:cNvSpPr txBox="1"/>
              <p:nvPr/>
            </p:nvSpPr>
            <p:spPr>
              <a:xfrm>
                <a:off x="4515404" y="2364988"/>
                <a:ext cx="1977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4AE9A-ABCF-4E64-B3EE-7BCD1C42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04" y="2364988"/>
                <a:ext cx="19775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F4D3E1F1-B3DA-4999-83FE-FF92FF67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297579"/>
                  </p:ext>
                </p:extLst>
              </p:nvPr>
            </p:nvGraphicFramePr>
            <p:xfrm>
              <a:off x="639503" y="214175"/>
              <a:ext cx="4864652" cy="828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                          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F4D3E1F1-B3DA-4999-83FE-FF92FF67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297579"/>
                  </p:ext>
                </p:extLst>
              </p:nvPr>
            </p:nvGraphicFramePr>
            <p:xfrm>
              <a:off x="639503" y="214175"/>
              <a:ext cx="4864652" cy="828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32326">
                      <a:extLst>
                        <a:ext uri="{9D8B030D-6E8A-4147-A177-3AD203B41FA5}">
                          <a16:colId xmlns:a16="http://schemas.microsoft.com/office/drawing/2014/main" val="1067167742"/>
                        </a:ext>
                      </a:extLst>
                    </a:gridCol>
                    <a:gridCol w="2432326">
                      <a:extLst>
                        <a:ext uri="{9D8B030D-6E8A-4147-A177-3AD203B41FA5}">
                          <a16:colId xmlns:a16="http://schemas.microsoft.com/office/drawing/2014/main" val="3518051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0" t="-1333" r="-1010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01" t="-1333" r="-1253" b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4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2                          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1053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CB12BE-CB50-4FF0-927D-FB808ABFE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2139"/>
              </p:ext>
            </p:extLst>
          </p:nvPr>
        </p:nvGraphicFramePr>
        <p:xfrm>
          <a:off x="8135060" y="214175"/>
          <a:ext cx="249042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0420">
                  <a:extLst>
                    <a:ext uri="{9D8B030D-6E8A-4147-A177-3AD203B41FA5}">
                      <a16:colId xmlns:a16="http://schemas.microsoft.com/office/drawing/2014/main" val="351805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7EE092-D85C-4897-9234-DB95B776E08E}"/>
                  </a:ext>
                </a:extLst>
              </p:cNvPr>
              <p:cNvSpPr txBox="1"/>
              <p:nvPr/>
            </p:nvSpPr>
            <p:spPr>
              <a:xfrm>
                <a:off x="1209584" y="3285592"/>
                <a:ext cx="1977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𝑆𝐻𝐴𝑃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7EE092-D85C-4897-9234-DB95B776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84" y="3285592"/>
                <a:ext cx="19775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93DC9B-CFA1-47A2-9AFC-7882018A002C}"/>
                  </a:ext>
                </a:extLst>
              </p:cNvPr>
              <p:cNvSpPr txBox="1"/>
              <p:nvPr/>
            </p:nvSpPr>
            <p:spPr>
              <a:xfrm>
                <a:off x="1218461" y="4123680"/>
                <a:ext cx="1977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𝑆𝐻𝐴𝑃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93DC9B-CFA1-47A2-9AFC-7882018A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61" y="4123680"/>
                <a:ext cx="1977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1960D4-5441-4A99-B9BB-3C87A283423E}"/>
              </a:ext>
            </a:extLst>
          </p:cNvPr>
          <p:cNvCxnSpPr/>
          <p:nvPr/>
        </p:nvCxnSpPr>
        <p:spPr>
          <a:xfrm>
            <a:off x="3817398" y="2734321"/>
            <a:ext cx="0" cy="353331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0C2856-9549-47E7-A2C9-BDA433039379}"/>
                  </a:ext>
                </a:extLst>
              </p:cNvPr>
              <p:cNvSpPr txBox="1"/>
              <p:nvPr/>
            </p:nvSpPr>
            <p:spPr>
              <a:xfrm>
                <a:off x="8135060" y="1264350"/>
                <a:ext cx="2681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SHAPLY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:r>
                  <a:rPr lang="en-IN" dirty="0">
                    <a:solidFill>
                      <a:srgbClr val="7030A0"/>
                    </a:solidFill>
                  </a:rPr>
                  <a:t>31.055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0C2856-9549-47E7-A2C9-BDA43303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60" y="1264350"/>
                <a:ext cx="2681311" cy="369332"/>
              </a:xfrm>
              <a:prstGeom prst="rect">
                <a:avLst/>
              </a:prstGeom>
              <a:blipFill>
                <a:blip r:embed="rId7"/>
                <a:stretch>
                  <a:fillRect l="-1818" t="-8197" r="-11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3B70D1-C811-439B-A141-917F74A4CFCA}"/>
                  </a:ext>
                </a:extLst>
              </p:cNvPr>
              <p:cNvSpPr txBox="1"/>
              <p:nvPr/>
            </p:nvSpPr>
            <p:spPr>
              <a:xfrm>
                <a:off x="8135060" y="1732909"/>
                <a:ext cx="2646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SHAPLY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:r>
                  <a:rPr lang="en-IN" dirty="0">
                    <a:solidFill>
                      <a:srgbClr val="FF0000"/>
                    </a:solidFill>
                  </a:rPr>
                  <a:t>-2.575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3B70D1-C811-439B-A141-917F74A4C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60" y="1732909"/>
                <a:ext cx="2646558" cy="369332"/>
              </a:xfrm>
              <a:prstGeom prst="rect">
                <a:avLst/>
              </a:prstGeom>
              <a:blipFill>
                <a:blip r:embed="rId8"/>
                <a:stretch>
                  <a:fillRect l="-1839" t="-8197" r="-92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28EB72A3-A9BA-444C-9561-EA1072BA2A56}"/>
              </a:ext>
            </a:extLst>
          </p:cNvPr>
          <p:cNvSpPr/>
          <p:nvPr/>
        </p:nvSpPr>
        <p:spPr>
          <a:xfrm>
            <a:off x="3806304" y="3285592"/>
            <a:ext cx="2207580" cy="30097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DC5B227-801B-419C-BE9D-9DCC6B2C2004}"/>
              </a:ext>
            </a:extLst>
          </p:cNvPr>
          <p:cNvSpPr/>
          <p:nvPr/>
        </p:nvSpPr>
        <p:spPr>
          <a:xfrm flipH="1">
            <a:off x="5521928" y="4111168"/>
            <a:ext cx="491954" cy="369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F879D1-F8E8-4BB2-865F-1A8B8DD0AAC8}"/>
              </a:ext>
            </a:extLst>
          </p:cNvPr>
          <p:cNvSpPr txBox="1"/>
          <p:nvPr/>
        </p:nvSpPr>
        <p:spPr>
          <a:xfrm>
            <a:off x="4335630" y="3251413"/>
            <a:ext cx="85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31.055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F5837-3510-4723-9FE3-21A8893108F9}"/>
              </a:ext>
            </a:extLst>
          </p:cNvPr>
          <p:cNvSpPr txBox="1"/>
          <p:nvPr/>
        </p:nvSpPr>
        <p:spPr>
          <a:xfrm>
            <a:off x="5960692" y="4139609"/>
            <a:ext cx="85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-2.575</a:t>
            </a:r>
          </a:p>
        </p:txBody>
      </p:sp>
    </p:spTree>
    <p:extLst>
      <p:ext uri="{BB962C8B-B14F-4D97-AF65-F5344CB8AC3E}">
        <p14:creationId xmlns:p14="http://schemas.microsoft.com/office/powerpoint/2010/main" val="200179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9" grpId="0"/>
      <p:bldP spid="20" grpId="0"/>
      <p:bldP spid="22" grpId="0" animBg="1"/>
      <p:bldP spid="23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1988B-CED1-432A-98FF-8EA3F8E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" y="428"/>
            <a:ext cx="12190470" cy="6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6281-5576-40F9-A9BA-74929C44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</a:t>
            </a:r>
            <a:r>
              <a:rPr lang="en-IN" dirty="0"/>
              <a:t>ocal </a:t>
            </a:r>
            <a:r>
              <a:rPr lang="en-IN" b="1" dirty="0"/>
              <a:t>I</a:t>
            </a:r>
            <a:r>
              <a:rPr lang="en-IN" dirty="0"/>
              <a:t>nterpretable </a:t>
            </a:r>
            <a:r>
              <a:rPr lang="en-IN" b="1" dirty="0"/>
              <a:t>M</a:t>
            </a:r>
            <a:r>
              <a:rPr lang="en-IN" dirty="0"/>
              <a:t>odel agnostic </a:t>
            </a:r>
            <a:r>
              <a:rPr lang="en-IN" b="1" dirty="0"/>
              <a:t>E</a:t>
            </a:r>
            <a:r>
              <a:rPr lang="en-IN" dirty="0"/>
              <a:t>xplanations (LIME)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20999A-996A-4E45-84DC-99325D92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38" y="1999009"/>
            <a:ext cx="6904877" cy="42952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772E61-C083-47EB-946F-4933F1C39F69}"/>
              </a:ext>
            </a:extLst>
          </p:cNvPr>
          <p:cNvSpPr/>
          <p:nvPr/>
        </p:nvSpPr>
        <p:spPr>
          <a:xfrm>
            <a:off x="1127581" y="2614474"/>
            <a:ext cx="2944427" cy="277871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nterpretability part 3: opening the black box with LIME and SHAP -  KDnuggets">
            <a:extLst>
              <a:ext uri="{FF2B5EF4-FFF2-40B4-BE49-F238E27FC236}">
                <a16:creationId xmlns:a16="http://schemas.microsoft.com/office/drawing/2014/main" id="{E596FE8B-98F4-49CF-B416-C93D05B7E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2"/>
          <a:stretch/>
        </p:blipFill>
        <p:spPr bwMode="auto">
          <a:xfrm>
            <a:off x="7848166" y="1905509"/>
            <a:ext cx="3505634" cy="438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D86F8-3EC1-4DE6-90BF-3E302AF88528}"/>
                  </a:ext>
                </a:extLst>
              </p:cNvPr>
              <p:cNvSpPr txBox="1"/>
              <p:nvPr/>
            </p:nvSpPr>
            <p:spPr>
              <a:xfrm>
                <a:off x="7620152" y="5745742"/>
                <a:ext cx="3961661" cy="52758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𝐿𝐼𝑀𝐸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D86F8-3EC1-4DE6-90BF-3E302AF8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52" y="5745742"/>
                <a:ext cx="3961661" cy="527580"/>
              </a:xfrm>
              <a:prstGeom prst="rect">
                <a:avLst/>
              </a:prstGeom>
              <a:blipFill>
                <a:blip r:embed="rId4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A250D41-AF75-409C-9A08-AF43A4117ED9}"/>
              </a:ext>
            </a:extLst>
          </p:cNvPr>
          <p:cNvSpPr/>
          <p:nvPr/>
        </p:nvSpPr>
        <p:spPr>
          <a:xfrm>
            <a:off x="8025413" y="1223016"/>
            <a:ext cx="297047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F7562-16B7-4592-9EE1-C1C48E56ADE4}"/>
                  </a:ext>
                </a:extLst>
              </p:cNvPr>
              <p:cNvSpPr txBox="1"/>
              <p:nvPr/>
            </p:nvSpPr>
            <p:spPr>
              <a:xfrm>
                <a:off x="4072008" y="5996323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F7562-16B7-4592-9EE1-C1C48E56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008" y="5996323"/>
                <a:ext cx="287322" cy="276999"/>
              </a:xfrm>
              <a:prstGeom prst="rect">
                <a:avLst/>
              </a:prstGeom>
              <a:blipFill>
                <a:blip r:embed="rId5"/>
                <a:stretch>
                  <a:fillRect l="-10638" r="-4255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12C628-B500-4BBD-B044-5C6595C4B7BE}"/>
                  </a:ext>
                </a:extLst>
              </p:cNvPr>
              <p:cNvSpPr txBox="1"/>
              <p:nvPr/>
            </p:nvSpPr>
            <p:spPr>
              <a:xfrm>
                <a:off x="481473" y="383122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12C628-B500-4BBD-B044-5C6595C4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3" y="3831223"/>
                <a:ext cx="292644" cy="276999"/>
              </a:xfrm>
              <a:prstGeom prst="rect">
                <a:avLst/>
              </a:prstGeom>
              <a:blipFill>
                <a:blip r:embed="rId6"/>
                <a:stretch>
                  <a:fillRect l="-10417" r="-4167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7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1988B-CED1-432A-98FF-8EA3F8E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" y="428"/>
            <a:ext cx="12190470" cy="68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4989-D90E-4322-99FA-99886349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Saliency Maps</a:t>
            </a:r>
            <a:br>
              <a:rPr lang="en-IN" dirty="0"/>
            </a:br>
            <a:r>
              <a:rPr lang="en-IN" sz="3200" dirty="0"/>
              <a:t>(Which pixels are more important)</a:t>
            </a:r>
            <a:endParaRPr lang="en-IN" dirty="0"/>
          </a:p>
        </p:txBody>
      </p:sp>
      <p:pic>
        <p:nvPicPr>
          <p:cNvPr id="3076" name="Picture 4" descr="A look inside neural networks">
            <a:extLst>
              <a:ext uri="{FF2B5EF4-FFF2-40B4-BE49-F238E27FC236}">
                <a16:creationId xmlns:a16="http://schemas.microsoft.com/office/drawing/2014/main" id="{EC9A79AE-CB31-42B9-A7B0-E1EA26780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82" y="1893093"/>
            <a:ext cx="56567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Introduction to Saliency Maps in Deep Learning - MarkTechPost">
            <a:extLst>
              <a:ext uri="{FF2B5EF4-FFF2-40B4-BE49-F238E27FC236}">
                <a16:creationId xmlns:a16="http://schemas.microsoft.com/office/drawing/2014/main" id="{71A4903D-FBB8-473A-B93E-61C4EE29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8"/>
          <a:stretch/>
        </p:blipFill>
        <p:spPr bwMode="auto">
          <a:xfrm>
            <a:off x="695418" y="1644650"/>
            <a:ext cx="3167016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FC381-71B7-45A0-A211-B055E00F79C9}"/>
              </a:ext>
            </a:extLst>
          </p:cNvPr>
          <p:cNvSpPr txBox="1"/>
          <p:nvPr/>
        </p:nvSpPr>
        <p:spPr>
          <a:xfrm>
            <a:off x="1591077" y="64886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Good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64F58-BF37-4BEB-B4AF-A54712B5ABEF}"/>
              </a:ext>
            </a:extLst>
          </p:cNvPr>
          <p:cNvSpPr txBox="1"/>
          <p:nvPr/>
        </p:nvSpPr>
        <p:spPr>
          <a:xfrm>
            <a:off x="7389675" y="646191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Cheater Model</a:t>
            </a:r>
          </a:p>
        </p:txBody>
      </p:sp>
    </p:spTree>
    <p:extLst>
      <p:ext uri="{BB962C8B-B14F-4D97-AF65-F5344CB8AC3E}">
        <p14:creationId xmlns:p14="http://schemas.microsoft.com/office/powerpoint/2010/main" val="39724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4989-D90E-4322-99FA-99886349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82"/>
            <a:ext cx="10515600" cy="1325563"/>
          </a:xfrm>
        </p:spPr>
        <p:txBody>
          <a:bodyPr/>
          <a:lstStyle/>
          <a:p>
            <a:r>
              <a:rPr lang="en-IN" dirty="0"/>
              <a:t>Saliency Maps Working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5847A0-9031-448E-8AD1-F227AB99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8914" y="1513135"/>
            <a:ext cx="874499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43D635-1F5A-4691-A8E6-86903787A0C2}"/>
                  </a:ext>
                </a:extLst>
              </p:cNvPr>
              <p:cNvSpPr/>
              <p:nvPr/>
            </p:nvSpPr>
            <p:spPr>
              <a:xfrm>
                <a:off x="3613212" y="1269507"/>
                <a:ext cx="5362112" cy="3861787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𝑖𝑚𝑔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43D635-1F5A-4691-A8E6-86903787A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12" y="1269507"/>
                <a:ext cx="5362112" cy="3861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530BF60-08F1-40AA-B824-7D4365141FD1}"/>
              </a:ext>
            </a:extLst>
          </p:cNvPr>
          <p:cNvGrpSpPr/>
          <p:nvPr/>
        </p:nvGrpSpPr>
        <p:grpSpPr>
          <a:xfrm>
            <a:off x="838200" y="5588493"/>
            <a:ext cx="5362112" cy="958788"/>
            <a:chOff x="1838914" y="5646198"/>
            <a:chExt cx="5362112" cy="9587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093C46-BC8F-41CC-979E-C41287ABDEC0}"/>
                </a:ext>
              </a:extLst>
            </p:cNvPr>
            <p:cNvSpPr/>
            <p:nvPr/>
          </p:nvSpPr>
          <p:spPr>
            <a:xfrm>
              <a:off x="1838914" y="5646198"/>
              <a:ext cx="5362112" cy="95878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40E7F1-6A0C-4494-A13D-5FDA0C96BFCE}"/>
                    </a:ext>
                  </a:extLst>
                </p:cNvPr>
                <p:cNvSpPr txBox="1"/>
                <p:nvPr/>
              </p:nvSpPr>
              <p:spPr>
                <a:xfrm>
                  <a:off x="5775254" y="5841507"/>
                  <a:ext cx="1132233" cy="61991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40E7F1-6A0C-4494-A13D-5FDA0C96B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4" y="5841507"/>
                  <a:ext cx="1132233" cy="6199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A8D629-A142-4D86-91E1-183A65A4E3F7}"/>
                </a:ext>
              </a:extLst>
            </p:cNvPr>
            <p:cNvSpPr txBox="1"/>
            <p:nvPr/>
          </p:nvSpPr>
          <p:spPr>
            <a:xfrm>
              <a:off x="2312921" y="5894759"/>
              <a:ext cx="280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Back Propagation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2C1DF9-747A-4A80-8DFA-1F3BE0A2C730}"/>
              </a:ext>
            </a:extLst>
          </p:cNvPr>
          <p:cNvGrpSpPr/>
          <p:nvPr/>
        </p:nvGrpSpPr>
        <p:grpSpPr>
          <a:xfrm>
            <a:off x="6440009" y="5575162"/>
            <a:ext cx="5362112" cy="958788"/>
            <a:chOff x="1838914" y="5646198"/>
            <a:chExt cx="5362112" cy="95878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4BF797-EDEA-4781-8BCA-F2F90D77CD70}"/>
                </a:ext>
              </a:extLst>
            </p:cNvPr>
            <p:cNvSpPr/>
            <p:nvPr/>
          </p:nvSpPr>
          <p:spPr>
            <a:xfrm>
              <a:off x="1838914" y="5646198"/>
              <a:ext cx="5362112" cy="95878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17BA4D-1B50-4AEA-B21A-8045F0B27409}"/>
                    </a:ext>
                  </a:extLst>
                </p:cNvPr>
                <p:cNvSpPr txBox="1"/>
                <p:nvPr/>
              </p:nvSpPr>
              <p:spPr>
                <a:xfrm>
                  <a:off x="5775254" y="5841507"/>
                  <a:ext cx="1132233" cy="66851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17BA4D-1B50-4AEA-B21A-8045F0B27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4" y="5841507"/>
                  <a:ext cx="1132233" cy="6685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87FCB-A005-4713-8D57-F69281986019}"/>
                </a:ext>
              </a:extLst>
            </p:cNvPr>
            <p:cNvSpPr txBox="1"/>
            <p:nvPr/>
          </p:nvSpPr>
          <p:spPr>
            <a:xfrm>
              <a:off x="2312921" y="5894759"/>
              <a:ext cx="280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Saliency Maps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CD4C38A-8155-49B5-923D-E60C0F963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212" y="1052392"/>
            <a:ext cx="8474395" cy="55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E245-6BB4-4E3E-BF42-306D04BC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6"/>
            <a:ext cx="10515600" cy="82479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641A85-1047-4D82-990D-733CBEE28B9F}"/>
                  </a:ext>
                </a:extLst>
              </p:cNvPr>
              <p:cNvSpPr txBox="1"/>
              <p:nvPr/>
            </p:nvSpPr>
            <p:spPr>
              <a:xfrm>
                <a:off x="1902368" y="2166151"/>
                <a:ext cx="5347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641A85-1047-4D82-990D-733CBEE28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68" y="2166151"/>
                <a:ext cx="53476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C07C30-3507-47BF-B18F-4D3684A3331E}"/>
              </a:ext>
            </a:extLst>
          </p:cNvPr>
          <p:cNvSpPr txBox="1"/>
          <p:nvPr/>
        </p:nvSpPr>
        <p:spPr>
          <a:xfrm>
            <a:off x="953938" y="3035084"/>
            <a:ext cx="26752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3600" dirty="0"/>
              <a:t>Input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E2210-EA08-4AA2-8A88-D05FFA4B2D3B}"/>
                  </a:ext>
                </a:extLst>
              </p:cNvPr>
              <p:cNvSpPr txBox="1"/>
              <p:nvPr/>
            </p:nvSpPr>
            <p:spPr>
              <a:xfrm>
                <a:off x="9967631" y="2166151"/>
                <a:ext cx="5107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E2210-EA08-4AA2-8A88-D05FFA4B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31" y="2166151"/>
                <a:ext cx="51071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9BE247B-80B7-4854-904C-BA7C8C917760}"/>
              </a:ext>
            </a:extLst>
          </p:cNvPr>
          <p:cNvSpPr txBox="1"/>
          <p:nvPr/>
        </p:nvSpPr>
        <p:spPr>
          <a:xfrm>
            <a:off x="9019201" y="3035084"/>
            <a:ext cx="215283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3600" dirty="0"/>
              <a:t>Target label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D77A2-F632-49DE-92D4-9027303C6FF5}"/>
              </a:ext>
            </a:extLst>
          </p:cNvPr>
          <p:cNvSpPr/>
          <p:nvPr/>
        </p:nvSpPr>
        <p:spPr>
          <a:xfrm>
            <a:off x="3944330" y="1355349"/>
            <a:ext cx="4465468" cy="233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02988-49B5-47D7-B391-FF3772E60F6C}"/>
              </a:ext>
            </a:extLst>
          </p:cNvPr>
          <p:cNvSpPr/>
          <p:nvPr/>
        </p:nvSpPr>
        <p:spPr>
          <a:xfrm>
            <a:off x="5045318" y="1720591"/>
            <a:ext cx="2101364" cy="1583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Black Box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6CC2EA-AA01-4FCE-8B3E-F67D0ADF7823}"/>
              </a:ext>
            </a:extLst>
          </p:cNvPr>
          <p:cNvCxnSpPr/>
          <p:nvPr/>
        </p:nvCxnSpPr>
        <p:spPr>
          <a:xfrm>
            <a:off x="2759609" y="2560439"/>
            <a:ext cx="1033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AD17D-9324-408D-9E20-5A332F1B26CC}"/>
              </a:ext>
            </a:extLst>
          </p:cNvPr>
          <p:cNvCxnSpPr/>
          <p:nvPr/>
        </p:nvCxnSpPr>
        <p:spPr>
          <a:xfrm>
            <a:off x="8502565" y="2512323"/>
            <a:ext cx="1033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B458B-EA34-4D76-86C7-18CC5ECAFFC0}"/>
              </a:ext>
            </a:extLst>
          </p:cNvPr>
          <p:cNvGrpSpPr/>
          <p:nvPr/>
        </p:nvGrpSpPr>
        <p:grpSpPr>
          <a:xfrm>
            <a:off x="657636" y="4334303"/>
            <a:ext cx="7298922" cy="2336696"/>
            <a:chOff x="657636" y="4334303"/>
            <a:chExt cx="7298922" cy="23366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9AED5C-EDB9-48C9-B524-43558EBC6545}"/>
                </a:ext>
              </a:extLst>
            </p:cNvPr>
            <p:cNvSpPr txBox="1"/>
            <p:nvPr/>
          </p:nvSpPr>
          <p:spPr>
            <a:xfrm>
              <a:off x="4397570" y="4811696"/>
              <a:ext cx="355898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dirty="0"/>
                <a:t>WHY ????</a:t>
              </a:r>
            </a:p>
          </p:txBody>
        </p:sp>
        <p:pic>
          <p:nvPicPr>
            <p:cNvPr id="2050" name="Picture 2" descr="7,444 Surprised Engineer Images, Stock Photos &amp; Vectors | Shutterstock">
              <a:extLst>
                <a:ext uri="{FF2B5EF4-FFF2-40B4-BE49-F238E27FC236}">
                  <a16:creationId xmlns:a16="http://schemas.microsoft.com/office/drawing/2014/main" id="{E573079A-D75A-4587-8220-F07441EBF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70" b="12385"/>
            <a:stretch/>
          </p:blipFill>
          <p:spPr bwMode="auto">
            <a:xfrm>
              <a:off x="657636" y="4334303"/>
              <a:ext cx="3558988" cy="233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30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5BEA-3640-4CED-BFAB-A2376AB4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Explainable AI (XAI)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56CFA-42C4-422C-A746-3E8B83A6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22" y="1784412"/>
            <a:ext cx="6161335" cy="47084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76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5A7-400F-4FE5-AD53-05478D05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67583-A496-4C64-B4D9-6B18AAC5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0" y="2166290"/>
            <a:ext cx="5438630" cy="1136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36FC-FB42-429B-9F8F-FE3B8DE9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27" y="4143652"/>
            <a:ext cx="821572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5A7-400F-4FE5-AD53-05478D05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0E1D-56C2-4006-B7A6-9DC515B5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24" y="1752999"/>
            <a:ext cx="7398151" cy="48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5A7-400F-4FE5-AD53-05478D05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BCBE6-8ED6-49A0-9EAB-88EA981E8887}"/>
              </a:ext>
            </a:extLst>
          </p:cNvPr>
          <p:cNvSpPr txBox="1"/>
          <p:nvPr/>
        </p:nvSpPr>
        <p:spPr>
          <a:xfrm>
            <a:off x="838200" y="1690688"/>
            <a:ext cx="864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https://medium.com/data-science-in-your-pocket/how-feature-importance-is-calculated-in-decision-trees-with-example-699dc13fc078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8DD53-A2EE-4A11-9E74-61E4B13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60" y="2990126"/>
            <a:ext cx="4216893" cy="33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9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1988B-CED1-432A-98FF-8EA3F8E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" y="428"/>
            <a:ext cx="12190472" cy="68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F25FCD-307D-4A95-91A6-7E1932E2F6F4}"/>
              </a:ext>
            </a:extLst>
          </p:cNvPr>
          <p:cNvGrpSpPr/>
          <p:nvPr/>
        </p:nvGrpSpPr>
        <p:grpSpPr>
          <a:xfrm>
            <a:off x="1053296" y="2129742"/>
            <a:ext cx="8958805" cy="4285345"/>
            <a:chOff x="2141316" y="442912"/>
            <a:chExt cx="7870785" cy="59721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FD062E-E305-41F9-9058-73DCB24F375C}"/>
                </a:ext>
              </a:extLst>
            </p:cNvPr>
            <p:cNvSpPr/>
            <p:nvPr/>
          </p:nvSpPr>
          <p:spPr>
            <a:xfrm>
              <a:off x="2141316" y="451413"/>
              <a:ext cx="7870785" cy="59493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69FF581-3680-4ADE-B0F6-A8046331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442912"/>
              <a:ext cx="7810500" cy="5972175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46D6712-A744-4284-8E64-79B2B52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Random Forest </a:t>
            </a:r>
            <a:br>
              <a:rPr lang="en-US" dirty="0"/>
            </a:br>
            <a:r>
              <a:rPr lang="en-US" sz="3600" dirty="0"/>
              <a:t>(Avg Feature Importance of Decision Trees)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427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Gill Sans MT</vt:lpstr>
      <vt:lpstr>Office Theme</vt:lpstr>
      <vt:lpstr>PowerPoint Presentation</vt:lpstr>
      <vt:lpstr>PowerPoint Presentation</vt:lpstr>
      <vt:lpstr>Supervised Learning</vt:lpstr>
      <vt:lpstr>Explainable AI (XAI)</vt:lpstr>
      <vt:lpstr>Logistic regression</vt:lpstr>
      <vt:lpstr>Decision Trees</vt:lpstr>
      <vt:lpstr>Decision Trees</vt:lpstr>
      <vt:lpstr>PowerPoint Presentation</vt:lpstr>
      <vt:lpstr>Random Forest  (Avg Feature Importance of Decision Trees)</vt:lpstr>
      <vt:lpstr>PowerPoint Presentation</vt:lpstr>
      <vt:lpstr>PowerPoint Presentation</vt:lpstr>
      <vt:lpstr>PowerPoint Presentation</vt:lpstr>
      <vt:lpstr>SHAP (Shapley Additive Explanations)</vt:lpstr>
      <vt:lpstr>Steps of SHAP</vt:lpstr>
      <vt:lpstr>Expected Value / Base Value</vt:lpstr>
      <vt:lpstr>What is Local Explanation!</vt:lpstr>
      <vt:lpstr>Example Dataset for SHAP explanation</vt:lpstr>
      <vt:lpstr>Feature Permutation </vt:lpstr>
      <vt:lpstr>SHAPLY value estimation</vt:lpstr>
      <vt:lpstr>PowerPoint Presentation</vt:lpstr>
      <vt:lpstr>PowerPoint Presentation</vt:lpstr>
      <vt:lpstr>Local Interpretable Model agnostic Explanations (LIME)</vt:lpstr>
      <vt:lpstr>PowerPoint Presentation</vt:lpstr>
      <vt:lpstr>Saliency Maps (Which pixels are more important)</vt:lpstr>
      <vt:lpstr>Saliency Maps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</dc:title>
  <dc:creator>mohan dash</dc:creator>
  <cp:lastModifiedBy>mohan dash</cp:lastModifiedBy>
  <cp:revision>86</cp:revision>
  <dcterms:created xsi:type="dcterms:W3CDTF">2023-03-10T12:45:36Z</dcterms:created>
  <dcterms:modified xsi:type="dcterms:W3CDTF">2023-04-30T14:35:33Z</dcterms:modified>
</cp:coreProperties>
</file>