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Calibri" panose="020F05020202040302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725"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00" name="Google Shape;63;p7"/>
          <p:cNvSpPr txBox="1">
            <a:spLocks noGrp="1"/>
          </p:cNvSpPr>
          <p:nvPr>
            <p:ph type="ctrTitle"/>
          </p:nvPr>
        </p:nvSpPr>
        <p:spPr>
          <a:xfrm>
            <a:off x="78657" y="28575"/>
            <a:ext cx="9849402" cy="1001546"/>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Data Analysis using Excel</a:t>
            </a:r>
            <a:r>
              <a:rPr lang="en-US" b="1" i="0" dirty="0">
                <a:solidFill>
                  <a:srgbClr val="0F0F0F"/>
                </a:solidFill>
                <a:latin typeface="Times New Roman" panose="02020603050405020304"/>
                <a:ea typeface="Times New Roman" panose="02020603050405020304"/>
                <a:cs typeface="Times New Roman" panose="02020603050405020304"/>
                <a:sym typeface="Times New Roman" panose="02020603050405020304"/>
              </a:rPr>
              <a:t> </a:t>
            </a:r>
            <a:br>
              <a:rPr lang="en-US" b="1" i="0" dirty="0">
                <a:solidFill>
                  <a:srgbClr val="0F0F0F"/>
                </a:solidFill>
                <a:latin typeface="Roboto" panose="02000000000000000000"/>
                <a:ea typeface="Roboto" panose="02000000000000000000"/>
                <a:cs typeface="Roboto" panose="02000000000000000000"/>
                <a:sym typeface="Roboto" panose="02000000000000000000"/>
              </a:rPr>
            </a:br>
            <a:endParaRPr lang="en-US" b="1" i="0" dirty="0">
              <a:solidFill>
                <a:srgbClr val="0F0F0F"/>
              </a:solidFill>
              <a:latin typeface="Roboto" panose="02000000000000000000"/>
              <a:ea typeface="Roboto" panose="02000000000000000000"/>
              <a:cs typeface="Roboto" panose="02000000000000000000"/>
              <a:sym typeface="Roboto" panose="02000000000000000000"/>
            </a:endParaRPr>
          </a:p>
        </p:txBody>
      </p:sp>
      <p:pic>
        <p:nvPicPr>
          <p:cNvPr id="2097152" name="Google Shape;64;p7"/>
          <p:cNvPicPr preferRelativeResize="0"/>
          <p:nvPr/>
        </p:nvPicPr>
        <p:blipFill rotWithShape="1">
          <a:blip r:embed="rId3"/>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19367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panose="020F0502020204030204"/>
                <a:ea typeface="Calibri" panose="020F0502020204030204"/>
                <a:cs typeface="Calibri" panose="020F0502020204030204"/>
                <a:sym typeface="Calibri" panose="020F0502020204030204"/>
              </a:rPr>
              <a:t>STUDENT NAME: MOHAN .B </a:t>
            </a:r>
          </a:p>
          <a:p>
            <a:pPr marL="0" marR="0" lvl="0" indent="0" algn="l" rtl="0">
              <a:spcBef>
                <a:spcPts val="0"/>
              </a:spcBef>
              <a:spcAft>
                <a:spcPts val="0"/>
              </a:spcAft>
              <a:buNone/>
            </a:pPr>
            <a:r>
              <a:rPr lang="en-US" sz="2400" dirty="0">
                <a:solidFill>
                  <a:schemeClr val="dk1"/>
                </a:solidFill>
                <a:latin typeface="Calibri" panose="020F0502020204030204"/>
                <a:ea typeface="Calibri" panose="020F0502020204030204"/>
                <a:cs typeface="Calibri" panose="020F0502020204030204"/>
                <a:sym typeface="Calibri" panose="020F0502020204030204"/>
              </a:rPr>
              <a:t>REGISTER NO      : 122203676 (</a:t>
            </a:r>
            <a:r>
              <a:rPr lang="en-US" sz="2000" dirty="0"/>
              <a:t>ansunm1611d22cp0</a:t>
            </a:r>
            <a:r>
              <a:rPr lang="en-IN" sz="2000" dirty="0"/>
              <a:t>35</a:t>
            </a:r>
            <a:r>
              <a:rPr lang="en-US" sz="2000" dirty="0"/>
              <a:t>)</a:t>
            </a:r>
            <a:endParaRPr sz="2400" dirty="0">
              <a:solidFill>
                <a:schemeClr val="dk1"/>
              </a:solidFill>
              <a:latin typeface="Calibri" panose="020F0502020204030204"/>
              <a:ea typeface="Calibri" panose="020F0502020204030204"/>
              <a:cs typeface="Calibri" panose="020F0502020204030204"/>
              <a:sym typeface="Calibri" panose="020F0502020204030204"/>
            </a:endParaRPr>
          </a:p>
          <a:p>
            <a:r>
              <a:rPr lang="en-US" sz="2400" dirty="0">
                <a:solidFill>
                  <a:schemeClr val="dk1"/>
                </a:solidFill>
                <a:latin typeface="Calibri" panose="020F0502020204030204"/>
                <a:ea typeface="Calibri" panose="020F0502020204030204"/>
                <a:cs typeface="Calibri" panose="020F0502020204030204"/>
                <a:sym typeface="Calibri" panose="020F0502020204030204"/>
              </a:rPr>
              <a:t>DEPARTMENT   </a:t>
            </a:r>
            <a:r>
              <a:rPr lang="en-US" sz="2400" b="1" dirty="0">
                <a:solidFill>
                  <a:schemeClr val="dk1"/>
                </a:solidFill>
                <a:latin typeface="Calibri" panose="020F0502020204030204"/>
                <a:ea typeface="Calibri" panose="020F0502020204030204"/>
                <a:cs typeface="Calibri" panose="020F0502020204030204"/>
                <a:sym typeface="Calibri" panose="020F0502020204030204"/>
              </a:rPr>
              <a:t>  </a:t>
            </a:r>
            <a:r>
              <a:rPr lang="en-US" b="1" dirty="0">
                <a:solidFill>
                  <a:schemeClr val="dk1"/>
                </a:solidFill>
                <a:latin typeface="Calibri" panose="020F0502020204030204"/>
                <a:ea typeface="Calibri" panose="020F0502020204030204"/>
                <a:cs typeface="Calibri" panose="020F0502020204030204"/>
                <a:sym typeface="Calibri" panose="020F0502020204030204"/>
              </a:rPr>
              <a:t>: </a:t>
            </a:r>
            <a:r>
              <a:rPr lang="en-US" sz="1800" b="1" dirty="0"/>
              <a:t>Corporate Secretaryship </a:t>
            </a:r>
            <a:endParaRPr b="1"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dirty="0">
                <a:solidFill>
                  <a:schemeClr val="dk1"/>
                </a:solidFill>
                <a:latin typeface="Calibri" panose="020F0502020204030204"/>
                <a:ea typeface="Calibri" panose="020F0502020204030204"/>
                <a:cs typeface="Calibri" panose="020F0502020204030204"/>
                <a:sym typeface="Calibri" panose="020F0502020204030204"/>
              </a:rPr>
              <a:t>COLLEGE              : Patrician College of </a:t>
            </a:r>
            <a:r>
              <a:rPr lang="en-US" altLang="en-IN" sz="2400" dirty="0">
                <a:solidFill>
                  <a:schemeClr val="dk1"/>
                </a:solidFill>
                <a:latin typeface="Calibri" panose="020F0502020204030204"/>
                <a:ea typeface="Calibri" panose="020F0502020204030204"/>
                <a:cs typeface="Calibri" panose="020F0502020204030204"/>
                <a:sym typeface="Calibri" panose="020F0502020204030204"/>
              </a:rPr>
              <a:t> Arts &amp; Science College</a:t>
            </a:r>
            <a:endParaRPr sz="24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dirty="0">
                <a:solidFill>
                  <a:schemeClr val="dk1"/>
                </a:solidFill>
                <a:latin typeface="Calibri" panose="020F0502020204030204"/>
                <a:ea typeface="Calibri" panose="020F0502020204030204"/>
                <a:cs typeface="Calibri" panose="020F0502020204030204"/>
                <a:sym typeface="Calibri" panose="020F0502020204030204"/>
              </a:rPr>
              <a:t>           </a:t>
            </a:r>
            <a:endParaRPr sz="24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5" name="Google Shape;188;p16"/>
          <p:cNvPicPr preferRelativeResize="0"/>
          <p:nvPr/>
        </p:nvPicPr>
        <p:blipFill rotWithShape="1">
          <a:blip r:embed="rId3"/>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t>10</a:t>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panose="020B0604020202020204"/>
              <a:buNone/>
            </a:pP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6" name="Google Shape;197;p17"/>
          <p:cNvPicPr preferRelativeResize="0"/>
          <p:nvPr/>
        </p:nvPicPr>
        <p:blipFill rotWithShape="1">
          <a:blip r:embed="rId3"/>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t>11</a:t>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panose="020B0603020202020204"/>
                <a:ea typeface="Trebuchet MS" panose="020B0603020202020204"/>
                <a:cs typeface="Trebuchet MS" panose="020B0603020202020204"/>
                <a:sym typeface="Trebuchet MS" panose="020B0603020202020204"/>
              </a:rPr>
              <a:t>MODELLING</a:t>
            </a:r>
            <a:endParaRPr sz="4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7" name="Google Shape;209;p18"/>
          <p:cNvPicPr preferRelativeResize="0"/>
          <p:nvPr/>
        </p:nvPicPr>
        <p:blipFill rotWithShape="1">
          <a:blip r:embed="rId3"/>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t>12</a:t>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097168" name="Google Shape;212;p18"/>
          <p:cNvPicPr preferRelativeResize="0"/>
          <p:nvPr/>
        </p:nvPicPr>
        <p:blipFill rotWithShape="1">
          <a:blip r:embed="rId4"/>
          <a:srcRect/>
          <a:stretch>
            <a:fillRect/>
          </a:stretch>
        </p:blipFill>
        <p:spPr>
          <a:xfrm>
            <a:off x="1487128" y="1339337"/>
            <a:ext cx="6585155" cy="4556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conclusion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panose="020F0502020204030204"/>
                <a:ea typeface="Calibri" panose="020F0502020204030204"/>
                <a:cs typeface="Calibri" panose="020F0502020204030204"/>
                <a:sym typeface="Calibri" panose="020F0502020204030204"/>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p:nvPr/>
          </p:nvPicPr>
          <p:blipFill rotWithShape="1">
            <a:blip r:embed="rId3"/>
            <a:srcRect/>
            <a:stretch>
              <a:fillRect/>
            </a:stretch>
          </p:blipFill>
          <p:spPr>
            <a:xfrm>
              <a:off x="676275" y="6467475"/>
              <a:ext cx="2143125" cy="200025"/>
            </a:xfrm>
            <a:prstGeom prst="rect">
              <a:avLst/>
            </a:prstGeom>
            <a:noFill/>
            <a:ln>
              <a:noFill/>
            </a:ln>
          </p:spPr>
        </p:pic>
        <p:pic>
          <p:nvPicPr>
            <p:cNvPr id="2097154" name="Google Shape;89;p8"/>
            <p:cNvPicPr preferRelativeResize="0"/>
            <p:nvPr/>
          </p:nvPicPr>
          <p:blipFill rotWithShape="1">
            <a:blip r:embed="rId4"/>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Performance Analysis using Excel</a:t>
            </a:r>
            <a:endParaRPr sz="280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55" name="Google Shape;111;p9"/>
          <p:cNvPicPr preferRelativeResize="0"/>
          <p:nvPr/>
        </p:nvPicPr>
        <p:blipFill rotWithShape="1">
          <a:blip r:embed="rId3"/>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p:nvPr/>
          </p:nvPicPr>
          <p:blipFill rotWithShape="1">
            <a:blip r:embed="rId4"/>
            <a:srcRect/>
            <a:stretch>
              <a:fillRect/>
            </a:stretch>
          </p:blipFill>
          <p:spPr>
            <a:xfrm>
              <a:off x="466725" y="6410325"/>
              <a:ext cx="3705225" cy="295275"/>
            </a:xfrm>
            <a:prstGeom prst="rect">
              <a:avLst/>
            </a:prstGeom>
            <a:noFill/>
            <a:ln>
              <a:noFill/>
            </a:ln>
          </p:spPr>
        </p:pic>
        <p:pic>
          <p:nvPicPr>
            <p:cNvPr id="2097157" name="Google Shape;114;p9"/>
            <p:cNvPicPr preferRelativeResize="0"/>
            <p:nvPr/>
          </p:nvPicPr>
          <p:blipFill rotWithShape="1">
            <a:blip r:embed="rId5"/>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Problem Statement</a:t>
            </a: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Project Overview</a:t>
            </a: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End Users</a:t>
            </a: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Our Solution and Proposition</a:t>
            </a:r>
          </a:p>
          <a:p>
            <a:pPr marL="0" marR="0" lvl="0" indent="-177800" algn="l" rtl="0">
              <a:spcBef>
                <a:spcPts val="0"/>
              </a:spcBef>
              <a:spcAft>
                <a:spcPts val="0"/>
              </a:spcAft>
              <a:buClr>
                <a:srgbClr val="0D0D0D"/>
              </a:buClr>
              <a:buSzPts val="2800"/>
              <a:buFont typeface="Calibri" panose="020F0502020204030204"/>
              <a:buAutoNum type="arabicPeriod"/>
            </a:pPr>
            <a:r>
              <a:rPr lang="en-US" sz="2800">
                <a:solidFill>
                  <a:srgbClr val="0D0D0D"/>
                </a:solidFill>
                <a:latin typeface="Times New Roman" panose="02020603050405020304"/>
                <a:ea typeface="Times New Roman" panose="02020603050405020304"/>
                <a:cs typeface="Times New Roman" panose="02020603050405020304"/>
                <a:sym typeface="Times New Roman" panose="02020603050405020304"/>
              </a:rPr>
              <a:t>Dataset Description</a:t>
            </a: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Modelling Approach</a:t>
            </a: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Results and </a:t>
            </a:r>
            <a:r>
              <a:rPr lang="en-US" sz="2800">
                <a:solidFill>
                  <a:srgbClr val="0D0D0D"/>
                </a:solidFill>
                <a:latin typeface="Times New Roman" panose="02020603050405020304"/>
                <a:ea typeface="Times New Roman" panose="02020603050405020304"/>
                <a:cs typeface="Times New Roman" panose="02020603050405020304"/>
                <a:sym typeface="Times New Roman" panose="02020603050405020304"/>
              </a:rPr>
              <a:t>Discussion</a:t>
            </a: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Conclusion</a:t>
            </a:r>
          </a:p>
          <a:p>
            <a:pPr marL="0" marR="0" lvl="0" indent="0" algn="l"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58" name="Google Shape;125;p10"/>
            <p:cNvPicPr preferRelativeResize="0"/>
            <p:nvPr/>
          </p:nvPicPr>
          <p:blipFill rotWithShape="1">
            <a:blip r:embed="rId3"/>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p:nvPr/>
        </p:nvPicPr>
        <p:blipFill rotWithShape="1">
          <a:blip r:embed="rId4"/>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panose="020F0502020204030204"/>
                <a:ea typeface="Calibri" panose="020F0502020204030204"/>
                <a:cs typeface="Calibri" panose="020F0502020204030204"/>
                <a:sym typeface="Calibri" panose="020F0502020204030204"/>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panose="020F0502020204030204"/>
                <a:ea typeface="Calibri" panose="020F0502020204030204"/>
                <a:cs typeface="Calibri" panose="020F0502020204030204"/>
                <a:sym typeface="Calibri" panose="020F0502020204030204"/>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panose="020F0502020204030204"/>
                <a:ea typeface="Calibri" panose="020F0502020204030204"/>
                <a:cs typeface="Calibri" panose="020F0502020204030204"/>
                <a:sym typeface="Calibri" panose="020F0502020204030204"/>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0" name="Google Shape;139;p11"/>
            <p:cNvPicPr preferRelativeResize="0"/>
            <p:nvPr/>
          </p:nvPicPr>
          <p:blipFill rotWithShape="1">
            <a:blip r:embed="rId3"/>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p:nvPr/>
        </p:nvPicPr>
        <p:blipFill rotWithShape="1">
          <a:blip r:embed="rId4"/>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panose="020B0604020202020204"/>
              <a:buChar char="•"/>
            </a:pPr>
            <a:r>
              <a:rPr lang="en-US" sz="2400" i="0">
                <a:solidFill>
                  <a:srgbClr val="0D0D0D"/>
                </a:solidFill>
                <a:latin typeface="Times New Roman" panose="02020603050405020304"/>
                <a:ea typeface="Times New Roman" panose="02020603050405020304"/>
                <a:cs typeface="Times New Roman" panose="02020603050405020304"/>
                <a:sym typeface="Times New Roman" panose="02020603050405020304"/>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panose="02020603050405020304"/>
                <a:ea typeface="Times New Roman" panose="02020603050405020304"/>
                <a:cs typeface="Times New Roman" panose="02020603050405020304"/>
                <a:sym typeface="Times New Roman" panose="02020603050405020304"/>
              </a:rPr>
              <a:t>.</a:t>
            </a: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panose="020F0502020204030204"/>
                <a:ea typeface="Calibri" panose="020F0502020204030204"/>
                <a:cs typeface="Calibri" panose="020F0502020204030204"/>
                <a:sym typeface="Calibri" panose="020F0502020204030204"/>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dk1"/>
              </a:buClr>
              <a:buSzPts val="2400"/>
              <a:buFont typeface="Calibri" panose="020F0502020204030204"/>
              <a:buAutoNum type="arabicPeriod"/>
            </a:pPr>
            <a:r>
              <a:rPr lang="en-US" sz="2400" dirty="0">
                <a:solidFill>
                  <a:schemeClr val="dk1"/>
                </a:solidFill>
                <a:latin typeface="Calibri" panose="020F0502020204030204"/>
                <a:ea typeface="Calibri" panose="020F0502020204030204"/>
                <a:cs typeface="Calibri" panose="020F0502020204030204"/>
                <a:sym typeface="Calibri" panose="020F0502020204030204"/>
              </a:rPr>
              <a:t>**Data Organization:** Importing, cleaning, and structuring employee data for clarity and consistency.</a:t>
            </a:r>
            <a:endParaRPr sz="24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4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dirty="0">
                <a:solidFill>
                  <a:schemeClr val="dk1"/>
                </a:solidFill>
                <a:latin typeface="Calibri" panose="020F0502020204030204"/>
                <a:ea typeface="Calibri" panose="020F0502020204030204"/>
                <a:cs typeface="Calibri" panose="020F0502020204030204"/>
                <a:sym typeface="Calibri" panose="020F0502020204030204"/>
              </a:rPr>
              <a:t>2. **Analysis:** Applying Excel functions and formulas to assess performance metrics, filling missing values , and other key indicators.</a:t>
            </a:r>
            <a:endParaRPr sz="24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4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dirty="0">
                <a:solidFill>
                  <a:schemeClr val="dk1"/>
                </a:solidFill>
                <a:latin typeface="Calibri" panose="020F0502020204030204"/>
                <a:ea typeface="Calibri" panose="020F0502020204030204"/>
                <a:cs typeface="Calibri" panose="020F0502020204030204"/>
                <a:sym typeface="Calibri" panose="020F0502020204030204"/>
              </a:rPr>
              <a:t>3. **Visualization:** Creating charts, graphs, and pivot tables to visualize trends and patterns.</a:t>
            </a:r>
            <a:endParaRPr sz="24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4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dirty="0">
                <a:solidFill>
                  <a:schemeClr val="dk1"/>
                </a:solidFill>
                <a:latin typeface="Calibri" panose="020F0502020204030204"/>
                <a:ea typeface="Calibri" panose="020F0502020204030204"/>
                <a:cs typeface="Calibri" panose="020F0502020204030204"/>
                <a:sym typeface="Calibri" panose="020F0502020204030204"/>
              </a:rPr>
              <a:t>4. **Reporting:** Summarizing findings to inform HR strategies and decision-making.</a:t>
            </a:r>
            <a:endParaRPr sz="24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p:nvPr/>
        </p:nvPicPr>
        <p:blipFill rotWithShape="1">
          <a:blip r:embed="rId3"/>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The end users in employee performance analysis typically include:</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a:solidFill>
                  <a:schemeClr val="dk1"/>
                </a:solidFill>
                <a:latin typeface="Calibri" panose="020F0502020204030204"/>
                <a:ea typeface="Calibri" panose="020F0502020204030204"/>
                <a:cs typeface="Calibri" panose="020F0502020204030204"/>
                <a:sym typeface="Calibri" panose="020F0502020204030204"/>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p:nvPr/>
        </p:nvPicPr>
        <p:blipFill rotWithShape="1">
          <a:blip r:embed="rId3"/>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p:nvPr/>
        </p:nvPicPr>
        <p:blipFill rotWithShape="1">
          <a:blip r:embed="rId4"/>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panose="020F0502020204030204"/>
                <a:ea typeface="Calibri" panose="020F0502020204030204"/>
                <a:cs typeface="Calibri" panose="020F0502020204030204"/>
                <a:sym typeface="Calibri" panose="020F0502020204030204"/>
              </a:rPr>
              <a:t>*Filtering – to fill the missing values.</a:t>
            </a:r>
          </a:p>
          <a:p>
            <a:pPr marL="0" marR="0" lvl="0" indent="0" algn="l" rtl="0">
              <a:spcBef>
                <a:spcPts val="0"/>
              </a:spcBef>
              <a:spcAft>
                <a:spcPts val="0"/>
              </a:spcAft>
              <a:buNone/>
            </a:pPr>
            <a:r>
              <a:rPr lang="en-US" sz="3200">
                <a:solidFill>
                  <a:schemeClr val="dk1"/>
                </a:solidFill>
                <a:latin typeface="Calibri" panose="020F0502020204030204"/>
                <a:ea typeface="Calibri" panose="020F0502020204030204"/>
                <a:cs typeface="Calibri" panose="020F0502020204030204"/>
                <a:sym typeface="Calibri" panose="020F0502020204030204"/>
              </a:rPr>
              <a:t>*Conditional formating- blank values.</a:t>
            </a:r>
          </a:p>
          <a:p>
            <a:pPr marL="0" marR="0" lvl="0" indent="0" algn="l" rtl="0">
              <a:spcBef>
                <a:spcPts val="0"/>
              </a:spcBef>
              <a:spcAft>
                <a:spcPts val="0"/>
              </a:spcAft>
              <a:buNone/>
            </a:pPr>
            <a:r>
              <a:rPr lang="en-US" sz="3200">
                <a:solidFill>
                  <a:schemeClr val="dk1"/>
                </a:solidFill>
                <a:latin typeface="Calibri" panose="020F0502020204030204"/>
                <a:ea typeface="Calibri" panose="020F0502020204030204"/>
                <a:cs typeface="Calibri" panose="020F0502020204030204"/>
                <a:sym typeface="Calibri" panose="020F0502020204030204"/>
              </a:rPr>
              <a:t>*Using- Pivot table &amp; Chart.</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Employee data set- Kaggle</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There are 26 features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The important ten features are,</a:t>
            </a: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 Employment ID</a:t>
            </a: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*First name</a:t>
            </a: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*Last name </a:t>
            </a: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*Gender</a:t>
            </a: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*Employee status</a:t>
            </a: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*Employee type</a:t>
            </a: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*Employee classification</a:t>
            </a: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*Performance score</a:t>
            </a: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*Current employee ratings</a:t>
            </a: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        * Business units</a:t>
            </a:r>
          </a:p>
          <a:p>
            <a:pPr marL="0" marR="0" lvl="0" indent="0" algn="l"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697</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Arial</vt:lpstr>
      <vt:lpstr>Trebuchet MS</vt:lpstr>
      <vt:lpstr>Times New Roman</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CPH2035</dc:creator>
  <cp:lastModifiedBy>ADITYA ADITHYA</cp:lastModifiedBy>
  <cp:revision>14</cp:revision>
  <dcterms:created xsi:type="dcterms:W3CDTF">2024-09-01T02:42:00Z</dcterms:created>
  <dcterms:modified xsi:type="dcterms:W3CDTF">2024-09-28T16:49:41Z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y fmtid="{D5CDD505-2E9C-101B-9397-08002B2CF9AE}" pid="3" name="KSOProductBuildVer">
    <vt:lpwstr>1033-12.2.0.18283</vt:lpwstr>
  </property>
</Properties>
</file>