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1838" autoAdjust="0"/>
    <p:restoredTop sz="94637" autoAdjust="0"/>
  </p:normalViewPr>
  <p:slideViewPr>
    <p:cSldViewPr snapToGrid="0">
      <p:cViewPr>
        <p:scale>
          <a:sx n="57" d="100"/>
          <a:sy n="57" d="100"/>
        </p:scale>
        <p:origin x="1386" y="42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48BAA4-03D4-480E-A1CB-63F73711E26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D092D70-D3A8-45CF-9A31-992F0A4E28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48BAA4-03D4-480E-A1CB-63F73711E26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D092D70-D3A8-45CF-9A31-992F0A4E28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48BAA4-03D4-480E-A1CB-63F73711E26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10486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D092D70-D3A8-45CF-9A31-992F0A4E28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48BAA4-03D4-480E-A1CB-63F73711E26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D092D70-D3A8-45CF-9A31-992F0A4E28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2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48BAA4-03D4-480E-A1CB-63F73711E26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D092D70-D3A8-45CF-9A31-992F0A4E28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48BAA4-03D4-480E-A1CB-63F73711E26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10486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D092D70-D3A8-45CF-9A31-992F0A4E28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48BAA4-03D4-480E-A1CB-63F73711E26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104864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D092D70-D3A8-45CF-9A31-992F0A4E28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48BAA4-03D4-480E-A1CB-63F73711E26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10486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D092D70-D3A8-45CF-9A31-992F0A4E28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48BAA4-03D4-480E-A1CB-63F73711E26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104865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D092D70-D3A8-45CF-9A31-992F0A4E28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4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5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48BAA4-03D4-480E-A1CB-63F73711E26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10486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D092D70-D3A8-45CF-9A31-992F0A4E28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1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2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48BAA4-03D4-480E-A1CB-63F73711E26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10486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D092D70-D3A8-45CF-9A31-992F0A4E28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8BAA4-03D4-480E-A1CB-63F73711E26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92D70-D3A8-45CF-9A31-992F0A4E285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4" descr="hh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3066"/>
            <a:ext cx="12192000" cy="6884131"/>
          </a:xfrm>
          <a:prstGeom prst="rect"/>
        </p:spPr>
      </p:pic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321733" y="694267"/>
            <a:ext cx="11870267" cy="1572927"/>
          </a:xfrm>
        </p:spPr>
        <p:txBody>
          <a:bodyPr>
            <a:normAutofit fontScale="90000"/>
          </a:bodyPr>
          <a:p>
            <a:pPr algn="l"/>
            <a:r>
              <a:rPr b="1" dirty="0" sz="8000" i="1" lang="en-US" err="1">
                <a:solidFill>
                  <a:schemeClr val="bg1"/>
                </a:solidFill>
                <a:latin typeface="Bahnschrift Condensed" panose="020B0502040204020203" pitchFamily="34" charset="0"/>
              </a:rPr>
              <a:t>INFORMATiON</a:t>
            </a:r>
            <a:r>
              <a:rPr b="1" dirty="0" sz="8000" i="1" lang="en-US">
                <a:solidFill>
                  <a:schemeClr val="bg1"/>
                </a:solidFill>
                <a:latin typeface="Bahnschrift Condensed" panose="020B0502040204020203" pitchFamily="34" charset="0"/>
              </a:rPr>
              <a:t>               SECURITY     </a:t>
            </a:r>
            <a:endParaRPr b="1" dirty="0" sz="8000" i="1" lang="en-IN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321733" y="2686659"/>
            <a:ext cx="6942667" cy="4184406"/>
          </a:xfrm>
        </p:spPr>
        <p:txBody>
          <a:bodyPr>
            <a:normAutofit/>
          </a:bodyPr>
          <a:p>
            <a:pPr algn="l"/>
            <a:r>
              <a:rPr b="1" dirty="0" sz="2800" i="1" lang="en-US">
                <a:solidFill>
                  <a:schemeClr val="bg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Student name: Mohanraj .M ,</a:t>
            </a:r>
          </a:p>
          <a:p>
            <a:pPr algn="l"/>
            <a:r>
              <a:rPr b="1" dirty="0" sz="2000" i="1" lang="en-IN">
                <a:solidFill>
                  <a:schemeClr val="bg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b="1" dirty="0" i="1" lang="en-IN">
                <a:solidFill>
                  <a:schemeClr val="bg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College name : the </a:t>
            </a:r>
            <a:r>
              <a:rPr b="1" dirty="0" i="1" lang="en-IN" err="1">
                <a:solidFill>
                  <a:schemeClr val="bg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kavery</a:t>
            </a:r>
            <a:r>
              <a:rPr b="1" dirty="0" i="1" lang="en-IN">
                <a:solidFill>
                  <a:schemeClr val="bg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 engineering college,</a:t>
            </a:r>
          </a:p>
          <a:p>
            <a:pPr algn="l"/>
            <a:r>
              <a:rPr b="1" dirty="0" sz="2000" i="1" lang="en-IN">
                <a:solidFill>
                  <a:schemeClr val="bg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Department : COMPUTER  SCIENCE AND ENGINEERING.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1" y="0"/>
            <a:ext cx="5909733" cy="6791785"/>
          </a:xfrm>
          <a:prstGeom prst="rect"/>
        </p:spPr>
      </p:pic>
      <p:sp>
        <p:nvSpPr>
          <p:cNvPr id="1048608" name="Content Placeholder 2"/>
          <p:cNvSpPr>
            <a:spLocks noGrp="1"/>
          </p:cNvSpPr>
          <p:nvPr>
            <p:ph idx="1"/>
          </p:nvPr>
        </p:nvSpPr>
        <p:spPr>
          <a:xfrm>
            <a:off x="1057124" y="2035178"/>
            <a:ext cx="11134876" cy="2721428"/>
          </a:xfrm>
        </p:spPr>
        <p:txBody>
          <a:bodyPr>
            <a:normAutofit fontScale="86111" lnSpcReduction="20000"/>
          </a:bodyPr>
          <a:p>
            <a:pPr indent="0" marL="0">
              <a:buNone/>
            </a:pPr>
            <a:r>
              <a:rPr b="1" dirty="0" sz="3600" i="1" lang="en-US">
                <a:latin typeface="Bahnschrift Condensed" panose="020B0502040204020203" pitchFamily="34" charset="0"/>
              </a:rPr>
              <a:t>           Peer-reviewed journals like the Journal of Cybersecurity,</a:t>
            </a:r>
          </a:p>
          <a:p>
            <a:pPr indent="0" marL="0">
              <a:buNone/>
            </a:pPr>
            <a:r>
              <a:rPr b="1" dirty="0" sz="3600" i="1" lang="en-US">
                <a:latin typeface="Bahnschrift Condensed" panose="020B0502040204020203" pitchFamily="34" charset="0"/>
              </a:rPr>
              <a:t>            IEEE Transactions on Information Forensics and Security,</a:t>
            </a:r>
          </a:p>
          <a:p>
            <a:pPr indent="0" marL="0">
              <a:buNone/>
            </a:pPr>
            <a:r>
              <a:rPr b="1" dirty="0" sz="3600" i="1" lang="en-US">
                <a:latin typeface="Bahnschrift Condensed" panose="020B0502040204020203" pitchFamily="34" charset="0"/>
              </a:rPr>
              <a:t>           And ACM Transactions on Information and System Security </a:t>
            </a:r>
          </a:p>
          <a:p>
            <a:pPr indent="0" marL="0">
              <a:buNone/>
            </a:pPr>
            <a:r>
              <a:rPr b="1" dirty="0" sz="3600" i="1" lang="en-US">
                <a:latin typeface="Bahnschrift Condensed" panose="020B0502040204020203" pitchFamily="34" charset="0"/>
              </a:rPr>
              <a:t>      provide in-depth research and analysis  information security topics</a:t>
            </a:r>
            <a:r>
              <a:rPr dirty="0" sz="3600" lang="en-US"/>
              <a:t>.</a:t>
            </a:r>
            <a:endParaRPr dirty="0" sz="3600" lang="en-IN"/>
          </a:p>
        </p:txBody>
      </p:sp>
      <p:sp>
        <p:nvSpPr>
          <p:cNvPr id="1048609" name="TextBox 6"/>
          <p:cNvSpPr txBox="1">
            <a:spLocks noGrp="1"/>
          </p:cNvSpPr>
          <p:nvPr>
            <p:ph type="title"/>
          </p:nvPr>
        </p:nvSpPr>
        <p:spPr>
          <a:xfrm>
            <a:off x="1856014" y="374377"/>
            <a:ext cx="8479971" cy="971551"/>
          </a:xfrm>
          <a:prstGeom prst="rect"/>
          <a:noFill/>
        </p:spPr>
        <p:txBody>
          <a:bodyPr anchor="ctr"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sz="6600" i="1" lang="en-US">
                <a:solidFill>
                  <a:schemeClr val="accent6"/>
                </a:solidFill>
                <a:latin typeface="Algerian" panose="04020705040A02060702" pitchFamily="82" charset="0"/>
                <a:ea typeface="+mj-lt"/>
                <a:cs typeface="Arial"/>
              </a:rPr>
              <a:t>References</a:t>
            </a:r>
            <a:endParaRPr altLang="ko-KR" dirty="0" sz="6600" i="1" lang="en-US">
              <a:solidFill>
                <a:schemeClr val="accent6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Content Placeholder 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220133" y="0"/>
            <a:ext cx="13191067" cy="7419975"/>
          </a:xfrm>
          <a:prstGeom prst="rect"/>
          <a:ln>
            <a:noFill/>
          </a:ln>
          <a:effectLst>
            <a:softEdge rad="112500"/>
          </a:effectLst>
        </p:spPr>
      </p:pic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576458" y="2720737"/>
            <a:ext cx="9677400" cy="2371841"/>
          </a:xfrm>
        </p:spPr>
        <p:txBody>
          <a:bodyPr>
            <a:normAutofit/>
          </a:bodyPr>
          <a:p>
            <a:pPr algn="ctr"/>
            <a:r>
              <a:rPr b="1" dirty="0" sz="4000" i="1" lang="en-US">
                <a:solidFill>
                  <a:schemeClr val="bg1"/>
                </a:solidFill>
                <a:latin typeface="Goudy Stout" panose="0202090407030B020401" pitchFamily="18" charset="0"/>
              </a:rPr>
              <a:t>THANK </a:t>
            </a:r>
            <a:br>
              <a:rPr b="1" dirty="0" sz="4000" i="1" lang="en-US">
                <a:solidFill>
                  <a:schemeClr val="bg1"/>
                </a:solidFill>
                <a:latin typeface="Goudy Stout" panose="0202090407030B020401" pitchFamily="18" charset="0"/>
              </a:rPr>
            </a:br>
            <a:r>
              <a:rPr b="1" dirty="0" sz="4000" i="1" lang="en-US">
                <a:solidFill>
                  <a:schemeClr val="bg1"/>
                </a:solidFill>
                <a:latin typeface="Goudy Stout" panose="0202090407030B020401" pitchFamily="18" charset="0"/>
              </a:rPr>
              <a:t>            YOU</a:t>
            </a:r>
            <a:endParaRPr b="1" dirty="0" sz="4000" i="1" lang="en-IN">
              <a:solidFill>
                <a:schemeClr val="bg1"/>
              </a:solidFill>
              <a:latin typeface="Goudy Stout" panose="0202090407030B020401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50799"/>
            <a:ext cx="12192000" cy="6858000"/>
          </a:xfrm>
        </p:spPr>
      </p:pic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5744816" y="2544417"/>
            <a:ext cx="6447184" cy="2524539"/>
          </a:xfrm>
        </p:spPr>
        <p:txBody>
          <a:bodyPr>
            <a:normAutofit fontScale="90000"/>
          </a:bodyPr>
          <a:p>
            <a:r>
              <a:rPr b="1" dirty="0" i="1" lang="en-US">
                <a:solidFill>
                  <a:schemeClr val="bg1"/>
                </a:solidFill>
                <a:latin typeface="Arial Black" panose="020B0A04020102020204" pitchFamily="34" charset="0"/>
              </a:rPr>
              <a:t>OUTLINE</a:t>
            </a:r>
            <a:br>
              <a:rPr b="1" dirty="0" i="1" lang="en-US">
                <a:solidFill>
                  <a:schemeClr val="bg1"/>
                </a:solidFill>
                <a:latin typeface="Arial Black" panose="020B0A04020102020204" pitchFamily="34" charset="0"/>
              </a:rPr>
            </a:br>
            <a:br>
              <a:rPr b="1" dirty="0" i="1" lang="en-US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b="1" dirty="0" i="1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b="1" dirty="0" sz="22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(should not  include solution)</a:t>
            </a:r>
            <a:br>
              <a:rPr b="1" dirty="0" sz="22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b="1" dirty="0" sz="22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b="1" dirty="0" sz="22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b="1" dirty="0" sz="2200" lang="en-US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Proposd</a:t>
            </a:r>
            <a:r>
              <a:rPr b="1" dirty="0" sz="22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 /solution </a:t>
            </a:r>
            <a:br>
              <a:rPr b="1" dirty="0" sz="22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b="1" dirty="0" sz="22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b="1" dirty="0" sz="22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System </a:t>
            </a:r>
            <a:r>
              <a:rPr b="1" dirty="0" sz="2200" lang="en-US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Develoment</a:t>
            </a:r>
            <a:r>
              <a:rPr b="1" dirty="0" sz="22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2200" lang="en-US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Approch</a:t>
            </a:r>
            <a:r>
              <a:rPr b="1" dirty="0" sz="22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 Technology used) </a:t>
            </a:r>
            <a:br>
              <a:rPr b="1" dirty="0" sz="22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b="1" dirty="0" sz="22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b="1" dirty="0" sz="22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Algorithm &amp; Deployment </a:t>
            </a:r>
            <a:br>
              <a:rPr b="1" dirty="0" sz="22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b="1" dirty="0" sz="22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b="1" dirty="0" sz="22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Result { output image}</a:t>
            </a:r>
            <a:br>
              <a:rPr b="1" dirty="0" sz="22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b="1" dirty="0" sz="22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b="1" dirty="0" sz="22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Conclusion </a:t>
            </a:r>
            <a:br>
              <a:rPr b="1" dirty="0" sz="22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b="1" dirty="0" sz="22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b="1" dirty="0" sz="22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Future scope</a:t>
            </a:r>
            <a:br>
              <a:rPr b="1" dirty="0" sz="22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b="1" dirty="0" sz="22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b="1" dirty="0" sz="22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References</a:t>
            </a:r>
            <a:br>
              <a:rPr b="1" dirty="0" i="1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b="1" dirty="0" i="1" lang="en-I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solidFill>
                  <a:schemeClr val="accent6"/>
                </a:solidFill>
                <a:latin typeface="Bodoni MT Black" panose="02070A03080606020203" pitchFamily="18" charset="0"/>
              </a:rPr>
              <a:t>            </a:t>
            </a:r>
            <a:r>
              <a:rPr dirty="0" i="1" lang="en-US">
                <a:solidFill>
                  <a:schemeClr val="accent6"/>
                </a:solidFill>
                <a:latin typeface="Bodoni MT Black" panose="02070A03080606020203" pitchFamily="18" charset="0"/>
              </a:rPr>
              <a:t>Problem statement </a:t>
            </a:r>
            <a:endParaRPr dirty="0" i="1" lang="en-IN">
              <a:solidFill>
                <a:schemeClr val="accent6"/>
              </a:solidFill>
              <a:latin typeface="Bodoni MT Black" panose="02070A03080606020203" pitchFamily="18" charset="0"/>
            </a:endParaRP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>
          <a:xfrm>
            <a:off x="1299817" y="1690688"/>
            <a:ext cx="11095383" cy="4486275"/>
          </a:xfrm>
        </p:spPr>
        <p:txBody>
          <a:bodyPr>
            <a:normAutofit/>
          </a:bodyPr>
          <a:p>
            <a:pPr algn="ctr" indent="0" marL="0">
              <a:buNone/>
            </a:pPr>
            <a:r>
              <a:rPr b="1" dirty="0" i="1" lang="en-US">
                <a:latin typeface="Bahnschrift Light Condensed" panose="020B0502040204020203" pitchFamily="34" charset="0"/>
              </a:rPr>
              <a:t>.In today's interconnected digital world, information security paramount concern.</a:t>
            </a:r>
          </a:p>
          <a:p>
            <a:pPr algn="ctr" indent="0" marL="0">
              <a:buNone/>
            </a:pPr>
            <a:r>
              <a:rPr b="1" dirty="0" i="1" lang="en-US">
                <a:latin typeface="Bahnschrift Light Condensed" panose="020B0502040204020203" pitchFamily="34" charset="0"/>
              </a:rPr>
              <a:t>  </a:t>
            </a:r>
          </a:p>
          <a:p>
            <a:pPr algn="ctr" indent="0" marL="0">
              <a:buNone/>
            </a:pPr>
            <a:r>
              <a:rPr b="1" dirty="0" i="1" lang="en-US">
                <a:latin typeface="Bahnschrift Light Condensed" panose="020B0502040204020203" pitchFamily="34" charset="0"/>
              </a:rPr>
              <a:t>. With the increasing volume and sophistication of cyber threats, organizations face   significant challenges in safeguarding their sensitive data, systems, </a:t>
            </a:r>
          </a:p>
          <a:p>
            <a:pPr algn="ctr" indent="0" marL="0">
              <a:buNone/>
            </a:pPr>
            <a:r>
              <a:rPr b="1" dirty="0" i="1" lang="en-US">
                <a:latin typeface="Bahnschrift Light Condensed" panose="020B0502040204020203" pitchFamily="34" charset="0"/>
              </a:rPr>
              <a:t>and networks from unauthorized access, breaches, and attacks.</a:t>
            </a:r>
          </a:p>
          <a:p>
            <a:pPr algn="ctr" indent="0" marL="0">
              <a:buNone/>
            </a:pPr>
            <a:endParaRPr b="1" dirty="0" i="1" lang="en-US">
              <a:latin typeface="Bahnschrift Light Condensed" panose="020B0502040204020203" pitchFamily="34" charset="0"/>
            </a:endParaRPr>
          </a:p>
          <a:p>
            <a:pPr algn="ctr" indent="0" marL="0">
              <a:buNone/>
            </a:pPr>
            <a:r>
              <a:rPr b="1" dirty="0" i="1" lang="en-US">
                <a:latin typeface="Bahnschrift Light Condensed" panose="020B0502040204020203" pitchFamily="34" charset="0"/>
              </a:rPr>
              <a:t> . Despite implementing various security measures, </a:t>
            </a:r>
          </a:p>
          <a:p>
            <a:pPr algn="ctr" indent="0" marL="0">
              <a:buNone/>
            </a:pPr>
            <a:r>
              <a:rPr b="1" dirty="0" i="1" lang="en-US">
                <a:latin typeface="Bahnschrift Light Condensed" panose="020B0502040204020203" pitchFamily="34" charset="0"/>
              </a:rPr>
              <a:t>such as firewalls, encryption, and access controls, </a:t>
            </a:r>
          </a:p>
          <a:p>
            <a:pPr algn="ctr" indent="0" marL="0">
              <a:buNone/>
            </a:pPr>
            <a:r>
              <a:rPr b="1" dirty="0" i="1" lang="en-US">
                <a:latin typeface="Bahnschrift Light Condensed" panose="020B0502040204020203" pitchFamily="34" charset="0"/>
              </a:rPr>
              <a:t>vulnerabilities persist due to evolving threats and human</a:t>
            </a:r>
            <a:r>
              <a:rPr dirty="0" i="1" lang="en-US">
                <a:latin typeface="Bahnschrift Light Condensed" panose="020B0502040204020203" pitchFamily="34" charset="0"/>
              </a:rPr>
              <a:t>.</a:t>
            </a:r>
            <a:endParaRPr dirty="0" i="1" lang="en-IN">
              <a:latin typeface="Bahnschrift Ligh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2032"/>
            <a:ext cx="6667750" cy="6845968"/>
          </a:xfrm>
          <a:prstGeom prst="rect"/>
        </p:spPr>
      </p:pic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i="1" lang="en-US"/>
              <a:t>                     </a:t>
            </a:r>
            <a:r>
              <a:rPr b="1" dirty="0" i="1" lang="en-US">
                <a:solidFill>
                  <a:schemeClr val="accent6"/>
                </a:solidFill>
                <a:latin typeface="Bodoni MT Black" panose="02070A03080606020203" pitchFamily="18" charset="0"/>
              </a:rPr>
              <a:t>Proposed solution </a:t>
            </a:r>
            <a:endParaRPr b="1" dirty="0" i="1" lang="en-IN">
              <a:solidFill>
                <a:schemeClr val="accent6"/>
              </a:solidFill>
              <a:latin typeface="Bodoni MT Black" panose="02070A03080606020203" pitchFamily="18" charset="0"/>
            </a:endParaRP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1676400" y="1571625"/>
            <a:ext cx="10515600" cy="4351338"/>
          </a:xfrm>
        </p:spPr>
        <p:txBody>
          <a:bodyPr>
            <a:normAutofit fontScale="67857" lnSpcReduction="20000"/>
          </a:bodyPr>
          <a:p>
            <a:r>
              <a:rPr dirty="0" i="1" lang="en-US"/>
              <a:t>Risk Assessment: Conduct regular assessments to identify and prioritize potential security risks and vulnerabilities across the organization's infrastructure, applications, and data assets.</a:t>
            </a:r>
          </a:p>
          <a:p>
            <a:endParaRPr dirty="0" i="1" lang="en-US"/>
          </a:p>
          <a:p>
            <a:r>
              <a:rPr dirty="0" i="1" lang="en-US"/>
              <a:t>Security Policies and Procedures: Develop and enforce clear policies and procedures governing information security practices, including data classification, access control, incident response, and employee training.</a:t>
            </a:r>
          </a:p>
          <a:p>
            <a:endParaRPr dirty="0" i="1" lang="en-US"/>
          </a:p>
          <a:p>
            <a:r>
              <a:rPr dirty="0" i="1" lang="en-US"/>
              <a:t> Access Control: Implement strong authentication mechanisms, role-based access controls, and least privilege principles to ensure that only authorized users can access sensitive data and systems.</a:t>
            </a:r>
          </a:p>
          <a:p>
            <a:endParaRPr dirty="0" i="1" lang="en-US"/>
          </a:p>
          <a:p>
            <a:r>
              <a:rPr dirty="0" i="1" lang="en-US"/>
              <a:t>Encryption: Utilize encryption techniques to protect data both in transit and at rest, safeguarding it from unauthorized access or interception.</a:t>
            </a:r>
          </a:p>
          <a:p>
            <a:endParaRPr dirty="0" i="1" lang="en-US"/>
          </a:p>
          <a:p>
            <a:r>
              <a:rPr dirty="0" i="1" lang="en-US"/>
              <a:t>Network Security: Deploy firewalls, intrusion detection and prevention systems, and secure network protocols to monitor and defend against external and internal threats.</a:t>
            </a:r>
            <a:endParaRPr dirty="0" i="1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6388768" cy="6681415"/>
          </a:xfrm>
          <a:prstGeom prst="rect"/>
        </p:spPr>
      </p:pic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5570621" y="339210"/>
            <a:ext cx="10515600" cy="1325563"/>
          </a:xfrm>
        </p:spPr>
        <p:txBody>
          <a:bodyPr/>
          <a:p>
            <a:r>
              <a:rPr b="1" dirty="0" i="1" lang="en-US">
                <a:solidFill>
                  <a:schemeClr val="accent6"/>
                </a:solidFill>
                <a:latin typeface="Arial Black" panose="020B0A04020102020204" pitchFamily="34" charset="0"/>
              </a:rPr>
              <a:t>System Approach</a:t>
            </a:r>
            <a:br>
              <a:rPr b="1" dirty="0" i="1" lang="en-US">
                <a:solidFill>
                  <a:schemeClr val="accent6"/>
                </a:solidFill>
                <a:latin typeface="Arial Black" panose="020B0A04020102020204" pitchFamily="34" charset="0"/>
              </a:rPr>
            </a:br>
            <a:endParaRPr b="1" dirty="0" i="1" lang="en-IN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1479884" y="1485656"/>
            <a:ext cx="10515600" cy="5372344"/>
          </a:xfrm>
        </p:spPr>
        <p:txBody>
          <a:bodyPr>
            <a:noAutofit/>
          </a:bodyPr>
          <a:p>
            <a:pPr indent="-514350" marL="514350">
              <a:buAutoNum type="arabicPeriod"/>
            </a:pPr>
            <a:r>
              <a:rPr dirty="0" sz="2000" i="1" lang="en-US"/>
              <a:t>Risk Management: Identifying, assessing, and prioritizing risks to the organization's information assets is crucial. This involves understanding the potential impact of threats, vulnerabilities, and their likelihood of occurrence.</a:t>
            </a:r>
          </a:p>
          <a:p>
            <a:pPr indent="-514350" marL="514350">
              <a:buAutoNum type="arabicPeriod"/>
            </a:pPr>
            <a:r>
              <a:rPr dirty="0" sz="2000" i="1" lang="en-US"/>
              <a:t> Policies and Procedures: Establishing clear policies and procedures that define security requirements, roles, responsibilities, and guidelines for employees to follow. These policies should align with organizational objectives and compliance regulations.</a:t>
            </a:r>
          </a:p>
          <a:p>
            <a:pPr indent="-514350" marL="514350">
              <a:buAutoNum type="arabicPeriod"/>
            </a:pPr>
            <a:r>
              <a:rPr dirty="0" sz="2000" i="1" lang="en-US"/>
              <a:t> Technology Controls: Implementing appropriate technological controls such as firewalls, encryption, access controls, intrusion detection systems, and antivirus software to protect against various threats.</a:t>
            </a:r>
          </a:p>
          <a:p>
            <a:pPr indent="-514350" marL="514350">
              <a:buAutoNum type="arabicPeriod"/>
            </a:pPr>
            <a:r>
              <a:rPr dirty="0" sz="2000" i="1" lang="en-US"/>
              <a:t>Education and Training: Providing ongoing education and training programs to increase          awareness and knowledge among employees about security best practices, policies, and procedures.</a:t>
            </a:r>
          </a:p>
          <a:p>
            <a:pPr indent="-514350" marL="514350">
              <a:buAutoNum type="arabicPeriod"/>
            </a:pPr>
            <a:r>
              <a:rPr dirty="0" sz="2000" i="1" lang="en-US"/>
              <a:t>Incident Response: Developing a comprehensive incident response plan to effectively detect, respond to, and recover from security incidents or breaches. This includes establishing communication protocols, escalation procedures, and forensic investigation processes.</a:t>
            </a:r>
            <a:endParaRPr dirty="0" sz="2000" i="1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6648994" cy="6857999"/>
          </a:xfrm>
          <a:prstGeom prst="rect"/>
        </p:spPr>
      </p:pic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2113856" y="90888"/>
            <a:ext cx="10515600" cy="1325563"/>
          </a:xfrm>
        </p:spPr>
        <p:txBody>
          <a:bodyPr>
            <a:normAutofit/>
          </a:bodyPr>
          <a:p>
            <a:r>
              <a:rPr b="1" dirty="0" sz="4800" i="1" lang="en-US">
                <a:solidFill>
                  <a:schemeClr val="accent6"/>
                </a:solidFill>
                <a:latin typeface="Arial Rounded MT Bold" panose="020F0704030504030204" pitchFamily="34" charset="0"/>
              </a:rPr>
              <a:t>    Algorithm &amp; Deployment</a:t>
            </a:r>
            <a:endParaRPr b="1" dirty="0" sz="4800" i="1" lang="en-IN">
              <a:solidFill>
                <a:schemeClr val="accent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788694" y="1693277"/>
            <a:ext cx="10515600" cy="4411053"/>
          </a:xfrm>
        </p:spPr>
        <p:txBody>
          <a:bodyPr>
            <a:normAutofit fontScale="91667" lnSpcReduction="10000"/>
          </a:bodyPr>
          <a:p>
            <a:r>
              <a:rPr dirty="0" sz="2400" i="1" lang="en-US"/>
              <a:t>Algorithm Selection Choose cryptographic algorithms and protocols based on your security requirements. Common choices include AES for encryption, RSA for asymmetric encryption, HMAC for message authentication, and SSL/TLS for secure communication.</a:t>
            </a:r>
          </a:p>
          <a:p>
            <a:r>
              <a:rPr dirty="0" sz="2400" i="1" lang="en-US"/>
              <a:t>Key Management Develop a strategy for generating, storing, and rotating cryptographic keys securely. This includes key generation, distribution, storage, rotation, and destruction.</a:t>
            </a:r>
          </a:p>
          <a:p>
            <a:r>
              <a:rPr dirty="0" sz="2400" i="1" lang="en-US"/>
              <a:t>Secure Development Implement secure coding practices to minimize vulnerabilities in your software or systems. This includes input validation, output encoding, and secure error handling.</a:t>
            </a:r>
          </a:p>
          <a:p>
            <a:r>
              <a:rPr dirty="0" sz="2400" i="1" lang="en-US"/>
              <a:t>Security Testing Conduct thorough testing, including penetration testing and vulnerability assessments, to identify and mitigate potential security weaknesses.</a:t>
            </a:r>
          </a:p>
          <a:p>
            <a:r>
              <a:rPr dirty="0" sz="2400" i="1" lang="en-US"/>
              <a:t>Deployment Deploy security measures across your infrastructure, including firewalls, intrusion detection systems, and access controls. Implement security controls at each layer of your application stack.</a:t>
            </a:r>
            <a:endParaRPr dirty="0" sz="2400" i="1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1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6652154" cy="6858000"/>
          </a:xfrm>
          <a:prstGeom prst="rect"/>
        </p:spPr>
      </p:pic>
      <p:sp>
        <p:nvSpPr>
          <p:cNvPr id="1048602" name="Content Placeholder 6"/>
          <p:cNvSpPr>
            <a:spLocks noGrp="1"/>
          </p:cNvSpPr>
          <p:nvPr>
            <p:ph idx="1"/>
          </p:nvPr>
        </p:nvSpPr>
        <p:spPr>
          <a:xfrm>
            <a:off x="1654258" y="2045977"/>
            <a:ext cx="10537742" cy="3571589"/>
          </a:xfrm>
        </p:spPr>
        <p:txBody>
          <a:bodyPr>
            <a:normAutofit/>
          </a:bodyPr>
          <a:p>
            <a:pPr indent="0" marL="0">
              <a:buNone/>
            </a:pPr>
            <a:r>
              <a:rPr b="1" dirty="0" sz="4400" i="1" lang="en-US"/>
              <a:t>.</a:t>
            </a:r>
            <a:r>
              <a:rPr b="1" dirty="0" i="1" lang="en-US"/>
              <a:t>The result of effectively implementing information security measures is a reduced risk of data breaches, unauthorized access, and other security incidents.</a:t>
            </a:r>
          </a:p>
          <a:p>
            <a:pPr indent="0" marL="0">
              <a:buNone/>
            </a:pPr>
            <a:r>
              <a:rPr b="1" dirty="0" sz="3600" i="1" lang="en-US"/>
              <a:t> </a:t>
            </a:r>
            <a:r>
              <a:rPr b="1" dirty="0" sz="4400" i="1" lang="en-US"/>
              <a:t>. </a:t>
            </a:r>
            <a:r>
              <a:rPr b="1" dirty="0" i="1" lang="en-US"/>
              <a:t>Overall, the result of investing in information security is a resilient and secure environment that protects data, preserves trust, and supports the long-term success of the organization.</a:t>
            </a:r>
          </a:p>
        </p:txBody>
      </p:sp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3560539" y="-732300"/>
            <a:ext cx="5861538" cy="3831772"/>
          </a:xfrm>
        </p:spPr>
        <p:txBody>
          <a:bodyPr>
            <a:normAutofit/>
          </a:bodyPr>
          <a:p>
            <a:pPr algn="ctr"/>
            <a:r>
              <a:rPr b="1" dirty="0" sz="8800" i="1" lang="en-US">
                <a:solidFill>
                  <a:schemeClr val="accent6"/>
                </a:solidFill>
                <a:latin typeface="Bodoni MT Black" panose="02070A03080606020203" pitchFamily="18" charset="0"/>
              </a:rPr>
              <a:t>Result</a:t>
            </a:r>
            <a:endParaRPr b="1" dirty="0" sz="8800" i="1" lang="en-IN">
              <a:solidFill>
                <a:schemeClr val="accent6"/>
              </a:solidFill>
              <a:latin typeface="Bodoni MT Black" panose="02070A030806060202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7721600" cy="6858001"/>
          </a:xfrm>
          <a:prstGeom prst="rect"/>
        </p:spPr>
      </p:pic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2929467" y="-254676"/>
            <a:ext cx="7162800" cy="1955504"/>
          </a:xfrm>
        </p:spPr>
        <p:txBody>
          <a:bodyPr/>
          <a:p>
            <a:r>
              <a:rPr b="1" dirty="0" i="1" lang="en-US">
                <a:solidFill>
                  <a:schemeClr val="accent6"/>
                </a:solidFill>
                <a:latin typeface="Arial Black" panose="020B0A04020102020204" pitchFamily="34" charset="0"/>
              </a:rPr>
              <a:t>                          </a:t>
            </a:r>
            <a:r>
              <a:rPr b="1" dirty="0" i="1" lang="en-US">
                <a:solidFill>
                  <a:schemeClr val="accent6"/>
                </a:solidFill>
                <a:latin typeface="Goudy Stout" panose="0202090407030B020401" pitchFamily="18" charset="0"/>
              </a:rPr>
              <a:t>Conclusion </a:t>
            </a:r>
            <a:endParaRPr b="1" dirty="0" i="1" lang="en-IN">
              <a:solidFill>
                <a:schemeClr val="accent6"/>
              </a:solidFill>
              <a:latin typeface="Goudy Stout" panose="0202090407030B020401" pitchFamily="18" charset="0"/>
            </a:endParaRP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2339219" y="1526199"/>
            <a:ext cx="7968343" cy="3394144"/>
          </a:xfrm>
        </p:spPr>
        <p:txBody>
          <a:bodyPr>
            <a:normAutofit/>
          </a:bodyPr>
          <a:p>
            <a:pPr lvl="4"/>
            <a:r>
              <a:rPr dirty="0" i="1" lang="en-US">
                <a:solidFill>
                  <a:schemeClr val="bg1"/>
                </a:solidFill>
              </a:rPr>
              <a:t>.</a:t>
            </a:r>
          </a:p>
          <a:p>
            <a:pPr indent="0" marL="0">
              <a:buNone/>
            </a:pPr>
            <a:r>
              <a:rPr b="1" dirty="0" i="1" lang="en-US">
                <a:latin typeface="Century Schoolbook" panose="02040604050505020304" pitchFamily="18" charset="0"/>
              </a:rPr>
              <a:t> .</a:t>
            </a:r>
            <a:r>
              <a:rPr b="1" dirty="0" sz="2000" i="1" lang="en-US">
                <a:latin typeface="Century Schoolbook" panose="02040604050505020304" pitchFamily="18" charset="0"/>
              </a:rPr>
              <a:t>By implementing robust security measures such as encryption, access controls, regular audits, and employee training, organizations can mitigate risks and protect sensitive information from unauthorized access or malicious threats. </a:t>
            </a:r>
          </a:p>
          <a:p>
            <a:pPr indent="0" marL="0">
              <a:buNone/>
            </a:pPr>
            <a:r>
              <a:rPr b="1" dirty="0" sz="2000" i="1" lang="en-US">
                <a:latin typeface="Century Schoolbook" panose="02040604050505020304" pitchFamily="18" charset="0"/>
              </a:rPr>
              <a:t> </a:t>
            </a:r>
          </a:p>
          <a:p>
            <a:pPr indent="0" marL="0">
              <a:buNone/>
            </a:pPr>
            <a:r>
              <a:rPr b="1" dirty="0" sz="2000" i="1" lang="en-US">
                <a:latin typeface="Century Schoolbook" panose="02040604050505020304" pitchFamily="18" charset="0"/>
              </a:rPr>
              <a:t>.information security is vital in safeguarding data integrity, confidentiality, and availability</a:t>
            </a:r>
            <a:endParaRPr b="1" dirty="0" sz="2000" i="1" lang="en-IN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1" y="-261256"/>
            <a:ext cx="12192001" cy="6858000"/>
          </a:xfrm>
          <a:prstGeom prst="rect"/>
        </p:spPr>
      </p:pic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1952898" y="960074"/>
            <a:ext cx="10239102" cy="5815840"/>
          </a:xfrm>
        </p:spPr>
        <p:txBody>
          <a:bodyPr>
            <a:normAutofit fontScale="96429"/>
          </a:bodyPr>
          <a:p>
            <a:endParaRPr dirty="0" lang="en-US"/>
          </a:p>
          <a:p>
            <a:r>
              <a:rPr dirty="0" lang="en-US"/>
              <a:t>AI and machine learning algorithms will play a crucial role in identifying and mitigating security threats in real-time, enabling proactive defense mechanisms and adaptive security measures.</a:t>
            </a:r>
          </a:p>
          <a:p>
            <a:pPr indent="0" marL="0">
              <a:buNone/>
            </a:pPr>
            <a:r>
              <a:rPr dirty="0" lang="en-US"/>
              <a:t> </a:t>
            </a:r>
          </a:p>
          <a:p>
            <a:pPr indent="0" marL="0">
              <a:buNone/>
            </a:pPr>
            <a:r>
              <a:rPr dirty="0" lang="en-US"/>
              <a:t>         </a:t>
            </a:r>
            <a:r>
              <a:rPr b="1" dirty="0" sz="4000" lang="en-US"/>
              <a:t>.</a:t>
            </a:r>
            <a:r>
              <a:rPr dirty="0" lang="en-US"/>
              <a:t> </a:t>
            </a:r>
            <a:r>
              <a:rPr b="1" dirty="0" sz="4800" lang="en-US"/>
              <a:t> </a:t>
            </a:r>
            <a:r>
              <a:rPr dirty="0" lang="en-US"/>
              <a:t>With the increasing frequency and severity of cyber attacks,</a:t>
            </a:r>
          </a:p>
          <a:p>
            <a:pPr indent="0" marL="0">
              <a:buNone/>
            </a:pPr>
            <a:r>
              <a:rPr dirty="0" lang="en-US"/>
              <a:t>             governments and regulatory bodies will introduce stricter </a:t>
            </a:r>
          </a:p>
          <a:p>
            <a:pPr algn="ctr" indent="0" marL="0">
              <a:buNone/>
            </a:pPr>
            <a:r>
              <a:rPr dirty="0" lang="en-US"/>
              <a:t>             cybersecurity regulations and compliance standards to ensure </a:t>
            </a:r>
          </a:p>
          <a:p>
            <a:pPr algn="ctr" indent="0" marL="0">
              <a:buNone/>
            </a:pPr>
            <a:r>
              <a:rPr dirty="0" lang="en-US"/>
              <a:t>  the protection of sensitive data and privacy rights.</a:t>
            </a:r>
          </a:p>
        </p:txBody>
      </p:sp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1608828" y="0"/>
            <a:ext cx="7493393" cy="1239523"/>
          </a:xfrm>
        </p:spPr>
        <p:txBody>
          <a:bodyPr>
            <a:normAutofit fontScale="95455"/>
          </a:bodyPr>
          <a:p>
            <a:r>
              <a:rPr b="1" dirty="0" i="1" lang="en-US">
                <a:solidFill>
                  <a:schemeClr val="accent6"/>
                </a:solidFill>
                <a:latin typeface="Arial Black" panose="020B0A04020102020204" pitchFamily="34" charset="0"/>
                <a:cs typeface="Arial"/>
              </a:rPr>
              <a:t>                             </a:t>
            </a:r>
            <a:r>
              <a:rPr b="1" dirty="0" i="1" lang="en-US">
                <a:solidFill>
                  <a:schemeClr val="accent6"/>
                </a:solidFill>
                <a:latin typeface="Bodoni MT Black" panose="02070A03080606020203" pitchFamily="18" charset="0"/>
                <a:cs typeface="Arial"/>
              </a:rPr>
              <a:t>Future   scope</a:t>
            </a:r>
            <a:br>
              <a:rPr b="1" dirty="0" lang="en-US">
                <a:solidFill>
                  <a:schemeClr val="accent1"/>
                </a:solidFill>
                <a:latin typeface="Arial Black" panose="020B0A04020102020204" pitchFamily="34" charset="0"/>
                <a:cs typeface="Arial"/>
              </a:rPr>
            </a:br>
            <a:endParaRPr dirty="0" lang="en-IN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INFORMATION               SECURITY</dc:title>
  <dc:creator>mohanraj</dc:creator>
  <cp:lastModifiedBy>mohanraj</cp:lastModifiedBy>
  <dcterms:created xsi:type="dcterms:W3CDTF">2024-04-01T18:51:55Z</dcterms:created>
  <dcterms:modified xsi:type="dcterms:W3CDTF">2024-04-02T10:24:36Z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0fc2144274ec4d01a88ad1da7edd7a68</vt:lpwstr>
  </property>
</Properties>
</file>