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73" r:id="rId4"/>
    <p:sldId id="274" r:id="rId5"/>
    <p:sldId id="275" r:id="rId6"/>
    <p:sldId id="276" r:id="rId7"/>
    <p:sldId id="258" r:id="rId8"/>
    <p:sldId id="259" r:id="rId9"/>
    <p:sldId id="278" r:id="rId10"/>
    <p:sldId id="279" r:id="rId11"/>
    <p:sldId id="280" r:id="rId12"/>
    <p:sldId id="263" r:id="rId13"/>
    <p:sldId id="264" r:id="rId14"/>
    <p:sldId id="265" r:id="rId15"/>
    <p:sldId id="266" r:id="rId16"/>
    <p:sldId id="267" r:id="rId17"/>
    <p:sldId id="268" r:id="rId18"/>
    <p:sldId id="269" r:id="rId19"/>
    <p:sldId id="260"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369DA-6594-4EBD-8CA7-89301DA37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94A33FD2-530D-44C2-B436-E81B6861E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067648F2-D339-464C-A0FD-56C2B8F38133}"/>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0CAB2032-567A-4C56-97D7-84684B24D9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F463658-E043-44BD-B2B6-B216428277F5}"/>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354281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90F68A-ACB3-4599-86C9-43E139AD2C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46300CC-5CD1-43DC-AF64-B8DDA582CA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D6C73F8-0B48-45D0-9A2B-4CB72F2BE82D}"/>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97D7DA91-6B6A-4B6D-9243-32E82A260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CA5BDB0-3BFA-44E0-A0CD-E6463C8ECCAE}"/>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6152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85A1A78-B80F-4CCD-AB08-F5ACA9DE0D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0D170F84-36E1-4130-A0CE-0EFFC9351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B5A6CB3-2329-4AEE-BB03-39B30420B23B}"/>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CD2482FA-7353-4D09-96BF-8AB28DEA9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B0E928D6-E67F-4D26-8E59-BBEE187873AE}"/>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92881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18C3B-1F32-4706-BD51-E8FF44823B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286D6B2C-E045-4EFE-A76F-C1D22414F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B72BDF5-EC4A-4CA2-9618-1AFD99298C33}"/>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81AE6DF1-CB4E-4629-B35F-9BE49455F4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66D419B-6795-4361-AE88-5B45EBB2C8C5}"/>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168093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D4DE8-8468-44DB-A1CE-E55288F9F1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3C5166-3905-4B64-8435-562229431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9CE05D2-5628-46C1-AD1E-FFD9C6784C2E}"/>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CC9C6A49-6B77-4962-9300-BAF3DC2334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32F44EC-45C4-4814-81D4-3E49B38F871A}"/>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420901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FE2A7-5E23-4E47-80C1-EBA4F75AEC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292B1A2F-1D1D-408C-A600-5B8B8C223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BD82673F-98EF-4BD5-87D3-389A9CA4D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7FE6FB2-37E6-4001-BE5E-82AAC848C0D9}"/>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6" name="Footer Placeholder 5">
            <a:extLst>
              <a:ext uri="{FF2B5EF4-FFF2-40B4-BE49-F238E27FC236}">
                <a16:creationId xmlns:a16="http://schemas.microsoft.com/office/drawing/2014/main" xmlns="" id="{44F8B4BE-E90D-46BE-82C0-DAF5C4E0F9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FCE54E9-FFD2-4BFD-AFDC-2A565307DA85}"/>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218707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473D92-6DCF-4F0A-AEC1-EED55DF7B8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3D7C90-BB15-4455-9201-50FE92600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390CCEB-879A-45EE-B690-15965A63E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CF43B94D-BBA4-4E42-9125-005CEFA7F9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0166B1-2B27-4617-8139-0A5535767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0019A73C-65DC-4557-91AF-7077838E3C80}"/>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8" name="Footer Placeholder 7">
            <a:extLst>
              <a:ext uri="{FF2B5EF4-FFF2-40B4-BE49-F238E27FC236}">
                <a16:creationId xmlns:a16="http://schemas.microsoft.com/office/drawing/2014/main" xmlns="" id="{123C5AD9-4395-41CB-A721-3F7279EEA3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A93B0CF0-0C3B-4E43-AB95-06410B6D567B}"/>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39445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C2CBC-ECFD-4F9F-8B52-B3A753474F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EF5B85D-BE23-49A0-BC5E-A36C864943B5}"/>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4" name="Footer Placeholder 3">
            <a:extLst>
              <a:ext uri="{FF2B5EF4-FFF2-40B4-BE49-F238E27FC236}">
                <a16:creationId xmlns:a16="http://schemas.microsoft.com/office/drawing/2014/main" xmlns="" id="{8A63CC99-5A6A-48F9-839C-8313289C61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A8F1CA35-74A9-4D1F-94FC-0DF3BBAC152D}"/>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155152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CD54445-6F3F-4CA3-9578-4C2AEF353809}"/>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3" name="Footer Placeholder 2">
            <a:extLst>
              <a:ext uri="{FF2B5EF4-FFF2-40B4-BE49-F238E27FC236}">
                <a16:creationId xmlns:a16="http://schemas.microsoft.com/office/drawing/2014/main" xmlns="" id="{E89146BB-C8B8-41C5-975B-3161797949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582E461-039A-4AA1-9C21-74CDDA13E08E}"/>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316829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E8607-CB3B-4587-85A2-E8617EC66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20D039AD-BBE8-45E8-8342-5C6065A4D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06458E9A-079F-4B51-8C49-373D79318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FF56DF3-7CE8-44B6-83A5-ED35794726E1}"/>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6" name="Footer Placeholder 5">
            <a:extLst>
              <a:ext uri="{FF2B5EF4-FFF2-40B4-BE49-F238E27FC236}">
                <a16:creationId xmlns:a16="http://schemas.microsoft.com/office/drawing/2014/main" xmlns="" id="{3AEAF4A4-7FE1-4B83-A8CB-68CDF70896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971A072-8C55-4BE8-A442-DAA62D9333B4}"/>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170623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72F6A-B242-4798-A6F9-BC42C287F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F512CCAC-9D54-450C-B82B-BE3B7295B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96D72A47-29B5-4CD6-B053-51758240F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3099CA-4AEE-46ED-91E9-59DD66A89A73}"/>
              </a:ext>
            </a:extLst>
          </p:cNvPr>
          <p:cNvSpPr>
            <a:spLocks noGrp="1"/>
          </p:cNvSpPr>
          <p:nvPr>
            <p:ph type="dt" sz="half" idx="10"/>
          </p:nvPr>
        </p:nvSpPr>
        <p:spPr/>
        <p:txBody>
          <a:bodyPr/>
          <a:lstStyle/>
          <a:p>
            <a:fld id="{7BBAB806-4244-4F9A-9FB6-3A9767CD19F4}" type="datetimeFigureOut">
              <a:rPr lang="en-GB" smtClean="0"/>
              <a:pPr/>
              <a:t>08/02/2020</a:t>
            </a:fld>
            <a:endParaRPr lang="en-GB"/>
          </a:p>
        </p:txBody>
      </p:sp>
      <p:sp>
        <p:nvSpPr>
          <p:cNvPr id="6" name="Footer Placeholder 5">
            <a:extLst>
              <a:ext uri="{FF2B5EF4-FFF2-40B4-BE49-F238E27FC236}">
                <a16:creationId xmlns:a16="http://schemas.microsoft.com/office/drawing/2014/main" xmlns="" id="{1F657A41-BF33-40FD-9642-E07622A3AB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788F842-3F03-491B-B1AA-F5E043DF85A8}"/>
              </a:ext>
            </a:extLst>
          </p:cNvPr>
          <p:cNvSpPr>
            <a:spLocks noGrp="1"/>
          </p:cNvSpPr>
          <p:nvPr>
            <p:ph type="sldNum" sz="quarter" idx="12"/>
          </p:nvPr>
        </p:nvSpPr>
        <p:spPr/>
        <p:txBody>
          <a:body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74916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9C7781-29B5-439A-B877-740240E9A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CD20893-9234-45AF-9D7F-E2855669F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4857DA8-1CAE-40E6-BB6D-A3D7E5796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AB806-4244-4F9A-9FB6-3A9767CD19F4}" type="datetimeFigureOut">
              <a:rPr lang="en-GB" smtClean="0"/>
              <a:pPr/>
              <a:t>08/02/2020</a:t>
            </a:fld>
            <a:endParaRPr lang="en-GB"/>
          </a:p>
        </p:txBody>
      </p:sp>
      <p:sp>
        <p:nvSpPr>
          <p:cNvPr id="5" name="Footer Placeholder 4">
            <a:extLst>
              <a:ext uri="{FF2B5EF4-FFF2-40B4-BE49-F238E27FC236}">
                <a16:creationId xmlns:a16="http://schemas.microsoft.com/office/drawing/2014/main" xmlns="" id="{1C8B84D3-86BA-4AC0-AB7F-FAC6EBA6A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8B04A7A3-1091-4476-AE1C-97AE7FB71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4581B-11F6-4CF1-91BC-0642839829C3}" type="slidenum">
              <a:rPr lang="en-GB" smtClean="0"/>
              <a:pPr/>
              <a:t>‹#›</a:t>
            </a:fld>
            <a:endParaRPr lang="en-GB"/>
          </a:p>
        </p:txBody>
      </p:sp>
    </p:spTree>
    <p:extLst>
      <p:ext uri="{BB962C8B-B14F-4D97-AF65-F5344CB8AC3E}">
        <p14:creationId xmlns:p14="http://schemas.microsoft.com/office/powerpoint/2010/main" xmlns="" val="244729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ML based Stress Management Application.</a:t>
            </a:r>
          </a:p>
        </p:txBody>
      </p:sp>
      <p:sp>
        <p:nvSpPr>
          <p:cNvPr id="3" name="Subtitle 2"/>
          <p:cNvSpPr>
            <a:spLocks noGrp="1"/>
          </p:cNvSpPr>
          <p:nvPr>
            <p:ph type="subTitle" idx="1"/>
          </p:nvPr>
        </p:nvSpPr>
        <p:spPr/>
        <p:txBody>
          <a:bodyPr>
            <a:normAutofit/>
          </a:bodyPr>
          <a:lstStyle/>
          <a:p>
            <a:pPr fontAlgn="t"/>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439572859"/>
              </p:ext>
            </p:extLst>
          </p:nvPr>
        </p:nvGraphicFramePr>
        <p:xfrm>
          <a:off x="1168400" y="3602039"/>
          <a:ext cx="9855200" cy="2633660"/>
        </p:xfrm>
        <a:graphic>
          <a:graphicData uri="http://schemas.openxmlformats.org/drawingml/2006/table">
            <a:tbl>
              <a:tblPr firstRow="1" bandRow="1">
                <a:tableStyleId>{5C22544A-7EE6-4342-B048-85BDC9FD1C3A}</a:tableStyleId>
              </a:tblPr>
              <a:tblGrid>
                <a:gridCol w="4927600">
                  <a:extLst>
                    <a:ext uri="{9D8B030D-6E8A-4147-A177-3AD203B41FA5}">
                      <a16:colId xmlns:a16="http://schemas.microsoft.com/office/drawing/2014/main" xmlns="" val="3665419325"/>
                    </a:ext>
                  </a:extLst>
                </a:gridCol>
                <a:gridCol w="4927600">
                  <a:extLst>
                    <a:ext uri="{9D8B030D-6E8A-4147-A177-3AD203B41FA5}">
                      <a16:colId xmlns:a16="http://schemas.microsoft.com/office/drawing/2014/main" xmlns="" val="1489885964"/>
                    </a:ext>
                  </a:extLst>
                </a:gridCol>
              </a:tblGrid>
              <a:tr h="658415">
                <a:tc>
                  <a:txBody>
                    <a:bodyPr/>
                    <a:lstStyle/>
                    <a:p>
                      <a:pPr algn="ctr"/>
                      <a:r>
                        <a:rPr lang="en-US" dirty="0" smtClean="0"/>
                        <a:t>Name</a:t>
                      </a:r>
                      <a:endParaRPr lang="en-US" dirty="0"/>
                    </a:p>
                  </a:txBody>
                  <a:tcPr/>
                </a:tc>
                <a:tc>
                  <a:txBody>
                    <a:bodyPr/>
                    <a:lstStyle/>
                    <a:p>
                      <a:pPr algn="ctr"/>
                      <a:r>
                        <a:rPr lang="en-US" dirty="0" err="1" smtClean="0"/>
                        <a:t>Registeration</a:t>
                      </a:r>
                      <a:r>
                        <a:rPr lang="en-US" dirty="0" smtClean="0"/>
                        <a:t> Number</a:t>
                      </a:r>
                      <a:endParaRPr lang="en-US" dirty="0"/>
                    </a:p>
                  </a:txBody>
                  <a:tcPr/>
                </a:tc>
                <a:extLst>
                  <a:ext uri="{0D108BD9-81ED-4DB2-BD59-A6C34878D82A}">
                    <a16:rowId xmlns:a16="http://schemas.microsoft.com/office/drawing/2014/main" xmlns="" val="1992577952"/>
                  </a:ext>
                </a:extLst>
              </a:tr>
              <a:tr h="658415">
                <a:tc>
                  <a:txBody>
                    <a:bodyPr/>
                    <a:lstStyle/>
                    <a:p>
                      <a:pPr algn="ctr"/>
                      <a:r>
                        <a:rPr lang="en-US" dirty="0" err="1" smtClean="0"/>
                        <a:t>Mohanlal</a:t>
                      </a:r>
                      <a:r>
                        <a:rPr lang="en-US" baseline="0" dirty="0" smtClean="0"/>
                        <a:t> Bishnoi</a:t>
                      </a:r>
                      <a:endParaRPr lang="en-US" dirty="0"/>
                    </a:p>
                  </a:txBody>
                  <a:tcPr/>
                </a:tc>
                <a:tc>
                  <a:txBody>
                    <a:bodyPr/>
                    <a:lstStyle/>
                    <a:p>
                      <a:pPr algn="ctr"/>
                      <a:r>
                        <a:rPr lang="en-US" dirty="0" smtClean="0"/>
                        <a:t>RA1611008010109</a:t>
                      </a:r>
                      <a:endParaRPr lang="en-US" dirty="0"/>
                    </a:p>
                  </a:txBody>
                  <a:tcPr/>
                </a:tc>
                <a:extLst>
                  <a:ext uri="{0D108BD9-81ED-4DB2-BD59-A6C34878D82A}">
                    <a16:rowId xmlns:a16="http://schemas.microsoft.com/office/drawing/2014/main" xmlns="" val="2559597790"/>
                  </a:ext>
                </a:extLst>
              </a:tr>
              <a:tr h="658415">
                <a:tc>
                  <a:txBody>
                    <a:bodyPr/>
                    <a:lstStyle/>
                    <a:p>
                      <a:pPr algn="ctr"/>
                      <a:r>
                        <a:rPr lang="en-US" dirty="0" err="1" smtClean="0"/>
                        <a:t>Rajat</a:t>
                      </a:r>
                      <a:r>
                        <a:rPr lang="en-US" dirty="0" smtClean="0"/>
                        <a:t> </a:t>
                      </a:r>
                      <a:r>
                        <a:rPr lang="en-US" dirty="0" err="1" smtClean="0"/>
                        <a:t>Rastogi</a:t>
                      </a:r>
                      <a:endParaRPr lang="en-US" dirty="0"/>
                    </a:p>
                  </a:txBody>
                  <a:tcPr/>
                </a:tc>
                <a:tc>
                  <a:txBody>
                    <a:bodyPr/>
                    <a:lstStyle/>
                    <a:p>
                      <a:pPr algn="ctr"/>
                      <a:r>
                        <a:rPr lang="en-US" dirty="0" smtClean="0"/>
                        <a:t>RA1611008010105</a:t>
                      </a:r>
                      <a:endParaRPr lang="en-US" dirty="0"/>
                    </a:p>
                  </a:txBody>
                  <a:tcPr/>
                </a:tc>
                <a:extLst>
                  <a:ext uri="{0D108BD9-81ED-4DB2-BD59-A6C34878D82A}">
                    <a16:rowId xmlns:a16="http://schemas.microsoft.com/office/drawing/2014/main" xmlns="" val="1974015802"/>
                  </a:ext>
                </a:extLst>
              </a:tr>
              <a:tr h="658415">
                <a:tc>
                  <a:txBody>
                    <a:bodyPr/>
                    <a:lstStyle/>
                    <a:p>
                      <a:pPr algn="ctr"/>
                      <a:r>
                        <a:rPr lang="en-US" dirty="0" err="1" smtClean="0"/>
                        <a:t>Arun</a:t>
                      </a:r>
                      <a:r>
                        <a:rPr lang="en-US" dirty="0" smtClean="0"/>
                        <a:t> Kumar</a:t>
                      </a:r>
                      <a:endParaRPr lang="en-US" dirty="0"/>
                    </a:p>
                  </a:txBody>
                  <a:tcPr/>
                </a:tc>
                <a:tc>
                  <a:txBody>
                    <a:bodyPr/>
                    <a:lstStyle/>
                    <a:p>
                      <a:pPr algn="ctr"/>
                      <a:r>
                        <a:rPr lang="en-US" dirty="0" smtClean="0"/>
                        <a:t>RA1611008010087</a:t>
                      </a:r>
                      <a:endParaRPr lang="en-US" dirty="0"/>
                    </a:p>
                  </a:txBody>
                  <a:tcPr/>
                </a:tc>
                <a:extLst>
                  <a:ext uri="{0D108BD9-81ED-4DB2-BD59-A6C34878D82A}">
                    <a16:rowId xmlns:a16="http://schemas.microsoft.com/office/drawing/2014/main" xmlns="" val="4186503905"/>
                  </a:ext>
                </a:extLst>
              </a:tr>
            </a:tbl>
          </a:graphicData>
        </a:graphic>
      </p:graphicFrame>
    </p:spTree>
    <p:extLst>
      <p:ext uri="{BB962C8B-B14F-4D97-AF65-F5344CB8AC3E}">
        <p14:creationId xmlns:p14="http://schemas.microsoft.com/office/powerpoint/2010/main" xmlns="" val="323543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37958"/>
          </a:xfrm>
        </p:spPr>
        <p:txBody>
          <a:bodyPr/>
          <a:lstStyle/>
          <a:p>
            <a:r>
              <a:rPr lang="en-US" dirty="0" smtClean="0"/>
              <a:t>Code Review-  #</a:t>
            </a:r>
            <a:r>
              <a:rPr lang="en-US" dirty="0" err="1" smtClean="0"/>
              <a:t>TakePhoto</a:t>
            </a:r>
            <a:r>
              <a:rPr lang="en-US" dirty="0" smtClean="0"/>
              <a:t>  Class</a:t>
            </a:r>
            <a:endParaRPr lang="en-US" dirty="0"/>
          </a:p>
        </p:txBody>
      </p:sp>
      <p:sp>
        <p:nvSpPr>
          <p:cNvPr id="3" name="Content Placeholder 2"/>
          <p:cNvSpPr>
            <a:spLocks noGrp="1"/>
          </p:cNvSpPr>
          <p:nvPr>
            <p:ph idx="1"/>
          </p:nvPr>
        </p:nvSpPr>
        <p:spPr>
          <a:xfrm>
            <a:off x="838200" y="1237956"/>
            <a:ext cx="8755966" cy="5620043"/>
          </a:xfrm>
        </p:spPr>
        <p:txBody>
          <a:bodyPr>
            <a:normAutofit fontScale="47500" lnSpcReduction="20000"/>
          </a:bodyPr>
          <a:lstStyle/>
          <a:p>
            <a:pPr>
              <a:buNone/>
            </a:pPr>
            <a:r>
              <a:rPr lang="en-US" dirty="0" smtClean="0"/>
              <a:t>public class </a:t>
            </a:r>
            <a:r>
              <a:rPr lang="en-US" dirty="0" err="1" smtClean="0"/>
              <a:t>Takephoto</a:t>
            </a:r>
            <a:r>
              <a:rPr lang="en-US" dirty="0" smtClean="0"/>
              <a:t> extends </a:t>
            </a:r>
            <a:r>
              <a:rPr lang="en-US" dirty="0" err="1" smtClean="0"/>
              <a:t>AppCompatActivity</a:t>
            </a:r>
            <a:r>
              <a:rPr lang="en-US" dirty="0" smtClean="0"/>
              <a:t> {</a:t>
            </a:r>
          </a:p>
          <a:p>
            <a:pPr>
              <a:buNone/>
            </a:pPr>
            <a:endParaRPr lang="en-US" dirty="0" smtClean="0"/>
          </a:p>
          <a:p>
            <a:pPr>
              <a:buNone/>
            </a:pPr>
            <a:r>
              <a:rPr lang="en-US" dirty="0" smtClean="0"/>
              <a:t>    Button button;</a:t>
            </a:r>
          </a:p>
          <a:p>
            <a:pPr>
              <a:buNone/>
            </a:pPr>
            <a:endParaRPr lang="en-US" dirty="0" smtClean="0"/>
          </a:p>
          <a:p>
            <a:pPr>
              <a:buNone/>
            </a:pPr>
            <a:r>
              <a:rPr lang="en-US" dirty="0" smtClean="0"/>
              <a:t>    @Override</a:t>
            </a:r>
          </a:p>
          <a:p>
            <a:pPr>
              <a:buNone/>
            </a:pPr>
            <a:r>
              <a:rPr lang="en-US" dirty="0" smtClean="0"/>
              <a:t>    protected void </a:t>
            </a:r>
            <a:r>
              <a:rPr lang="en-US" dirty="0" err="1" smtClean="0"/>
              <a:t>onCreate</a:t>
            </a:r>
            <a:r>
              <a:rPr lang="en-US" dirty="0" smtClean="0"/>
              <a:t>(Bundle </a:t>
            </a:r>
            <a:r>
              <a:rPr lang="en-US" dirty="0" err="1" smtClean="0"/>
              <a:t>savedInstanceState</a:t>
            </a:r>
            <a:r>
              <a:rPr lang="en-US" dirty="0" smtClean="0"/>
              <a:t>) {</a:t>
            </a:r>
          </a:p>
          <a:p>
            <a:pPr>
              <a:buNone/>
            </a:pPr>
            <a:r>
              <a:rPr lang="en-US" dirty="0" smtClean="0"/>
              <a:t>        </a:t>
            </a:r>
            <a:r>
              <a:rPr lang="en-US" dirty="0" err="1" smtClean="0"/>
              <a:t>super.onCreate</a:t>
            </a:r>
            <a:r>
              <a:rPr lang="en-US" dirty="0" smtClean="0"/>
              <a:t>(</a:t>
            </a:r>
            <a:r>
              <a:rPr lang="en-US" dirty="0" err="1" smtClean="0"/>
              <a:t>savedInstanceState</a:t>
            </a:r>
            <a:r>
              <a:rPr lang="en-US" dirty="0" smtClean="0"/>
              <a:t>);</a:t>
            </a:r>
          </a:p>
          <a:p>
            <a:pPr>
              <a:buNone/>
            </a:pPr>
            <a:r>
              <a:rPr lang="en-US" dirty="0" smtClean="0"/>
              <a:t>        </a:t>
            </a:r>
            <a:r>
              <a:rPr lang="en-US" dirty="0" err="1" smtClean="0"/>
              <a:t>setContentView</a:t>
            </a:r>
            <a:r>
              <a:rPr lang="en-US" dirty="0" smtClean="0"/>
              <a:t>(</a:t>
            </a:r>
            <a:r>
              <a:rPr lang="en-US" dirty="0" err="1" smtClean="0"/>
              <a:t>R.layout.activity_takephoto</a:t>
            </a:r>
            <a:r>
              <a:rPr lang="en-US" dirty="0" smtClean="0"/>
              <a:t>);</a:t>
            </a:r>
          </a:p>
          <a:p>
            <a:pPr>
              <a:buNone/>
            </a:pPr>
            <a:endParaRPr lang="en-US" dirty="0" smtClean="0"/>
          </a:p>
          <a:p>
            <a:pPr>
              <a:buNone/>
            </a:pPr>
            <a:r>
              <a:rPr lang="en-US" dirty="0" smtClean="0"/>
              <a:t>        button = </a:t>
            </a:r>
            <a:r>
              <a:rPr lang="en-US" dirty="0" err="1" smtClean="0"/>
              <a:t>findViewById</a:t>
            </a:r>
            <a:r>
              <a:rPr lang="en-US" dirty="0" smtClean="0"/>
              <a:t>(</a:t>
            </a:r>
            <a:r>
              <a:rPr lang="en-US" dirty="0" err="1" smtClean="0"/>
              <a:t>R.id.take_photo</a:t>
            </a:r>
            <a:r>
              <a:rPr lang="en-US" dirty="0" smtClean="0"/>
              <a:t>);</a:t>
            </a:r>
          </a:p>
          <a:p>
            <a:pPr>
              <a:buNone/>
            </a:pPr>
            <a:endParaRPr lang="en-US" dirty="0" smtClean="0"/>
          </a:p>
          <a:p>
            <a:pPr>
              <a:buNone/>
            </a:pPr>
            <a:r>
              <a:rPr lang="en-US" dirty="0" smtClean="0"/>
              <a:t>        </a:t>
            </a:r>
            <a:r>
              <a:rPr lang="en-US" dirty="0" err="1" smtClean="0"/>
              <a:t>button.setOnClickListener</a:t>
            </a:r>
            <a:r>
              <a:rPr lang="en-US" dirty="0" smtClean="0"/>
              <a:t>(new </a:t>
            </a:r>
            <a:r>
              <a:rPr lang="en-US" dirty="0" err="1" smtClean="0"/>
              <a:t>View.OnClickListener</a:t>
            </a:r>
            <a:r>
              <a:rPr lang="en-US" dirty="0" smtClean="0"/>
              <a:t>() {</a:t>
            </a:r>
          </a:p>
          <a:p>
            <a:pPr>
              <a:buNone/>
            </a:pPr>
            <a:r>
              <a:rPr lang="en-US" dirty="0" smtClean="0"/>
              <a:t>            @Override</a:t>
            </a:r>
          </a:p>
          <a:p>
            <a:pPr>
              <a:buNone/>
            </a:pPr>
            <a:r>
              <a:rPr lang="en-US" dirty="0" smtClean="0"/>
              <a:t>            public void </a:t>
            </a:r>
            <a:r>
              <a:rPr lang="en-US" dirty="0" err="1" smtClean="0"/>
              <a:t>onClick</a:t>
            </a:r>
            <a:r>
              <a:rPr lang="en-US" dirty="0" smtClean="0"/>
              <a:t>(View v) {</a:t>
            </a:r>
          </a:p>
          <a:p>
            <a:pPr>
              <a:buNone/>
            </a:pPr>
            <a:endParaRPr lang="en-US" dirty="0" smtClean="0"/>
          </a:p>
          <a:p>
            <a:pPr>
              <a:buNone/>
            </a:pPr>
            <a:r>
              <a:rPr lang="en-US" dirty="0" smtClean="0"/>
              <a:t>                </a:t>
            </a:r>
            <a:r>
              <a:rPr lang="en-US" dirty="0" err="1" smtClean="0"/>
              <a:t>startActivity</a:t>
            </a:r>
            <a:r>
              <a:rPr lang="en-US" dirty="0" smtClean="0"/>
              <a:t>(new Intent(</a:t>
            </a:r>
            <a:r>
              <a:rPr lang="en-US" dirty="0" err="1" smtClean="0"/>
              <a:t>getApplicationContext</a:t>
            </a:r>
            <a:r>
              <a:rPr lang="en-US" dirty="0" smtClean="0"/>
              <a:t>(),</a:t>
            </a:r>
            <a:r>
              <a:rPr lang="en-US" dirty="0" err="1" smtClean="0"/>
              <a:t>ImageActivity.class</a:t>
            </a:r>
            <a:r>
              <a:rPr lang="en-US" dirty="0" smtClean="0"/>
              <a:t>));</a:t>
            </a:r>
          </a:p>
          <a:p>
            <a:pPr>
              <a:buNone/>
            </a:pPr>
            <a:endParaRPr lang="en-US" dirty="0" smtClean="0"/>
          </a:p>
          <a:p>
            <a:pPr>
              <a:buNone/>
            </a:pPr>
            <a:r>
              <a:rPr lang="en-US" dirty="0" smtClean="0"/>
              <a:t>            }</a:t>
            </a:r>
          </a:p>
          <a:p>
            <a:pPr>
              <a:buNone/>
            </a:pPr>
            <a:r>
              <a:rPr lang="en-US" dirty="0" smtClean="0"/>
              <a:t>        });</a:t>
            </a:r>
          </a:p>
          <a:p>
            <a:pPr>
              <a:buNone/>
            </a:pPr>
            <a:r>
              <a:rPr lang="en-US" dirty="0" smtClean="0"/>
              <a:t>    }</a:t>
            </a:r>
          </a:p>
          <a:p>
            <a:pPr>
              <a:buNone/>
            </a:pP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1347"/>
          </a:xfrm>
        </p:spPr>
        <p:txBody>
          <a:bodyPr/>
          <a:lstStyle/>
          <a:p>
            <a:r>
              <a:rPr lang="en-US" dirty="0" smtClean="0"/>
              <a:t>#</a:t>
            </a:r>
            <a:r>
              <a:rPr lang="en-US" dirty="0" err="1" smtClean="0"/>
              <a:t>DashBoard</a:t>
            </a:r>
            <a:r>
              <a:rPr lang="en-US" dirty="0" smtClean="0"/>
              <a:t> Activity</a:t>
            </a:r>
            <a:endParaRPr lang="en-US" dirty="0"/>
          </a:p>
        </p:txBody>
      </p:sp>
      <p:sp>
        <p:nvSpPr>
          <p:cNvPr id="3" name="Content Placeholder 2"/>
          <p:cNvSpPr>
            <a:spLocks noGrp="1"/>
          </p:cNvSpPr>
          <p:nvPr>
            <p:ph idx="1"/>
          </p:nvPr>
        </p:nvSpPr>
        <p:spPr>
          <a:xfrm>
            <a:off x="838200" y="1153550"/>
            <a:ext cx="10515600" cy="5704449"/>
          </a:xfrm>
        </p:spPr>
        <p:txBody>
          <a:bodyPr>
            <a:normAutofit fontScale="47500" lnSpcReduction="20000"/>
          </a:bodyPr>
          <a:lstStyle/>
          <a:p>
            <a:pPr>
              <a:buNone/>
            </a:pPr>
            <a:r>
              <a:rPr lang="en-US" dirty="0" smtClean="0"/>
              <a:t>public class Dashboard extends </a:t>
            </a:r>
            <a:r>
              <a:rPr lang="en-US" dirty="0" err="1" smtClean="0"/>
              <a:t>AppCompatActivity</a:t>
            </a:r>
            <a:r>
              <a:rPr lang="en-US" dirty="0" smtClean="0"/>
              <a:t> {</a:t>
            </a:r>
          </a:p>
          <a:p>
            <a:pPr>
              <a:buNone/>
            </a:pPr>
            <a:endParaRPr lang="en-US" dirty="0" smtClean="0"/>
          </a:p>
          <a:p>
            <a:pPr>
              <a:buNone/>
            </a:pPr>
            <a:r>
              <a:rPr lang="en-US" dirty="0" smtClean="0"/>
              <a:t>    </a:t>
            </a:r>
            <a:r>
              <a:rPr lang="en-US" dirty="0" err="1" smtClean="0"/>
              <a:t>ImageView</a:t>
            </a:r>
            <a:r>
              <a:rPr lang="en-US" dirty="0" smtClean="0"/>
              <a:t> </a:t>
            </a:r>
            <a:r>
              <a:rPr lang="en-US" dirty="0" err="1" smtClean="0"/>
              <a:t>ione</a:t>
            </a:r>
            <a:r>
              <a:rPr lang="en-US" dirty="0" smtClean="0"/>
              <a:t>;</a:t>
            </a:r>
          </a:p>
          <a:p>
            <a:pPr>
              <a:buNone/>
            </a:pPr>
            <a:endParaRPr lang="en-US" dirty="0" smtClean="0"/>
          </a:p>
          <a:p>
            <a:pPr>
              <a:buNone/>
            </a:pPr>
            <a:r>
              <a:rPr lang="en-US" dirty="0" smtClean="0"/>
              <a:t>    @Override</a:t>
            </a:r>
          </a:p>
          <a:p>
            <a:pPr>
              <a:buNone/>
            </a:pPr>
            <a:r>
              <a:rPr lang="en-US" dirty="0" smtClean="0"/>
              <a:t>    protected void </a:t>
            </a:r>
            <a:r>
              <a:rPr lang="en-US" dirty="0" err="1" smtClean="0"/>
              <a:t>onCreate</a:t>
            </a:r>
            <a:r>
              <a:rPr lang="en-US" dirty="0" smtClean="0"/>
              <a:t>(Bundle </a:t>
            </a:r>
            <a:r>
              <a:rPr lang="en-US" dirty="0" err="1" smtClean="0"/>
              <a:t>savedInstanceState</a:t>
            </a:r>
            <a:r>
              <a:rPr lang="en-US" dirty="0" smtClean="0"/>
              <a:t>) {</a:t>
            </a:r>
          </a:p>
          <a:p>
            <a:pPr>
              <a:buNone/>
            </a:pPr>
            <a:r>
              <a:rPr lang="en-US" dirty="0" smtClean="0"/>
              <a:t>        </a:t>
            </a:r>
            <a:r>
              <a:rPr lang="en-US" dirty="0" err="1" smtClean="0"/>
              <a:t>super.onCreate</a:t>
            </a:r>
            <a:r>
              <a:rPr lang="en-US" dirty="0" smtClean="0"/>
              <a:t>(</a:t>
            </a:r>
            <a:r>
              <a:rPr lang="en-US" dirty="0" err="1" smtClean="0"/>
              <a:t>savedInstanceState</a:t>
            </a:r>
            <a:r>
              <a:rPr lang="en-US" dirty="0" smtClean="0"/>
              <a:t>);</a:t>
            </a:r>
          </a:p>
          <a:p>
            <a:pPr>
              <a:buNone/>
            </a:pPr>
            <a:r>
              <a:rPr lang="en-US" dirty="0" smtClean="0"/>
              <a:t>        </a:t>
            </a:r>
            <a:r>
              <a:rPr lang="en-US" dirty="0" err="1" smtClean="0"/>
              <a:t>setContentView</a:t>
            </a:r>
            <a:r>
              <a:rPr lang="en-US" dirty="0" smtClean="0"/>
              <a:t>(</a:t>
            </a:r>
            <a:r>
              <a:rPr lang="en-US" dirty="0" err="1" smtClean="0"/>
              <a:t>R.layout.activity_dashboard</a:t>
            </a:r>
            <a:r>
              <a:rPr lang="en-US" dirty="0" smtClean="0"/>
              <a:t>);</a:t>
            </a:r>
          </a:p>
          <a:p>
            <a:pPr>
              <a:buNone/>
            </a:pPr>
            <a:endParaRPr lang="en-US" dirty="0" smtClean="0"/>
          </a:p>
          <a:p>
            <a:pPr>
              <a:buNone/>
            </a:pPr>
            <a:r>
              <a:rPr lang="en-US" dirty="0" smtClean="0"/>
              <a:t>        </a:t>
            </a:r>
            <a:r>
              <a:rPr lang="en-US" dirty="0" err="1" smtClean="0"/>
              <a:t>ione</a:t>
            </a:r>
            <a:r>
              <a:rPr lang="en-US" dirty="0" smtClean="0"/>
              <a:t> = </a:t>
            </a:r>
            <a:r>
              <a:rPr lang="en-US" dirty="0" err="1" smtClean="0"/>
              <a:t>findViewById</a:t>
            </a:r>
            <a:r>
              <a:rPr lang="en-US" dirty="0" smtClean="0"/>
              <a:t>(</a:t>
            </a:r>
            <a:r>
              <a:rPr lang="en-US" dirty="0" err="1" smtClean="0"/>
              <a:t>R.id.ione</a:t>
            </a:r>
            <a:r>
              <a:rPr lang="en-US" dirty="0" smtClean="0"/>
              <a:t>);</a:t>
            </a:r>
          </a:p>
          <a:p>
            <a:pPr>
              <a:buNone/>
            </a:pPr>
            <a:r>
              <a:rPr lang="en-US" dirty="0" smtClean="0"/>
              <a:t>        </a:t>
            </a:r>
            <a:r>
              <a:rPr lang="en-US" dirty="0" err="1" smtClean="0"/>
              <a:t>ione.setOnClickListener</a:t>
            </a:r>
            <a:r>
              <a:rPr lang="en-US" dirty="0" smtClean="0"/>
              <a:t>(new </a:t>
            </a:r>
            <a:r>
              <a:rPr lang="en-US" dirty="0" err="1" smtClean="0"/>
              <a:t>View.OnClickListener</a:t>
            </a:r>
            <a:r>
              <a:rPr lang="en-US" dirty="0" smtClean="0"/>
              <a:t>() {</a:t>
            </a:r>
          </a:p>
          <a:p>
            <a:pPr>
              <a:buNone/>
            </a:pPr>
            <a:r>
              <a:rPr lang="en-US" dirty="0" smtClean="0"/>
              <a:t>            @Override</a:t>
            </a:r>
          </a:p>
          <a:p>
            <a:pPr>
              <a:buNone/>
            </a:pPr>
            <a:r>
              <a:rPr lang="en-US" dirty="0" smtClean="0"/>
              <a:t>            public void </a:t>
            </a:r>
            <a:r>
              <a:rPr lang="en-US" dirty="0" err="1" smtClean="0"/>
              <a:t>onClick</a:t>
            </a:r>
            <a:r>
              <a:rPr lang="en-US" dirty="0" smtClean="0"/>
              <a:t>(View v) {</a:t>
            </a:r>
          </a:p>
          <a:p>
            <a:pPr>
              <a:buNone/>
            </a:pPr>
            <a:endParaRPr lang="en-US" dirty="0" smtClean="0"/>
          </a:p>
          <a:p>
            <a:pPr>
              <a:buNone/>
            </a:pPr>
            <a:r>
              <a:rPr lang="en-US" dirty="0" smtClean="0"/>
              <a:t>                Intent </a:t>
            </a:r>
            <a:r>
              <a:rPr lang="en-US" dirty="0" err="1" smtClean="0"/>
              <a:t>i</a:t>
            </a:r>
            <a:r>
              <a:rPr lang="en-US" dirty="0" smtClean="0"/>
              <a:t> = new Intent(</a:t>
            </a:r>
            <a:r>
              <a:rPr lang="en-US" dirty="0" err="1" smtClean="0"/>
              <a:t>getApplicationContext</a:t>
            </a:r>
            <a:r>
              <a:rPr lang="en-US" dirty="0" smtClean="0"/>
              <a:t>(),</a:t>
            </a:r>
            <a:r>
              <a:rPr lang="en-US" dirty="0" err="1" smtClean="0"/>
              <a:t>Takephoto.class</a:t>
            </a:r>
            <a:r>
              <a:rPr lang="en-US" dirty="0" smtClean="0"/>
              <a:t>);</a:t>
            </a:r>
          </a:p>
          <a:p>
            <a:pPr>
              <a:buNone/>
            </a:pPr>
            <a:r>
              <a:rPr lang="en-US" dirty="0" smtClean="0"/>
              <a:t>                </a:t>
            </a:r>
            <a:r>
              <a:rPr lang="en-US" dirty="0" err="1" smtClean="0"/>
              <a:t>startActivity</a:t>
            </a:r>
            <a:r>
              <a:rPr lang="en-US" dirty="0" smtClean="0"/>
              <a:t>(</a:t>
            </a:r>
            <a:r>
              <a:rPr lang="en-US" dirty="0" err="1" smtClean="0"/>
              <a:t>i</a:t>
            </a:r>
            <a:r>
              <a:rPr lang="en-US" dirty="0" smtClean="0"/>
              <a:t>);</a:t>
            </a:r>
          </a:p>
          <a:p>
            <a:pPr>
              <a:buNone/>
            </a:pPr>
            <a:endParaRPr lang="en-US" dirty="0" smtClean="0"/>
          </a:p>
          <a:p>
            <a:pPr>
              <a:buNone/>
            </a:pPr>
            <a:r>
              <a:rPr lang="en-US" dirty="0" smtClean="0"/>
              <a:t>            }</a:t>
            </a:r>
          </a:p>
          <a:p>
            <a:pPr>
              <a:buNone/>
            </a:pPr>
            <a:r>
              <a:rPr lang="en-US" dirty="0" smtClean="0"/>
              <a:t>        </a:t>
            </a:r>
            <a:r>
              <a:rPr lang="en-US" dirty="0" smtClean="0"/>
              <a:t>});</a:t>
            </a:r>
            <a:endParaRPr lang="en-US" dirty="0" smtClean="0"/>
          </a:p>
          <a:p>
            <a:pPr>
              <a:buNone/>
            </a:pPr>
            <a:r>
              <a:rPr lang="en-US" dirty="0" smtClean="0"/>
              <a:t>    }</a:t>
            </a:r>
          </a:p>
          <a:p>
            <a:pPr>
              <a:buNone/>
            </a:pP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4E7442F-448D-439D-8C58-9BDD3EF9D261}"/>
              </a:ext>
            </a:extLst>
          </p:cNvPr>
          <p:cNvSpPr/>
          <p:nvPr/>
        </p:nvSpPr>
        <p:spPr>
          <a:xfrm>
            <a:off x="895643" y="713705"/>
            <a:ext cx="6096000" cy="3544560"/>
          </a:xfrm>
          <a:prstGeom prst="rect">
            <a:avLst/>
          </a:prstGeom>
        </p:spPr>
        <p:txBody>
          <a:bodyPr>
            <a:spAutoFit/>
          </a:bodyPr>
          <a:lstStyle/>
          <a:p>
            <a:pPr>
              <a:lnSpc>
                <a:spcPct val="150000"/>
              </a:lnSpc>
              <a:spcAft>
                <a:spcPts val="1000"/>
              </a:spcAft>
            </a:pPr>
            <a:r>
              <a:rPr lang="en-US" sz="2400" b="1" kern="50" dirty="0">
                <a:latin typeface="Times New Roman" panose="02020603050405020304" pitchFamily="18" charset="0"/>
                <a:ea typeface="Calibri" panose="020F0502020204030204" pitchFamily="34" charset="0"/>
                <a:cs typeface="font459"/>
              </a:rPr>
              <a:t>MODULES</a:t>
            </a:r>
            <a:endParaRPr lang="en-GB" kern="50" dirty="0">
              <a:latin typeface="Calibri" panose="020F0502020204030204" pitchFamily="34" charset="0"/>
              <a:ea typeface="Calibri" panose="020F0502020204030204" pitchFamily="34" charset="0"/>
              <a:cs typeface="font459"/>
            </a:endParaRPr>
          </a:p>
          <a:p>
            <a:pPr marL="342900" lvl="0" indent="-342900">
              <a:lnSpc>
                <a:spcPct val="150000"/>
              </a:lnSpc>
              <a:spcAft>
                <a:spcPts val="0"/>
              </a:spcAft>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Login and Registration</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Database Creation</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Capturing Screen</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Emotion Detection</a:t>
            </a:r>
            <a:endParaRPr lang="en-GB" sz="24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Stress Relief</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9470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BFDCD9C-EB5F-405D-BF6D-581FA6CBC248}"/>
              </a:ext>
            </a:extLst>
          </p:cNvPr>
          <p:cNvSpPr/>
          <p:nvPr/>
        </p:nvSpPr>
        <p:spPr>
          <a:xfrm>
            <a:off x="487680" y="234712"/>
            <a:ext cx="11315114" cy="2622962"/>
          </a:xfrm>
          <a:prstGeom prst="rect">
            <a:avLst/>
          </a:prstGeom>
        </p:spPr>
        <p:txBody>
          <a:bodyPr wrap="square">
            <a:spAutoFit/>
          </a:bodyPr>
          <a:lstStyle/>
          <a:p>
            <a:pPr>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LOGIN AND REGISTRATION:</a:t>
            </a:r>
            <a:endParaRPr lang="en-GB" sz="1400" kern="50" dirty="0">
              <a:latin typeface="Calibri" panose="020F0502020204030204" pitchFamily="34" charset="0"/>
              <a:ea typeface="Calibri" panose="020F0502020204030204" pitchFamily="34" charset="0"/>
              <a:cs typeface="font459"/>
            </a:endParaRPr>
          </a:p>
          <a:p>
            <a:pPr marL="457200" indent="457200" algn="just">
              <a:lnSpc>
                <a:spcPct val="150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module we design to develop sign in and signup screen. We have two types of user namely customer and farmer. Android used xml to develop classical screens in our application. The sign in page for customer contains id and password, after confirming, if it matches Password to allow in the app otherwise alert an error Dialog and show a message to the user. The sign in for Manager contains id and Password, after confirming, if it matches Password to allow in the app otherwise alert an error Dialog and show a message to the user. </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07535496-B29A-4FAD-9525-EA7328C78B6A}"/>
              </a:ext>
            </a:extLst>
          </p:cNvPr>
          <p:cNvPicPr/>
          <p:nvPr/>
        </p:nvPicPr>
        <p:blipFill>
          <a:blip r:embed="rId2"/>
          <a:stretch>
            <a:fillRect/>
          </a:stretch>
        </p:blipFill>
        <p:spPr>
          <a:xfrm>
            <a:off x="3583745" y="3272643"/>
            <a:ext cx="5334000" cy="2647950"/>
          </a:xfrm>
          <a:prstGeom prst="rect">
            <a:avLst/>
          </a:prstGeom>
        </p:spPr>
      </p:pic>
    </p:spTree>
    <p:extLst>
      <p:ext uri="{BB962C8B-B14F-4D97-AF65-F5344CB8AC3E}">
        <p14:creationId xmlns:p14="http://schemas.microsoft.com/office/powerpoint/2010/main" xmlns="" val="3568132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2DE6AA4-5F74-4B8E-A8AC-98FFA82EF8F8}"/>
              </a:ext>
            </a:extLst>
          </p:cNvPr>
          <p:cNvSpPr/>
          <p:nvPr/>
        </p:nvSpPr>
        <p:spPr>
          <a:xfrm>
            <a:off x="839372" y="468332"/>
            <a:ext cx="10879016" cy="1791965"/>
          </a:xfrm>
          <a:prstGeom prst="rect">
            <a:avLst/>
          </a:prstGeom>
        </p:spPr>
        <p:txBody>
          <a:bodyPr wrap="square">
            <a:spAutoFit/>
          </a:bodyPr>
          <a:lstStyle/>
          <a:p>
            <a:pPr algn="just">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DATABASE CREATION</a:t>
            </a:r>
            <a:endParaRPr lang="en-GB" sz="1400" kern="50" dirty="0">
              <a:latin typeface="Calibri" panose="020F0502020204030204" pitchFamily="34" charset="0"/>
              <a:ea typeface="Calibri" panose="020F0502020204030204" pitchFamily="34" charset="0"/>
              <a:cs typeface="font459"/>
            </a:endParaRPr>
          </a:p>
          <a:p>
            <a:pPr indent="457200" algn="just">
              <a:lnSpc>
                <a:spcPct val="150000"/>
              </a:lnSpc>
              <a:spcAft>
                <a:spcPts val="1000"/>
              </a:spcAft>
            </a:pPr>
            <a:r>
              <a:rPr lang="en-US" kern="50" dirty="0">
                <a:latin typeface="Times New Roman" panose="02020603050405020304" pitchFamily="18" charset="0"/>
                <a:ea typeface="Calibri" panose="020F0502020204030204" pitchFamily="34" charset="0"/>
                <a:cs typeface="font459"/>
              </a:rPr>
              <a:t>In the Database Creation Module, admin only has the rights to register an new user for both parent and Drivers. We want to store all details at cloud.so with the help of PHP and JSON we store all the data to the MYSQL database at cloud.</a:t>
            </a:r>
            <a:endParaRPr lang="en-GB" sz="1400" kern="50" dirty="0">
              <a:effectLst/>
              <a:latin typeface="Calibri" panose="020F0502020204030204" pitchFamily="34" charset="0"/>
              <a:ea typeface="Calibri" panose="020F0502020204030204" pitchFamily="34" charset="0"/>
              <a:cs typeface="font459"/>
            </a:endParaRPr>
          </a:p>
        </p:txBody>
      </p:sp>
      <p:pic>
        <p:nvPicPr>
          <p:cNvPr id="3" name="Picture 2">
            <a:extLst>
              <a:ext uri="{FF2B5EF4-FFF2-40B4-BE49-F238E27FC236}">
                <a16:creationId xmlns:a16="http://schemas.microsoft.com/office/drawing/2014/main" xmlns="" id="{15F6F5A9-4209-49FB-A1DE-AA753BFCF793}"/>
              </a:ext>
            </a:extLst>
          </p:cNvPr>
          <p:cNvPicPr>
            <a:picLocks noChangeAspect="1"/>
          </p:cNvPicPr>
          <p:nvPr/>
        </p:nvPicPr>
        <p:blipFill>
          <a:blip r:embed="rId2"/>
          <a:stretch>
            <a:fillRect/>
          </a:stretch>
        </p:blipFill>
        <p:spPr>
          <a:xfrm>
            <a:off x="3567112" y="2352675"/>
            <a:ext cx="5057775" cy="2152650"/>
          </a:xfrm>
          <a:prstGeom prst="rect">
            <a:avLst/>
          </a:prstGeom>
        </p:spPr>
      </p:pic>
    </p:spTree>
    <p:extLst>
      <p:ext uri="{BB962C8B-B14F-4D97-AF65-F5344CB8AC3E}">
        <p14:creationId xmlns:p14="http://schemas.microsoft.com/office/powerpoint/2010/main" xmlns="" val="3822473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20C820-A2B5-4AE1-AE7E-DC6F7225FD3F}"/>
              </a:ext>
            </a:extLst>
          </p:cNvPr>
          <p:cNvSpPr/>
          <p:nvPr/>
        </p:nvSpPr>
        <p:spPr>
          <a:xfrm>
            <a:off x="867507" y="679348"/>
            <a:ext cx="10991558" cy="1376467"/>
          </a:xfrm>
          <a:prstGeom prst="rect">
            <a:avLst/>
          </a:prstGeom>
        </p:spPr>
        <p:txBody>
          <a:bodyPr wrap="square">
            <a:spAutoFit/>
          </a:bodyPr>
          <a:lstStyle/>
          <a:p>
            <a:pPr>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CAPTURING SCREEN:</a:t>
            </a:r>
            <a:endParaRPr lang="en-GB" sz="1400" kern="50" dirty="0">
              <a:latin typeface="Calibri" panose="020F0502020204030204" pitchFamily="34" charset="0"/>
              <a:ea typeface="Calibri" panose="020F0502020204030204" pitchFamily="34" charset="0"/>
              <a:cs typeface="font459"/>
            </a:endParaRPr>
          </a:p>
          <a:p>
            <a:pPr>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	</a:t>
            </a:r>
            <a:r>
              <a:rPr lang="en-US" kern="50" dirty="0">
                <a:latin typeface="Times New Roman" panose="02020603050405020304" pitchFamily="18" charset="0"/>
                <a:ea typeface="Calibri" panose="020F0502020204030204" pitchFamily="34" charset="0"/>
                <a:cs typeface="font459"/>
              </a:rPr>
              <a:t>In this module we have to develop a capturing a user face on the screen and capture the picture to store in Database storage. So, capturing screen module the user face can access using an application.</a:t>
            </a:r>
            <a:endParaRPr lang="en-GB" sz="1400" kern="50" dirty="0">
              <a:effectLst/>
              <a:latin typeface="Calibri" panose="020F0502020204030204" pitchFamily="34" charset="0"/>
              <a:ea typeface="Calibri" panose="020F0502020204030204" pitchFamily="34" charset="0"/>
              <a:cs typeface="font459"/>
            </a:endParaRPr>
          </a:p>
        </p:txBody>
      </p:sp>
      <p:pic>
        <p:nvPicPr>
          <p:cNvPr id="3" name="Picture 2">
            <a:extLst>
              <a:ext uri="{FF2B5EF4-FFF2-40B4-BE49-F238E27FC236}">
                <a16:creationId xmlns:a16="http://schemas.microsoft.com/office/drawing/2014/main" xmlns="" id="{6CF31A57-FC24-4C51-BEE4-E498818E2F89}"/>
              </a:ext>
            </a:extLst>
          </p:cNvPr>
          <p:cNvPicPr/>
          <p:nvPr/>
        </p:nvPicPr>
        <p:blipFill>
          <a:blip r:embed="rId2"/>
          <a:stretch>
            <a:fillRect/>
          </a:stretch>
        </p:blipFill>
        <p:spPr>
          <a:xfrm>
            <a:off x="3124200" y="2659697"/>
            <a:ext cx="5943600" cy="1538605"/>
          </a:xfrm>
          <a:prstGeom prst="rect">
            <a:avLst/>
          </a:prstGeom>
        </p:spPr>
      </p:pic>
    </p:spTree>
    <p:extLst>
      <p:ext uri="{BB962C8B-B14F-4D97-AF65-F5344CB8AC3E}">
        <p14:creationId xmlns:p14="http://schemas.microsoft.com/office/powerpoint/2010/main" xmlns="" val="1014835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A9ED7A3-8321-405F-BB67-CB5E7D60CACE}"/>
              </a:ext>
            </a:extLst>
          </p:cNvPr>
          <p:cNvSpPr/>
          <p:nvPr/>
        </p:nvSpPr>
        <p:spPr>
          <a:xfrm>
            <a:off x="895642" y="626343"/>
            <a:ext cx="10611729" cy="1791965"/>
          </a:xfrm>
          <a:prstGeom prst="rect">
            <a:avLst/>
          </a:prstGeom>
        </p:spPr>
        <p:txBody>
          <a:bodyPr wrap="square">
            <a:spAutoFit/>
          </a:bodyPr>
          <a:lstStyle/>
          <a:p>
            <a:pPr>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EMOTION DETECTION:</a:t>
            </a:r>
            <a:endParaRPr lang="en-GB" sz="1400" kern="50" dirty="0">
              <a:latin typeface="Calibri" panose="020F0502020204030204" pitchFamily="34" charset="0"/>
              <a:ea typeface="Calibri" panose="020F0502020204030204" pitchFamily="34" charset="0"/>
              <a:cs typeface="font459"/>
            </a:endParaRPr>
          </a:p>
          <a:p>
            <a:pPr algn="just">
              <a:lnSpc>
                <a:spcPct val="150000"/>
              </a:lnSpc>
              <a:spcAft>
                <a:spcPts val="1000"/>
              </a:spcAft>
            </a:pPr>
            <a:r>
              <a:rPr lang="en-US" sz="1600" b="1" kern="50" dirty="0">
                <a:latin typeface="Times New Roman" panose="02020603050405020304" pitchFamily="18" charset="0"/>
                <a:ea typeface="Calibri" panose="020F0502020204030204" pitchFamily="34" charset="0"/>
                <a:cs typeface="font459"/>
              </a:rPr>
              <a:t>	</a:t>
            </a:r>
            <a:r>
              <a:rPr lang="en-US" kern="50" dirty="0">
                <a:latin typeface="Times New Roman" panose="02020603050405020304" pitchFamily="18" charset="0"/>
                <a:ea typeface="Calibri" panose="020F0502020204030204" pitchFamily="34" charset="0"/>
                <a:cs typeface="font459"/>
              </a:rPr>
              <a:t>In this module we have to create an emotion detection the user face input gets on the screen to </a:t>
            </a:r>
            <a:r>
              <a:rPr lang="en-US" kern="50" dirty="0">
                <a:solidFill>
                  <a:srgbClr val="111111"/>
                </a:solidFill>
                <a:latin typeface="Times New Roman" panose="02020603050405020304" pitchFamily="18" charset="0"/>
                <a:ea typeface="Calibri" panose="020F0502020204030204" pitchFamily="34" charset="0"/>
                <a:cs typeface="font459"/>
              </a:rPr>
              <a:t>a solution for facial expression recognition that uses a combination specific image pre-processing step. </a:t>
            </a:r>
            <a:r>
              <a:rPr lang="en-US" kern="50" dirty="0">
                <a:solidFill>
                  <a:srgbClr val="000000"/>
                </a:solidFill>
                <a:latin typeface="Times New Roman" panose="02020603050405020304" pitchFamily="18" charset="0"/>
                <a:ea typeface="Calibri" panose="020F0502020204030204" pitchFamily="34" charset="0"/>
                <a:cs typeface="font459"/>
              </a:rPr>
              <a:t> It described the innovative solution that provides efficient face expression.</a:t>
            </a:r>
            <a:endParaRPr lang="en-GB" sz="1400" kern="50" dirty="0">
              <a:effectLst/>
              <a:latin typeface="Calibri" panose="020F0502020204030204" pitchFamily="34" charset="0"/>
              <a:ea typeface="Calibri" panose="020F0502020204030204" pitchFamily="34" charset="0"/>
              <a:cs typeface="font459"/>
            </a:endParaRPr>
          </a:p>
        </p:txBody>
      </p:sp>
      <p:pic>
        <p:nvPicPr>
          <p:cNvPr id="3" name="Picture 2">
            <a:extLst>
              <a:ext uri="{FF2B5EF4-FFF2-40B4-BE49-F238E27FC236}">
                <a16:creationId xmlns:a16="http://schemas.microsoft.com/office/drawing/2014/main" xmlns="" id="{2F781191-DA4E-4284-974A-920FDB697691}"/>
              </a:ext>
            </a:extLst>
          </p:cNvPr>
          <p:cNvPicPr/>
          <p:nvPr/>
        </p:nvPicPr>
        <p:blipFill>
          <a:blip r:embed="rId2"/>
          <a:stretch>
            <a:fillRect/>
          </a:stretch>
        </p:blipFill>
        <p:spPr>
          <a:xfrm>
            <a:off x="3124200" y="2906273"/>
            <a:ext cx="5943600" cy="1833245"/>
          </a:xfrm>
          <a:prstGeom prst="rect">
            <a:avLst/>
          </a:prstGeom>
        </p:spPr>
      </p:pic>
    </p:spTree>
    <p:extLst>
      <p:ext uri="{BB962C8B-B14F-4D97-AF65-F5344CB8AC3E}">
        <p14:creationId xmlns:p14="http://schemas.microsoft.com/office/powerpoint/2010/main" xmlns="" val="4051352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CFD714C-7FB7-401A-B095-D0F3B6C8535A}"/>
              </a:ext>
            </a:extLst>
          </p:cNvPr>
          <p:cNvSpPr/>
          <p:nvPr/>
        </p:nvSpPr>
        <p:spPr>
          <a:xfrm>
            <a:off x="797169" y="603260"/>
            <a:ext cx="11047828" cy="1838132"/>
          </a:xfrm>
          <a:prstGeom prst="rect">
            <a:avLst/>
          </a:prstGeom>
        </p:spPr>
        <p:txBody>
          <a:bodyPr wrap="square">
            <a:spAutoFit/>
          </a:bodyPr>
          <a:lstStyle/>
          <a:p>
            <a:pPr>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STRESS RELIEF:</a:t>
            </a:r>
            <a:endParaRPr lang="en-GB" sz="1600" kern="50" dirty="0">
              <a:latin typeface="Calibri" panose="020F0502020204030204" pitchFamily="34" charset="0"/>
              <a:ea typeface="Calibri" panose="020F0502020204030204" pitchFamily="34" charset="0"/>
              <a:cs typeface="font459"/>
            </a:endParaRPr>
          </a:p>
          <a:p>
            <a:pPr>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	</a:t>
            </a:r>
            <a:r>
              <a:rPr lang="en-US" kern="50" dirty="0">
                <a:latin typeface="Times New Roman" panose="02020603050405020304" pitchFamily="18" charset="0"/>
                <a:ea typeface="Calibri" panose="020F0502020204030204" pitchFamily="34" charset="0"/>
                <a:cs typeface="font459"/>
              </a:rPr>
              <a:t>In this module we have implement the stress relief to analysis the user information of through this apps. The stress relief process is analysis the result of the user face expression and the data can be stored. The user helps to breathing exercise are implement of the stress relief using an application.</a:t>
            </a:r>
            <a:endParaRPr lang="en-GB" sz="1600" kern="50" dirty="0">
              <a:effectLst/>
              <a:latin typeface="Calibri" panose="020F0502020204030204" pitchFamily="34" charset="0"/>
              <a:ea typeface="Calibri" panose="020F0502020204030204" pitchFamily="34" charset="0"/>
              <a:cs typeface="font459"/>
            </a:endParaRPr>
          </a:p>
        </p:txBody>
      </p:sp>
      <p:pic>
        <p:nvPicPr>
          <p:cNvPr id="3" name="Picture 2">
            <a:extLst>
              <a:ext uri="{FF2B5EF4-FFF2-40B4-BE49-F238E27FC236}">
                <a16:creationId xmlns:a16="http://schemas.microsoft.com/office/drawing/2014/main" xmlns="" id="{77324C5D-C836-4575-94BC-06CE1A3A1E48}"/>
              </a:ext>
            </a:extLst>
          </p:cNvPr>
          <p:cNvPicPr/>
          <p:nvPr/>
        </p:nvPicPr>
        <p:blipFill>
          <a:blip r:embed="rId2"/>
          <a:stretch>
            <a:fillRect/>
          </a:stretch>
        </p:blipFill>
        <p:spPr>
          <a:xfrm>
            <a:off x="3635985" y="2982497"/>
            <a:ext cx="4638675" cy="1962150"/>
          </a:xfrm>
          <a:prstGeom prst="rect">
            <a:avLst/>
          </a:prstGeom>
        </p:spPr>
      </p:pic>
    </p:spTree>
    <p:extLst>
      <p:ext uri="{BB962C8B-B14F-4D97-AF65-F5344CB8AC3E}">
        <p14:creationId xmlns:p14="http://schemas.microsoft.com/office/powerpoint/2010/main" xmlns="" val="3687451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D904BC8-E222-4C34-BCD5-A338A56F5FF9}"/>
              </a:ext>
            </a:extLst>
          </p:cNvPr>
          <p:cNvPicPr/>
          <p:nvPr/>
        </p:nvPicPr>
        <p:blipFill>
          <a:blip r:embed="rId2"/>
          <a:stretch>
            <a:fillRect/>
          </a:stretch>
        </p:blipFill>
        <p:spPr>
          <a:xfrm>
            <a:off x="2477086" y="1339947"/>
            <a:ext cx="8383172" cy="4849837"/>
          </a:xfrm>
          <a:prstGeom prst="rect">
            <a:avLst/>
          </a:prstGeom>
        </p:spPr>
      </p:pic>
      <p:sp>
        <p:nvSpPr>
          <p:cNvPr id="3" name="TextBox 2">
            <a:extLst>
              <a:ext uri="{FF2B5EF4-FFF2-40B4-BE49-F238E27FC236}">
                <a16:creationId xmlns:a16="http://schemas.microsoft.com/office/drawing/2014/main" xmlns="" id="{934178EB-BEA2-4BF1-B40B-F238CC786611}"/>
              </a:ext>
            </a:extLst>
          </p:cNvPr>
          <p:cNvSpPr txBox="1"/>
          <p:nvPr/>
        </p:nvSpPr>
        <p:spPr>
          <a:xfrm>
            <a:off x="506437" y="600612"/>
            <a:ext cx="4290646" cy="461665"/>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xmlns="" val="87387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2D9F703-1B95-467A-B18F-F40813714AE1}"/>
              </a:ext>
            </a:extLst>
          </p:cNvPr>
          <p:cNvSpPr/>
          <p:nvPr/>
        </p:nvSpPr>
        <p:spPr>
          <a:xfrm>
            <a:off x="558017" y="496562"/>
            <a:ext cx="9029327" cy="5493812"/>
          </a:xfrm>
          <a:prstGeom prst="rect">
            <a:avLst/>
          </a:prstGeom>
        </p:spPr>
        <p:txBody>
          <a:bodyPr wrap="square">
            <a:spAutoFit/>
          </a:bodyPr>
          <a:lstStyle/>
          <a:p>
            <a:pPr indent="-57150" algn="just">
              <a:lnSpc>
                <a:spcPct val="150000"/>
              </a:lnSpc>
              <a:spcAft>
                <a:spcPts val="0"/>
              </a:spcAft>
            </a:pPr>
            <a:r>
              <a:rPr lang="en-US" b="1" kern="50" dirty="0">
                <a:latin typeface="Times New Roman" panose="02020603050405020304" pitchFamily="18" charset="0"/>
                <a:ea typeface="Times New Roman" panose="02020603050405020304" pitchFamily="18" charset="0"/>
                <a:cs typeface="font459"/>
              </a:rPr>
              <a:t>SYSTEM REQUIREMENTS</a:t>
            </a:r>
            <a:endParaRPr lang="en-GB" sz="1400" kern="50" dirty="0">
              <a:effectLst/>
              <a:latin typeface="Calibri" panose="020F0502020204030204" pitchFamily="34" charset="0"/>
              <a:ea typeface="Calibri" panose="020F0502020204030204" pitchFamily="34" charset="0"/>
              <a:cs typeface="font459"/>
            </a:endParaRPr>
          </a:p>
          <a:p>
            <a:pPr indent="-57150" algn="just">
              <a:lnSpc>
                <a:spcPct val="150000"/>
              </a:lnSpc>
              <a:spcAft>
                <a:spcPts val="0"/>
              </a:spcAft>
            </a:pPr>
            <a:r>
              <a:rPr lang="en-US" b="1" kern="50" dirty="0">
                <a:latin typeface="Times New Roman" panose="02020603050405020304" pitchFamily="18" charset="0"/>
                <a:ea typeface="Times New Roman" panose="02020603050405020304" pitchFamily="18" charset="0"/>
                <a:cs typeface="font459"/>
              </a:rPr>
              <a:t> </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b="1" kern="50" dirty="0">
                <a:latin typeface="Times New Roman" panose="02020603050405020304" pitchFamily="18" charset="0"/>
                <a:ea typeface="Times New Roman" panose="02020603050405020304" pitchFamily="18" charset="0"/>
                <a:cs typeface="font459"/>
              </a:rPr>
              <a:t>HARDWARE</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PROCESSOR		:  	</a:t>
            </a:r>
            <a:r>
              <a:rPr lang="en-US" kern="50" dirty="0" smtClean="0">
                <a:latin typeface="Times New Roman" panose="02020603050405020304" pitchFamily="18" charset="0"/>
                <a:ea typeface="Times New Roman" panose="02020603050405020304" pitchFamily="18" charset="0"/>
                <a:cs typeface="font459"/>
              </a:rPr>
              <a:t>Intel </a:t>
            </a:r>
            <a:r>
              <a:rPr lang="en-US" kern="50" dirty="0">
                <a:latin typeface="Times New Roman" panose="02020603050405020304" pitchFamily="18" charset="0"/>
                <a:ea typeface="Times New Roman" panose="02020603050405020304" pitchFamily="18" charset="0"/>
                <a:cs typeface="font459"/>
              </a:rPr>
              <a:t>Core i3.</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RAM		</a:t>
            </a:r>
            <a:r>
              <a:rPr lang="en-US" kern="50" dirty="0" smtClean="0">
                <a:latin typeface="Times New Roman" panose="02020603050405020304" pitchFamily="18" charset="0"/>
                <a:ea typeface="Times New Roman" panose="02020603050405020304" pitchFamily="18" charset="0"/>
                <a:cs typeface="font459"/>
              </a:rPr>
              <a:t>:	</a:t>
            </a:r>
            <a:r>
              <a:rPr lang="en-US" kern="50" dirty="0" smtClean="0">
                <a:latin typeface="Times New Roman" panose="02020603050405020304" pitchFamily="18" charset="0"/>
                <a:ea typeface="Times New Roman" panose="02020603050405020304" pitchFamily="18" charset="0"/>
                <a:cs typeface="font459"/>
              </a:rPr>
              <a:t>8 </a:t>
            </a:r>
            <a:r>
              <a:rPr lang="en-US" kern="50" dirty="0" smtClean="0">
                <a:latin typeface="Times New Roman" panose="02020603050405020304" pitchFamily="18" charset="0"/>
                <a:ea typeface="Times New Roman" panose="02020603050405020304" pitchFamily="18" charset="0"/>
                <a:cs typeface="font459"/>
              </a:rPr>
              <a:t>GB </a:t>
            </a:r>
            <a:r>
              <a:rPr lang="en-US" kern="50" dirty="0">
                <a:latin typeface="Times New Roman" panose="02020603050405020304" pitchFamily="18" charset="0"/>
                <a:ea typeface="Times New Roman" panose="02020603050405020304" pitchFamily="18" charset="0"/>
                <a:cs typeface="font459"/>
              </a:rPr>
              <a:t>RAM</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MONITOR		:	15” COLOR</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HARD DISK 		:	100 GB</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 </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b="1" kern="50" dirty="0">
                <a:latin typeface="Times New Roman" panose="02020603050405020304" pitchFamily="18" charset="0"/>
                <a:ea typeface="Times New Roman" panose="02020603050405020304" pitchFamily="18" charset="0"/>
                <a:cs typeface="font459"/>
              </a:rPr>
              <a:t>SOFTWARE</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Front End 		:  	ANDROID XML, JAVA</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Back End		: 	MYSQL, PHP</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pPr>
            <a:r>
              <a:rPr lang="en-US" kern="50" dirty="0">
                <a:latin typeface="Times New Roman" panose="02020603050405020304" pitchFamily="18" charset="0"/>
                <a:ea typeface="Times New Roman" panose="02020603050405020304" pitchFamily="18" charset="0"/>
                <a:cs typeface="font459"/>
              </a:rPr>
              <a:t>Operating System 	:  	WINDOWS </a:t>
            </a:r>
            <a:r>
              <a:rPr lang="en-US" kern="50" dirty="0" smtClean="0">
                <a:latin typeface="Times New Roman" panose="02020603050405020304" pitchFamily="18" charset="0"/>
                <a:ea typeface="Times New Roman" panose="02020603050405020304" pitchFamily="18" charset="0"/>
                <a:cs typeface="font459"/>
              </a:rPr>
              <a:t>10</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0"/>
              </a:spcAft>
              <a:tabLst>
                <a:tab pos="457200" algn="l"/>
                <a:tab pos="914400" algn="l"/>
                <a:tab pos="1371600" algn="l"/>
                <a:tab pos="1828800" algn="l"/>
                <a:tab pos="2286000" algn="l"/>
                <a:tab pos="2743200" algn="l"/>
                <a:tab pos="3200400" algn="l"/>
                <a:tab pos="3657600" algn="l"/>
                <a:tab pos="3962400" algn="l"/>
              </a:tabLst>
            </a:pPr>
            <a:r>
              <a:rPr lang="en-US" kern="50" dirty="0">
                <a:latin typeface="Times New Roman" panose="02020603050405020304" pitchFamily="18" charset="0"/>
                <a:ea typeface="Times New Roman" panose="02020603050405020304" pitchFamily="18" charset="0"/>
                <a:cs typeface="font459"/>
              </a:rPr>
              <a:t>IDE			</a:t>
            </a:r>
            <a:r>
              <a:rPr lang="en-US" kern="50" dirty="0" smtClean="0">
                <a:latin typeface="Times New Roman" panose="02020603050405020304" pitchFamily="18" charset="0"/>
                <a:ea typeface="Times New Roman" panose="02020603050405020304" pitchFamily="18" charset="0"/>
                <a:cs typeface="font459"/>
              </a:rPr>
              <a:t>                :               ANDROID </a:t>
            </a:r>
            <a:r>
              <a:rPr lang="en-US" kern="50" dirty="0">
                <a:latin typeface="Times New Roman" panose="02020603050405020304" pitchFamily="18" charset="0"/>
                <a:ea typeface="Times New Roman" panose="02020603050405020304" pitchFamily="18" charset="0"/>
                <a:cs typeface="font459"/>
              </a:rPr>
              <a:t>STUDIO	</a:t>
            </a:r>
            <a:endParaRPr lang="en-GB" sz="1400" kern="50" dirty="0">
              <a:effectLst/>
              <a:latin typeface="Calibri" panose="020F0502020204030204" pitchFamily="34" charset="0"/>
              <a:ea typeface="Calibri" panose="020F0502020204030204" pitchFamily="34" charset="0"/>
              <a:cs typeface="font459"/>
            </a:endParaRPr>
          </a:p>
        </p:txBody>
      </p:sp>
    </p:spTree>
    <p:extLst>
      <p:ext uri="{BB962C8B-B14F-4D97-AF65-F5344CB8AC3E}">
        <p14:creationId xmlns:p14="http://schemas.microsoft.com/office/powerpoint/2010/main" xmlns="" val="232488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4C2715F-CC14-40F7-AA00-1C7FBDB3FDAA}"/>
              </a:ext>
            </a:extLst>
          </p:cNvPr>
          <p:cNvSpPr/>
          <p:nvPr/>
        </p:nvSpPr>
        <p:spPr>
          <a:xfrm>
            <a:off x="140677" y="658309"/>
            <a:ext cx="11746524" cy="5391219"/>
          </a:xfrm>
          <a:prstGeom prst="rect">
            <a:avLst/>
          </a:prstGeom>
        </p:spPr>
        <p:txBody>
          <a:bodyPr wrap="square">
            <a:spAutoFit/>
          </a:bodyPr>
          <a:lstStyle/>
          <a:p>
            <a:pPr>
              <a:lnSpc>
                <a:spcPct val="150000"/>
              </a:lnSpc>
              <a:spcAft>
                <a:spcPts val="1000"/>
              </a:spcAft>
            </a:pPr>
            <a:r>
              <a:rPr lang="en-US" sz="4400" b="1" kern="50" dirty="0" smtClean="0">
                <a:effectLst/>
                <a:latin typeface="+mj-lt"/>
                <a:ea typeface="Calibri" panose="020F0502020204030204" pitchFamily="34" charset="0"/>
                <a:cs typeface="font459"/>
              </a:rPr>
              <a:t>       </a:t>
            </a:r>
            <a:r>
              <a:rPr lang="en-US" sz="4400" kern="50" dirty="0" smtClean="0">
                <a:effectLst/>
                <a:latin typeface="+mj-lt"/>
                <a:ea typeface="Calibri" panose="020F0502020204030204" pitchFamily="34" charset="0"/>
                <a:cs typeface="font459"/>
              </a:rPr>
              <a:t>Abstract:</a:t>
            </a:r>
            <a:endParaRPr lang="en-GB" sz="4400" kern="50" dirty="0">
              <a:effectLst/>
              <a:latin typeface="+mj-lt"/>
              <a:ea typeface="Calibri" panose="020F0502020204030204" pitchFamily="34" charset="0"/>
              <a:cs typeface="font459"/>
            </a:endParaRPr>
          </a:p>
          <a:p>
            <a:pPr algn="just">
              <a:lnSpc>
                <a:spcPct val="150000"/>
              </a:lnSpc>
              <a:spcAft>
                <a:spcPts val="1000"/>
              </a:spcAft>
            </a:pPr>
            <a:r>
              <a:rPr lang="en-US" sz="2000" kern="50" dirty="0">
                <a:latin typeface="Times New Roman" panose="02020603050405020304" pitchFamily="18" charset="0"/>
                <a:ea typeface="Calibri" panose="020F0502020204030204" pitchFamily="34" charset="0"/>
                <a:cs typeface="font459"/>
              </a:rPr>
              <a:t>	</a:t>
            </a:r>
            <a:r>
              <a:rPr lang="en-US" sz="2000" kern="50" dirty="0" smtClean="0">
                <a:latin typeface="Times New Roman" panose="02020603050405020304" pitchFamily="18" charset="0"/>
                <a:ea typeface="Calibri" panose="020F0502020204030204" pitchFamily="34" charset="0"/>
                <a:cs typeface="font459"/>
              </a:rPr>
              <a:t>A prediction is an android application system that strain is now identified as one of the fundamental 	causes of physical and mental illness. It is called a response to surrounding environmental threats and 	the pleasant way to manage it's far to understand its triggers. Although people continuously react to their 	surrounding environments, they sometimes aren't conscious that certain factors in their environment are 	considered to be stressors. Based in this fact, researchers have these days proposed context-aware 	pressure management structures. Most of the proposed systems use context data to provide real time 	pressure tracking and visualization, at the side of intervention techniques. So, the user strain can be 	predicate in our application to user deliver a capturing picture on the display and to detected a emotion 	process may be checking subsequently the user relief a stress the usage of an software.	</a:t>
            </a:r>
            <a:endParaRPr lang="en-GB" sz="2000" kern="50" dirty="0">
              <a:effectLst/>
              <a:latin typeface="Calibri" panose="020F0502020204030204" pitchFamily="34" charset="0"/>
              <a:ea typeface="Calibri" panose="020F0502020204030204" pitchFamily="34" charset="0"/>
              <a:cs typeface="font459"/>
            </a:endParaRPr>
          </a:p>
        </p:txBody>
      </p:sp>
    </p:spTree>
    <p:extLst>
      <p:ext uri="{BB962C8B-B14F-4D97-AF65-F5344CB8AC3E}">
        <p14:creationId xmlns:p14="http://schemas.microsoft.com/office/powerpoint/2010/main" xmlns="" val="864133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a:t> </a:t>
            </a:r>
            <a:r>
              <a:rPr lang="en-US" dirty="0" smtClean="0"/>
              <a:t>                                             </a:t>
            </a:r>
            <a:r>
              <a:rPr lang="en-US" sz="5000" dirty="0" smtClean="0">
                <a:latin typeface="+mj-lt"/>
              </a:rPr>
              <a:t>Thank you.</a:t>
            </a:r>
            <a:endParaRPr lang="en-US" sz="5000" dirty="0">
              <a:latin typeface="+mj-lt"/>
            </a:endParaRPr>
          </a:p>
        </p:txBody>
      </p:sp>
    </p:spTree>
    <p:extLst>
      <p:ext uri="{BB962C8B-B14F-4D97-AF65-F5344CB8AC3E}">
        <p14:creationId xmlns:p14="http://schemas.microsoft.com/office/powerpoint/2010/main" xmlns="" val="2206900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Stress can be positive while it helps motivate us and encourages us to take action. However, experiencing an excessive amount of pressure for a long period of time can be overwhelming and can have negative outcomes on our bodily and mental wellbeing. This sort of problematic strain is referred to as </a:t>
            </a:r>
            <a:r>
              <a:rPr lang="en-US" sz="2000" dirty="0" smtClean="0">
                <a:latin typeface="Times New Roman" panose="02020603050405020304" pitchFamily="18" charset="0"/>
                <a:cs typeface="Times New Roman" panose="02020603050405020304" pitchFamily="18" charset="0"/>
              </a:rPr>
              <a:t>distress. </a:t>
            </a:r>
            <a:r>
              <a:rPr lang="en-US" sz="2000" dirty="0">
                <a:latin typeface="Times New Roman" panose="02020603050405020304" pitchFamily="18" charset="0"/>
                <a:cs typeface="Times New Roman" panose="02020603050405020304" pitchFamily="18" charset="0"/>
              </a:rPr>
              <a:t>Stress also can contribute in a roundabout way to illnesses which can be associated with unhealthy conduct that generally tend to boom beneath excessive strain, for instance smoking and lack of sleep</a:t>
            </a:r>
          </a:p>
        </p:txBody>
      </p:sp>
    </p:spTree>
    <p:extLst>
      <p:ext uri="{BB962C8B-B14F-4D97-AF65-F5344CB8AC3E}">
        <p14:creationId xmlns:p14="http://schemas.microsoft.com/office/powerpoint/2010/main" xmlns="" val="3829341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lvl="0"/>
            <a:r>
              <a:rPr lang="en-US" b="1" dirty="0"/>
              <a:t>Title:</a:t>
            </a:r>
            <a:r>
              <a:rPr lang="en-US" dirty="0"/>
              <a:t> Detection of Stress Using Image Processing and Machine Learning Techniques </a:t>
            </a:r>
          </a:p>
          <a:p>
            <a:r>
              <a:rPr lang="en-US" b="1" dirty="0"/>
              <a:t>Year:</a:t>
            </a:r>
            <a:r>
              <a:rPr lang="en-US" dirty="0"/>
              <a:t> July 2017</a:t>
            </a:r>
          </a:p>
          <a:p>
            <a:r>
              <a:rPr lang="en-US" b="1" dirty="0"/>
              <a:t>Description:</a:t>
            </a:r>
            <a:r>
              <a:rPr lang="en-US" dirty="0"/>
              <a:t>. Monitoring the emotional status of a person who is         working in front of a computer for longer duration is crucial for the safety of a person. In this work a real-time non-intrusive videos are captured, which detects the emotional status of a person by </a:t>
            </a:r>
            <a:r>
              <a:rPr lang="en-US" dirty="0" err="1"/>
              <a:t>analysing</a:t>
            </a:r>
            <a:r>
              <a:rPr lang="en-US" dirty="0"/>
              <a:t> the facial expression</a:t>
            </a:r>
          </a:p>
          <a:p>
            <a:r>
              <a:rPr lang="en-US" b="1" dirty="0" smtClean="0"/>
              <a:t>Authors</a:t>
            </a:r>
            <a:r>
              <a:rPr lang="en-US" b="1" dirty="0"/>
              <a:t>:</a:t>
            </a:r>
            <a:r>
              <a:rPr lang="en-US" dirty="0"/>
              <a:t> </a:t>
            </a:r>
            <a:r>
              <a:rPr lang="en-US" dirty="0" err="1"/>
              <a:t>Nisha</a:t>
            </a:r>
            <a:r>
              <a:rPr lang="en-US" dirty="0"/>
              <a:t> </a:t>
            </a:r>
            <a:r>
              <a:rPr lang="en-US" dirty="0" err="1"/>
              <a:t>Raichur</a:t>
            </a:r>
            <a:r>
              <a:rPr lang="en-US" dirty="0"/>
              <a:t>, </a:t>
            </a:r>
            <a:r>
              <a:rPr lang="en-US" dirty="0" err="1"/>
              <a:t>Nidhi</a:t>
            </a:r>
            <a:r>
              <a:rPr lang="en-US" dirty="0"/>
              <a:t> </a:t>
            </a:r>
            <a:r>
              <a:rPr lang="en-US" dirty="0" err="1"/>
              <a:t>Lonakadi</a:t>
            </a:r>
            <a:r>
              <a:rPr lang="en-US" dirty="0"/>
              <a:t>, Priyanka Mural</a:t>
            </a:r>
            <a:r>
              <a:rPr lang="en-US" b="1" dirty="0"/>
              <a:t> </a:t>
            </a:r>
            <a:endParaRPr lang="en-US" dirty="0"/>
          </a:p>
          <a:p>
            <a:endParaRPr lang="en-US" dirty="0"/>
          </a:p>
        </p:txBody>
      </p:sp>
    </p:spTree>
    <p:extLst>
      <p:ext uri="{BB962C8B-B14F-4D97-AF65-F5344CB8AC3E}">
        <p14:creationId xmlns:p14="http://schemas.microsoft.com/office/powerpoint/2010/main" xmlns="" val="3617384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b="1" dirty="0"/>
              <a:t>Title:</a:t>
            </a:r>
            <a:r>
              <a:rPr lang="en-US" dirty="0"/>
              <a:t> Facial Emotion Recognition System Using ML</a:t>
            </a:r>
          </a:p>
          <a:p>
            <a:r>
              <a:rPr lang="en-US" b="1" dirty="0"/>
              <a:t> Year:</a:t>
            </a:r>
            <a:r>
              <a:rPr lang="en-US" dirty="0"/>
              <a:t> March 2017</a:t>
            </a:r>
          </a:p>
          <a:p>
            <a:r>
              <a:rPr lang="en-US" b="1" dirty="0"/>
              <a:t>Description:</a:t>
            </a:r>
            <a:r>
              <a:rPr lang="en-US" dirty="0"/>
              <a:t>. The emotions, set in simple words are what people feel. Emotional aspects have huge impact on Social intelligence like communication understanding, decision making and helps in understanding behavioral aspect of human. Human faces provide various information about emotions.</a:t>
            </a:r>
          </a:p>
          <a:p>
            <a:r>
              <a:rPr lang="en-US" b="1" dirty="0" smtClean="0"/>
              <a:t>Authors</a:t>
            </a:r>
            <a:r>
              <a:rPr lang="en-US" b="1" dirty="0"/>
              <a:t>:</a:t>
            </a:r>
            <a:r>
              <a:rPr lang="en-US" dirty="0"/>
              <a:t> </a:t>
            </a:r>
            <a:r>
              <a:rPr lang="en-US" dirty="0" err="1"/>
              <a:t>Renuka</a:t>
            </a:r>
            <a:r>
              <a:rPr lang="en-US" dirty="0"/>
              <a:t> </a:t>
            </a:r>
            <a:r>
              <a:rPr lang="en-US" dirty="0" err="1"/>
              <a:t>Deshmukh</a:t>
            </a:r>
            <a:r>
              <a:rPr lang="en-US" dirty="0"/>
              <a:t>, </a:t>
            </a:r>
            <a:r>
              <a:rPr lang="en-US" dirty="0" err="1"/>
              <a:t>Vandana</a:t>
            </a:r>
            <a:r>
              <a:rPr lang="en-US" dirty="0"/>
              <a:t> </a:t>
            </a:r>
            <a:r>
              <a:rPr lang="en-US" dirty="0" err="1"/>
              <a:t>Jagtap</a:t>
            </a:r>
            <a:endParaRPr lang="en-US" dirty="0"/>
          </a:p>
        </p:txBody>
      </p:sp>
    </p:spTree>
    <p:extLst>
      <p:ext uri="{BB962C8B-B14F-4D97-AF65-F5344CB8AC3E}">
        <p14:creationId xmlns:p14="http://schemas.microsoft.com/office/powerpoint/2010/main" xmlns="" val="922955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smtClean="0"/>
              <a:t>Title: </a:t>
            </a:r>
            <a:r>
              <a:rPr lang="en-US" dirty="0" smtClean="0"/>
              <a:t>A </a:t>
            </a:r>
            <a:r>
              <a:rPr lang="en-US" dirty="0"/>
              <a:t>System to detect mental stress using Machine Learning </a:t>
            </a:r>
          </a:p>
          <a:p>
            <a:r>
              <a:rPr lang="en-US" b="1" dirty="0" err="1" smtClean="0"/>
              <a:t>Year:</a:t>
            </a:r>
            <a:r>
              <a:rPr lang="en-US" dirty="0" err="1" smtClean="0"/>
              <a:t>July</a:t>
            </a:r>
            <a:r>
              <a:rPr lang="en-US" dirty="0" smtClean="0"/>
              <a:t> </a:t>
            </a:r>
            <a:r>
              <a:rPr lang="en-US" dirty="0"/>
              <a:t>2018</a:t>
            </a:r>
          </a:p>
          <a:p>
            <a:r>
              <a:rPr lang="en-US" b="1" dirty="0"/>
              <a:t>Description:</a:t>
            </a:r>
            <a:r>
              <a:rPr lang="en-US" dirty="0"/>
              <a:t>. According to American Psychological Association (APA) 2012 study, “Stress is costing organizations a Fortune” and some cases as much as $300 billion a year. The challenges, importantly, for the individuals and the organizations are lack of proactive detection of the stress and inept preventive actions to manage mental health to circumvent adverse affects of the stress.</a:t>
            </a:r>
          </a:p>
          <a:p>
            <a:r>
              <a:rPr lang="en-US" b="1" dirty="0" smtClean="0"/>
              <a:t>Authors</a:t>
            </a:r>
            <a:r>
              <a:rPr lang="en-US" b="1" dirty="0"/>
              <a:t>:</a:t>
            </a:r>
            <a:r>
              <a:rPr lang="en-US" dirty="0"/>
              <a:t> </a:t>
            </a:r>
            <a:r>
              <a:rPr lang="en-US" dirty="0" err="1"/>
              <a:t>Nisha</a:t>
            </a:r>
            <a:r>
              <a:rPr lang="en-US" dirty="0"/>
              <a:t> Raghu, Suma </a:t>
            </a:r>
            <a:r>
              <a:rPr lang="en-US" dirty="0" err="1"/>
              <a:t>Khursheed</a:t>
            </a:r>
            <a:endParaRPr lang="en-US" dirty="0"/>
          </a:p>
          <a:p>
            <a:endParaRPr lang="en-US" dirty="0"/>
          </a:p>
        </p:txBody>
      </p:sp>
    </p:spTree>
    <p:extLst>
      <p:ext uri="{BB962C8B-B14F-4D97-AF65-F5344CB8AC3E}">
        <p14:creationId xmlns:p14="http://schemas.microsoft.com/office/powerpoint/2010/main" xmlns="" val="3078319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0D68E8-C8E3-43BF-9C8A-C8E89CA0032E}"/>
              </a:ext>
            </a:extLst>
          </p:cNvPr>
          <p:cNvSpPr/>
          <p:nvPr/>
        </p:nvSpPr>
        <p:spPr>
          <a:xfrm>
            <a:off x="628357" y="130492"/>
            <a:ext cx="9823938" cy="4428585"/>
          </a:xfrm>
          <a:prstGeom prst="rect">
            <a:avLst/>
          </a:prstGeom>
        </p:spPr>
        <p:txBody>
          <a:bodyPr wrap="square">
            <a:spAutoFit/>
          </a:bodyPr>
          <a:lstStyle/>
          <a:p>
            <a:pPr>
              <a:lnSpc>
                <a:spcPct val="150000"/>
              </a:lnSpc>
              <a:spcAft>
                <a:spcPts val="0"/>
              </a:spcAft>
            </a:pPr>
            <a:r>
              <a:rPr lang="en-US" b="1" kern="50" dirty="0">
                <a:latin typeface="Times New Roman" panose="02020603050405020304" pitchFamily="18" charset="0"/>
                <a:ea typeface="Calibri" panose="020F0502020204030204" pitchFamily="34" charset="0"/>
                <a:cs typeface="font459"/>
              </a:rPr>
              <a:t>EXISTING SYSTEM &amp; PROPOSED SYSTEM</a:t>
            </a:r>
            <a:endParaRPr lang="en-GB" sz="1400" kern="50" dirty="0">
              <a:effectLst/>
              <a:latin typeface="Calibri" panose="020F0502020204030204" pitchFamily="34" charset="0"/>
              <a:ea typeface="Calibri" panose="020F0502020204030204" pitchFamily="34" charset="0"/>
              <a:cs typeface="font459"/>
            </a:endParaRPr>
          </a:p>
          <a:p>
            <a:pPr>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 </a:t>
            </a:r>
            <a:endParaRPr lang="en-GB" sz="1400" kern="50" dirty="0">
              <a:effectLst/>
              <a:latin typeface="Calibri" panose="020F0502020204030204" pitchFamily="34" charset="0"/>
              <a:ea typeface="Calibri" panose="020F0502020204030204" pitchFamily="34" charset="0"/>
              <a:cs typeface="font459"/>
            </a:endParaRPr>
          </a:p>
          <a:p>
            <a:pPr>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EXISTING SYSTEM: -</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1000"/>
              </a:spcAft>
            </a:pPr>
            <a:r>
              <a:rPr lang="en-US" kern="50" dirty="0">
                <a:latin typeface="Times New Roman" panose="02020603050405020304" pitchFamily="18" charset="0"/>
                <a:ea typeface="Calibri" panose="020F0502020204030204" pitchFamily="34" charset="0"/>
                <a:cs typeface="font459"/>
              </a:rPr>
              <a:t>In existing framework given solution the users have to first get themselves the designed with different stress recognition and management methods, based on their final goal, whether that is stress detection, monitoring and visualizing, or management.</a:t>
            </a:r>
            <a:endParaRPr lang="en-GB" sz="1400" kern="50" dirty="0">
              <a:effectLst/>
              <a:latin typeface="Calibri" panose="020F0502020204030204" pitchFamily="34" charset="0"/>
              <a:ea typeface="Calibri" panose="020F0502020204030204" pitchFamily="34" charset="0"/>
              <a:cs typeface="font459"/>
            </a:endParaRPr>
          </a:p>
          <a:p>
            <a:pPr marL="228600">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Drawbacks:</a:t>
            </a:r>
            <a:endParaRPr lang="en-GB" sz="1400" kern="50" dirty="0">
              <a:effectLst/>
              <a:latin typeface="Calibri" panose="020F0502020204030204" pitchFamily="34" charset="0"/>
              <a:ea typeface="Calibri" panose="020F0502020204030204" pitchFamily="34" charset="0"/>
              <a:cs typeface="font459"/>
            </a:endParaRPr>
          </a:p>
          <a:p>
            <a:pPr marL="342900" lvl="0" indent="-342900" algn="just">
              <a:lnSpc>
                <a:spcPct val="150000"/>
              </a:lnSpc>
              <a:spcAft>
                <a:spcPts val="1000"/>
              </a:spcAft>
              <a:buFont typeface="Symbol" panose="05050102010706020507" pitchFamily="18" charset="2"/>
              <a:buChar char=""/>
            </a:pPr>
            <a:r>
              <a:rPr lang="en-US" kern="50" dirty="0">
                <a:latin typeface="Times New Roman" panose="02020603050405020304" pitchFamily="18" charset="0"/>
                <a:ea typeface="Calibri" panose="020F0502020204030204" pitchFamily="34" charset="0"/>
                <a:cs typeface="font459"/>
              </a:rPr>
              <a:t>Existing systems for mood prediction are that mood is treated as a binary state</a:t>
            </a:r>
            <a:endParaRPr lang="en-GB" sz="1400" kern="50" dirty="0">
              <a:effectLst/>
              <a:latin typeface="Calibri" panose="020F0502020204030204" pitchFamily="34" charset="0"/>
              <a:ea typeface="Calibri" panose="020F0502020204030204" pitchFamily="34" charset="0"/>
              <a:cs typeface="font459"/>
            </a:endParaRPr>
          </a:p>
          <a:p>
            <a:pPr marL="342900" lvl="0" indent="-342900" algn="just">
              <a:lnSpc>
                <a:spcPct val="150000"/>
              </a:lnSpc>
              <a:spcAft>
                <a:spcPts val="1000"/>
              </a:spcAft>
              <a:buFont typeface="Symbol" panose="05050102010706020507" pitchFamily="18" charset="2"/>
              <a:buChar char=""/>
            </a:pPr>
            <a:r>
              <a:rPr lang="en-US" kern="50" dirty="0">
                <a:latin typeface="Times New Roman" panose="02020603050405020304" pitchFamily="18" charset="0"/>
                <a:ea typeface="Calibri" panose="020F0502020204030204" pitchFamily="34" charset="0"/>
                <a:cs typeface="font459"/>
              </a:rPr>
              <a:t>The lowest possible mood score is treated as equivalent to a slightly lower than average score.</a:t>
            </a:r>
            <a:endParaRPr lang="en-GB" sz="1400" kern="50" dirty="0">
              <a:effectLst/>
              <a:latin typeface="Calibri" panose="020F0502020204030204" pitchFamily="34" charset="0"/>
              <a:ea typeface="Calibri" panose="020F0502020204030204" pitchFamily="34" charset="0"/>
              <a:cs typeface="font459"/>
            </a:endParaRPr>
          </a:p>
        </p:txBody>
      </p:sp>
    </p:spTree>
    <p:extLst>
      <p:ext uri="{BB962C8B-B14F-4D97-AF65-F5344CB8AC3E}">
        <p14:creationId xmlns:p14="http://schemas.microsoft.com/office/powerpoint/2010/main" xmlns="" val="3560039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2C08617-73C3-42C3-94FE-6676F8403750}"/>
              </a:ext>
            </a:extLst>
          </p:cNvPr>
          <p:cNvSpPr/>
          <p:nvPr/>
        </p:nvSpPr>
        <p:spPr>
          <a:xfrm>
            <a:off x="459544" y="378496"/>
            <a:ext cx="10879015" cy="3469348"/>
          </a:xfrm>
          <a:prstGeom prst="rect">
            <a:avLst/>
          </a:prstGeom>
        </p:spPr>
        <p:txBody>
          <a:bodyPr wrap="square">
            <a:spAutoFit/>
          </a:bodyPr>
          <a:lstStyle/>
          <a:p>
            <a:pPr>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PROPOSED SYSTEM: -</a:t>
            </a:r>
            <a:endParaRPr lang="en-GB" sz="1400" kern="50" dirty="0">
              <a:effectLst/>
              <a:latin typeface="Calibri" panose="020F0502020204030204" pitchFamily="34" charset="0"/>
              <a:ea typeface="Calibri" panose="020F0502020204030204" pitchFamily="34" charset="0"/>
              <a:cs typeface="font459"/>
            </a:endParaRPr>
          </a:p>
          <a:p>
            <a:pPr marL="457200" algn="just">
              <a:lnSpc>
                <a:spcPct val="150000"/>
              </a:lnSpc>
              <a:spcAft>
                <a:spcPts val="1000"/>
              </a:spcAft>
            </a:pPr>
            <a:r>
              <a:rPr lang="en-US" kern="50" dirty="0">
                <a:latin typeface="Times New Roman" panose="02020603050405020304" pitchFamily="18" charset="0"/>
                <a:ea typeface="Calibri" panose="020F0502020204030204" pitchFamily="34" charset="0"/>
                <a:cs typeface="font459"/>
              </a:rPr>
              <a:t>A proposed context-aware stress management system. Most of the proposed systems use context data to provide real time stress monitoring and visualization</a:t>
            </a:r>
            <a:endParaRPr lang="en-GB" sz="1400" kern="50" dirty="0">
              <a:effectLst/>
              <a:latin typeface="Calibri" panose="020F0502020204030204" pitchFamily="34" charset="0"/>
              <a:ea typeface="Calibri" panose="020F0502020204030204" pitchFamily="34" charset="0"/>
              <a:cs typeface="font459"/>
            </a:endParaRPr>
          </a:p>
          <a:p>
            <a:pPr marL="228600">
              <a:lnSpc>
                <a:spcPct val="150000"/>
              </a:lnSpc>
              <a:spcAft>
                <a:spcPts val="1000"/>
              </a:spcAft>
            </a:pPr>
            <a:r>
              <a:rPr lang="en-US" b="1" kern="50" dirty="0">
                <a:latin typeface="Times New Roman" panose="02020603050405020304" pitchFamily="18" charset="0"/>
                <a:ea typeface="Calibri" panose="020F0502020204030204" pitchFamily="34" charset="0"/>
                <a:cs typeface="font459"/>
              </a:rPr>
              <a:t>Advantages:</a:t>
            </a:r>
            <a:endParaRPr lang="en-GB" sz="1400" kern="50" dirty="0">
              <a:effectLst/>
              <a:latin typeface="Calibri" panose="020F0502020204030204" pitchFamily="34" charset="0"/>
              <a:ea typeface="Calibri" panose="020F0502020204030204" pitchFamily="34" charset="0"/>
              <a:cs typeface="font459"/>
            </a:endParaRPr>
          </a:p>
          <a:p>
            <a:pPr marL="342900" lvl="0" indent="-342900" algn="just">
              <a:lnSpc>
                <a:spcPct val="150000"/>
              </a:lnSpc>
              <a:spcAft>
                <a:spcPts val="1000"/>
              </a:spcAft>
              <a:buFont typeface="Symbol" panose="05050102010706020507" pitchFamily="18" charset="2"/>
              <a:buChar char=""/>
            </a:pPr>
            <a:r>
              <a:rPr lang="en-US" kern="50" dirty="0">
                <a:latin typeface="Times New Roman" panose="02020603050405020304" pitchFamily="18" charset="0"/>
                <a:ea typeface="Calibri" panose="020F0502020204030204" pitchFamily="34" charset="0"/>
                <a:cs typeface="font459"/>
              </a:rPr>
              <a:t>Its personalization can provide advantages in predicting mood and wellbeing, a problem where interindividual variability is high.</a:t>
            </a:r>
            <a:endParaRPr lang="en-GB" sz="1400" kern="50" dirty="0">
              <a:effectLst/>
              <a:latin typeface="Calibri" panose="020F0502020204030204" pitchFamily="34" charset="0"/>
              <a:ea typeface="Calibri" panose="020F0502020204030204" pitchFamily="34" charset="0"/>
              <a:cs typeface="font459"/>
            </a:endParaRPr>
          </a:p>
          <a:p>
            <a:pPr marL="342900" lvl="0" indent="-342900" algn="just">
              <a:lnSpc>
                <a:spcPct val="150000"/>
              </a:lnSpc>
              <a:spcAft>
                <a:spcPts val="1000"/>
              </a:spcAft>
              <a:buFont typeface="Symbol" panose="05050102010706020507" pitchFamily="18" charset="2"/>
              <a:buChar char=""/>
            </a:pPr>
            <a:r>
              <a:rPr lang="en-US" kern="50" dirty="0">
                <a:latin typeface="Times New Roman" panose="02020603050405020304" pitchFamily="18" charset="0"/>
                <a:ea typeface="Calibri" panose="020F0502020204030204" pitchFamily="34" charset="0"/>
                <a:cs typeface="font459"/>
              </a:rPr>
              <a:t>The user face expression to get an emotion detection.</a:t>
            </a:r>
            <a:endParaRPr lang="en-GB" sz="1400" kern="50" dirty="0">
              <a:effectLst/>
              <a:latin typeface="Calibri" panose="020F0502020204030204" pitchFamily="34" charset="0"/>
              <a:ea typeface="Calibri" panose="020F0502020204030204" pitchFamily="34" charset="0"/>
              <a:cs typeface="font459"/>
            </a:endParaRPr>
          </a:p>
        </p:txBody>
      </p:sp>
    </p:spTree>
    <p:extLst>
      <p:ext uri="{BB962C8B-B14F-4D97-AF65-F5344CB8AC3E}">
        <p14:creationId xmlns:p14="http://schemas.microsoft.com/office/powerpoint/2010/main" xmlns="" val="659757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ScreenShot</a:t>
            </a:r>
            <a:r>
              <a:rPr lang="en-US" dirty="0" smtClean="0"/>
              <a:t> and Code Implementation</a:t>
            </a:r>
            <a:endParaRPr lang="en-US" dirty="0"/>
          </a:p>
        </p:txBody>
      </p:sp>
      <p:pic>
        <p:nvPicPr>
          <p:cNvPr id="3" name="Picture 2">
            <a:extLst>
              <a:ext uri="{FF2B5EF4-FFF2-40B4-BE49-F238E27FC236}">
                <a16:creationId xmlns:a16="http://schemas.microsoft.com/office/drawing/2014/main" xmlns="" id="{23A7BA12-F503-496C-B20C-747AAFB91520}"/>
              </a:ext>
            </a:extLst>
          </p:cNvPr>
          <p:cNvPicPr/>
          <p:nvPr/>
        </p:nvPicPr>
        <p:blipFill>
          <a:blip r:embed="rId2"/>
          <a:stretch>
            <a:fillRect/>
          </a:stretch>
        </p:blipFill>
        <p:spPr>
          <a:xfrm>
            <a:off x="422031" y="1635368"/>
            <a:ext cx="2842260" cy="4712676"/>
          </a:xfrm>
          <a:prstGeom prst="rect">
            <a:avLst/>
          </a:prstGeom>
        </p:spPr>
      </p:pic>
      <p:pic>
        <p:nvPicPr>
          <p:cNvPr id="4" name="Picture 3">
            <a:extLst>
              <a:ext uri="{FF2B5EF4-FFF2-40B4-BE49-F238E27FC236}">
                <a16:creationId xmlns:a16="http://schemas.microsoft.com/office/drawing/2014/main" xmlns="" id="{70722A14-8FD7-419D-B77E-D4E23C40C718}"/>
              </a:ext>
            </a:extLst>
          </p:cNvPr>
          <p:cNvPicPr/>
          <p:nvPr/>
        </p:nvPicPr>
        <p:blipFill>
          <a:blip r:embed="rId3"/>
          <a:stretch>
            <a:fillRect/>
          </a:stretch>
        </p:blipFill>
        <p:spPr>
          <a:xfrm>
            <a:off x="4473527" y="1603717"/>
            <a:ext cx="2743200" cy="4740812"/>
          </a:xfrm>
          <a:prstGeom prst="rect">
            <a:avLst/>
          </a:prstGeom>
        </p:spPr>
      </p:pic>
      <p:cxnSp>
        <p:nvCxnSpPr>
          <p:cNvPr id="9" name="Straight Arrow Connector 8"/>
          <p:cNvCxnSpPr/>
          <p:nvPr/>
        </p:nvCxnSpPr>
        <p:spPr>
          <a:xfrm>
            <a:off x="3657600" y="3629465"/>
            <a:ext cx="2672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xmlns="" id="{53A45943-B1FE-4462-B891-4BBF6F566778}"/>
              </a:ext>
            </a:extLst>
          </p:cNvPr>
          <p:cNvPicPr/>
          <p:nvPr/>
        </p:nvPicPr>
        <p:blipFill>
          <a:blip r:embed="rId4"/>
          <a:stretch>
            <a:fillRect/>
          </a:stretch>
        </p:blipFill>
        <p:spPr>
          <a:xfrm>
            <a:off x="8576896" y="1565029"/>
            <a:ext cx="2761664" cy="4695093"/>
          </a:xfrm>
          <a:prstGeom prst="rect">
            <a:avLst/>
          </a:prstGeom>
        </p:spPr>
      </p:pic>
      <p:cxnSp>
        <p:nvCxnSpPr>
          <p:cNvPr id="14" name="Straight Arrow Connector 13"/>
          <p:cNvCxnSpPr/>
          <p:nvPr/>
        </p:nvCxnSpPr>
        <p:spPr>
          <a:xfrm>
            <a:off x="7650480" y="3570849"/>
            <a:ext cx="2672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736</Words>
  <Application>Microsoft Office PowerPoint</Application>
  <PresentationFormat>Custom</PresentationFormat>
  <Paragraphs>116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ML based Stress Management Application.</vt:lpstr>
      <vt:lpstr>Slide 2</vt:lpstr>
      <vt:lpstr>Introduction</vt:lpstr>
      <vt:lpstr>Literature Review</vt:lpstr>
      <vt:lpstr>Slide 5</vt:lpstr>
      <vt:lpstr>Slide 6</vt:lpstr>
      <vt:lpstr>Slide 7</vt:lpstr>
      <vt:lpstr>Slide 8</vt:lpstr>
      <vt:lpstr>UI ScreenShot and Code Implementation</vt:lpstr>
      <vt:lpstr>Code Review-  #TakePhoto  Class</vt:lpstr>
      <vt:lpstr>#DashBoard Activity</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SPIRO51-ANDROID</dc:creator>
  <cp:lastModifiedBy>Rajat</cp:lastModifiedBy>
  <cp:revision>15</cp:revision>
  <dcterms:created xsi:type="dcterms:W3CDTF">2020-01-02T09:46:57Z</dcterms:created>
  <dcterms:modified xsi:type="dcterms:W3CDTF">2020-02-07T19:36:00Z</dcterms:modified>
</cp:coreProperties>
</file>