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sldIdLst>
    <p:sldId id="256" r:id="rId2"/>
    <p:sldId id="257" r:id="rId3"/>
    <p:sldId id="258" r:id="rId4"/>
    <p:sldId id="260" r:id="rId5"/>
    <p:sldId id="259" r:id="rId6"/>
    <p:sldId id="261" r:id="rId7"/>
    <p:sldId id="266" r:id="rId8"/>
    <p:sldId id="267" r:id="rId9"/>
    <p:sldId id="265"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CB44AA-32A5-46F0-A3D0-3EAD20DCA698}">
          <p14:sldIdLst>
            <p14:sldId id="256"/>
            <p14:sldId id="257"/>
            <p14:sldId id="258"/>
            <p14:sldId id="260"/>
            <p14:sldId id="259"/>
            <p14:sldId id="261"/>
            <p14:sldId id="266"/>
            <p14:sldId id="267"/>
            <p14:sldId id="265"/>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l V" initials="VV" lastIdx="2" clrIdx="0">
    <p:extLst>
      <p:ext uri="{19B8F6BF-5375-455C-9EA6-DF929625EA0E}">
        <p15:presenceInfo xmlns:p15="http://schemas.microsoft.com/office/powerpoint/2012/main" userId="3fc607cec0bd4d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7T13:11:46.70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4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709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08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241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8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94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24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5346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600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091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92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843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492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88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94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230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74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09811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07E49-8F2C-C345-6F10-D3BEFF116529}"/>
              </a:ext>
            </a:extLst>
          </p:cNvPr>
          <p:cNvSpPr>
            <a:spLocks noGrp="1"/>
          </p:cNvSpPr>
          <p:nvPr>
            <p:ph type="title"/>
          </p:nvPr>
        </p:nvSpPr>
        <p:spPr>
          <a:xfrm>
            <a:off x="668847" y="1102179"/>
            <a:ext cx="10364451" cy="4958153"/>
          </a:xfrm>
        </p:spPr>
        <p:txBody>
          <a:bodyPr>
            <a:normAutofit fontScale="90000"/>
          </a:bodyPr>
          <a:lstStyle/>
          <a:p>
            <a:r>
              <a:rPr lang="en-US" dirty="0"/>
              <a:t>                  </a:t>
            </a:r>
            <a:r>
              <a:rPr lang="en-US" sz="2800" dirty="0"/>
              <a:t>PROJECT WORK PRESENTATION</a:t>
            </a:r>
            <a:br>
              <a:rPr lang="en-US" dirty="0"/>
            </a:br>
            <a:br>
              <a:rPr lang="en-US" dirty="0"/>
            </a:br>
            <a:r>
              <a:rPr lang="en-US" dirty="0"/>
              <a:t>   </a:t>
            </a:r>
            <a:r>
              <a:rPr lang="en-US" sz="4800" dirty="0">
                <a:solidFill>
                  <a:schemeClr val="accent4"/>
                </a:solidFill>
              </a:rPr>
              <a:t>COLLEGE MANAGEMENT SYSTEM</a:t>
            </a:r>
            <a:br>
              <a:rPr lang="en-US" sz="4800" dirty="0"/>
            </a:br>
            <a:r>
              <a:rPr lang="en-US" sz="1800" dirty="0"/>
              <a:t>                                                       SUBMITTED BY  </a:t>
            </a:r>
            <a:br>
              <a:rPr lang="en-US" sz="1800" dirty="0"/>
            </a:br>
            <a:br>
              <a:rPr lang="en-US" sz="1800" dirty="0"/>
            </a:br>
            <a:r>
              <a:rPr lang="en-US" sz="1800" dirty="0"/>
              <a:t>                TANU </a:t>
            </a:r>
            <a:r>
              <a:rPr lang="en-US" sz="1800"/>
              <a:t>SHREE                                                                               </a:t>
            </a:r>
            <a:br>
              <a:rPr lang="en-US" sz="1800" dirty="0"/>
            </a:br>
            <a:r>
              <a:rPr lang="en-US" sz="1800" dirty="0"/>
              <a:t>                MOHAN </a:t>
            </a:r>
            <a:r>
              <a:rPr lang="en-US" sz="1800"/>
              <a:t>BALAJI                                         </a:t>
            </a:r>
            <a:br>
              <a:rPr lang="en-US" sz="1800" dirty="0"/>
            </a:br>
            <a:r>
              <a:rPr lang="en-US" sz="1800" dirty="0"/>
              <a:t>                SAYALI  BAFNA</a:t>
            </a:r>
            <a:br>
              <a:rPr lang="en-US" dirty="0"/>
            </a:br>
            <a:r>
              <a:rPr lang="en-US" dirty="0"/>
              <a:t>                    </a:t>
            </a:r>
            <a:br>
              <a:rPr lang="en-US" dirty="0"/>
            </a:br>
            <a:r>
              <a:rPr lang="en-US" dirty="0"/>
              <a:t>                     </a:t>
            </a:r>
            <a:r>
              <a:rPr lang="en-US" sz="3200" b="1" dirty="0">
                <a:solidFill>
                  <a:schemeClr val="accent2"/>
                </a:solidFill>
              </a:rPr>
              <a:t>Under the guidance of </a:t>
            </a:r>
            <a:br>
              <a:rPr lang="en-US" sz="3200" b="1" dirty="0">
                <a:solidFill>
                  <a:schemeClr val="accent2"/>
                </a:solidFill>
              </a:rPr>
            </a:br>
            <a:r>
              <a:rPr lang="en-US" sz="3200" b="1" dirty="0">
                <a:solidFill>
                  <a:schemeClr val="accent2"/>
                </a:solidFill>
              </a:rPr>
              <a:t>                        </a:t>
            </a:r>
            <a:r>
              <a:rPr lang="en-US" sz="4900" b="1" dirty="0">
                <a:solidFill>
                  <a:schemeClr val="tx1">
                    <a:lumMod val="75000"/>
                    <a:lumOff val="25000"/>
                  </a:schemeClr>
                </a:solidFill>
              </a:rPr>
              <a:t>Pooja Mehta</a:t>
            </a:r>
            <a:br>
              <a:rPr lang="en-US" sz="3200" b="1" dirty="0">
                <a:solidFill>
                  <a:schemeClr val="accent2"/>
                </a:solidFill>
              </a:rPr>
            </a:br>
            <a:r>
              <a:rPr lang="en-US" sz="3200" b="1" dirty="0">
                <a:solidFill>
                  <a:schemeClr val="accent2"/>
                </a:solidFill>
              </a:rPr>
              <a:t>              </a:t>
            </a:r>
            <a:br>
              <a:rPr lang="en-US" dirty="0"/>
            </a:br>
            <a:r>
              <a:rPr lang="en-US" dirty="0"/>
              <a:t>                          </a:t>
            </a:r>
            <a:br>
              <a:rPr lang="en-US" dirty="0"/>
            </a:br>
            <a:endParaRPr lang="en-IN" dirty="0"/>
          </a:p>
        </p:txBody>
      </p:sp>
      <p:pic>
        <p:nvPicPr>
          <p:cNvPr id="7" name="Content Placeholder 6">
            <a:extLst>
              <a:ext uri="{FF2B5EF4-FFF2-40B4-BE49-F238E27FC236}">
                <a16:creationId xmlns:a16="http://schemas.microsoft.com/office/drawing/2014/main" id="{75F80301-F798-0A99-C517-00B3BD08143B}"/>
              </a:ext>
            </a:extLst>
          </p:cNvPr>
          <p:cNvPicPr>
            <a:picLocks noGrp="1" noChangeAspect="1"/>
          </p:cNvPicPr>
          <p:nvPr>
            <p:ph sz="quarter" idx="13"/>
          </p:nvPr>
        </p:nvPicPr>
        <p:blipFill>
          <a:blip r:embed="rId2"/>
          <a:stretch>
            <a:fillRect/>
          </a:stretch>
        </p:blipFill>
        <p:spPr>
          <a:xfrm>
            <a:off x="4084983" y="212271"/>
            <a:ext cx="3627782" cy="889908"/>
          </a:xfrm>
        </p:spPr>
      </p:pic>
    </p:spTree>
    <p:extLst>
      <p:ext uri="{BB962C8B-B14F-4D97-AF65-F5344CB8AC3E}">
        <p14:creationId xmlns:p14="http://schemas.microsoft.com/office/powerpoint/2010/main" val="134292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BEBF3A-B9E3-C49D-06B4-21B2BDEA1712}"/>
              </a:ext>
            </a:extLst>
          </p:cNvPr>
          <p:cNvSpPr>
            <a:spLocks noGrp="1"/>
          </p:cNvSpPr>
          <p:nvPr>
            <p:ph type="title"/>
          </p:nvPr>
        </p:nvSpPr>
        <p:spPr>
          <a:xfrm>
            <a:off x="677334" y="230588"/>
            <a:ext cx="8596668" cy="604299"/>
          </a:xfrm>
        </p:spPr>
        <p:txBody>
          <a:bodyPr>
            <a:normAutofit fontScale="90000"/>
          </a:bodyPr>
          <a:lstStyle/>
          <a:p>
            <a:r>
              <a:rPr lang="en-US" dirty="0"/>
              <a:t>                       Project Snapshot</a:t>
            </a:r>
            <a:endParaRPr lang="en-IN" dirty="0"/>
          </a:p>
        </p:txBody>
      </p:sp>
      <p:pic>
        <p:nvPicPr>
          <p:cNvPr id="6" name="Picture 5">
            <a:extLst>
              <a:ext uri="{FF2B5EF4-FFF2-40B4-BE49-F238E27FC236}">
                <a16:creationId xmlns:a16="http://schemas.microsoft.com/office/drawing/2014/main" id="{587C131A-094F-1E33-1A05-0F87C38B97A8}"/>
              </a:ext>
            </a:extLst>
          </p:cNvPr>
          <p:cNvPicPr>
            <a:picLocks noChangeAspect="1"/>
          </p:cNvPicPr>
          <p:nvPr/>
        </p:nvPicPr>
        <p:blipFill>
          <a:blip r:embed="rId2"/>
          <a:stretch>
            <a:fillRect/>
          </a:stretch>
        </p:blipFill>
        <p:spPr>
          <a:xfrm>
            <a:off x="0" y="834887"/>
            <a:ext cx="12192000" cy="5880238"/>
          </a:xfrm>
          <a:prstGeom prst="rect">
            <a:avLst/>
          </a:prstGeom>
        </p:spPr>
      </p:pic>
    </p:spTree>
    <p:extLst>
      <p:ext uri="{BB962C8B-B14F-4D97-AF65-F5344CB8AC3E}">
        <p14:creationId xmlns:p14="http://schemas.microsoft.com/office/powerpoint/2010/main" val="136778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A7394E-D9BE-33E2-6067-1656BE3396CA}"/>
              </a:ext>
            </a:extLst>
          </p:cNvPr>
          <p:cNvPicPr>
            <a:picLocks noChangeAspect="1"/>
          </p:cNvPicPr>
          <p:nvPr/>
        </p:nvPicPr>
        <p:blipFill>
          <a:blip r:embed="rId2"/>
          <a:stretch>
            <a:fillRect/>
          </a:stretch>
        </p:blipFill>
        <p:spPr>
          <a:xfrm>
            <a:off x="0" y="142875"/>
            <a:ext cx="12192000" cy="6572250"/>
          </a:xfrm>
          <a:prstGeom prst="rect">
            <a:avLst/>
          </a:prstGeom>
        </p:spPr>
      </p:pic>
    </p:spTree>
    <p:extLst>
      <p:ext uri="{BB962C8B-B14F-4D97-AF65-F5344CB8AC3E}">
        <p14:creationId xmlns:p14="http://schemas.microsoft.com/office/powerpoint/2010/main" val="337042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5172E-A7A9-8584-6F35-A5A7AEF5707E}"/>
              </a:ext>
            </a:extLst>
          </p:cNvPr>
          <p:cNvPicPr>
            <a:picLocks noChangeAspect="1"/>
          </p:cNvPicPr>
          <p:nvPr/>
        </p:nvPicPr>
        <p:blipFill>
          <a:blip r:embed="rId2"/>
          <a:stretch>
            <a:fillRect/>
          </a:stretch>
        </p:blipFill>
        <p:spPr>
          <a:xfrm>
            <a:off x="4762" y="157162"/>
            <a:ext cx="12182475" cy="6543675"/>
          </a:xfrm>
          <a:prstGeom prst="rect">
            <a:avLst/>
          </a:prstGeom>
        </p:spPr>
      </p:pic>
    </p:spTree>
    <p:extLst>
      <p:ext uri="{BB962C8B-B14F-4D97-AF65-F5344CB8AC3E}">
        <p14:creationId xmlns:p14="http://schemas.microsoft.com/office/powerpoint/2010/main" val="3360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8213-D95D-8672-ED72-E0FBEFA8B195}"/>
              </a:ext>
            </a:extLst>
          </p:cNvPr>
          <p:cNvSpPr>
            <a:spLocks noGrp="1"/>
          </p:cNvSpPr>
          <p:nvPr>
            <p:ph type="title"/>
          </p:nvPr>
        </p:nvSpPr>
        <p:spPr/>
        <p:txBody>
          <a:bodyPr/>
          <a:lstStyle/>
          <a:p>
            <a:r>
              <a:rPr lang="en-US" dirty="0"/>
              <a:t>                  </a:t>
            </a:r>
            <a:r>
              <a:rPr lang="en-US" sz="4800" dirty="0">
                <a:solidFill>
                  <a:schemeClr val="accent5"/>
                </a:solidFill>
              </a:rPr>
              <a:t>INTRODUCTION</a:t>
            </a:r>
            <a:endParaRPr lang="en-IN" sz="4800" dirty="0">
              <a:solidFill>
                <a:schemeClr val="accent5"/>
              </a:solidFill>
            </a:endParaRPr>
          </a:p>
        </p:txBody>
      </p:sp>
      <p:sp>
        <p:nvSpPr>
          <p:cNvPr id="3" name="Content Placeholder 2">
            <a:extLst>
              <a:ext uri="{FF2B5EF4-FFF2-40B4-BE49-F238E27FC236}">
                <a16:creationId xmlns:a16="http://schemas.microsoft.com/office/drawing/2014/main" id="{A4A9C020-2028-EDD4-7E77-F126F73DA178}"/>
              </a:ext>
            </a:extLst>
          </p:cNvPr>
          <p:cNvSpPr>
            <a:spLocks noGrp="1"/>
          </p:cNvSpPr>
          <p:nvPr>
            <p:ph idx="1"/>
          </p:nvPr>
        </p:nvSpPr>
        <p:spPr>
          <a:xfrm>
            <a:off x="677334" y="2160589"/>
            <a:ext cx="9322700" cy="3880773"/>
          </a:xfrm>
        </p:spPr>
        <p:txBody>
          <a:bodyPr>
            <a:normAutofit/>
          </a:bodyPr>
          <a:lstStyle/>
          <a:p>
            <a:r>
              <a:rPr lang="en-US" sz="2400" dirty="0"/>
              <a:t>The COLLEGE MANAGEMENT SYSTEM can be used to store student information, course, faculty, department etc. admin can edit, delete and add any student, course, subject                                      using this system. </a:t>
            </a:r>
          </a:p>
          <a:p>
            <a:r>
              <a:rPr lang="en-US" sz="2400" dirty="0"/>
              <a:t>This System facilitates colleges to ,maintain the functionality related to college employees and their students. </a:t>
            </a:r>
          </a:p>
          <a:p>
            <a:r>
              <a:rPr lang="en-US" sz="2400" dirty="0"/>
              <a:t>College Management System provides the easiest way to manage all functionalities of a college.  </a:t>
            </a:r>
            <a:endParaRPr lang="en-IN" sz="2400" dirty="0"/>
          </a:p>
        </p:txBody>
      </p:sp>
    </p:spTree>
    <p:extLst>
      <p:ext uri="{BB962C8B-B14F-4D97-AF65-F5344CB8AC3E}">
        <p14:creationId xmlns:p14="http://schemas.microsoft.com/office/powerpoint/2010/main" val="387964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8E29-4400-CCEC-E529-7541394B7558}"/>
              </a:ext>
            </a:extLst>
          </p:cNvPr>
          <p:cNvSpPr>
            <a:spLocks noGrp="1"/>
          </p:cNvSpPr>
          <p:nvPr>
            <p:ph type="title"/>
          </p:nvPr>
        </p:nvSpPr>
        <p:spPr/>
        <p:txBody>
          <a:bodyPr/>
          <a:lstStyle/>
          <a:p>
            <a:r>
              <a:rPr lang="en-US" dirty="0"/>
              <a:t>                       </a:t>
            </a:r>
            <a:r>
              <a:rPr lang="en-US" sz="4800" dirty="0">
                <a:solidFill>
                  <a:schemeClr val="accent4"/>
                </a:solidFill>
              </a:rPr>
              <a:t>OBJECTIVE</a:t>
            </a:r>
            <a:endParaRPr lang="en-IN" sz="4800" dirty="0">
              <a:solidFill>
                <a:schemeClr val="accent4"/>
              </a:solidFill>
            </a:endParaRPr>
          </a:p>
        </p:txBody>
      </p:sp>
      <p:sp>
        <p:nvSpPr>
          <p:cNvPr id="3" name="Content Placeholder 2">
            <a:extLst>
              <a:ext uri="{FF2B5EF4-FFF2-40B4-BE49-F238E27FC236}">
                <a16:creationId xmlns:a16="http://schemas.microsoft.com/office/drawing/2014/main" id="{60AC2D6B-FD3F-6922-D494-08DDEBE2C73C}"/>
              </a:ext>
            </a:extLst>
          </p:cNvPr>
          <p:cNvSpPr>
            <a:spLocks noGrp="1"/>
          </p:cNvSpPr>
          <p:nvPr>
            <p:ph idx="1"/>
          </p:nvPr>
        </p:nvSpPr>
        <p:spPr>
          <a:xfrm>
            <a:off x="677334" y="2160589"/>
            <a:ext cx="9731262" cy="3880773"/>
          </a:xfrm>
        </p:spPr>
        <p:txBody>
          <a:bodyPr>
            <a:normAutofit/>
          </a:bodyPr>
          <a:lstStyle/>
          <a:p>
            <a:r>
              <a:rPr lang="en-US" sz="2400" dirty="0"/>
              <a:t>The main objective of college management system is to automate all functionalities of a college. </a:t>
            </a:r>
          </a:p>
          <a:p>
            <a:r>
              <a:rPr lang="en-US" sz="2400" dirty="0"/>
              <a:t>Using this system you can manage all college student details , faculty details, course details, subject details etc.</a:t>
            </a:r>
          </a:p>
          <a:p>
            <a:r>
              <a:rPr lang="en-US" sz="2400" dirty="0"/>
              <a:t>College Management System enables you to view or update data and information about students and staff easily. </a:t>
            </a:r>
            <a:endParaRPr lang="en-IN" sz="2400" dirty="0"/>
          </a:p>
        </p:txBody>
      </p:sp>
    </p:spTree>
    <p:extLst>
      <p:ext uri="{BB962C8B-B14F-4D97-AF65-F5344CB8AC3E}">
        <p14:creationId xmlns:p14="http://schemas.microsoft.com/office/powerpoint/2010/main" val="35166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AD53-4078-2482-B999-4EE50882B0D9}"/>
              </a:ext>
            </a:extLst>
          </p:cNvPr>
          <p:cNvSpPr>
            <a:spLocks noGrp="1"/>
          </p:cNvSpPr>
          <p:nvPr>
            <p:ph type="title"/>
          </p:nvPr>
        </p:nvSpPr>
        <p:spPr/>
        <p:txBody>
          <a:bodyPr/>
          <a:lstStyle/>
          <a:p>
            <a:r>
              <a:rPr lang="en-IN" dirty="0"/>
              <a:t>                </a:t>
            </a:r>
            <a:r>
              <a:rPr lang="en-IN" dirty="0">
                <a:solidFill>
                  <a:schemeClr val="accent4"/>
                </a:solidFill>
              </a:rPr>
              <a:t>Technologies Used</a:t>
            </a:r>
          </a:p>
        </p:txBody>
      </p:sp>
      <p:sp>
        <p:nvSpPr>
          <p:cNvPr id="3" name="Content Placeholder 2">
            <a:extLst>
              <a:ext uri="{FF2B5EF4-FFF2-40B4-BE49-F238E27FC236}">
                <a16:creationId xmlns:a16="http://schemas.microsoft.com/office/drawing/2014/main" id="{A921A787-55F0-5A73-1F88-2A0E374009B1}"/>
              </a:ext>
            </a:extLst>
          </p:cNvPr>
          <p:cNvSpPr>
            <a:spLocks noGrp="1"/>
          </p:cNvSpPr>
          <p:nvPr>
            <p:ph idx="1"/>
          </p:nvPr>
        </p:nvSpPr>
        <p:spPr/>
        <p:txBody>
          <a:bodyPr/>
          <a:lstStyle/>
          <a:p>
            <a:r>
              <a:rPr lang="en-IN" sz="2800" dirty="0"/>
              <a:t>Java 8</a:t>
            </a:r>
          </a:p>
          <a:p>
            <a:r>
              <a:rPr lang="en-IN" sz="2800" dirty="0"/>
              <a:t>Spring Boot 2.2.6+</a:t>
            </a:r>
          </a:p>
          <a:p>
            <a:r>
              <a:rPr lang="en-IN" sz="2800" dirty="0"/>
              <a:t>Spring Framework 5.2.5+</a:t>
            </a:r>
          </a:p>
          <a:p>
            <a:r>
              <a:rPr lang="en-IN" sz="2800" dirty="0"/>
              <a:t>Maven 3.2</a:t>
            </a:r>
          </a:p>
          <a:p>
            <a:r>
              <a:rPr lang="en-IN" sz="2800" dirty="0"/>
              <a:t>Spring Data JPA( Hibernate)</a:t>
            </a:r>
          </a:p>
          <a:p>
            <a:r>
              <a:rPr lang="en-IN" sz="2800" dirty="0"/>
              <a:t>MySQL</a:t>
            </a:r>
          </a:p>
          <a:p>
            <a:r>
              <a:rPr lang="en-IN" sz="2800" dirty="0"/>
              <a:t>Thymeleaf</a:t>
            </a:r>
          </a:p>
          <a:p>
            <a:endParaRPr lang="en-IN" dirty="0"/>
          </a:p>
        </p:txBody>
      </p:sp>
    </p:spTree>
    <p:extLst>
      <p:ext uri="{BB962C8B-B14F-4D97-AF65-F5344CB8AC3E}">
        <p14:creationId xmlns:p14="http://schemas.microsoft.com/office/powerpoint/2010/main" val="410460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2E69-2C45-6301-E313-48412CB6891E}"/>
              </a:ext>
            </a:extLst>
          </p:cNvPr>
          <p:cNvSpPr>
            <a:spLocks noGrp="1"/>
          </p:cNvSpPr>
          <p:nvPr>
            <p:ph type="title"/>
          </p:nvPr>
        </p:nvSpPr>
        <p:spPr/>
        <p:txBody>
          <a:bodyPr>
            <a:normAutofit/>
          </a:bodyPr>
          <a:lstStyle/>
          <a:p>
            <a:r>
              <a:rPr lang="en-IN" sz="4800" dirty="0">
                <a:solidFill>
                  <a:schemeClr val="accent4"/>
                </a:solidFill>
              </a:rPr>
              <a:t>REQUIREMENT SPECIFICATIONS</a:t>
            </a:r>
          </a:p>
        </p:txBody>
      </p:sp>
      <p:sp>
        <p:nvSpPr>
          <p:cNvPr id="4" name="Text Placeholder 3">
            <a:extLst>
              <a:ext uri="{FF2B5EF4-FFF2-40B4-BE49-F238E27FC236}">
                <a16:creationId xmlns:a16="http://schemas.microsoft.com/office/drawing/2014/main" id="{C9E05201-DAA8-61C0-6483-7766B0FA8B31}"/>
              </a:ext>
            </a:extLst>
          </p:cNvPr>
          <p:cNvSpPr>
            <a:spLocks noGrp="1"/>
          </p:cNvSpPr>
          <p:nvPr>
            <p:ph type="body" idx="1"/>
          </p:nvPr>
        </p:nvSpPr>
        <p:spPr/>
        <p:txBody>
          <a:bodyPr/>
          <a:lstStyle/>
          <a:p>
            <a:r>
              <a:rPr lang="en-IN" dirty="0"/>
              <a:t>Hardware Configuration</a:t>
            </a:r>
          </a:p>
        </p:txBody>
      </p:sp>
      <p:sp>
        <p:nvSpPr>
          <p:cNvPr id="3" name="Content Placeholder 2">
            <a:extLst>
              <a:ext uri="{FF2B5EF4-FFF2-40B4-BE49-F238E27FC236}">
                <a16:creationId xmlns:a16="http://schemas.microsoft.com/office/drawing/2014/main" id="{EBC19B1B-737E-4768-5FD5-86F59BA967B9}"/>
              </a:ext>
            </a:extLst>
          </p:cNvPr>
          <p:cNvSpPr>
            <a:spLocks noGrp="1"/>
          </p:cNvSpPr>
          <p:nvPr>
            <p:ph sz="half" idx="2"/>
          </p:nvPr>
        </p:nvSpPr>
        <p:spPr/>
        <p:txBody>
          <a:bodyPr>
            <a:normAutofit/>
          </a:bodyPr>
          <a:lstStyle/>
          <a:p>
            <a:r>
              <a:rPr lang="en-IN" sz="2400" dirty="0"/>
              <a:t>  System : i3 2</a:t>
            </a:r>
            <a:r>
              <a:rPr lang="en-IN" sz="2400" baseline="30000" dirty="0"/>
              <a:t>nd</a:t>
            </a:r>
            <a:r>
              <a:rPr lang="en-IN" sz="2400" dirty="0"/>
              <a:t> gen</a:t>
            </a:r>
          </a:p>
          <a:p>
            <a:r>
              <a:rPr lang="en-IN" sz="2400" dirty="0"/>
              <a:t>  RAM </a:t>
            </a:r>
            <a:r>
              <a:rPr lang="en-IN" sz="2400"/>
              <a:t>: 2 </a:t>
            </a:r>
            <a:r>
              <a:rPr lang="en-IN" sz="2400" dirty="0"/>
              <a:t>GB</a:t>
            </a:r>
          </a:p>
          <a:p>
            <a:r>
              <a:rPr lang="en-IN" sz="2400" dirty="0"/>
              <a:t>  Hard Disk : 10 GB</a:t>
            </a:r>
          </a:p>
          <a:p>
            <a:r>
              <a:rPr lang="en-IN" sz="2400" dirty="0"/>
              <a:t>  Operating System : Windows 8 &amp; above</a:t>
            </a:r>
          </a:p>
          <a:p>
            <a:pPr marL="0" indent="0">
              <a:buNone/>
            </a:pPr>
            <a:endParaRPr lang="en-IN" sz="2800" dirty="0"/>
          </a:p>
        </p:txBody>
      </p:sp>
      <p:sp>
        <p:nvSpPr>
          <p:cNvPr id="5" name="Text Placeholder 4">
            <a:extLst>
              <a:ext uri="{FF2B5EF4-FFF2-40B4-BE49-F238E27FC236}">
                <a16:creationId xmlns:a16="http://schemas.microsoft.com/office/drawing/2014/main" id="{A243E502-15EC-BDD2-3073-84276ACF806F}"/>
              </a:ext>
            </a:extLst>
          </p:cNvPr>
          <p:cNvSpPr>
            <a:spLocks noGrp="1"/>
          </p:cNvSpPr>
          <p:nvPr>
            <p:ph type="body" sz="quarter" idx="3"/>
          </p:nvPr>
        </p:nvSpPr>
        <p:spPr/>
        <p:txBody>
          <a:bodyPr/>
          <a:lstStyle/>
          <a:p>
            <a:r>
              <a:rPr lang="en-IN" dirty="0"/>
              <a:t>Software Configuration</a:t>
            </a:r>
          </a:p>
        </p:txBody>
      </p:sp>
      <p:sp>
        <p:nvSpPr>
          <p:cNvPr id="6" name="Content Placeholder 5">
            <a:extLst>
              <a:ext uri="{FF2B5EF4-FFF2-40B4-BE49-F238E27FC236}">
                <a16:creationId xmlns:a16="http://schemas.microsoft.com/office/drawing/2014/main" id="{2C4023DB-7893-B58F-6C8A-A3CADCE1D217}"/>
              </a:ext>
            </a:extLst>
          </p:cNvPr>
          <p:cNvSpPr>
            <a:spLocks noGrp="1"/>
          </p:cNvSpPr>
          <p:nvPr>
            <p:ph sz="quarter" idx="4"/>
          </p:nvPr>
        </p:nvSpPr>
        <p:spPr/>
        <p:txBody>
          <a:bodyPr>
            <a:normAutofit/>
          </a:bodyPr>
          <a:lstStyle/>
          <a:p>
            <a:r>
              <a:rPr lang="en-IN" sz="2400" dirty="0"/>
              <a:t>Software IDE : Eclipse</a:t>
            </a:r>
          </a:p>
          <a:p>
            <a:r>
              <a:rPr lang="en-IN" sz="2400" dirty="0"/>
              <a:t>Language : Java</a:t>
            </a:r>
          </a:p>
          <a:p>
            <a:r>
              <a:rPr lang="en-IN" sz="2400" dirty="0"/>
              <a:t>Back End : My SQL server</a:t>
            </a:r>
          </a:p>
        </p:txBody>
      </p:sp>
    </p:spTree>
    <p:extLst>
      <p:ext uri="{BB962C8B-B14F-4D97-AF65-F5344CB8AC3E}">
        <p14:creationId xmlns:p14="http://schemas.microsoft.com/office/powerpoint/2010/main" val="395339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8BCB83-F303-EED4-8607-ADEA97BF4D56}"/>
              </a:ext>
            </a:extLst>
          </p:cNvPr>
          <p:cNvSpPr>
            <a:spLocks noGrp="1"/>
          </p:cNvSpPr>
          <p:nvPr>
            <p:ph type="title"/>
          </p:nvPr>
        </p:nvSpPr>
        <p:spPr/>
        <p:txBody>
          <a:bodyPr>
            <a:normAutofit/>
          </a:bodyPr>
          <a:lstStyle/>
          <a:p>
            <a:r>
              <a:rPr lang="en-IN" sz="4800" dirty="0"/>
              <a:t>             </a:t>
            </a:r>
            <a:r>
              <a:rPr lang="en-IN" sz="4800" dirty="0">
                <a:solidFill>
                  <a:schemeClr val="accent4"/>
                </a:solidFill>
              </a:rPr>
              <a:t>Proposed System</a:t>
            </a:r>
          </a:p>
        </p:txBody>
      </p:sp>
      <p:sp>
        <p:nvSpPr>
          <p:cNvPr id="8" name="Content Placeholder 7">
            <a:extLst>
              <a:ext uri="{FF2B5EF4-FFF2-40B4-BE49-F238E27FC236}">
                <a16:creationId xmlns:a16="http://schemas.microsoft.com/office/drawing/2014/main" id="{B88BED02-654F-2DC8-7F88-11B31965008E}"/>
              </a:ext>
            </a:extLst>
          </p:cNvPr>
          <p:cNvSpPr>
            <a:spLocks noGrp="1"/>
          </p:cNvSpPr>
          <p:nvPr>
            <p:ph idx="1"/>
          </p:nvPr>
        </p:nvSpPr>
        <p:spPr>
          <a:xfrm>
            <a:off x="428017" y="2160589"/>
            <a:ext cx="9854119" cy="3880773"/>
          </a:xfrm>
        </p:spPr>
        <p:txBody>
          <a:bodyPr/>
          <a:lstStyle/>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This is a web-related application that permits us to approach the entire knowledge regarding the college, employees, students, faculties etc.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000" dirty="0">
                <a:solidFill>
                  <a:srgbClr val="808080"/>
                </a:solidFill>
                <a:effectLst/>
                <a:latin typeface="Roboto" panose="02000000000000000000" pitchFamily="2" charset="0"/>
                <a:ea typeface="Times New Roman" panose="02020603050405020304" pitchFamily="18" charset="0"/>
                <a:cs typeface="Times New Roman" panose="02020603050405020304" pitchFamily="18" charset="0"/>
              </a:rPr>
              <a:t>In order to solve these problems, a new system has been created, that attempts to operate the whole procedure considering the database integration approach.</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21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32DD-FAD2-BE0D-34AB-3D4A5570C6A0}"/>
              </a:ext>
            </a:extLst>
          </p:cNvPr>
          <p:cNvSpPr>
            <a:spLocks noGrp="1"/>
          </p:cNvSpPr>
          <p:nvPr>
            <p:ph type="title"/>
          </p:nvPr>
        </p:nvSpPr>
        <p:spPr>
          <a:xfrm>
            <a:off x="677334" y="397566"/>
            <a:ext cx="8596668" cy="842838"/>
          </a:xfrm>
        </p:spPr>
        <p:txBody>
          <a:bodyPr>
            <a:normAutofit/>
          </a:bodyPr>
          <a:lstStyle/>
          <a:p>
            <a:r>
              <a:rPr lang="en-US" sz="4000" dirty="0"/>
              <a:t>               Spring Annotations</a:t>
            </a:r>
            <a:endParaRPr lang="en-IN" sz="4000" dirty="0"/>
          </a:p>
        </p:txBody>
      </p:sp>
      <p:graphicFrame>
        <p:nvGraphicFramePr>
          <p:cNvPr id="4" name="Table 4">
            <a:extLst>
              <a:ext uri="{FF2B5EF4-FFF2-40B4-BE49-F238E27FC236}">
                <a16:creationId xmlns:a16="http://schemas.microsoft.com/office/drawing/2014/main" id="{77C1F4C8-4123-3687-BEA9-CD099A958178}"/>
              </a:ext>
            </a:extLst>
          </p:cNvPr>
          <p:cNvGraphicFramePr>
            <a:graphicFrameLocks noGrp="1"/>
          </p:cNvGraphicFramePr>
          <p:nvPr>
            <p:ph idx="1"/>
            <p:extLst>
              <p:ext uri="{D42A27DB-BD31-4B8C-83A1-F6EECF244321}">
                <p14:modId xmlns:p14="http://schemas.microsoft.com/office/powerpoint/2010/main" val="2412554128"/>
              </p:ext>
            </p:extLst>
          </p:nvPr>
        </p:nvGraphicFramePr>
        <p:xfrm>
          <a:off x="556591" y="1240403"/>
          <a:ext cx="10145863" cy="5577840"/>
        </p:xfrm>
        <a:graphic>
          <a:graphicData uri="http://schemas.openxmlformats.org/drawingml/2006/table">
            <a:tbl>
              <a:tblPr firstRow="1" bandRow="1">
                <a:tableStyleId>{5C22544A-7EE6-4342-B048-85BDC9FD1C3A}</a:tableStyleId>
              </a:tblPr>
              <a:tblGrid>
                <a:gridCol w="2100570">
                  <a:extLst>
                    <a:ext uri="{9D8B030D-6E8A-4147-A177-3AD203B41FA5}">
                      <a16:colId xmlns:a16="http://schemas.microsoft.com/office/drawing/2014/main" val="2598508061"/>
                    </a:ext>
                  </a:extLst>
                </a:gridCol>
                <a:gridCol w="8045293">
                  <a:extLst>
                    <a:ext uri="{9D8B030D-6E8A-4147-A177-3AD203B41FA5}">
                      <a16:colId xmlns:a16="http://schemas.microsoft.com/office/drawing/2014/main" val="589217234"/>
                    </a:ext>
                  </a:extLst>
                </a:gridCol>
              </a:tblGrid>
              <a:tr h="363935">
                <a:tc>
                  <a:txBody>
                    <a:bodyPr/>
                    <a:lstStyle/>
                    <a:p>
                      <a:endParaRPr lang="en-IN"/>
                    </a:p>
                  </a:txBody>
                  <a:tcPr/>
                </a:tc>
                <a:tc>
                  <a:txBody>
                    <a:bodyPr/>
                    <a:lstStyle/>
                    <a:p>
                      <a:endParaRPr lang="en-IN"/>
                    </a:p>
                  </a:txBody>
                  <a:tcPr/>
                </a:tc>
                <a:extLst>
                  <a:ext uri="{0D108BD9-81ED-4DB2-BD59-A6C34878D82A}">
                    <a16:rowId xmlns:a16="http://schemas.microsoft.com/office/drawing/2014/main" val="1215344173"/>
                  </a:ext>
                </a:extLst>
              </a:tr>
              <a:tr h="81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@Service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mn-lt"/>
                          <a:ea typeface="+mn-ea"/>
                          <a:cs typeface="+mn-cs"/>
                        </a:rPr>
                        <a:t>@Service annotation is used with classes that provide some business functionalities. Spring context will auto detect these classes when annotation-based configuration and class path scanning is used.</a:t>
                      </a:r>
                    </a:p>
                  </a:txBody>
                  <a:tcPr/>
                </a:tc>
                <a:extLst>
                  <a:ext uri="{0D108BD9-81ED-4DB2-BD59-A6C34878D82A}">
                    <a16:rowId xmlns:a16="http://schemas.microsoft.com/office/drawing/2014/main" val="2946877647"/>
                  </a:ext>
                </a:extLst>
              </a:tr>
              <a:tr h="6368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@Id</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This annotation is used to specify the primary key generation strategy to use i.e., Instructs database to generate a value for this field automatically.</a:t>
                      </a:r>
                    </a:p>
                  </a:txBody>
                  <a:tcPr/>
                </a:tc>
                <a:extLst>
                  <a:ext uri="{0D108BD9-81ED-4DB2-BD59-A6C34878D82A}">
                    <a16:rowId xmlns:a16="http://schemas.microsoft.com/office/drawing/2014/main" val="112302084"/>
                  </a:ext>
                </a:extLst>
              </a:tr>
              <a:tr h="81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@GeneratedValue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Provides for the specification of generation strategies for the values of primary keys. The Generated Value annotation may be applied to a primary key property or field of an entity or mapped superclass in conjunction with the Id annotation.</a:t>
                      </a:r>
                    </a:p>
                  </a:txBody>
                  <a:tcPr/>
                </a:tc>
                <a:extLst>
                  <a:ext uri="{0D108BD9-81ED-4DB2-BD59-A6C34878D82A}">
                    <a16:rowId xmlns:a16="http://schemas.microsoft.com/office/drawing/2014/main" val="2906777918"/>
                  </a:ext>
                </a:extLst>
              </a:tr>
              <a:tr h="81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@Transactional</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@Transactional annotation is the metadata that specifies the semantics of the transactions on a method. We have two ways to rollback a transaction: declarative and programmatic.</a:t>
                      </a:r>
                    </a:p>
                  </a:txBody>
                  <a:tcPr/>
                </a:tc>
                <a:extLst>
                  <a:ext uri="{0D108BD9-81ED-4DB2-BD59-A6C34878D82A}">
                    <a16:rowId xmlns:a16="http://schemas.microsoft.com/office/drawing/2014/main" val="1975193965"/>
                  </a:ext>
                </a:extLst>
              </a:tr>
              <a:tr h="6368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@Entity</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The @Entity annotation specifies that the class is an entity and is mapped to a database table. </a:t>
                      </a:r>
                    </a:p>
                  </a:txBody>
                  <a:tcPr/>
                </a:tc>
                <a:extLst>
                  <a:ext uri="{0D108BD9-81ED-4DB2-BD59-A6C34878D82A}">
                    <a16:rowId xmlns:a16="http://schemas.microsoft.com/office/drawing/2014/main" val="2117662805"/>
                  </a:ext>
                </a:extLst>
              </a:tr>
              <a:tr h="81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@Controller</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@Controller annotation indicates that a particular class serves the role of a controller. There is no need to extend any controller base class or reference the Servlet API.</a:t>
                      </a:r>
                    </a:p>
                  </a:txBody>
                  <a:tcPr/>
                </a:tc>
                <a:extLst>
                  <a:ext uri="{0D108BD9-81ED-4DB2-BD59-A6C34878D82A}">
                    <a16:rowId xmlns:a16="http://schemas.microsoft.com/office/drawing/2014/main" val="2966500544"/>
                  </a:ext>
                </a:extLst>
              </a:tr>
              <a:tr h="6368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@ModelAttriibute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It is an annotation that binds a method parameter or method return value to a named model attribute, and then exposes it to a web view</a:t>
                      </a:r>
                      <a:r>
                        <a:rPr lang="en-IN" sz="1800" kern="1200" dirty="0">
                          <a:solidFill>
                            <a:schemeClr val="dk1"/>
                          </a:solidFill>
                          <a:effectLst/>
                          <a:latin typeface="+mn-lt"/>
                          <a:ea typeface="+mn-ea"/>
                          <a:cs typeface="+mn-cs"/>
                        </a:rPr>
                        <a:t>.</a:t>
                      </a:r>
                    </a:p>
                  </a:txBody>
                  <a:tcPr/>
                </a:tc>
                <a:extLst>
                  <a:ext uri="{0D108BD9-81ED-4DB2-BD59-A6C34878D82A}">
                    <a16:rowId xmlns:a16="http://schemas.microsoft.com/office/drawing/2014/main" val="1273763011"/>
                  </a:ext>
                </a:extLst>
              </a:tr>
            </a:tbl>
          </a:graphicData>
        </a:graphic>
      </p:graphicFrame>
    </p:spTree>
    <p:extLst>
      <p:ext uri="{BB962C8B-B14F-4D97-AF65-F5344CB8AC3E}">
        <p14:creationId xmlns:p14="http://schemas.microsoft.com/office/powerpoint/2010/main" val="208383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D572-E588-DCA2-000E-E7EFBDB4CFBC}"/>
              </a:ext>
            </a:extLst>
          </p:cNvPr>
          <p:cNvSpPr>
            <a:spLocks noGrp="1"/>
          </p:cNvSpPr>
          <p:nvPr>
            <p:ph type="title"/>
          </p:nvPr>
        </p:nvSpPr>
        <p:spPr>
          <a:xfrm>
            <a:off x="677334" y="609600"/>
            <a:ext cx="8596668" cy="1020417"/>
          </a:xfrm>
        </p:spPr>
        <p:txBody>
          <a:bodyPr/>
          <a:lstStyle/>
          <a:p>
            <a:r>
              <a:rPr lang="en-US" dirty="0"/>
              <a:t>              </a:t>
            </a:r>
            <a:r>
              <a:rPr lang="en-US" sz="4000" dirty="0"/>
              <a:t>Spring Annotations</a:t>
            </a:r>
            <a:endParaRPr lang="en-IN" sz="4000" dirty="0"/>
          </a:p>
        </p:txBody>
      </p:sp>
      <p:graphicFrame>
        <p:nvGraphicFramePr>
          <p:cNvPr id="5" name="Table 5">
            <a:extLst>
              <a:ext uri="{FF2B5EF4-FFF2-40B4-BE49-F238E27FC236}">
                <a16:creationId xmlns:a16="http://schemas.microsoft.com/office/drawing/2014/main" id="{6F45C215-168C-F0C9-65AC-048C290FA37E}"/>
              </a:ext>
            </a:extLst>
          </p:cNvPr>
          <p:cNvGraphicFramePr>
            <a:graphicFrameLocks noGrp="1"/>
          </p:cNvGraphicFramePr>
          <p:nvPr>
            <p:ph idx="1"/>
            <p:extLst>
              <p:ext uri="{D42A27DB-BD31-4B8C-83A1-F6EECF244321}">
                <p14:modId xmlns:p14="http://schemas.microsoft.com/office/powerpoint/2010/main" val="1783116321"/>
              </p:ext>
            </p:extLst>
          </p:nvPr>
        </p:nvGraphicFramePr>
        <p:xfrm>
          <a:off x="678807" y="1494846"/>
          <a:ext cx="10152343" cy="4817668"/>
        </p:xfrm>
        <a:graphic>
          <a:graphicData uri="http://schemas.openxmlformats.org/drawingml/2006/table">
            <a:tbl>
              <a:tblPr firstRow="1" bandRow="1">
                <a:tableStyleId>{5C22544A-7EE6-4342-B048-85BDC9FD1C3A}</a:tableStyleId>
              </a:tblPr>
              <a:tblGrid>
                <a:gridCol w="2382843">
                  <a:extLst>
                    <a:ext uri="{9D8B030D-6E8A-4147-A177-3AD203B41FA5}">
                      <a16:colId xmlns:a16="http://schemas.microsoft.com/office/drawing/2014/main" val="2699845578"/>
                    </a:ext>
                  </a:extLst>
                </a:gridCol>
                <a:gridCol w="7769500">
                  <a:extLst>
                    <a:ext uri="{9D8B030D-6E8A-4147-A177-3AD203B41FA5}">
                      <a16:colId xmlns:a16="http://schemas.microsoft.com/office/drawing/2014/main" val="1384232210"/>
                    </a:ext>
                  </a:extLst>
                </a:gridCol>
              </a:tblGrid>
              <a:tr h="580948">
                <a:tc>
                  <a:txBody>
                    <a:bodyPr/>
                    <a:lstStyle/>
                    <a:p>
                      <a:endParaRPr lang="en-IN"/>
                    </a:p>
                  </a:txBody>
                  <a:tcPr/>
                </a:tc>
                <a:tc>
                  <a:txBody>
                    <a:bodyPr/>
                    <a:lstStyle/>
                    <a:p>
                      <a:endParaRPr lang="en-IN"/>
                    </a:p>
                  </a:txBody>
                  <a:tcPr/>
                </a:tc>
                <a:extLst>
                  <a:ext uri="{0D108BD9-81ED-4DB2-BD59-A6C34878D82A}">
                    <a16:rowId xmlns:a16="http://schemas.microsoft.com/office/drawing/2014/main" val="3779654022"/>
                  </a:ext>
                </a:extLst>
              </a:tr>
              <a:tr h="5587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@ModelAttriibute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It is an annotation that binds a method parameter or method return value to a named model attribute, and then exposes it to a web view.</a:t>
                      </a:r>
                    </a:p>
                  </a:txBody>
                  <a:tcPr/>
                </a:tc>
                <a:extLst>
                  <a:ext uri="{0D108BD9-81ED-4DB2-BD59-A6C34878D82A}">
                    <a16:rowId xmlns:a16="http://schemas.microsoft.com/office/drawing/2014/main" val="818558974"/>
                  </a:ext>
                </a:extLst>
              </a:tr>
              <a:tr h="6175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@RequestMapping</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@RequestMapping annotation can be applied to class-level and/or method-level in a controller.</a:t>
                      </a:r>
                    </a:p>
                  </a:txBody>
                  <a:tcPr/>
                </a:tc>
                <a:extLst>
                  <a:ext uri="{0D108BD9-81ED-4DB2-BD59-A6C34878D82A}">
                    <a16:rowId xmlns:a16="http://schemas.microsoft.com/office/drawing/2014/main" val="2398373978"/>
                  </a:ext>
                </a:extLst>
              </a:tr>
              <a:tr h="617561">
                <a:tc>
                  <a:txBody>
                    <a:bodyPr/>
                    <a:lstStyle/>
                    <a:p>
                      <a:r>
                        <a:rPr lang="en-US" dirty="0"/>
                        <a:t>@Autowired </a:t>
                      </a:r>
                      <a:endParaRPr lang="en-IN" dirty="0"/>
                    </a:p>
                  </a:txBody>
                  <a:tcPr/>
                </a:tc>
                <a:tc>
                  <a:txBody>
                    <a:bodyPr/>
                    <a:lstStyle/>
                    <a:p>
                      <a:r>
                        <a:rPr lang="en-US" dirty="0"/>
                        <a:t>The annotation @Autowired helps to auto wire the collaborative beans in spring boot framework.</a:t>
                      </a:r>
                      <a:endParaRPr lang="en-IN" dirty="0"/>
                    </a:p>
                  </a:txBody>
                  <a:tcPr/>
                </a:tc>
                <a:extLst>
                  <a:ext uri="{0D108BD9-81ED-4DB2-BD59-A6C34878D82A}">
                    <a16:rowId xmlns:a16="http://schemas.microsoft.com/office/drawing/2014/main" val="2088378083"/>
                  </a:ext>
                </a:extLst>
              </a:tr>
              <a:tr h="617561">
                <a:tc>
                  <a:txBody>
                    <a:bodyPr/>
                    <a:lstStyle/>
                    <a:p>
                      <a:r>
                        <a:rPr lang="en-US" dirty="0"/>
                        <a:t>@GetMapping</a:t>
                      </a:r>
                      <a:endParaRPr lang="en-IN" dirty="0"/>
                    </a:p>
                  </a:txBody>
                  <a:tcPr/>
                </a:tc>
                <a:tc>
                  <a:txBody>
                    <a:bodyPr/>
                    <a:lstStyle/>
                    <a:p>
                      <a:r>
                        <a:rPr lang="en-US" dirty="0"/>
                        <a:t>This annotation is used for mapping HTTP GET requests onto specific handler methods</a:t>
                      </a:r>
                      <a:endParaRPr lang="en-IN" dirty="0"/>
                    </a:p>
                  </a:txBody>
                  <a:tcPr/>
                </a:tc>
                <a:extLst>
                  <a:ext uri="{0D108BD9-81ED-4DB2-BD59-A6C34878D82A}">
                    <a16:rowId xmlns:a16="http://schemas.microsoft.com/office/drawing/2014/main" val="1787670863"/>
                  </a:ext>
                </a:extLst>
              </a:tr>
              <a:tr h="357793">
                <a:tc>
                  <a:txBody>
                    <a:bodyPr/>
                    <a:lstStyle/>
                    <a:p>
                      <a:r>
                        <a:rPr lang="en-US" dirty="0"/>
                        <a:t>@Setter</a:t>
                      </a:r>
                      <a:endParaRPr lang="en-IN" dirty="0"/>
                    </a:p>
                  </a:txBody>
                  <a:tcPr/>
                </a:tc>
                <a:tc>
                  <a:txBody>
                    <a:bodyPr/>
                    <a:lstStyle/>
                    <a:p>
                      <a:r>
                        <a:rPr lang="en-US" dirty="0"/>
                        <a:t>This annotation is used update the value of a variable.</a:t>
                      </a:r>
                      <a:endParaRPr lang="en-IN" dirty="0"/>
                    </a:p>
                  </a:txBody>
                  <a:tcPr/>
                </a:tc>
                <a:extLst>
                  <a:ext uri="{0D108BD9-81ED-4DB2-BD59-A6C34878D82A}">
                    <a16:rowId xmlns:a16="http://schemas.microsoft.com/office/drawing/2014/main" val="1686543065"/>
                  </a:ext>
                </a:extLst>
              </a:tr>
              <a:tr h="357793">
                <a:tc>
                  <a:txBody>
                    <a:bodyPr/>
                    <a:lstStyle/>
                    <a:p>
                      <a:r>
                        <a:rPr lang="en-US" dirty="0"/>
                        <a:t>@Getter</a:t>
                      </a:r>
                      <a:endParaRPr lang="en-IN" dirty="0"/>
                    </a:p>
                  </a:txBody>
                  <a:tcPr/>
                </a:tc>
                <a:tc>
                  <a:txBody>
                    <a:bodyPr/>
                    <a:lstStyle/>
                    <a:p>
                      <a:r>
                        <a:rPr lang="en-US" dirty="0"/>
                        <a:t>This annotation is used to read the value of a variable</a:t>
                      </a:r>
                      <a:endParaRPr lang="en-IN" dirty="0"/>
                    </a:p>
                  </a:txBody>
                  <a:tcPr/>
                </a:tc>
                <a:extLst>
                  <a:ext uri="{0D108BD9-81ED-4DB2-BD59-A6C34878D82A}">
                    <a16:rowId xmlns:a16="http://schemas.microsoft.com/office/drawing/2014/main" val="1822316256"/>
                  </a:ext>
                </a:extLst>
              </a:tr>
              <a:tr h="617561">
                <a:tc>
                  <a:txBody>
                    <a:bodyPr/>
                    <a:lstStyle/>
                    <a:p>
                      <a:r>
                        <a:rPr lang="en-US" dirty="0"/>
                        <a:t>@Tostring</a:t>
                      </a:r>
                      <a:endParaRPr lang="en-IN" dirty="0"/>
                    </a:p>
                  </a:txBody>
                  <a:tcPr/>
                </a:tc>
                <a:tc>
                  <a:txBody>
                    <a:bodyPr/>
                    <a:lstStyle/>
                    <a:p>
                      <a:r>
                        <a:rPr lang="en-US" dirty="0"/>
                        <a:t>This annotation modifies the generated bytecode and creates an implementation of the toString()method.</a:t>
                      </a:r>
                      <a:endParaRPr lang="en-IN" dirty="0"/>
                    </a:p>
                  </a:txBody>
                  <a:tcPr/>
                </a:tc>
                <a:extLst>
                  <a:ext uri="{0D108BD9-81ED-4DB2-BD59-A6C34878D82A}">
                    <a16:rowId xmlns:a16="http://schemas.microsoft.com/office/drawing/2014/main" val="4001422909"/>
                  </a:ext>
                </a:extLst>
              </a:tr>
              <a:tr h="357793">
                <a:tc>
                  <a:txBody>
                    <a:bodyPr/>
                    <a:lstStyle/>
                    <a:p>
                      <a:endParaRPr lang="en-IN"/>
                    </a:p>
                  </a:txBody>
                  <a:tcPr/>
                </a:tc>
                <a:tc>
                  <a:txBody>
                    <a:bodyPr/>
                    <a:lstStyle/>
                    <a:p>
                      <a:endParaRPr lang="en-IN" dirty="0"/>
                    </a:p>
                  </a:txBody>
                  <a:tcPr/>
                </a:tc>
                <a:extLst>
                  <a:ext uri="{0D108BD9-81ED-4DB2-BD59-A6C34878D82A}">
                    <a16:rowId xmlns:a16="http://schemas.microsoft.com/office/drawing/2014/main" val="325637552"/>
                  </a:ext>
                </a:extLst>
              </a:tr>
            </a:tbl>
          </a:graphicData>
        </a:graphic>
      </p:graphicFrame>
    </p:spTree>
    <p:extLst>
      <p:ext uri="{BB962C8B-B14F-4D97-AF65-F5344CB8AC3E}">
        <p14:creationId xmlns:p14="http://schemas.microsoft.com/office/powerpoint/2010/main" val="73908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0879E2-9C3E-CB9E-9CD7-22010B4707A9}"/>
              </a:ext>
            </a:extLst>
          </p:cNvPr>
          <p:cNvSpPr>
            <a:spLocks noGrp="1"/>
          </p:cNvSpPr>
          <p:nvPr>
            <p:ph type="title"/>
          </p:nvPr>
        </p:nvSpPr>
        <p:spPr/>
        <p:txBody>
          <a:bodyPr/>
          <a:lstStyle/>
          <a:p>
            <a:r>
              <a:rPr lang="en-IN" dirty="0"/>
              <a:t>                     </a:t>
            </a:r>
            <a:r>
              <a:rPr lang="en-IN" dirty="0">
                <a:solidFill>
                  <a:schemeClr val="accent4"/>
                </a:solidFill>
              </a:rPr>
              <a:t>CONCLUSION</a:t>
            </a:r>
          </a:p>
        </p:txBody>
      </p:sp>
      <p:sp>
        <p:nvSpPr>
          <p:cNvPr id="8" name="Content Placeholder 7">
            <a:extLst>
              <a:ext uri="{FF2B5EF4-FFF2-40B4-BE49-F238E27FC236}">
                <a16:creationId xmlns:a16="http://schemas.microsoft.com/office/drawing/2014/main" id="{DBE1DDA2-209C-80CB-980F-486285E22E97}"/>
              </a:ext>
            </a:extLst>
          </p:cNvPr>
          <p:cNvSpPr>
            <a:spLocks noGrp="1"/>
          </p:cNvSpPr>
          <p:nvPr>
            <p:ph idx="1"/>
          </p:nvPr>
        </p:nvSpPr>
        <p:spPr>
          <a:xfrm>
            <a:off x="677334" y="1447137"/>
            <a:ext cx="9015306" cy="5096786"/>
          </a:xfrm>
        </p:spPr>
        <p:txBody>
          <a:bodyPr>
            <a:normAutofit fontScale="77500" lnSpcReduction="20000"/>
          </a:bodyPr>
          <a:lstStyle/>
          <a:p>
            <a:pPr algn="just">
              <a:lnSpc>
                <a:spcPct val="150000"/>
              </a:lnSpc>
              <a:spcAft>
                <a:spcPts val="10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The project entitled as</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College Management System</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is the system that deals with the issues related to a particular institution.</a:t>
            </a:r>
          </a:p>
          <a:p>
            <a:pPr algn="just">
              <a:lnSpc>
                <a:spcPct val="150000"/>
              </a:lnSpc>
              <a:spcAft>
                <a:spcPts val="1000"/>
              </a:spcAf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successfully implemented with all the features mentioned in system requirements specification.</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457200" algn="l"/>
              </a:tabLs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The project is designed keeping in view the day to day problems faced by a college.</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457200" algn="l"/>
              </a:tabLs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Deployment of our application will certainly help the college to reduce unnecessary wastage of time in personally going to each department for some information.</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Awareness and right information about any college is essential for both the development of student as well as faculty. So this serves the right purpose in achieving the desired requirements of both the communities</a:t>
            </a:r>
            <a:r>
              <a:rPr lang="en-US" sz="2300" u="sng"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79191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391</TotalTime>
  <Words>766</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Symbol</vt:lpstr>
      <vt:lpstr>Times New Roman</vt:lpstr>
      <vt:lpstr>Trebuchet MS</vt:lpstr>
      <vt:lpstr>Wingdings 3</vt:lpstr>
      <vt:lpstr>Facet</vt:lpstr>
      <vt:lpstr>                  PROJECT WORK PRESENTATION     COLLEGE MANAGEMENT SYSTEM                                                        SUBMITTED BY                    TANU SHREE                                                                                                MOHAN BALAJI                                                          SAYALI  BAFNA                                           Under the guidance of                          Pooja Mehta                                           </vt:lpstr>
      <vt:lpstr>                  INTRODUCTION</vt:lpstr>
      <vt:lpstr>                       OBJECTIVE</vt:lpstr>
      <vt:lpstr>                Technologies Used</vt:lpstr>
      <vt:lpstr>REQUIREMENT SPECIFICATIONS</vt:lpstr>
      <vt:lpstr>             Proposed System</vt:lpstr>
      <vt:lpstr>               Spring Annotations</vt:lpstr>
      <vt:lpstr>              Spring Annotations</vt:lpstr>
      <vt:lpstr>                     CONCLUSION</vt:lpstr>
      <vt:lpstr>                       Project Snapshot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WORK PRESENTATION     COLLEGE MANAGEMENT SYSTEM                                                        SUBMITTED BY                    TANU SHREE                                            HARISHMANIKANDAN                                                          MOHAN BALAJI                                         VIMAL KUMAR V                 SAYALI  BAFNA                     Under the guidance of                          Pooja Mehta                                           </dc:title>
  <dc:creator>Vinal V</dc:creator>
  <cp:lastModifiedBy>bala ji</cp:lastModifiedBy>
  <cp:revision>18</cp:revision>
  <dcterms:created xsi:type="dcterms:W3CDTF">2022-05-07T07:30:16Z</dcterms:created>
  <dcterms:modified xsi:type="dcterms:W3CDTF">2022-05-23T07:03:53Z</dcterms:modified>
</cp:coreProperties>
</file>