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  <p:sldMasterId id="2147483668" r:id="rId2"/>
    <p:sldMasterId id="2147483674" r:id="rId3"/>
    <p:sldMasterId id="2147483712" r:id="rId4"/>
    <p:sldMasterId id="2147483648" r:id="rId5"/>
    <p:sldMasterId id="2147483684" r:id="rId6"/>
    <p:sldMasterId id="2147483697" r:id="rId7"/>
  </p:sldMasterIdLst>
  <p:notesMasterIdLst>
    <p:notesMasterId r:id="rId20"/>
  </p:notesMasterIdLst>
  <p:handoutMasterIdLst>
    <p:handoutMasterId r:id="rId21"/>
  </p:handoutMasterIdLst>
  <p:sldIdLst>
    <p:sldId id="424" r:id="rId8"/>
    <p:sldId id="425" r:id="rId9"/>
    <p:sldId id="415" r:id="rId10"/>
    <p:sldId id="421" r:id="rId11"/>
    <p:sldId id="406" r:id="rId12"/>
    <p:sldId id="419" r:id="rId13"/>
    <p:sldId id="416" r:id="rId14"/>
    <p:sldId id="417" r:id="rId15"/>
    <p:sldId id="422" r:id="rId16"/>
    <p:sldId id="411" r:id="rId17"/>
    <p:sldId id="423" r:id="rId18"/>
    <p:sldId id="408" r:id="rId19"/>
  </p:sldIdLst>
  <p:sldSz cx="9144000" cy="5143500" type="screen16x9"/>
  <p:notesSz cx="9944100" cy="6805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warz, Vanessa" initials="SV" lastIdx="8" clrIdx="0">
    <p:extLst>
      <p:ext uri="{19B8F6BF-5375-455C-9EA6-DF929625EA0E}">
        <p15:presenceInfo xmlns:p15="http://schemas.microsoft.com/office/powerpoint/2012/main" userId="S-1-5-21-1499261727-55176102-3529509929-893017" providerId="AD"/>
      </p:ext>
    </p:extLst>
  </p:cmAuthor>
  <p:cmAuthor id="2" name="Veuthey Mordini, Gonzalo" initials="VMG" lastIdx="6" clrIdx="1">
    <p:extLst>
      <p:ext uri="{19B8F6BF-5375-455C-9EA6-DF929625EA0E}">
        <p15:presenceInfo xmlns:p15="http://schemas.microsoft.com/office/powerpoint/2012/main" userId="S-1-5-21-1499261727-55176102-3529509929-896211" providerId="AD"/>
      </p:ext>
    </p:extLst>
  </p:cmAuthor>
  <p:cmAuthor id="3" name="Leßke, Katja" initials="LK" lastIdx="4" clrIdx="2">
    <p:extLst>
      <p:ext uri="{19B8F6BF-5375-455C-9EA6-DF929625EA0E}">
        <p15:presenceInfo xmlns:p15="http://schemas.microsoft.com/office/powerpoint/2012/main" userId="S-1-5-21-1499261727-55176102-3529509929-653930" providerId="AD"/>
      </p:ext>
    </p:extLst>
  </p:cmAuthor>
  <p:cmAuthor id="4" name="Geiger, Christine" initials="GC" lastIdx="3" clrIdx="3">
    <p:extLst>
      <p:ext uri="{19B8F6BF-5375-455C-9EA6-DF929625EA0E}">
        <p15:presenceInfo xmlns:p15="http://schemas.microsoft.com/office/powerpoint/2012/main" userId="S-1-5-21-1499261727-55176102-3529509929-467562" providerId="AD"/>
      </p:ext>
    </p:extLst>
  </p:cmAuthor>
  <p:cmAuthor id="5" name="Jesus Imanol Garcia Mendoza" initials="JIGM" lastIdx="2" clrIdx="4">
    <p:extLst>
      <p:ext uri="{19B8F6BF-5375-455C-9EA6-DF929625EA0E}">
        <p15:presenceInfo xmlns:p15="http://schemas.microsoft.com/office/powerpoint/2012/main" userId="S-1-5-21-1499261727-55176102-3529509929-911517" providerId="AD"/>
      </p:ext>
    </p:extLst>
  </p:cmAuthor>
  <p:cmAuthor id="6" name="Moser, Clémence" initials="MC" lastIdx="2" clrIdx="5">
    <p:extLst>
      <p:ext uri="{19B8F6BF-5375-455C-9EA6-DF929625EA0E}">
        <p15:presenceInfo xmlns:p15="http://schemas.microsoft.com/office/powerpoint/2012/main" userId="S-1-5-21-1499261727-55176102-3529509929-1048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61" d="100"/>
          <a:sy n="161" d="100"/>
        </p:scale>
        <p:origin x="156" y="31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32692" y="0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26/09/2023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64151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32692" y="6464151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32692" y="0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26/09/2023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03513" y="511175"/>
            <a:ext cx="4537075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0" tIns="45785" rIns="91570" bIns="45785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411" y="3232667"/>
            <a:ext cx="7955280" cy="3062526"/>
          </a:xfrm>
          <a:prstGeom prst="rect">
            <a:avLst/>
          </a:prstGeom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64151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32692" y="6464151"/>
            <a:ext cx="4309110" cy="340281"/>
          </a:xfrm>
          <a:prstGeom prst="rect">
            <a:avLst/>
          </a:prstGeom>
        </p:spPr>
        <p:txBody>
          <a:bodyPr vert="horz" lIns="91570" tIns="45785" rIns="91570" bIns="457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9"/>
          <p:cNvSpPr>
            <a:spLocks noGrp="1"/>
          </p:cNvSpPr>
          <p:nvPr>
            <p:ph sz="quarter" idx="19"/>
          </p:nvPr>
        </p:nvSpPr>
        <p:spPr>
          <a:xfrm>
            <a:off x="4638601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6854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9"/>
          <p:cNvSpPr>
            <a:spLocks noGrp="1"/>
          </p:cNvSpPr>
          <p:nvPr>
            <p:ph sz="quarter" idx="20"/>
          </p:nvPr>
        </p:nvSpPr>
        <p:spPr>
          <a:xfrm>
            <a:off x="4638601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2016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162" y="1594917"/>
            <a:ext cx="8515772" cy="3100908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0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162" y="2143125"/>
            <a:ext cx="8515772" cy="2552700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70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47178" y="1602000"/>
            <a:ext cx="4179755" cy="3093825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418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48200" y="2148752"/>
            <a:ext cx="4178734" cy="2547074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8200" y="2148752"/>
            <a:ext cx="4178734" cy="2547074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133600"/>
            <a:ext cx="9144000" cy="3047520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BC1FDD-95A2-1C4C-832B-4DBF842FB2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600200"/>
            <a:ext cx="9144000" cy="3580920"/>
          </a:xfrm>
          <a:prstGeom prst="rect">
            <a:avLst/>
          </a:prstGeom>
          <a:solidFill>
            <a:srgbClr val="DCD7D4"/>
          </a:solidFill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GB" noProof="0" dirty="0" err="1"/>
              <a:t>Bild</a:t>
            </a:r>
            <a:r>
              <a:rPr lang="en-GB" noProof="0" dirty="0"/>
              <a:t> auf </a:t>
            </a:r>
            <a:r>
              <a:rPr lang="en-GB" noProof="0" dirty="0" err="1"/>
              <a:t>Platzhalter</a:t>
            </a:r>
            <a:r>
              <a:rPr lang="en-GB" noProof="0" dirty="0"/>
              <a:t> </a:t>
            </a:r>
            <a:r>
              <a:rPr lang="en-GB" noProof="0" dirty="0" err="1"/>
              <a:t>ziehen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auf Symbol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11162" y="1492894"/>
            <a:ext cx="8515338" cy="9906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  <a:endParaRPr lang="de-DE" noProof="0" dirty="0"/>
          </a:p>
        </p:txBody>
      </p:sp>
      <p:sp>
        <p:nvSpPr>
          <p:cNvPr id="8" name="object 6"/>
          <p:cNvSpPr/>
          <p:nvPr userDrawn="1"/>
        </p:nvSpPr>
        <p:spPr>
          <a:xfrm>
            <a:off x="311162" y="4490168"/>
            <a:ext cx="1818355" cy="34962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baseline="-25000" dirty="0" smtClean="0"/>
              <a:t> </a:t>
            </a:r>
            <a:endParaRPr baseline="-25000" dirty="0"/>
          </a:p>
        </p:txBody>
      </p:sp>
    </p:spTree>
    <p:extLst>
      <p:ext uri="{BB962C8B-B14F-4D97-AF65-F5344CB8AC3E}">
        <p14:creationId xmlns:p14="http://schemas.microsoft.com/office/powerpoint/2010/main" val="8695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2700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Course Planning and Scheduling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2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253" r="-83" b="1915"/>
          <a:stretch/>
        </p:blipFill>
        <p:spPr>
          <a:xfrm>
            <a:off x="1" y="-15239"/>
            <a:ext cx="9151619" cy="515874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Bild 6" descr="20150416 tum logo blau png final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8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25" r:id="rId5"/>
    <p:sldLayoutId id="2147483726" r:id="rId6"/>
    <p:sldLayoutId id="2147483721" r:id="rId7"/>
    <p:sldLayoutId id="2147483722" r:id="rId8"/>
    <p:sldLayoutId id="2147483723" r:id="rId9"/>
    <p:sldLayoutId id="2147483711" r:id="rId10"/>
    <p:sldLayoutId id="2147483703" r:id="rId11"/>
    <p:sldLayoutId id="2147483653" r:id="rId12"/>
    <p:sldLayoutId id="2147483656" r:id="rId1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6"/>
            <a:ext cx="7829538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TUM School of Management | Webinar Curriculum Planning &amp; Seminar Placement</a:t>
            </a:r>
            <a:endParaRPr lang="en-US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800" y="4854985"/>
            <a:ext cx="60813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gt.tum.de/download-center" TargetMode="External"/><Relationship Id="rId2" Type="http://schemas.openxmlformats.org/officeDocument/2006/relationships/hyperlink" Target="https://www.mgt.tum.de/programs/bachelor-management-technology/munich/for-current-student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xamregistration@mgt.tum.de" TargetMode="External"/><Relationship Id="rId2" Type="http://schemas.openxmlformats.org/officeDocument/2006/relationships/hyperlink" Target="mailto:lv-management@mgt.tum.de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studentcounseling_bachelor@mgt.tum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gt.tum.de/programs/bachelor-management-technology/munich/for-current-student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iki.tum.de/display/docs/Studierende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rademanagement@mgt.tum.d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Welcome to the </a:t>
            </a:r>
            <a:r>
              <a:rPr lang="en-US" sz="2000" dirty="0" smtClean="0"/>
              <a:t>TUM School of </a:t>
            </a:r>
            <a:r>
              <a:rPr lang="en-US" sz="2000" dirty="0"/>
              <a:t>Management Webinar Course Planning and </a:t>
            </a:r>
            <a:r>
              <a:rPr lang="en-US" sz="2000" dirty="0" smtClean="0"/>
              <a:t>Scheduling for </a:t>
            </a:r>
            <a:r>
              <a:rPr lang="en-US" sz="2000" dirty="0"/>
              <a:t>Bachelor </a:t>
            </a:r>
            <a:r>
              <a:rPr lang="en-US" sz="2000" dirty="0" smtClean="0"/>
              <a:t>Students + Q&amp;A Session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375684" y="1682008"/>
            <a:ext cx="8452405" cy="2397166"/>
          </a:xfrm>
          <a:prstGeom prst="rect">
            <a:avLst/>
          </a:prstGeom>
        </p:spPr>
        <p:txBody>
          <a:bodyPr/>
          <a:lstStyle/>
          <a:p>
            <a:r>
              <a:rPr lang="en-US" sz="800" b="1" dirty="0"/>
              <a:t>We will start at </a:t>
            </a:r>
            <a:r>
              <a:rPr lang="en-US" sz="800" b="1" dirty="0" smtClean="0"/>
              <a:t>10:00 am.</a:t>
            </a:r>
            <a:endParaRPr lang="en-US" sz="800" b="1" dirty="0"/>
          </a:p>
          <a:p>
            <a:r>
              <a:rPr lang="en-US" sz="800" dirty="0"/>
              <a:t>Before we begin, please read the following information. 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/>
              <a:t>First, the info session will be divided into </a:t>
            </a:r>
            <a:r>
              <a:rPr lang="en-US" sz="800" dirty="0" smtClean="0"/>
              <a:t>two </a:t>
            </a:r>
            <a:r>
              <a:rPr lang="en-US" sz="800" dirty="0"/>
              <a:t>parts: </a:t>
            </a:r>
            <a:r>
              <a:rPr lang="en-US" sz="800" dirty="0" smtClean="0"/>
              <a:t>An introduction and a </a:t>
            </a:r>
            <a:r>
              <a:rPr lang="en-US" sz="800" dirty="0"/>
              <a:t>presentation part about </a:t>
            </a:r>
            <a:r>
              <a:rPr lang="en-US" sz="800" dirty="0" err="1"/>
              <a:t>TUMonline’s</a:t>
            </a:r>
            <a:r>
              <a:rPr lang="en-US" sz="800" dirty="0"/>
              <a:t> functions regarding course planning and scheduling and </a:t>
            </a:r>
            <a:r>
              <a:rPr lang="en-US" sz="800" dirty="0" smtClean="0"/>
              <a:t>secondly, a </a:t>
            </a:r>
            <a:r>
              <a:rPr lang="en-US" sz="800" dirty="0"/>
              <a:t>Q&amp;A session. Please save your questions for the Q&amp;A </a:t>
            </a:r>
            <a:r>
              <a:rPr lang="en-US" sz="800" dirty="0" smtClean="0"/>
              <a:t>session.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Second, here is the </a:t>
            </a:r>
            <a:r>
              <a:rPr lang="en-US" sz="800" i="1" dirty="0" err="1"/>
              <a:t>chatiquette</a:t>
            </a:r>
            <a:r>
              <a:rPr lang="en-US" sz="800" dirty="0"/>
              <a:t> for the Q&amp;A session</a:t>
            </a:r>
            <a:r>
              <a:rPr lang="en-US" sz="800" dirty="0" smtClean="0"/>
              <a:t>:</a:t>
            </a: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Please </a:t>
            </a:r>
            <a:r>
              <a:rPr lang="en-US" sz="800" b="1" dirty="0"/>
              <a:t>only use the Q&amp;A Pod for asking questions</a:t>
            </a:r>
            <a:r>
              <a:rPr lang="en-US" sz="800" dirty="0"/>
              <a:t>. For the sake of </a:t>
            </a:r>
            <a:r>
              <a:rPr lang="en-US" sz="800" dirty="0" smtClean="0"/>
              <a:t>clarity, </a:t>
            </a:r>
            <a:r>
              <a:rPr lang="en-US" sz="800" dirty="0"/>
              <a:t>questions will only be shown once they have been answered by us. Questions in the chat window will not be answered</a:t>
            </a:r>
            <a:r>
              <a:rPr lang="en-US" sz="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b="1" dirty="0"/>
              <a:t>All messages in English, </a:t>
            </a:r>
            <a:r>
              <a:rPr lang="en-US" sz="800" dirty="0"/>
              <a:t>please!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smtClean="0"/>
              <a:t>Please </a:t>
            </a:r>
            <a:r>
              <a:rPr lang="en-US" sz="800" dirty="0"/>
              <a:t>give us </a:t>
            </a:r>
            <a:r>
              <a:rPr lang="en-US" sz="800" b="1" dirty="0"/>
              <a:t>enough time </a:t>
            </a:r>
            <a:r>
              <a:rPr lang="en-US" sz="800" dirty="0"/>
              <a:t>to </a:t>
            </a:r>
            <a:r>
              <a:rPr lang="en-US" sz="800" dirty="0" smtClean="0"/>
              <a:t>answer your questions</a:t>
            </a:r>
            <a:r>
              <a:rPr lang="en-US" sz="800" dirty="0"/>
              <a:t>. This means: 1) Please wait with your message if you see that other participants have already written several questions. 2) Please do not keep messaging and messaging.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We intend to answer EVERY question. If you feel that your question has been lost among the others, please feel free to repost it after a while</a:t>
            </a:r>
            <a:r>
              <a:rPr lang="en-US" sz="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smtClean="0"/>
              <a:t>Give </a:t>
            </a:r>
            <a:r>
              <a:rPr lang="en-US" sz="800" dirty="0"/>
              <a:t>others a chance to ask as well</a:t>
            </a:r>
            <a:r>
              <a:rPr lang="en-US" sz="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smtClean="0"/>
              <a:t>Don't </a:t>
            </a:r>
            <a:r>
              <a:rPr lang="en-US" sz="800" dirty="0"/>
              <a:t>worry about correcting typos. We all know they happen</a:t>
            </a:r>
            <a:r>
              <a:rPr lang="en-US" sz="800" dirty="0" smtClean="0"/>
              <a:t>.</a:t>
            </a: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Hopefully there will never be a reason to get angry in this chat. In any case, please remain calm and polite</a:t>
            </a:r>
            <a:r>
              <a:rPr lang="en-US" sz="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smtClean="0"/>
              <a:t>By </a:t>
            </a:r>
            <a:r>
              <a:rPr lang="en-US" sz="800" dirty="0"/>
              <a:t>participating, you agree that we may share the transcript of the chat session with other prospective students interested in our programs. Please keep this in mind when posting.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9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26332" y="1865848"/>
            <a:ext cx="8101757" cy="2829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300" b="1" dirty="0"/>
              <a:t>Check the content we provide for your program on our website (e.g. </a:t>
            </a:r>
            <a:r>
              <a:rPr lang="en-US" sz="1300" b="1" dirty="0" smtClean="0"/>
              <a:t>course schedules):</a:t>
            </a:r>
            <a:endParaRPr lang="en-US" sz="1300" b="1" dirty="0"/>
          </a:p>
          <a:p>
            <a:pPr>
              <a:lnSpc>
                <a:spcPct val="100000"/>
              </a:lnSpc>
            </a:pPr>
            <a:endParaRPr lang="en-US" sz="1300" b="1" dirty="0"/>
          </a:p>
          <a:p>
            <a:pPr marL="360363" lvl="3" indent="0">
              <a:lnSpc>
                <a:spcPct val="100000"/>
              </a:lnSpc>
              <a:buNone/>
            </a:pPr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www.mgt.tum.de/programs/bachelor-management-technology/munich/for-current-students</a:t>
            </a:r>
            <a:endParaRPr lang="en-US" sz="1300" dirty="0" smtClean="0"/>
          </a:p>
          <a:p>
            <a:pPr marL="360363" lvl="3" indent="0">
              <a:lnSpc>
                <a:spcPct val="100000"/>
              </a:lnSpc>
              <a:buNone/>
            </a:pPr>
            <a:endParaRPr lang="en-US" sz="1300" dirty="0" smtClean="0"/>
          </a:p>
          <a:p>
            <a:pPr lvl="3"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b="1" dirty="0"/>
              <a:t>Check the program-specific academic and examination regulations (FPSO), </a:t>
            </a:r>
            <a:r>
              <a:rPr lang="en-US" sz="1300" b="1" dirty="0" smtClean="0"/>
              <a:t/>
            </a:r>
            <a:br>
              <a:rPr lang="en-US" sz="1300" b="1" dirty="0" smtClean="0"/>
            </a:br>
            <a:r>
              <a:rPr lang="en-US" sz="1300" b="1" dirty="0" smtClean="0"/>
              <a:t>available </a:t>
            </a:r>
            <a:r>
              <a:rPr lang="en-US" sz="1300" b="1" dirty="0"/>
              <a:t>in the </a:t>
            </a:r>
            <a:r>
              <a:rPr lang="en-US" sz="1300" b="1" dirty="0" smtClean="0">
                <a:hlinkClick r:id="rId3"/>
              </a:rPr>
              <a:t>Download Center</a:t>
            </a:r>
            <a:endParaRPr lang="en-US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Program-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individual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grpSp>
        <p:nvGrpSpPr>
          <p:cNvPr id="6" name="Group 54"/>
          <p:cNvGrpSpPr/>
          <p:nvPr/>
        </p:nvGrpSpPr>
        <p:grpSpPr>
          <a:xfrm>
            <a:off x="319090" y="2879266"/>
            <a:ext cx="281335" cy="268562"/>
            <a:chOff x="3421063" y="2887663"/>
            <a:chExt cx="331788" cy="360363"/>
          </a:xfrm>
          <a:solidFill>
            <a:srgbClr val="005293"/>
          </a:solidFill>
        </p:grpSpPr>
        <p:sp>
          <p:nvSpPr>
            <p:cNvPr id="8" name="Freeform 211"/>
            <p:cNvSpPr>
              <a:spLocks noEditPoints="1"/>
            </p:cNvSpPr>
            <p:nvPr/>
          </p:nvSpPr>
          <p:spPr bwMode="auto">
            <a:xfrm>
              <a:off x="3586163" y="3082926"/>
              <a:ext cx="166688" cy="165100"/>
            </a:xfrm>
            <a:custGeom>
              <a:avLst/>
              <a:gdLst>
                <a:gd name="T0" fmla="*/ 43 w 44"/>
                <a:gd name="T1" fmla="*/ 40 h 44"/>
                <a:gd name="T2" fmla="*/ 31 w 44"/>
                <a:gd name="T3" fmla="*/ 28 h 44"/>
                <a:gd name="T4" fmla="*/ 34 w 44"/>
                <a:gd name="T5" fmla="*/ 17 h 44"/>
                <a:gd name="T6" fmla="*/ 17 w 44"/>
                <a:gd name="T7" fmla="*/ 0 h 44"/>
                <a:gd name="T8" fmla="*/ 0 w 44"/>
                <a:gd name="T9" fmla="*/ 17 h 44"/>
                <a:gd name="T10" fmla="*/ 17 w 44"/>
                <a:gd name="T11" fmla="*/ 34 h 44"/>
                <a:gd name="T12" fmla="*/ 28 w 44"/>
                <a:gd name="T13" fmla="*/ 30 h 44"/>
                <a:gd name="T14" fmla="*/ 41 w 44"/>
                <a:gd name="T15" fmla="*/ 43 h 44"/>
                <a:gd name="T16" fmla="*/ 42 w 44"/>
                <a:gd name="T17" fmla="*/ 44 h 44"/>
                <a:gd name="T18" fmla="*/ 43 w 44"/>
                <a:gd name="T19" fmla="*/ 43 h 44"/>
                <a:gd name="T20" fmla="*/ 43 w 44"/>
                <a:gd name="T21" fmla="*/ 40 h 44"/>
                <a:gd name="T22" fmla="*/ 4 w 44"/>
                <a:gd name="T23" fmla="*/ 17 h 44"/>
                <a:gd name="T24" fmla="*/ 17 w 44"/>
                <a:gd name="T25" fmla="*/ 4 h 44"/>
                <a:gd name="T26" fmla="*/ 30 w 44"/>
                <a:gd name="T27" fmla="*/ 17 h 44"/>
                <a:gd name="T28" fmla="*/ 17 w 44"/>
                <a:gd name="T29" fmla="*/ 30 h 44"/>
                <a:gd name="T30" fmla="*/ 4 w 44"/>
                <a:gd name="T31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43" y="40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3" y="25"/>
                    <a:pt x="34" y="21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1" y="34"/>
                    <a:pt x="25" y="33"/>
                    <a:pt x="28" y="30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2" y="44"/>
                  </a:cubicBezTo>
                  <a:cubicBezTo>
                    <a:pt x="43" y="44"/>
                    <a:pt x="43" y="44"/>
                    <a:pt x="43" y="43"/>
                  </a:cubicBezTo>
                  <a:cubicBezTo>
                    <a:pt x="44" y="42"/>
                    <a:pt x="44" y="41"/>
                    <a:pt x="43" y="40"/>
                  </a:cubicBezTo>
                  <a:close/>
                  <a:moveTo>
                    <a:pt x="4" y="17"/>
                  </a:moveTo>
                  <a:cubicBezTo>
                    <a:pt x="4" y="10"/>
                    <a:pt x="10" y="4"/>
                    <a:pt x="17" y="4"/>
                  </a:cubicBezTo>
                  <a:cubicBezTo>
                    <a:pt x="25" y="4"/>
                    <a:pt x="30" y="10"/>
                    <a:pt x="30" y="17"/>
                  </a:cubicBezTo>
                  <a:cubicBezTo>
                    <a:pt x="30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212"/>
            <p:cNvSpPr>
              <a:spLocks/>
            </p:cNvSpPr>
            <p:nvPr/>
          </p:nvSpPr>
          <p:spPr bwMode="auto">
            <a:xfrm>
              <a:off x="3451225" y="2917826"/>
              <a:ext cx="255588" cy="14288"/>
            </a:xfrm>
            <a:custGeom>
              <a:avLst/>
              <a:gdLst>
                <a:gd name="T0" fmla="*/ 2 w 68"/>
                <a:gd name="T1" fmla="*/ 0 h 4"/>
                <a:gd name="T2" fmla="*/ 0 w 68"/>
                <a:gd name="T3" fmla="*/ 2 h 4"/>
                <a:gd name="T4" fmla="*/ 2 w 68"/>
                <a:gd name="T5" fmla="*/ 4 h 4"/>
                <a:gd name="T6" fmla="*/ 66 w 68"/>
                <a:gd name="T7" fmla="*/ 4 h 4"/>
                <a:gd name="T8" fmla="*/ 68 w 68"/>
                <a:gd name="T9" fmla="*/ 2 h 4"/>
                <a:gd name="T10" fmla="*/ 66 w 68"/>
                <a:gd name="T11" fmla="*/ 0 h 4"/>
                <a:gd name="T12" fmla="*/ 2 w 6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8" y="3"/>
                    <a:pt x="68" y="2"/>
                  </a:cubicBezTo>
                  <a:cubicBezTo>
                    <a:pt x="68" y="1"/>
                    <a:pt x="67" y="0"/>
                    <a:pt x="66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213"/>
            <p:cNvSpPr>
              <a:spLocks/>
            </p:cNvSpPr>
            <p:nvPr/>
          </p:nvSpPr>
          <p:spPr bwMode="auto">
            <a:xfrm>
              <a:off x="3722688" y="3184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14"/>
            <p:cNvSpPr>
              <a:spLocks/>
            </p:cNvSpPr>
            <p:nvPr/>
          </p:nvSpPr>
          <p:spPr bwMode="auto">
            <a:xfrm>
              <a:off x="3421063" y="2887663"/>
              <a:ext cx="301625" cy="360363"/>
            </a:xfrm>
            <a:custGeom>
              <a:avLst/>
              <a:gdLst>
                <a:gd name="T0" fmla="*/ 71 w 80"/>
                <a:gd name="T1" fmla="*/ 88 h 96"/>
                <a:gd name="T2" fmla="*/ 61 w 80"/>
                <a:gd name="T3" fmla="*/ 90 h 96"/>
                <a:gd name="T4" fmla="*/ 40 w 80"/>
                <a:gd name="T5" fmla="*/ 69 h 96"/>
                <a:gd name="T6" fmla="*/ 61 w 80"/>
                <a:gd name="T7" fmla="*/ 48 h 96"/>
                <a:gd name="T8" fmla="*/ 80 w 80"/>
                <a:gd name="T9" fmla="*/ 59 h 96"/>
                <a:gd name="T10" fmla="*/ 80 w 80"/>
                <a:gd name="T11" fmla="*/ 18 h 96"/>
                <a:gd name="T12" fmla="*/ 78 w 80"/>
                <a:gd name="T13" fmla="*/ 16 h 96"/>
                <a:gd name="T14" fmla="*/ 10 w 80"/>
                <a:gd name="T15" fmla="*/ 16 h 96"/>
                <a:gd name="T16" fmla="*/ 4 w 80"/>
                <a:gd name="T17" fmla="*/ 10 h 96"/>
                <a:gd name="T18" fmla="*/ 10 w 80"/>
                <a:gd name="T19" fmla="*/ 4 h 96"/>
                <a:gd name="T20" fmla="*/ 78 w 80"/>
                <a:gd name="T21" fmla="*/ 4 h 96"/>
                <a:gd name="T22" fmla="*/ 80 w 80"/>
                <a:gd name="T23" fmla="*/ 2 h 96"/>
                <a:gd name="T24" fmla="*/ 78 w 80"/>
                <a:gd name="T25" fmla="*/ 0 h 96"/>
                <a:gd name="T26" fmla="*/ 10 w 80"/>
                <a:gd name="T27" fmla="*/ 0 h 96"/>
                <a:gd name="T28" fmla="*/ 0 w 80"/>
                <a:gd name="T29" fmla="*/ 10 h 96"/>
                <a:gd name="T30" fmla="*/ 0 w 80"/>
                <a:gd name="T31" fmla="*/ 86 h 96"/>
                <a:gd name="T32" fmla="*/ 10 w 80"/>
                <a:gd name="T33" fmla="*/ 96 h 96"/>
                <a:gd name="T34" fmla="*/ 78 w 80"/>
                <a:gd name="T35" fmla="*/ 96 h 96"/>
                <a:gd name="T36" fmla="*/ 79 w 80"/>
                <a:gd name="T37" fmla="*/ 96 h 96"/>
                <a:gd name="T38" fmla="*/ 71 w 80"/>
                <a:gd name="T3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96">
                  <a:moveTo>
                    <a:pt x="71" y="88"/>
                  </a:moveTo>
                  <a:cubicBezTo>
                    <a:pt x="68" y="89"/>
                    <a:pt x="65" y="90"/>
                    <a:pt x="61" y="90"/>
                  </a:cubicBezTo>
                  <a:cubicBezTo>
                    <a:pt x="50" y="90"/>
                    <a:pt x="40" y="81"/>
                    <a:pt x="40" y="69"/>
                  </a:cubicBezTo>
                  <a:cubicBezTo>
                    <a:pt x="40" y="57"/>
                    <a:pt x="50" y="48"/>
                    <a:pt x="61" y="48"/>
                  </a:cubicBezTo>
                  <a:cubicBezTo>
                    <a:pt x="69" y="48"/>
                    <a:pt x="76" y="53"/>
                    <a:pt x="80" y="59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7"/>
                    <a:pt x="79" y="16"/>
                    <a:pt x="78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4" y="96"/>
                    <a:pt x="10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9" y="96"/>
                    <a:pt x="79" y="96"/>
                  </a:cubicBezTo>
                  <a:lnTo>
                    <a:pt x="7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357281" y="1853414"/>
            <a:ext cx="243144" cy="262623"/>
            <a:chOff x="6276975" y="1465263"/>
            <a:chExt cx="360363" cy="293688"/>
          </a:xfrm>
          <a:solidFill>
            <a:srgbClr val="005293"/>
          </a:solidFill>
        </p:grpSpPr>
        <p:sp>
          <p:nvSpPr>
            <p:cNvPr id="13" name="Freeform 47"/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593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433326" y="2443518"/>
            <a:ext cx="8508999" cy="820738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>Edo,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Check your curricular </a:t>
            </a:r>
            <a:r>
              <a:rPr lang="en-US" sz="1300" b="1" dirty="0" smtClean="0"/>
              <a:t>support/study plan </a:t>
            </a:r>
            <a:r>
              <a:rPr lang="en-US" sz="1300" b="1" dirty="0"/>
              <a:t>in your </a:t>
            </a:r>
            <a:r>
              <a:rPr lang="en-US" sz="1300" b="1" dirty="0" err="1"/>
              <a:t>TUMonline</a:t>
            </a:r>
            <a:r>
              <a:rPr lang="en-US" sz="1300" b="1" dirty="0"/>
              <a:t> </a:t>
            </a:r>
            <a:r>
              <a:rPr lang="en-US" sz="1300" b="1" dirty="0" smtClean="0"/>
              <a:t>account.</a:t>
            </a:r>
            <a:endParaRPr lang="en-US" sz="13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Still individual </a:t>
            </a:r>
            <a:r>
              <a:rPr lang="en-US" sz="1300" b="1" dirty="0" smtClean="0"/>
              <a:t>questions? </a:t>
            </a:r>
            <a:endParaRPr lang="en-US" sz="1300" b="1" dirty="0"/>
          </a:p>
          <a:p>
            <a:pPr marL="461963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For </a:t>
            </a:r>
            <a:r>
              <a:rPr lang="en-US" sz="1300" dirty="0"/>
              <a:t>(technical) questions regarding courses (without limited </a:t>
            </a:r>
            <a:r>
              <a:rPr lang="en-US" sz="1300" dirty="0" smtClean="0"/>
              <a:t>places), </a:t>
            </a:r>
            <a:r>
              <a:rPr lang="en-US" sz="1300" dirty="0"/>
              <a:t>please </a:t>
            </a:r>
            <a:r>
              <a:rPr lang="en-US" sz="1300" dirty="0" smtClean="0"/>
              <a:t>contact: </a:t>
            </a:r>
            <a:br>
              <a:rPr lang="en-US" sz="1300" dirty="0" smtClean="0"/>
            </a:br>
            <a:r>
              <a:rPr lang="en-US" sz="1300" dirty="0" smtClean="0">
                <a:hlinkClick r:id="rId2"/>
              </a:rPr>
              <a:t>lv-management@mgt.tum.de</a:t>
            </a:r>
            <a:r>
              <a:rPr lang="en-US" sz="1300" dirty="0" smtClean="0"/>
              <a:t> </a:t>
            </a:r>
            <a:br>
              <a:rPr lang="en-US" sz="1300" dirty="0" smtClean="0"/>
            </a:br>
            <a:endParaRPr lang="en-US" sz="1300" dirty="0"/>
          </a:p>
          <a:p>
            <a:pPr marL="461963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For administrative or technical questions </a:t>
            </a:r>
            <a:r>
              <a:rPr lang="en-US" sz="1300" dirty="0"/>
              <a:t>regarding </a:t>
            </a:r>
            <a:r>
              <a:rPr lang="en-US" sz="1300" dirty="0" smtClean="0"/>
              <a:t>exams, </a:t>
            </a:r>
            <a:r>
              <a:rPr lang="en-US" sz="1300" dirty="0"/>
              <a:t>please contact: </a:t>
            </a:r>
            <a:r>
              <a:rPr lang="en-US" sz="1300" dirty="0" smtClean="0">
                <a:hlinkClick r:id="rId3"/>
              </a:rPr>
              <a:t>examregistration@mgt.tum.de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 </a:t>
            </a:r>
          </a:p>
          <a:p>
            <a:pPr marL="461963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For individual questions regarding your study plan, please </a:t>
            </a:r>
            <a:r>
              <a:rPr lang="en-US" sz="1300" dirty="0" smtClean="0"/>
              <a:t>contact your </a:t>
            </a:r>
            <a:r>
              <a:rPr lang="en-US" sz="1300" dirty="0"/>
              <a:t>program manager via </a:t>
            </a:r>
            <a:r>
              <a:rPr lang="en-US" sz="1300" u="sng" dirty="0" smtClean="0">
                <a:hlinkClick r:id="rId4"/>
              </a:rPr>
              <a:t>studentcounseling_bachelor@mgt.tum.de</a:t>
            </a:r>
            <a:endParaRPr lang="en-US" sz="1300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Program-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individual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16338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Course </a:t>
            </a:r>
            <a:r>
              <a:rPr lang="en-US" sz="2800" dirty="0"/>
              <a:t>Planning and Scheduling</a:t>
            </a:r>
            <a:br>
              <a:rPr lang="en-US" sz="2800" dirty="0"/>
            </a:br>
            <a:r>
              <a:rPr lang="en-US" sz="2800" dirty="0"/>
              <a:t>for Bachelor </a:t>
            </a:r>
            <a:r>
              <a:rPr lang="en-US" sz="2800" dirty="0" smtClean="0"/>
              <a:t>Students – Webinar + Q&amp;A Session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TUM School </a:t>
            </a:r>
            <a:r>
              <a:rPr lang="de-DE" dirty="0" err="1" smtClean="0"/>
              <a:t>of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Winter 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57179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 smtClean="0"/>
              <a:t>Important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11" name="Textplatzhalter 8"/>
          <p:cNvSpPr txBox="1">
            <a:spLocks/>
          </p:cNvSpPr>
          <p:nvPr/>
        </p:nvSpPr>
        <p:spPr>
          <a:xfrm>
            <a:off x="236170" y="1400920"/>
            <a:ext cx="8051795" cy="2042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defRPr sz="7200" kern="1200">
                <a:solidFill>
                  <a:srgbClr val="005293"/>
                </a:solidFill>
                <a:latin typeface="+mj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smtClean="0">
                <a:latin typeface="Arial"/>
              </a:rPr>
              <a:t>This </a:t>
            </a:r>
            <a:r>
              <a:rPr lang="de-DE" sz="2400" dirty="0" err="1" smtClean="0">
                <a:latin typeface="Arial"/>
              </a:rPr>
              <a:t>session</a:t>
            </a:r>
            <a:r>
              <a:rPr lang="de-DE" sz="2400" dirty="0" smtClean="0">
                <a:latin typeface="Arial"/>
              </a:rPr>
              <a:t> will </a:t>
            </a:r>
            <a:r>
              <a:rPr lang="de-DE" sz="2400" dirty="0" err="1" smtClean="0">
                <a:latin typeface="Arial"/>
              </a:rPr>
              <a:t>be</a:t>
            </a:r>
            <a:r>
              <a:rPr lang="de-DE" sz="2400" dirty="0" smtClean="0">
                <a:latin typeface="Arial"/>
              </a:rPr>
              <a:t> </a:t>
            </a:r>
            <a:r>
              <a:rPr lang="de-DE" sz="2400" dirty="0" err="1" smtClean="0">
                <a:latin typeface="Arial"/>
              </a:rPr>
              <a:t>recorded</a:t>
            </a:r>
            <a:r>
              <a:rPr lang="de-DE" sz="2400" dirty="0" smtClean="0">
                <a:latin typeface="Arial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dirty="0"/>
              <a:t>The slides of the presentation </a:t>
            </a:r>
            <a:r>
              <a:rPr lang="en-US" sz="2400" dirty="0" smtClean="0"/>
              <a:t>and </a:t>
            </a:r>
            <a:r>
              <a:rPr lang="en-US" sz="2400" dirty="0"/>
              <a:t>the </a:t>
            </a:r>
            <a:r>
              <a:rPr lang="en-US" sz="2400" dirty="0" smtClean="0"/>
              <a:t>protocol / transcript </a:t>
            </a:r>
            <a:r>
              <a:rPr lang="en-US" sz="2400" dirty="0"/>
              <a:t>of the Q&amp;A session will be uploaded to the bachelor </a:t>
            </a:r>
            <a:r>
              <a:rPr lang="en-US" sz="2400" dirty="0" err="1"/>
              <a:t>moodle</a:t>
            </a:r>
            <a:r>
              <a:rPr lang="en-US" sz="2400" dirty="0"/>
              <a:t> course for </a:t>
            </a:r>
            <a:r>
              <a:rPr lang="en-US" sz="2400" dirty="0" err="1"/>
              <a:t>freshers</a:t>
            </a:r>
            <a:r>
              <a:rPr lang="en-US" sz="2400" dirty="0"/>
              <a:t> and can be made available </a:t>
            </a:r>
            <a:r>
              <a:rPr lang="en-US" sz="2400" dirty="0" smtClean="0"/>
              <a:t>to </a:t>
            </a:r>
            <a:r>
              <a:rPr lang="en-US" sz="2400" dirty="0"/>
              <a:t>all other </a:t>
            </a:r>
            <a:r>
              <a:rPr lang="en-US" sz="2400" dirty="0" smtClean="0"/>
              <a:t>students upon request by emailing to the student </a:t>
            </a:r>
            <a:r>
              <a:rPr lang="en-US" sz="2400" dirty="0"/>
              <a:t>counseling team. 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speakers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15" name="Inhaltsplatzhalter 1"/>
          <p:cNvSpPr>
            <a:spLocks noGrp="1"/>
          </p:cNvSpPr>
          <p:nvPr>
            <p:ph idx="1"/>
          </p:nvPr>
        </p:nvSpPr>
        <p:spPr>
          <a:xfrm>
            <a:off x="319090" y="1633319"/>
            <a:ext cx="3196467" cy="3093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300" b="1" i="1" dirty="0">
                <a:solidFill>
                  <a:srgbClr val="0070C0"/>
                </a:solidFill>
              </a:rPr>
              <a:t>Special </a:t>
            </a:r>
            <a:r>
              <a:rPr lang="de-DE" sz="1300" b="1" i="1" dirty="0" err="1">
                <a:solidFill>
                  <a:srgbClr val="0070C0"/>
                </a:solidFill>
              </a:rPr>
              <a:t>guest</a:t>
            </a:r>
            <a:r>
              <a:rPr lang="de-DE" sz="1300" b="1" i="1" dirty="0" smtClean="0">
                <a:solidFill>
                  <a:srgbClr val="0070C0"/>
                </a:solidFill>
              </a:rPr>
              <a:t>:</a:t>
            </a:r>
            <a:br>
              <a:rPr lang="de-DE" sz="1300" b="1" i="1" dirty="0" smtClean="0">
                <a:solidFill>
                  <a:srgbClr val="0070C0"/>
                </a:solidFill>
              </a:rPr>
            </a:br>
            <a:endParaRPr lang="de-DE" sz="1300" b="1" i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300" b="1" dirty="0"/>
              <a:t>Edo Octavianus </a:t>
            </a:r>
            <a:r>
              <a:rPr lang="de-DE" sz="1300" b="1" dirty="0" smtClean="0"/>
              <a:t>(Live Demo &amp; Q&amp;A)</a:t>
            </a:r>
            <a:endParaRPr lang="de-DE" sz="1300" b="1" dirty="0"/>
          </a:p>
          <a:p>
            <a:pPr>
              <a:lnSpc>
                <a:spcPct val="100000"/>
              </a:lnSpc>
            </a:pPr>
            <a:r>
              <a:rPr lang="de-DE" sz="1300" dirty="0"/>
              <a:t>Curriculum </a:t>
            </a:r>
            <a:r>
              <a:rPr lang="de-DE" sz="1300" dirty="0" err="1"/>
              <a:t>Planning</a:t>
            </a:r>
            <a:r>
              <a:rPr lang="de-DE" sz="1300" dirty="0"/>
              <a:t>/Course </a:t>
            </a:r>
            <a:r>
              <a:rPr lang="de-DE" sz="1300" dirty="0" err="1"/>
              <a:t>Scheduling</a:t>
            </a:r>
            <a:r>
              <a:rPr lang="de-DE" sz="1300" dirty="0"/>
              <a:t> </a:t>
            </a:r>
            <a:r>
              <a:rPr lang="de-DE" sz="1300" dirty="0" err="1"/>
              <a:t>Specialist</a:t>
            </a:r>
            <a:endParaRPr lang="de-DE" sz="1300" dirty="0"/>
          </a:p>
        </p:txBody>
      </p:sp>
      <p:sp>
        <p:nvSpPr>
          <p:cNvPr id="16" name="Rechteck 15"/>
          <p:cNvSpPr/>
          <p:nvPr/>
        </p:nvSpPr>
        <p:spPr>
          <a:xfrm>
            <a:off x="4053190" y="1633318"/>
            <a:ext cx="477381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1" i="1" dirty="0">
                <a:solidFill>
                  <a:srgbClr val="0070C0"/>
                </a:solidFill>
              </a:rPr>
              <a:t>Student Counseling Team</a:t>
            </a:r>
            <a:r>
              <a:rPr lang="de-DE" sz="1300" b="1" i="1" dirty="0" smtClean="0">
                <a:solidFill>
                  <a:srgbClr val="0070C0"/>
                </a:solidFill>
              </a:rPr>
              <a:t>:</a:t>
            </a:r>
            <a:br>
              <a:rPr lang="de-DE" sz="1300" b="1" i="1" dirty="0" smtClean="0">
                <a:solidFill>
                  <a:srgbClr val="0070C0"/>
                </a:solidFill>
              </a:rPr>
            </a:br>
            <a:endParaRPr lang="de-DE" sz="1300" b="1" i="1" dirty="0" smtClean="0">
              <a:solidFill>
                <a:srgbClr val="0070C0"/>
              </a:solidFill>
            </a:endParaRPr>
          </a:p>
          <a:p>
            <a:r>
              <a:rPr lang="de-DE" sz="1100" b="1" dirty="0"/>
              <a:t>Michaela Krieger (</a:t>
            </a:r>
            <a:r>
              <a:rPr lang="de-DE" sz="1100" b="1" dirty="0" err="1"/>
              <a:t>Introduction</a:t>
            </a:r>
            <a:r>
              <a:rPr lang="de-DE" sz="1100" b="1" dirty="0"/>
              <a:t> &amp; Q&amp;A)</a:t>
            </a:r>
            <a:endParaRPr lang="de-DE" sz="1100" dirty="0"/>
          </a:p>
          <a:p>
            <a:r>
              <a:rPr lang="de-DE" sz="1100" dirty="0" err="1"/>
              <a:t>Program</a:t>
            </a:r>
            <a:r>
              <a:rPr lang="de-DE" sz="1100" dirty="0"/>
              <a:t> </a:t>
            </a:r>
            <a:r>
              <a:rPr lang="de-DE" sz="1100" dirty="0" smtClean="0"/>
              <a:t>Manager Bachelor Management &amp; Technology</a:t>
            </a:r>
            <a:endParaRPr lang="de-DE" sz="1100" dirty="0"/>
          </a:p>
          <a:p>
            <a:endParaRPr lang="de-DE" sz="1100" b="1" dirty="0" smtClean="0"/>
          </a:p>
          <a:p>
            <a:r>
              <a:rPr lang="de-DE" sz="1100" b="1" dirty="0" smtClean="0"/>
              <a:t>Andreas Bauerfeld (Q&amp;A</a:t>
            </a:r>
            <a:r>
              <a:rPr lang="de-DE" sz="1100" b="1" dirty="0"/>
              <a:t>)</a:t>
            </a:r>
          </a:p>
          <a:p>
            <a:r>
              <a:rPr lang="de-DE" sz="1100" dirty="0" err="1"/>
              <a:t>Program</a:t>
            </a:r>
            <a:r>
              <a:rPr lang="de-DE" sz="1100" dirty="0"/>
              <a:t> </a:t>
            </a:r>
            <a:r>
              <a:rPr lang="de-DE" sz="1100" dirty="0" smtClean="0"/>
              <a:t>Manager Master Management &amp; Technology</a:t>
            </a:r>
            <a:br>
              <a:rPr lang="de-DE" sz="1100" dirty="0" smtClean="0"/>
            </a:br>
            <a:endParaRPr lang="de-DE" sz="1100" dirty="0" smtClean="0"/>
          </a:p>
          <a:p>
            <a:r>
              <a:rPr lang="de-DE" sz="1100" dirty="0" smtClean="0"/>
              <a:t/>
            </a:r>
            <a:br>
              <a:rPr lang="de-DE" sz="1100" dirty="0" smtClean="0"/>
            </a:br>
            <a:endParaRPr lang="de-DE" sz="1100" dirty="0" smtClean="0"/>
          </a:p>
          <a:p>
            <a:endParaRPr lang="de-DE" sz="1100" dirty="0"/>
          </a:p>
          <a:p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8612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60967" y="1707430"/>
            <a:ext cx="7467122" cy="30956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3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300" dirty="0"/>
              <a:t>Welcome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introduction</a:t>
            </a:r>
            <a:endParaRPr lang="de-DE" sz="1300" dirty="0"/>
          </a:p>
          <a:p>
            <a:pPr>
              <a:lnSpc>
                <a:spcPct val="100000"/>
              </a:lnSpc>
            </a:pPr>
            <a:endParaRPr lang="de-DE" sz="13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1300" dirty="0" smtClean="0"/>
          </a:p>
          <a:p>
            <a:pPr>
              <a:lnSpc>
                <a:spcPct val="100000"/>
              </a:lnSpc>
            </a:pPr>
            <a:r>
              <a:rPr lang="de-DE" sz="1300" dirty="0" smtClean="0"/>
              <a:t>Live </a:t>
            </a:r>
            <a:r>
              <a:rPr lang="de-DE" sz="1300" dirty="0" err="1" smtClean="0"/>
              <a:t>presentation</a:t>
            </a:r>
            <a:r>
              <a:rPr lang="de-DE" sz="1300" dirty="0" smtClean="0"/>
              <a:t> </a:t>
            </a:r>
            <a:r>
              <a:rPr lang="de-DE" sz="1300" dirty="0" err="1"/>
              <a:t>by</a:t>
            </a:r>
            <a:r>
              <a:rPr lang="de-DE" sz="1300" dirty="0"/>
              <a:t> Edo Octavianus: </a:t>
            </a:r>
            <a:r>
              <a:rPr lang="de-DE" sz="1300" dirty="0" err="1"/>
              <a:t>Tips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tricks </a:t>
            </a:r>
            <a:r>
              <a:rPr lang="de-DE" sz="1300" dirty="0" err="1"/>
              <a:t>regarding</a:t>
            </a:r>
            <a:r>
              <a:rPr lang="de-DE" sz="1300" dirty="0"/>
              <a:t> </a:t>
            </a:r>
            <a:r>
              <a:rPr lang="de-DE" sz="1300" dirty="0" err="1"/>
              <a:t>course</a:t>
            </a:r>
            <a:r>
              <a:rPr lang="de-DE" sz="1300" dirty="0"/>
              <a:t> </a:t>
            </a:r>
            <a:r>
              <a:rPr lang="de-DE" sz="1300" dirty="0" err="1"/>
              <a:t>planning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scheduling</a:t>
            </a:r>
            <a:r>
              <a:rPr lang="de-DE" sz="1300" dirty="0"/>
              <a:t> at TUM School </a:t>
            </a:r>
            <a:r>
              <a:rPr lang="de-DE" sz="1300" dirty="0" err="1"/>
              <a:t>of</a:t>
            </a:r>
            <a:r>
              <a:rPr lang="de-DE" sz="1300" dirty="0"/>
              <a:t> Management</a:t>
            </a:r>
          </a:p>
          <a:p>
            <a:pPr>
              <a:lnSpc>
                <a:spcPct val="100000"/>
              </a:lnSpc>
            </a:pPr>
            <a:endParaRPr lang="de-DE" sz="1300" dirty="0"/>
          </a:p>
          <a:p>
            <a:pPr>
              <a:lnSpc>
                <a:spcPct val="100000"/>
              </a:lnSpc>
            </a:pPr>
            <a:endParaRPr lang="de-DE" sz="1300" dirty="0" smtClean="0"/>
          </a:p>
          <a:p>
            <a:pPr>
              <a:lnSpc>
                <a:spcPct val="100000"/>
              </a:lnSpc>
            </a:pPr>
            <a:r>
              <a:rPr lang="de-DE" sz="1300" dirty="0" smtClean="0"/>
              <a:t>Q&amp;A </a:t>
            </a:r>
            <a:r>
              <a:rPr lang="de-DE" sz="1300" dirty="0" err="1"/>
              <a:t>session</a:t>
            </a:r>
            <a:r>
              <a:rPr lang="de-DE" sz="1300" dirty="0"/>
              <a:t> (</a:t>
            </a:r>
            <a:r>
              <a:rPr lang="de-DE" sz="1300" dirty="0" err="1"/>
              <a:t>chat</a:t>
            </a:r>
            <a:r>
              <a:rPr lang="de-DE" sz="1300" dirty="0"/>
              <a:t> via Q&amp;A </a:t>
            </a:r>
            <a:r>
              <a:rPr lang="de-DE" sz="1300" dirty="0" err="1"/>
              <a:t>pod</a:t>
            </a:r>
            <a:r>
              <a:rPr lang="de-DE" sz="1300" dirty="0" smtClean="0"/>
              <a:t>)</a:t>
            </a:r>
          </a:p>
          <a:p>
            <a:pPr>
              <a:lnSpc>
                <a:spcPct val="100000"/>
              </a:lnSpc>
            </a:pPr>
            <a:endParaRPr lang="de-DE" sz="13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11" name="Textplatzhalter 8"/>
          <p:cNvSpPr txBox="1">
            <a:spLocks/>
          </p:cNvSpPr>
          <p:nvPr/>
        </p:nvSpPr>
        <p:spPr>
          <a:xfrm>
            <a:off x="523393" y="1880692"/>
            <a:ext cx="936811" cy="30343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defRPr sz="7200" kern="1200">
                <a:solidFill>
                  <a:srgbClr val="005293"/>
                </a:solidFill>
                <a:latin typeface="+mj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platzhalter 9"/>
          <p:cNvSpPr txBox="1">
            <a:spLocks/>
          </p:cNvSpPr>
          <p:nvPr/>
        </p:nvSpPr>
        <p:spPr>
          <a:xfrm>
            <a:off x="523393" y="2604971"/>
            <a:ext cx="1241819" cy="4864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defRPr sz="7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5B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65B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platzhalter 8"/>
          <p:cNvSpPr txBox="1">
            <a:spLocks/>
          </p:cNvSpPr>
          <p:nvPr/>
        </p:nvSpPr>
        <p:spPr>
          <a:xfrm>
            <a:off x="523393" y="3291638"/>
            <a:ext cx="936811" cy="30343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defRPr sz="7200" kern="1200">
                <a:solidFill>
                  <a:srgbClr val="005293"/>
                </a:solidFill>
                <a:latin typeface="+mj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dirty="0">
                <a:latin typeface="Arial"/>
              </a:rPr>
              <a:t>3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22528" y="3926657"/>
            <a:ext cx="830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70C0"/>
                </a:solidFill>
              </a:rPr>
              <a:t>Objective: </a:t>
            </a:r>
            <a:r>
              <a:rPr lang="en-US" sz="1200" dirty="0"/>
              <a:t>Get the most out of </a:t>
            </a:r>
            <a:r>
              <a:rPr lang="en-US" sz="1200" dirty="0" err="1"/>
              <a:t>TUMonline</a:t>
            </a:r>
            <a:r>
              <a:rPr lang="en-US" sz="1200" dirty="0"/>
              <a:t> and create your personal semester schedule.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02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76990"/>
          </a:xfrm>
        </p:spPr>
        <p:txBody>
          <a:bodyPr/>
          <a:lstStyle/>
          <a:p>
            <a:pPr lvl="0">
              <a:lnSpc>
                <a:spcPts val="4200"/>
              </a:lnSpc>
              <a:defRPr/>
            </a:pPr>
            <a:r>
              <a:rPr lang="en-GB" dirty="0">
                <a:solidFill>
                  <a:sysClr val="windowText" lastClr="000000"/>
                </a:solidFill>
                <a:latin typeface="Arial" charset="0"/>
                <a:ea typeface="+mn-ea"/>
                <a:cs typeface="Arial" charset="0"/>
              </a:rPr>
              <a:t>Planning is especially important for: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-"/>
            </a:pPr>
            <a:endParaRPr lang="en-GB" b="1" dirty="0">
              <a:solidFill>
                <a:sysClr val="windowText" lastClr="000000"/>
              </a:solidFill>
            </a:endParaRPr>
          </a:p>
          <a:p>
            <a:pPr lvl="1"/>
            <a:r>
              <a:rPr lang="en-US" b="1" dirty="0">
                <a:solidFill>
                  <a:sysClr val="windowText" lastClr="000000"/>
                </a:solidFill>
              </a:rPr>
              <a:t>Students coming from other universities </a:t>
            </a:r>
            <a:r>
              <a:rPr lang="en-US" dirty="0">
                <a:solidFill>
                  <a:sysClr val="windowText" lastClr="000000"/>
                </a:solidFill>
              </a:rPr>
              <a:t>who may have academic </a:t>
            </a:r>
            <a:r>
              <a:rPr lang="en-US" dirty="0" smtClean="0">
                <a:solidFill>
                  <a:sysClr val="windowText" lastClr="000000"/>
                </a:solidFill>
              </a:rPr>
              <a:t>credits </a:t>
            </a:r>
            <a:r>
              <a:rPr lang="en-US" dirty="0">
                <a:solidFill>
                  <a:sysClr val="windowText" lastClr="000000"/>
                </a:solidFill>
              </a:rPr>
              <a:t>and require individualized course planning and scheduling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</a:p>
          <a:p>
            <a:pPr marL="0" lvl="1" indent="0">
              <a:buNone/>
            </a:pPr>
            <a:endParaRPr lang="en-GB" dirty="0">
              <a:solidFill>
                <a:sysClr val="windowText" lastClr="000000"/>
              </a:solidFill>
            </a:endParaRPr>
          </a:p>
          <a:p>
            <a:pPr lvl="1"/>
            <a:r>
              <a:rPr lang="en-GB" b="1" dirty="0">
                <a:solidFill>
                  <a:sysClr val="windowText" lastClr="000000"/>
                </a:solidFill>
              </a:rPr>
              <a:t>Flexible parts </a:t>
            </a:r>
            <a:r>
              <a:rPr lang="en-GB" dirty="0">
                <a:solidFill>
                  <a:sysClr val="windowText" lastClr="000000"/>
                </a:solidFill>
              </a:rPr>
              <a:t>in your schedule </a:t>
            </a:r>
            <a:r>
              <a:rPr lang="en-GB" b="1" dirty="0">
                <a:solidFill>
                  <a:sysClr val="windowText" lastClr="000000"/>
                </a:solidFill>
              </a:rPr>
              <a:t>in higher </a:t>
            </a:r>
            <a:r>
              <a:rPr lang="en-GB" b="1" dirty="0" smtClean="0">
                <a:solidFill>
                  <a:sysClr val="windowText" lastClr="000000"/>
                </a:solidFill>
              </a:rPr>
              <a:t>semesters</a:t>
            </a:r>
            <a:r>
              <a:rPr lang="en-GB" dirty="0" smtClean="0">
                <a:solidFill>
                  <a:sysClr val="windowText" lastClr="000000"/>
                </a:solidFill>
              </a:rPr>
              <a:t>:</a:t>
            </a:r>
          </a:p>
          <a:p>
            <a:pPr lvl="2"/>
            <a:r>
              <a:rPr lang="en-GB" dirty="0" smtClean="0">
                <a:solidFill>
                  <a:sysClr val="windowText" lastClr="000000"/>
                </a:solidFill>
              </a:rPr>
              <a:t>Electives </a:t>
            </a:r>
            <a:r>
              <a:rPr lang="en-GB" dirty="0">
                <a:solidFill>
                  <a:sysClr val="windowText" lastClr="000000"/>
                </a:solidFill>
              </a:rPr>
              <a:t>in your specialization in </a:t>
            </a:r>
            <a:r>
              <a:rPr lang="en-GB" dirty="0" smtClean="0">
                <a:solidFill>
                  <a:sysClr val="windowText" lastClr="000000"/>
                </a:solidFill>
              </a:rPr>
              <a:t>technology</a:t>
            </a:r>
          </a:p>
          <a:p>
            <a:pPr lvl="2"/>
            <a:r>
              <a:rPr lang="en-GB" dirty="0" smtClean="0">
                <a:solidFill>
                  <a:sysClr val="windowText" lastClr="000000"/>
                </a:solidFill>
              </a:rPr>
              <a:t>Electives </a:t>
            </a:r>
            <a:r>
              <a:rPr lang="en-GB" dirty="0">
                <a:solidFill>
                  <a:sysClr val="windowText" lastClr="000000"/>
                </a:solidFill>
              </a:rPr>
              <a:t>in management or technology („WTW</a:t>
            </a:r>
            <a:r>
              <a:rPr lang="en-GB" dirty="0" smtClean="0">
                <a:solidFill>
                  <a:sysClr val="windowText" lastClr="000000"/>
                </a:solidFill>
              </a:rPr>
              <a:t>“)</a:t>
            </a:r>
          </a:p>
          <a:p>
            <a:pPr lvl="2"/>
            <a:r>
              <a:rPr lang="en-GB" dirty="0" smtClean="0">
                <a:solidFill>
                  <a:sysClr val="windowText" lastClr="000000"/>
                </a:solidFill>
              </a:rPr>
              <a:t>Free/additional courses </a:t>
            </a:r>
            <a:r>
              <a:rPr lang="en-GB" dirty="0">
                <a:solidFill>
                  <a:sysClr val="windowText" lastClr="000000"/>
                </a:solidFill>
              </a:rPr>
              <a:t>(not </a:t>
            </a:r>
            <a:r>
              <a:rPr lang="en-GB" dirty="0" smtClean="0">
                <a:solidFill>
                  <a:sysClr val="windowText" lastClr="000000"/>
                </a:solidFill>
              </a:rPr>
              <a:t>considered for </a:t>
            </a:r>
            <a:r>
              <a:rPr lang="en-GB" dirty="0">
                <a:solidFill>
                  <a:sysClr val="windowText" lastClr="000000"/>
                </a:solidFill>
              </a:rPr>
              <a:t>your program) </a:t>
            </a:r>
          </a:p>
          <a:p>
            <a:pPr marL="0" lvl="1" indent="0">
              <a:buNone/>
            </a:pPr>
            <a:endParaRPr lang="en-GB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47393" y="3847137"/>
            <a:ext cx="8052391" cy="815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400" b="1" dirty="0" err="1">
                <a:solidFill>
                  <a:sysClr val="windowText" lastClr="000000"/>
                </a:solidFill>
              </a:rPr>
              <a:t>Freshers</a:t>
            </a:r>
            <a:r>
              <a:rPr lang="en-GB" sz="1400" b="1" dirty="0">
                <a:solidFill>
                  <a:sysClr val="windowText" lastClr="000000"/>
                </a:solidFill>
              </a:rPr>
              <a:t> who start their first degree program</a:t>
            </a:r>
            <a:r>
              <a:rPr lang="en-GB" sz="1400" dirty="0">
                <a:solidFill>
                  <a:sysClr val="windowText" lastClr="000000"/>
                </a:solidFill>
              </a:rPr>
              <a:t>, please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refer to </a:t>
            </a:r>
            <a:r>
              <a:rPr lang="en-GB" sz="1400" dirty="0">
                <a:solidFill>
                  <a:sysClr val="windowText" lastClr="000000"/>
                </a:solidFill>
              </a:rPr>
              <a:t>the </a:t>
            </a:r>
            <a:r>
              <a:rPr lang="en-GB" sz="1400" b="1" dirty="0">
                <a:solidFill>
                  <a:sysClr val="windowText" lastClr="000000"/>
                </a:solidFill>
              </a:rPr>
              <a:t>course schedules </a:t>
            </a:r>
            <a:r>
              <a:rPr lang="en-GB" sz="1400" dirty="0">
                <a:solidFill>
                  <a:sysClr val="windowText" lastClr="000000"/>
                </a:solidFill>
              </a:rPr>
              <a:t>at </a:t>
            </a:r>
            <a:r>
              <a:rPr lang="en-GB" sz="1400" dirty="0">
                <a:solidFill>
                  <a:sysClr val="windowText" lastClr="000000"/>
                </a:solidFill>
                <a:hlinkClick r:id="rId2"/>
              </a:rPr>
              <a:t>https://</a:t>
            </a:r>
            <a:r>
              <a:rPr lang="en-GB" sz="1400" dirty="0" smtClean="0">
                <a:solidFill>
                  <a:sysClr val="windowText" lastClr="000000"/>
                </a:solidFill>
                <a:hlinkClick r:id="rId2"/>
              </a:rPr>
              <a:t>www.mgt.tum.de/programs/bachelor-management-technology/munich/for-current-students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</a:t>
            </a:r>
          </a:p>
          <a:p>
            <a:pPr algn="ctr">
              <a:lnSpc>
                <a:spcPct val="114000"/>
              </a:lnSpc>
            </a:pPr>
            <a:r>
              <a:rPr lang="en-GB" sz="1400" i="1" dirty="0" smtClean="0">
                <a:solidFill>
                  <a:sysClr val="windowText" lastClr="000000"/>
                </a:solidFill>
              </a:rPr>
              <a:t>(please do not use the semester plans in </a:t>
            </a:r>
            <a:r>
              <a:rPr lang="en-GB" sz="1400" i="1" dirty="0" err="1" smtClean="0">
                <a:solidFill>
                  <a:sysClr val="windowText" lastClr="000000"/>
                </a:solidFill>
              </a:rPr>
              <a:t>TUMonline</a:t>
            </a:r>
            <a:r>
              <a:rPr lang="en-GB" sz="1400" i="1" dirty="0" smtClean="0">
                <a:solidFill>
                  <a:sysClr val="windowText" lastClr="000000"/>
                </a:solidFill>
              </a:rPr>
              <a:t> which may contain errors!)</a:t>
            </a:r>
            <a:endParaRPr lang="en-US" sz="1600" i="1" dirty="0" err="1" smtClean="0"/>
          </a:p>
        </p:txBody>
      </p:sp>
    </p:spTree>
    <p:extLst>
      <p:ext uri="{BB962C8B-B14F-4D97-AF65-F5344CB8AC3E}">
        <p14:creationId xmlns:p14="http://schemas.microsoft.com/office/powerpoint/2010/main" val="37104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rule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19090" y="1600200"/>
            <a:ext cx="3848873" cy="3095625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Required modules first! To the right is an ideal study plan. This is a suggestion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endParaRPr lang="en-GB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ysClr val="windowText" lastClr="000000"/>
                </a:solidFill>
              </a:rPr>
              <a:t>A general introduction to </a:t>
            </a:r>
            <a:r>
              <a:rPr lang="en-GB" dirty="0" err="1">
                <a:solidFill>
                  <a:sysClr val="windowText" lastClr="000000"/>
                </a:solidFill>
              </a:rPr>
              <a:t>TUMonline</a:t>
            </a:r>
            <a:r>
              <a:rPr lang="en-GB" dirty="0">
                <a:solidFill>
                  <a:sysClr val="windowText" lastClr="000000"/>
                </a:solidFill>
              </a:rPr>
              <a:t> can be found here: </a:t>
            </a:r>
            <a:r>
              <a:rPr lang="en-GB" dirty="0">
                <a:solidFill>
                  <a:sysClr val="windowText" lastClr="000000"/>
                </a:solidFill>
                <a:hlinkClick r:id="rId2"/>
              </a:rPr>
              <a:t>https://wiki.tum.de/display/docs/Studierende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58" y="1600200"/>
            <a:ext cx="4424493" cy="2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3" y="1715557"/>
            <a:ext cx="5149829" cy="1307326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684874" y="1556085"/>
            <a:ext cx="3142134" cy="3095625"/>
          </a:xfrm>
        </p:spPr>
        <p:txBody>
          <a:bodyPr/>
          <a:lstStyle/>
          <a:p>
            <a:pPr defTabSz="914377"/>
            <a:endParaRPr lang="de-DE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/>
            <a:r>
              <a:rPr lang="de-DE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de-DE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de-DE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defTabSz="914377"/>
            <a:endParaRPr lang="de-DE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/>
            <a:r>
              <a:rPr lang="de-DE" sz="1200" b="1" dirty="0" err="1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DE" sz="1200" dirty="0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sz="1200" b="1" dirty="0" smtClean="0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200" b="1" dirty="0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boxes, when </a:t>
            </a:r>
            <a:r>
              <a:rPr lang="en-US" sz="1200" b="1" dirty="0" smtClean="0">
                <a:solidFill>
                  <a:srgbClr val="E37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courses </a:t>
            </a:r>
            <a:endParaRPr lang="en-US" sz="1200" b="1" dirty="0">
              <a:solidFill>
                <a:srgbClr val="E37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/>
            <a:endParaRPr lang="en-US" sz="1200" b="1" dirty="0">
              <a:solidFill>
                <a:srgbClr val="E37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change the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yourself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de-DE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BC90402-8F03-4476-B65A-DACE082BF9F9}"/>
              </a:ext>
            </a:extLst>
          </p:cNvPr>
          <p:cNvSpPr/>
          <p:nvPr/>
        </p:nvSpPr>
        <p:spPr>
          <a:xfrm>
            <a:off x="4990843" y="1777595"/>
            <a:ext cx="252116" cy="1326302"/>
          </a:xfrm>
          <a:custGeom>
            <a:avLst/>
            <a:gdLst/>
            <a:ahLst/>
            <a:cxnLst/>
            <a:rect l="l" t="t" r="r" b="b"/>
            <a:pathLst>
              <a:path w="342900" h="1752600">
                <a:moveTo>
                  <a:pt x="0" y="1752599"/>
                </a:moveTo>
                <a:lnTo>
                  <a:pt x="342900" y="1752599"/>
                </a:lnTo>
                <a:lnTo>
                  <a:pt x="3429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908525"/>
            <a:endParaRPr sz="17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ADFB8A-D13C-459D-9C22-8AF7F76D853C}"/>
              </a:ext>
            </a:extLst>
          </p:cNvPr>
          <p:cNvSpPr txBox="1"/>
          <p:nvPr/>
        </p:nvSpPr>
        <p:spPr>
          <a:xfrm>
            <a:off x="6319946" y="2313350"/>
            <a:ext cx="144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de-DE" sz="2000" dirty="0">
                <a:solidFill>
                  <a:srgbClr val="E37222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24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(</a:t>
            </a:r>
            <a:r>
              <a:rPr lang="de-DE" dirty="0" err="1"/>
              <a:t>recognitions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smtClean="0"/>
              <a:t>TUM School of Management | Webinar </a:t>
            </a:r>
            <a:r>
              <a:rPr lang="en-US" dirty="0"/>
              <a:t>Course Planning and Scheduling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19090" y="1600200"/>
            <a:ext cx="7184178" cy="30956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The relevant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.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time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342900" indent="-342900">
              <a:buFontTx/>
              <a:buChar char="-"/>
            </a:pPr>
            <a:r>
              <a:rPr lang="en-US" b="1" dirty="0" smtClean="0"/>
              <a:t>Are you sure </a:t>
            </a:r>
            <a:r>
              <a:rPr lang="en-US" b="1" dirty="0"/>
              <a:t>that your credits will be recognized? </a:t>
            </a:r>
            <a:endParaRPr lang="en-US" b="1" dirty="0" smtClean="0"/>
          </a:p>
          <a:p>
            <a:pPr marL="646113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Skip this </a:t>
            </a:r>
            <a:r>
              <a:rPr lang="en-US" dirty="0"/>
              <a:t>module and register only </a:t>
            </a:r>
            <a:r>
              <a:rPr lang="en-US" dirty="0" smtClean="0"/>
              <a:t>if your request for recognition is </a:t>
            </a:r>
            <a:r>
              <a:rPr lang="en-US" dirty="0"/>
              <a:t>rejected.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Not sure whether </a:t>
            </a:r>
            <a:r>
              <a:rPr lang="en-US" b="1" dirty="0"/>
              <a:t>your credits will be </a:t>
            </a:r>
            <a:r>
              <a:rPr lang="en-US" b="1" dirty="0" smtClean="0"/>
              <a:t>recognized? </a:t>
            </a:r>
          </a:p>
          <a:p>
            <a:pPr marL="646113" lvl="2" indent="-285750">
              <a:buFont typeface="Wingdings" panose="05000000000000000000" pitchFamily="2" charset="2"/>
              <a:buChar char="Ø"/>
            </a:pPr>
            <a:r>
              <a:rPr lang="en-US" dirty="0"/>
              <a:t>Please register </a:t>
            </a:r>
            <a:r>
              <a:rPr lang="en-US" dirty="0" smtClean="0"/>
              <a:t>and attend the course.</a:t>
            </a:r>
            <a:endParaRPr lang="de-DE" dirty="0" smtClean="0"/>
          </a:p>
          <a:p>
            <a:pPr lvl="2" indent="0">
              <a:buNone/>
            </a:pPr>
            <a:r>
              <a:rPr lang="en-US" dirty="0"/>
              <a:t>For </a:t>
            </a:r>
            <a:r>
              <a:rPr lang="en-US" dirty="0" smtClean="0"/>
              <a:t>recognition </a:t>
            </a:r>
            <a:r>
              <a:rPr lang="en-US" dirty="0"/>
              <a:t>of courses </a:t>
            </a:r>
            <a:r>
              <a:rPr lang="en-US" dirty="0" smtClean="0"/>
              <a:t>of </a:t>
            </a:r>
            <a:r>
              <a:rPr lang="en-US" dirty="0" err="1" smtClean="0"/>
              <a:t>TUMcourses</a:t>
            </a:r>
            <a:r>
              <a:rPr lang="en-US" dirty="0" smtClean="0"/>
              <a:t>, </a:t>
            </a:r>
            <a:r>
              <a:rPr lang="en-US" dirty="0"/>
              <a:t>please send an email to the Grade Management Office (</a:t>
            </a:r>
            <a:r>
              <a:rPr lang="en-US" dirty="0" smtClean="0">
                <a:hlinkClick r:id="rId2"/>
              </a:rPr>
              <a:t>grademanagement@mgt.tum.de</a:t>
            </a:r>
            <a:r>
              <a:rPr lang="en-US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D7603DA0-DA9E-4D95-AF92-D443B6CDE0C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B4375D2B-B061-4C3E-8492-FCE1D50ECF3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14C07746-7E33-4309-A98D-EB6338A42CC8}"/>
    </a:ext>
  </a:extLst>
</a:theme>
</file>

<file path=ppt/theme/theme4.xml><?xml version="1.0" encoding="utf-8"?>
<a:theme xmlns:a="http://schemas.openxmlformats.org/drawingml/2006/main" name="Titel 4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101036B9-735A-4B37-BAE7-E08206E76CD6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6BE7FCC6-8779-4326-97E2-862C24D63766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A416240A-DFFB-4E76-AF19-9D3F93963A29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BE423C5B-27B4-4A98-B336-E78ADA4D0B29}" vid="{E3829717-89C9-4FD5-A971-1E05D35BC2B8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591F003D51C47ABE991CD44B39504" ma:contentTypeVersion="15" ma:contentTypeDescription="Create a new document." ma:contentTypeScope="" ma:versionID="b8b1d97b81cccc2b1c40ac43caf07188">
  <xsd:schema xmlns:xsd="http://www.w3.org/2001/XMLSchema" xmlns:xs="http://www.w3.org/2001/XMLSchema" xmlns:p="http://schemas.microsoft.com/office/2006/metadata/properties" xmlns:ns2="0f6353b2-71ba-4ca3-868c-c13e3903e172" xmlns:ns3="fd3afd60-4c56-43e0-b822-bfdd83ae4a11" targetNamespace="http://schemas.microsoft.com/office/2006/metadata/properties" ma:root="true" ma:fieldsID="c5dae2d58e7bf43cc441b6f77e6e9fc9" ns2:_="" ns3:_="">
    <xsd:import namespace="0f6353b2-71ba-4ca3-868c-c13e3903e172"/>
    <xsd:import namespace="fd3afd60-4c56-43e0-b822-bfdd83ae4a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TargetGroup" minOccurs="0"/>
                <xsd:element ref="ns2:Topic" minOccurs="0"/>
                <xsd:element ref="ns2:Subtopic" minOccurs="0"/>
                <xsd:element ref="ns2:Faculty" minOccurs="0"/>
                <xsd:element ref="ns3:SharedWithUsers" minOccurs="0"/>
                <xsd:element ref="ns3:SharedWithDetails" minOccurs="0"/>
                <xsd:element ref="ns2:Language" minOccurs="0"/>
                <xsd:element ref="ns2:Source" minOccurs="0"/>
                <xsd:element ref="ns2:DegreePrograms" minOccurs="0"/>
                <xsd:element ref="ns2:Sync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353b2-71ba-4ca3-868c-c13e3903e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argetGroup" ma:index="12" nillable="true" ma:displayName="Target Group" ma:format="Dropdown" ma:internalName="TargetGroup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nts"/>
                    <xsd:enumeration value="Current Students"/>
                    <xsd:enumeration value="Alumni"/>
                  </xsd:restriction>
                </xsd:simpleType>
              </xsd:element>
            </xsd:sequence>
          </xsd:extension>
        </xsd:complexContent>
      </xsd:complexType>
    </xsd:element>
    <xsd:element name="Topic" ma:index="13" nillable="true" ma:displayName="Topic" ma:format="Dropdown" ma:internalName="Topic">
      <xsd:simpleType>
        <xsd:restriction base="dms:Choice">
          <xsd:enumeration value="Study Programs"/>
          <xsd:enumeration value="Doctoral Programs"/>
          <xsd:enumeration value="International Exchange Programs"/>
          <xsd:enumeration value="General Information"/>
          <xsd:enumeration value="Auswahl 5"/>
        </xsd:restriction>
      </xsd:simpleType>
    </xsd:element>
    <xsd:element name="Subtopic" ma:index="14" nillable="true" ma:displayName="Subtopic" ma:format="Dropdown" ma:internalName="Subtopic">
      <xsd:simpleType>
        <xsd:restriction base="dms:Text">
          <xsd:maxLength value="255"/>
        </xsd:restriction>
      </xsd:simpleType>
    </xsd:element>
    <xsd:element name="Faculty" ma:index="15" nillable="true" ma:displayName="Faculty" ma:format="Dropdown" ma:internalName="Faculty">
      <xsd:simpleType>
        <xsd:restriction base="dms:Choice">
          <xsd:enumeration value="School of Management"/>
        </xsd:restriction>
      </xsd:simpleType>
    </xsd:element>
    <xsd:element name="Language" ma:index="18" nillable="true" ma:displayName="Language" ma:format="Dropdown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German"/>
                  </xsd:restriction>
                </xsd:simpleType>
              </xsd:element>
            </xsd:sequence>
          </xsd:extension>
        </xsd:complexContent>
      </xsd:complexType>
    </xsd:element>
    <xsd:element name="Source" ma:index="19" nillable="true" ma:displayName="Source" ma:description="Where is the data from &amp; where is it accessed?" ma:format="Dropdown" ma:internalName="Sour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ownload Center"/>
                    <xsd:enumeration value="Internal Documents"/>
                    <xsd:enumeration value="Live Webinars"/>
                    <xsd:enumeration value="Support Documents"/>
                  </xsd:restriction>
                </xsd:simpleType>
              </xsd:element>
            </xsd:sequence>
          </xsd:extension>
        </xsd:complexContent>
      </xsd:complexType>
    </xsd:element>
    <xsd:element name="DegreePrograms" ma:index="20" nillable="true" ma:displayName="Degree Programs" ma:description="Which particular degree program(s) this document is relevant to, if any. Leave blank for general documents." ma:format="Dropdown" ma:internalName="DegreeProgram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MT"/>
                    <xsd:enumeration value="BMT Heilbronn"/>
                    <xsd:enumeration value="BSMT"/>
                    <xsd:enumeration value="MMT"/>
                    <xsd:enumeration value="MMDT Heilbronn"/>
                    <xsd:enumeration value="MiM"/>
                    <xsd:enumeration value="MiM Heilbronn"/>
                    <xsd:enumeration value="FIM"/>
                    <xsd:enumeration value="MCS"/>
                    <xsd:enumeration value="MSMT"/>
                    <xsd:enumeration value="PHD"/>
                    <xsd:enumeration value="All Programs"/>
                  </xsd:restriction>
                </xsd:simpleType>
              </xsd:element>
            </xsd:sequence>
          </xsd:extension>
        </xsd:complexContent>
      </xsd:complexType>
    </xsd:element>
    <xsd:element name="SyncStatus" ma:index="21" nillable="true" ma:displayName="Sync Status" ma:default="Not Yet Synced" ma:description="Automatically set by the Chatbot to either &quot;Synced&quot; or &quot;Could Not Sync&quot; during document ingestion, depending on success. Documents with &quot;Marked For Resync&quot; will be re-processed at next synchronization." ma:format="Dropdown" ma:internalName="SyncStatus">
      <xsd:simpleType>
        <xsd:restriction base="dms:Choice">
          <xsd:enumeration value="Not Yet Synced"/>
          <xsd:enumeration value="Synced"/>
          <xsd:enumeration value="Could Not Sync"/>
          <xsd:enumeration value="Marked For Resync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afd60-4c56-43e0-b822-bfdd83ae4a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culty xmlns="0f6353b2-71ba-4ca3-868c-c13e3903e172">School of Management</Faculty>
    <TargetGroup xmlns="0f6353b2-71ba-4ca3-868c-c13e3903e172">
      <Value>Current Students</Value>
    </TargetGroup>
    <Topic xmlns="0f6353b2-71ba-4ca3-868c-c13e3903e172">Study Programs</Topic>
    <Subtopic xmlns="0f6353b2-71ba-4ca3-868c-c13e3903e172" xsi:nil="true"/>
    <Source xmlns="0f6353b2-71ba-4ca3-868c-c13e3903e172">
      <Value>Live Webinars</Value>
    </Source>
    <DegreePrograms xmlns="0f6353b2-71ba-4ca3-868c-c13e3903e172">
      <Value>BMT</Value>
    </DegreePrograms>
    <Language xmlns="0f6353b2-71ba-4ca3-868c-c13e3903e172">
      <Value>English</Value>
    </Language>
    <SyncStatus xmlns="0f6353b2-71ba-4ca3-868c-c13e3903e172">Synced</SyncStatus>
  </documentManagement>
</p:properties>
</file>

<file path=customXml/itemProps1.xml><?xml version="1.0" encoding="utf-8"?>
<ds:datastoreItem xmlns:ds="http://schemas.openxmlformats.org/officeDocument/2006/customXml" ds:itemID="{C6F6E9CC-CCAE-4BAC-B36C-6D99A6CCE465}"/>
</file>

<file path=customXml/itemProps2.xml><?xml version="1.0" encoding="utf-8"?>
<ds:datastoreItem xmlns:ds="http://schemas.openxmlformats.org/officeDocument/2006/customXml" ds:itemID="{A54123DC-CD88-486A-B9CC-FC6FF40A7959}"/>
</file>

<file path=customXml/itemProps3.xml><?xml version="1.0" encoding="utf-8"?>
<ds:datastoreItem xmlns:ds="http://schemas.openxmlformats.org/officeDocument/2006/customXml" ds:itemID="{7D382A8C-D140-42B5-8B08-08BA9B26FFF8}"/>
</file>

<file path=docProps/app.xml><?xml version="1.0" encoding="utf-8"?>
<Properties xmlns="http://schemas.openxmlformats.org/officeDocument/2006/extended-properties" xmlns:vt="http://schemas.openxmlformats.org/officeDocument/2006/docPropsVTypes">
  <Template>New- 20210722_PPT_master_intro_vol.1</Template>
  <TotalTime>0</TotalTime>
  <Words>910</Words>
  <Application>Microsoft Office PowerPoint</Application>
  <PresentationFormat>Bildschirmpräsentation (16:9)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Symbol</vt:lpstr>
      <vt:lpstr>Wingdings</vt:lpstr>
      <vt:lpstr>Titel 1</vt:lpstr>
      <vt:lpstr>Titel 2</vt:lpstr>
      <vt:lpstr>Titel 3</vt:lpstr>
      <vt:lpstr>Titel 4</vt:lpstr>
      <vt:lpstr>Inhalt</vt:lpstr>
      <vt:lpstr>Kapiteltrenner blau</vt:lpstr>
      <vt:lpstr>Kapiteltrenner schwarz</vt:lpstr>
      <vt:lpstr>Welcome to the TUM School of Management Webinar Course Planning and Scheduling for Bachelor Students + Q&amp;A Session</vt:lpstr>
      <vt:lpstr>Course Planning and Scheduling for Bachelor Students – Webinar + Q&amp;A Session</vt:lpstr>
      <vt:lpstr>Important</vt:lpstr>
      <vt:lpstr>Your hosts and speakers today</vt:lpstr>
      <vt:lpstr>Agenda</vt:lpstr>
      <vt:lpstr>Planning is especially important for:</vt:lpstr>
      <vt:lpstr>General rule</vt:lpstr>
      <vt:lpstr>Planning your schedule</vt:lpstr>
      <vt:lpstr>Credit transfer (recognitions)</vt:lpstr>
      <vt:lpstr>Program-specific or individual questions?</vt:lpstr>
      <vt:lpstr>Thank you for your attention! Edo, it‘s your turn </vt:lpstr>
      <vt:lpstr>Program-specific or individual questions?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Scheduling for BMT</dc:title>
  <dc:creator>Omar Elseht</dc:creator>
  <cp:lastModifiedBy>Krieger, Michaela</cp:lastModifiedBy>
  <cp:revision>88</cp:revision>
  <cp:lastPrinted>2023-09-26T06:02:15Z</cp:lastPrinted>
  <dcterms:created xsi:type="dcterms:W3CDTF">2021-08-13T14:23:47Z</dcterms:created>
  <dcterms:modified xsi:type="dcterms:W3CDTF">2023-09-26T06:31:31Z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0x010100B26591F003D51C47ABE991CD44B39504</vt:lpwstr>
  </property>
</Properties>
</file>