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5r4D6d104qF7Gyb0OVFM49JI7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874"/>
        <p:guide pos="21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ownloads\EMPLOYEE%20DATA%20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9.2385939795803035E-2"/>
          <c:y val="8.1162619945818665E-2"/>
          <c:w val="0.87753018372703417"/>
          <c:h val="0.41482101195683874"/>
        </c:manualLayout>
      </c:layout>
      <c:barChart>
        <c:barDir val="col"/>
        <c:grouping val="clustered"/>
        <c:varyColors val="0"/>
        <c:ser>
          <c:idx val="0"/>
          <c:order val="0"/>
          <c:tx>
            <c:strRef>
              <c:f>Sheet1!$B$3:$B$4</c:f>
              <c:strCache>
                <c:ptCount val="2"/>
                <c:pt idx="0">
                  <c:v>Performance Level</c:v>
                </c:pt>
                <c:pt idx="1">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45</c:v>
                </c:pt>
                <c:pt idx="1">
                  <c:v>56</c:v>
                </c:pt>
                <c:pt idx="2">
                  <c:v>48</c:v>
                </c:pt>
                <c:pt idx="3">
                  <c:v>36</c:v>
                </c:pt>
                <c:pt idx="4">
                  <c:v>60</c:v>
                </c:pt>
                <c:pt idx="5">
                  <c:v>38</c:v>
                </c:pt>
                <c:pt idx="6">
                  <c:v>50</c:v>
                </c:pt>
                <c:pt idx="7">
                  <c:v>16</c:v>
                </c:pt>
                <c:pt idx="8">
                  <c:v>18</c:v>
                </c:pt>
                <c:pt idx="9">
                  <c:v>69</c:v>
                </c:pt>
                <c:pt idx="10">
                  <c:v>436</c:v>
                </c:pt>
              </c:numCache>
            </c:numRef>
          </c:val>
          <c:extLst>
            <c:ext xmlns:c16="http://schemas.microsoft.com/office/drawing/2014/chart" uri="{C3380CC4-5D6E-409C-BE32-E72D297353CC}">
              <c16:uniqueId val="{00000000-4BEE-4884-897C-32163EC6F10F}"/>
            </c:ext>
          </c:extLst>
        </c:ser>
        <c:ser>
          <c:idx val="1"/>
          <c:order val="1"/>
          <c:tx>
            <c:strRef>
              <c:f>Sheet1!$C$3:$C$4</c:f>
              <c:strCache>
                <c:ptCount val="2"/>
                <c:pt idx="0">
                  <c:v>Performance Level</c:v>
                </c:pt>
                <c:pt idx="1">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36</c:v>
                </c:pt>
                <c:pt idx="1">
                  <c:v>40</c:v>
                </c:pt>
                <c:pt idx="2">
                  <c:v>45</c:v>
                </c:pt>
                <c:pt idx="3">
                  <c:v>34</c:v>
                </c:pt>
                <c:pt idx="4">
                  <c:v>40</c:v>
                </c:pt>
                <c:pt idx="5">
                  <c:v>46</c:v>
                </c:pt>
                <c:pt idx="6">
                  <c:v>48</c:v>
                </c:pt>
                <c:pt idx="7">
                  <c:v>39</c:v>
                </c:pt>
                <c:pt idx="8">
                  <c:v>35</c:v>
                </c:pt>
                <c:pt idx="9">
                  <c:v>46</c:v>
                </c:pt>
                <c:pt idx="10">
                  <c:v>409</c:v>
                </c:pt>
              </c:numCache>
            </c:numRef>
          </c:val>
          <c:extLst>
            <c:ext xmlns:c16="http://schemas.microsoft.com/office/drawing/2014/chart" uri="{C3380CC4-5D6E-409C-BE32-E72D297353CC}">
              <c16:uniqueId val="{00000001-4BEE-4884-897C-32163EC6F10F}"/>
            </c:ext>
          </c:extLst>
        </c:ser>
        <c:ser>
          <c:idx val="2"/>
          <c:order val="2"/>
          <c:tx>
            <c:strRef>
              <c:f>Sheet1!$D$3:$D$4</c:f>
              <c:strCache>
                <c:ptCount val="2"/>
                <c:pt idx="0">
                  <c:v>Performance Level</c:v>
                </c:pt>
                <c:pt idx="1">
                  <c:v>MED</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88</c:v>
                </c:pt>
                <c:pt idx="1">
                  <c:v>56</c:v>
                </c:pt>
                <c:pt idx="2">
                  <c:v>70</c:v>
                </c:pt>
                <c:pt idx="3">
                  <c:v>65</c:v>
                </c:pt>
                <c:pt idx="4">
                  <c:v>75</c:v>
                </c:pt>
                <c:pt idx="5">
                  <c:v>86</c:v>
                </c:pt>
                <c:pt idx="6">
                  <c:v>76</c:v>
                </c:pt>
                <c:pt idx="7">
                  <c:v>88</c:v>
                </c:pt>
                <c:pt idx="8">
                  <c:v>72</c:v>
                </c:pt>
                <c:pt idx="9">
                  <c:v>82</c:v>
                </c:pt>
                <c:pt idx="10">
                  <c:v>758</c:v>
                </c:pt>
              </c:numCache>
            </c:numRef>
          </c:val>
          <c:extLst>
            <c:ext xmlns:c16="http://schemas.microsoft.com/office/drawing/2014/chart" uri="{C3380CC4-5D6E-409C-BE32-E72D297353CC}">
              <c16:uniqueId val="{00000002-4BEE-4884-897C-32163EC6F10F}"/>
            </c:ext>
          </c:extLst>
        </c:ser>
        <c:ser>
          <c:idx val="3"/>
          <c:order val="3"/>
          <c:tx>
            <c:strRef>
              <c:f>Sheet1!$E$3:$E$4</c:f>
              <c:strCache>
                <c:ptCount val="2"/>
                <c:pt idx="0">
                  <c:v>Performance Level</c:v>
                </c:pt>
                <c:pt idx="1">
                  <c:v>VERY HIGH</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22</c:v>
                </c:pt>
                <c:pt idx="1">
                  <c:v>15</c:v>
                </c:pt>
                <c:pt idx="2">
                  <c:v>18</c:v>
                </c:pt>
                <c:pt idx="3">
                  <c:v>11</c:v>
                </c:pt>
                <c:pt idx="4">
                  <c:v>19</c:v>
                </c:pt>
                <c:pt idx="5">
                  <c:v>20</c:v>
                </c:pt>
                <c:pt idx="6">
                  <c:v>15</c:v>
                </c:pt>
                <c:pt idx="7">
                  <c:v>46</c:v>
                </c:pt>
                <c:pt idx="8">
                  <c:v>89</c:v>
                </c:pt>
                <c:pt idx="9">
                  <c:v>68</c:v>
                </c:pt>
                <c:pt idx="10">
                  <c:v>323</c:v>
                </c:pt>
              </c:numCache>
            </c:numRef>
          </c:val>
          <c:extLst>
            <c:ext xmlns:c16="http://schemas.microsoft.com/office/drawing/2014/chart" uri="{C3380CC4-5D6E-409C-BE32-E72D297353CC}">
              <c16:uniqueId val="{00000003-4BEE-4884-897C-32163EC6F10F}"/>
            </c:ext>
          </c:extLst>
        </c:ser>
        <c:dLbls>
          <c:showLegendKey val="0"/>
          <c:showVal val="0"/>
          <c:showCatName val="0"/>
          <c:showSerName val="0"/>
          <c:showPercent val="0"/>
          <c:showBubbleSize val="0"/>
        </c:dLbls>
        <c:gapWidth val="269"/>
        <c:overlap val="-27"/>
        <c:axId val="2029612127"/>
        <c:axId val="2029749215"/>
      </c:barChart>
      <c:lineChart>
        <c:grouping val="standard"/>
        <c:varyColors val="0"/>
        <c:ser>
          <c:idx val="4"/>
          <c:order val="4"/>
          <c:tx>
            <c:strRef>
              <c:f>Sheet1!$F$3:$F$4</c:f>
              <c:strCache>
                <c:ptCount val="2"/>
                <c:pt idx="0">
                  <c:v>Performance Level</c:v>
                </c:pt>
                <c:pt idx="1">
                  <c:v>Grand Total</c:v>
                </c:pt>
              </c:strCache>
            </c:strRef>
          </c:tx>
          <c:spPr>
            <a:ln w="28575" cap="rnd">
              <a:solidFill>
                <a:schemeClr val="accent5"/>
              </a:solidFill>
              <a:round/>
            </a:ln>
            <a:effectLst/>
          </c:spPr>
          <c:marker>
            <c:symbol val="none"/>
          </c:marke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Sheet1!$F$5:$F$15</c:f>
              <c:numCache>
                <c:formatCode>General</c:formatCode>
                <c:ptCount val="11"/>
                <c:pt idx="0">
                  <c:v>191</c:v>
                </c:pt>
                <c:pt idx="1">
                  <c:v>167</c:v>
                </c:pt>
                <c:pt idx="2">
                  <c:v>181</c:v>
                </c:pt>
                <c:pt idx="3">
                  <c:v>146</c:v>
                </c:pt>
                <c:pt idx="4">
                  <c:v>194</c:v>
                </c:pt>
                <c:pt idx="5">
                  <c:v>190</c:v>
                </c:pt>
                <c:pt idx="6">
                  <c:v>189</c:v>
                </c:pt>
                <c:pt idx="7">
                  <c:v>189</c:v>
                </c:pt>
                <c:pt idx="8">
                  <c:v>214</c:v>
                </c:pt>
                <c:pt idx="9">
                  <c:v>265</c:v>
                </c:pt>
                <c:pt idx="10">
                  <c:v>1926</c:v>
                </c:pt>
              </c:numCache>
            </c:numRef>
          </c:val>
          <c:smooth val="0"/>
          <c:extLst>
            <c:ext xmlns:c16="http://schemas.microsoft.com/office/drawing/2014/chart" uri="{C3380CC4-5D6E-409C-BE32-E72D297353CC}">
              <c16:uniqueId val="{00000004-4BEE-4884-897C-32163EC6F10F}"/>
            </c:ext>
          </c:extLst>
        </c:ser>
        <c:dLbls>
          <c:showLegendKey val="0"/>
          <c:showVal val="0"/>
          <c:showCatName val="0"/>
          <c:showSerName val="0"/>
          <c:showPercent val="0"/>
          <c:showBubbleSize val="0"/>
        </c:dLbls>
        <c:marker val="1"/>
        <c:smooth val="0"/>
        <c:axId val="2029612127"/>
        <c:axId val="2029749215"/>
      </c:lineChart>
      <c:catAx>
        <c:axId val="202961212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749215"/>
        <c:crosses val="autoZero"/>
        <c:auto val="1"/>
        <c:lblAlgn val="ctr"/>
        <c:lblOffset val="100"/>
        <c:noMultiLvlLbl val="0"/>
      </c:catAx>
      <c:valAx>
        <c:axId val="2029749215"/>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612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9"/>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66" name="Google Shape;66;p1"/>
          <p:cNvSpPr txBox="1"/>
          <p:nvPr/>
        </p:nvSpPr>
        <p:spPr>
          <a:xfrm>
            <a:off x="676275" y="3124200"/>
            <a:ext cx="91911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STUDENT NAME	: E.MOHANA</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REGISTER NO.	: 312219301 / asunm170931229301</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DEPARTMENT	: COMMERCE</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COLLEGE		: LAKSHMI BANGARU ARTS AND SCIENCE</a:t>
            </a:r>
            <a:endParaRPr sz="2400" dirty="0">
              <a:solidFill>
                <a:schemeClr val="dk1"/>
              </a:solidFill>
              <a:latin typeface="Times New Roman"/>
              <a:ea typeface="Times New Roman"/>
              <a:cs typeface="Times New Roman"/>
              <a:sym typeface="Times New Roman"/>
            </a:endParaRPr>
          </a:p>
          <a:p>
            <a:pPr marL="2286000" marR="0" lvl="5" indent="457200" algn="l" rtl="0">
              <a:spcBef>
                <a:spcPts val="0"/>
              </a:spcBef>
              <a:spcAft>
                <a:spcPts val="0"/>
              </a:spcAft>
              <a:buNone/>
            </a:pPr>
            <a:r>
              <a:rPr lang="en-IN" sz="2400" b="0" i="0" u="none" strike="noStrike" cap="none" dirty="0">
                <a:solidFill>
                  <a:schemeClr val="dk1"/>
                </a:solidFill>
                <a:latin typeface="Times New Roman"/>
                <a:ea typeface="Times New Roman"/>
                <a:cs typeface="Times New Roman"/>
                <a:sym typeface="Times New Roman"/>
              </a:rPr>
              <a:t>  COLLEGE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0"/>
          <p:cNvSpPr txBox="1"/>
          <p:nvPr/>
        </p:nvSpPr>
        <p:spPr>
          <a:xfrm>
            <a:off x="1066800" y="968375"/>
            <a:ext cx="8730615" cy="58375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Collection:</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Google &gt; Search Kaggle&gt; In Kaggle, create an account &gt; Download the dataset of the employees.  </a:t>
            </a:r>
            <a:endParaRPr sz="18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Naan Mudhalvan Portal &gt; Login &gt; Click on mandatory courses &gt; Click watch on Edunet skills build &gt; Click Access Course &gt; Download the employee dataset.</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Selecting:</a:t>
            </a:r>
            <a:endParaRPr sz="1800">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required data from the employee dataset like Employee ID, First name, Last name, Employee type, Business unit, Employee status, Gender code, Performance score and Current rating rating. </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Filtering:</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exit data column and select Conditional Statement &gt; Highlight cells rules &gt; More rules &gt; Format cells with &gt; Choose blanks &gt; Format &gt; Fill &gt; Choose colour &gt; Click ok.  The blanks items in the selected column appears in that colour.</a:t>
            </a:r>
            <a:endParaRPr sz="1800" b="0" i="0" u="none" strike="noStrike" cap="none">
              <a:solidFill>
                <a:schemeClr val="dk1"/>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subTitle" idx="1"/>
          </p:nvPr>
        </p:nvSpPr>
        <p:spPr>
          <a:xfrm>
            <a:off x="914400" y="232410"/>
            <a:ext cx="9149080" cy="6200140"/>
          </a:xfrm>
          <a:prstGeom prst="rect">
            <a:avLst/>
          </a:prstGeom>
          <a:noFill/>
          <a:ln>
            <a:noFill/>
          </a:ln>
        </p:spPr>
        <p:txBody>
          <a:bodyPr spcFirstLastPara="1" wrap="square" lIns="0" tIns="0" rIns="0" bIns="0" anchor="t" anchorCtr="0">
            <a:noAutofit/>
          </a:bodyPr>
          <a:lstStyle/>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the same column and select Filter &gt; Filter by colour &gt; No fill.  The blank cell will be removed.</a:t>
            </a:r>
            <a:endParaRPr b="1">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Font typeface="Times New Roman"/>
              <a:buNone/>
            </a:pPr>
            <a:r>
              <a:rPr lang="en-IN" b="1">
                <a:latin typeface="Times New Roman"/>
                <a:ea typeface="Times New Roman"/>
                <a:cs typeface="Times New Roman"/>
                <a:sym typeface="Times New Roman"/>
              </a:rPr>
              <a:t>4. Use Formula:</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Use the formula  =IFS(Z8&gt;=5,”VERY HIGH”, Z8&gt;=4,”HIGH”, Z8&gt;=3,”MED”,TRUE,”LOW”) to find the performance level of the employees into four categories. </a:t>
            </a:r>
            <a:endParaRPr/>
          </a:p>
          <a:p>
            <a:pPr marL="0" lvl="0" indent="0" algn="l" rtl="0">
              <a:lnSpc>
                <a:spcPct val="150000"/>
              </a:lnSpc>
              <a:spcBef>
                <a:spcPts val="0"/>
              </a:spcBef>
              <a:spcAft>
                <a:spcPts val="0"/>
              </a:spcAft>
              <a:buNone/>
            </a:pPr>
            <a:r>
              <a:rPr lang="en-IN" b="1">
                <a:latin typeface="Times New Roman"/>
                <a:ea typeface="Times New Roman"/>
                <a:cs typeface="Times New Roman"/>
                <a:sym typeface="Times New Roman"/>
              </a:rPr>
              <a:t>5. Graphical Presentation:</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choose pivot table &gt; New worksheet &gt; ok.</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Filters &gt; Gender code, Column &gt; Performance Level, Row &gt; Business Unit and Value &gt; First name.  A pivot table will be formed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Pivot chart from various types of charts.  The chart will appear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Add the axis, axis title, chart title and legends. </a:t>
            </a:r>
            <a:endParaRPr>
              <a:latin typeface="Times New Roman"/>
              <a:ea typeface="Times New Roman"/>
              <a:cs typeface="Times New Roman"/>
              <a:sym typeface="Times New Roman"/>
            </a:endParaRPr>
          </a:p>
          <a:p>
            <a:pPr marL="457200" lvl="1" indent="0" algn="l" rtl="0">
              <a:lnSpc>
                <a:spcPct val="150000"/>
              </a:lnSpc>
              <a:spcBef>
                <a:spcPts val="0"/>
              </a:spcBef>
              <a:spcAft>
                <a:spcPts val="0"/>
              </a:spcAft>
              <a:buSzPts val="1800"/>
              <a:buFont typeface="Noto Sans Symbols"/>
              <a:buNone/>
            </a:pPr>
            <a:r>
              <a:rPr lang="en-IN">
                <a:latin typeface="Times New Roman"/>
                <a:ea typeface="Times New Roman"/>
                <a:cs typeface="Times New Roman"/>
                <a:sym typeface="Times New Roman"/>
              </a:rPr>
              <a:t>The required graph will appear.</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7" name="Google Shape;207;p12"/>
          <p:cNvSpPr txBox="1">
            <a:spLocks noGrp="1"/>
          </p:cNvSpPr>
          <p:nvPr>
            <p:ph type="title"/>
          </p:nvPr>
        </p:nvSpPr>
        <p:spPr>
          <a:xfrm>
            <a:off x="755332" y="385444"/>
            <a:ext cx="2437130"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4400" dirty="0"/>
              <a:t>RESULTS</a:t>
            </a:r>
            <a:endParaRPr dirty="0"/>
          </a:p>
        </p:txBody>
      </p:sp>
      <p:sp>
        <p:nvSpPr>
          <p:cNvPr id="208" name="Google Shape;208;p12"/>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2" name="Chart 1">
            <a:extLst>
              <a:ext uri="{FF2B5EF4-FFF2-40B4-BE49-F238E27FC236}">
                <a16:creationId xmlns:a16="http://schemas.microsoft.com/office/drawing/2014/main" id="{2CE0A4B4-40F1-4F72-BDD1-61927EC84F01}"/>
              </a:ext>
            </a:extLst>
          </p:cNvPr>
          <p:cNvGraphicFramePr>
            <a:graphicFrameLocks/>
          </p:cNvGraphicFramePr>
          <p:nvPr>
            <p:extLst>
              <p:ext uri="{D42A27DB-BD31-4B8C-83A1-F6EECF244321}">
                <p14:modId xmlns:p14="http://schemas.microsoft.com/office/powerpoint/2010/main" val="3070616120"/>
              </p:ext>
            </p:extLst>
          </p:nvPr>
        </p:nvGraphicFramePr>
        <p:xfrm>
          <a:off x="1973897" y="1542171"/>
          <a:ext cx="6370320" cy="29622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755332" y="385444"/>
            <a:ext cx="10681335" cy="73850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Results</a:t>
            </a:r>
            <a:endParaRPr/>
          </a:p>
        </p:txBody>
      </p:sp>
      <p:sp>
        <p:nvSpPr>
          <p:cNvPr id="215" name="Google Shape;215;p13"/>
          <p:cNvSpPr txBox="1"/>
          <p:nvPr/>
        </p:nvSpPr>
        <p:spPr>
          <a:xfrm>
            <a:off x="1412875" y="2057400"/>
            <a:ext cx="7868285" cy="205803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result for this employee performance analysis is that the medium level employees are more in number compared to the high and very high category of employees.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1" name="Google Shape;221;p14"/>
          <p:cNvSpPr txBox="1"/>
          <p:nvPr/>
        </p:nvSpPr>
        <p:spPr>
          <a:xfrm>
            <a:off x="1143000" y="1600200"/>
            <a:ext cx="6925945" cy="288734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organization should provide necessary training to the employees in the work environment at the medium level. It will lead to the growth and development of the organization.  It also improves the skills of the employees.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91" name="Google Shape;91;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a:p>
        </p:txBody>
      </p:sp>
      <p:sp>
        <p:nvSpPr>
          <p:cNvPr id="116" name="Google Shape;11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117" name="Google Shape;117;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Problem Statement</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Project Overview</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End Users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Our Solution and Proposition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Modelling Approach</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Conclusion</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130" name="Google Shape;130;p4"/>
          <p:cNvSpPr txBox="1"/>
          <p:nvPr/>
        </p:nvSpPr>
        <p:spPr>
          <a:xfrm>
            <a:off x="762000" y="2057400"/>
            <a:ext cx="6560185" cy="3619500"/>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50000"/>
              </a:lnSpc>
              <a:spcBef>
                <a:spcPts val="0"/>
              </a:spcBef>
              <a:spcAft>
                <a:spcPts val="0"/>
              </a:spcAft>
              <a:buNone/>
            </a:pPr>
            <a:r>
              <a:rPr lang="en-IN" sz="2400" b="0" i="0" u="none" strike="noStrike" cap="none">
                <a:solidFill>
                  <a:schemeClr val="dk1"/>
                </a:solidFill>
                <a:latin typeface="Times New Roman"/>
                <a:ea typeface="Times New Roman"/>
                <a:cs typeface="Times New Roman"/>
                <a:sym typeface="Times New Roman"/>
              </a:rPr>
              <a:t>The problem statement is to determine the performance of the employees working in the organization to know their performance level, organization’s growth, appraisal and increments given to the employees to encourage and motivate them to work efficiently.</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43" name="Google Shape;143;p5"/>
          <p:cNvSpPr txBox="1"/>
          <p:nvPr/>
        </p:nvSpPr>
        <p:spPr>
          <a:xfrm>
            <a:off x="1143000" y="1981200"/>
            <a:ext cx="6315075" cy="411162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53" name="Google Shape;153;p6"/>
          <p:cNvSpPr txBox="1"/>
          <p:nvPr/>
        </p:nvSpPr>
        <p:spPr>
          <a:xfrm>
            <a:off x="2209800" y="1981200"/>
            <a:ext cx="8272145" cy="25927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Employers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Employees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organization</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Management</a:t>
            </a:r>
            <a:endParaRPr sz="2400">
              <a:solidFill>
                <a:schemeClr val="dk1"/>
              </a:solidFill>
              <a:latin typeface="Times New Roman"/>
              <a:ea typeface="Times New Roman"/>
              <a:cs typeface="Times New Roman"/>
              <a:sym typeface="Times New Roman"/>
            </a:endParaRPr>
          </a:p>
        </p:txBody>
      </p:sp>
      <p:pic>
        <p:nvPicPr>
          <p:cNvPr id="154" name="Google Shape;154;p6" descr="WhatsApp Image 2024-08-26 at 7.06.25 PM"/>
          <p:cNvPicPr preferRelativeResize="0"/>
          <p:nvPr/>
        </p:nvPicPr>
        <p:blipFill rotWithShape="1">
          <a:blip r:embed="rId4">
            <a:alphaModFix/>
          </a:blip>
          <a:srcRect/>
          <a:stretch/>
        </p:blipFill>
        <p:spPr>
          <a:xfrm>
            <a:off x="4724400" y="1503680"/>
            <a:ext cx="5085715" cy="4941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a:t>OUR SOLUTION AND ITS VALUE PROPOSITION</a:t>
            </a:r>
            <a:endParaRPr sz="36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66" name="Google Shape;166;p7"/>
          <p:cNvSpPr txBox="1"/>
          <p:nvPr/>
        </p:nvSpPr>
        <p:spPr>
          <a:xfrm>
            <a:off x="2758440" y="1741805"/>
            <a:ext cx="7302500" cy="37826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Techniques and its explanation</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Conditional statement	- To identify missing figures </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Filter			- Remove missing figures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Formula			- To find the performance 				   level</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Pivot Table		- To draw a table with 				   chosen options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Graph			- To visualize the data in 				  chart form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172" name="Google Shape;172;p8"/>
          <p:cNvSpPr txBox="1"/>
          <p:nvPr/>
        </p:nvSpPr>
        <p:spPr>
          <a:xfrm>
            <a:off x="762635" y="1089025"/>
            <a:ext cx="9128125" cy="5720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Employee data - Taken from the Edunet (from Kaggle)</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There are 26 features in that downloaded employee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 took 9 features from that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They are: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ID		- Numerical Value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First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Last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Business Unit		- Text (Name of the business unit)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Status		- Text (Active, Future Start &amp; Voluntarily 					   Terminated)</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Type		- Text (Contract, Full-Time, Part-Time)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Gender Code		- Text (Male &amp; Female)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Performance Score 	- Text (Fully Meets, Exceeds, Needs 					   Improvement &amp; PIP)</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Current Employee Rating	- Numerical Value</a:t>
            </a:r>
            <a:endParaRPr sz="2400">
              <a:solidFill>
                <a:schemeClr val="dk1"/>
              </a:solidFill>
              <a:latin typeface="Times New Roman"/>
              <a:ea typeface="Times New Roman"/>
              <a:cs typeface="Times New Roman"/>
              <a:sym typeface="Times New Roman"/>
            </a:endParaRPr>
          </a:p>
          <a:p>
            <a:pPr marL="457200" marR="0" lvl="0" indent="-30480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2" name="Google Shape;182;p9"/>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971800" y="2209800"/>
            <a:ext cx="5619750" cy="3185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FORMULA USED</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457200" algn="l" rtl="0">
              <a:spcBef>
                <a:spcPts val="0"/>
              </a:spcBef>
              <a:spcAft>
                <a:spcPts val="0"/>
              </a:spcAft>
              <a:buNone/>
            </a:pPr>
            <a:r>
              <a:rPr lang="en-IN" sz="2000">
                <a:solidFill>
                  <a:schemeClr val="dk1"/>
                </a:solidFill>
                <a:latin typeface="Times New Roman"/>
                <a:ea typeface="Times New Roman"/>
                <a:cs typeface="Times New Roman"/>
                <a:sym typeface="Times New Roman"/>
              </a:rPr>
              <a:t>=IFS(Z8&gt;=5,”VERY HIGH”,Z8&gt;=4,”HIGH”, Z8&gt;=3,”MED”,TRUE,”LOW”)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817</Words>
  <Application>Microsoft Office PowerPoint</Application>
  <PresentationFormat>Widescreen</PresentationFormat>
  <Paragraphs>92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vt:lpstr>
      <vt:lpstr>Trebuchet MS</vt:lpstr>
      <vt:lpstr>Arial</vt:lpstr>
      <vt:lpstr>Noto Sans Symbols</vt:lpstr>
      <vt:lpstr>Calibri</vt:lpstr>
      <vt:lpstr>Times New Roman</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Konduru Narasimha</dc:creator>
  <cp:lastModifiedBy>PC</cp:lastModifiedBy>
  <cp:revision>3</cp:revision>
  <dcterms:created xsi:type="dcterms:W3CDTF">2024-03-29T15:07:00Z</dcterms:created>
  <dcterms:modified xsi:type="dcterms:W3CDTF">2024-09-12T13:21:26Z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