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61" r:id="rId3"/>
    <p:sldId id="264" r:id="rId4"/>
    <p:sldId id="265" r:id="rId5"/>
    <p:sldId id="260" r:id="rId6"/>
    <p:sldId id="286" r:id="rId7"/>
    <p:sldId id="364" r:id="rId8"/>
    <p:sldId id="268" r:id="rId9"/>
    <p:sldId id="269" r:id="rId10"/>
    <p:sldId id="273" r:id="rId11"/>
    <p:sldId id="274" r:id="rId12"/>
    <p:sldId id="275" r:id="rId13"/>
    <p:sldId id="365" r:id="rId14"/>
    <p:sldId id="277" r:id="rId15"/>
    <p:sldId id="271" r:id="rId16"/>
    <p:sldId id="278" r:id="rId17"/>
    <p:sldId id="279" r:id="rId18"/>
    <p:sldId id="366" r:id="rId19"/>
    <p:sldId id="282" r:id="rId20"/>
    <p:sldId id="287" r:id="rId21"/>
    <p:sldId id="288" r:id="rId22"/>
    <p:sldId id="289" r:id="rId23"/>
    <p:sldId id="367" r:id="rId24"/>
    <p:sldId id="284" r:id="rId25"/>
    <p:sldId id="285" r:id="rId26"/>
    <p:sldId id="368" r:id="rId27"/>
    <p:sldId id="290" r:id="rId28"/>
    <p:sldId id="291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1C917-DDE5-4C3A-ACDA-04B184AAA28A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293A-89C9-45C4-8EC7-C6D739491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2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6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34600" y="1190625"/>
            <a:ext cx="1702906" cy="4986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999" y="365125"/>
            <a:ext cx="957457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3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scription"/>
          <p:cNvSpPr>
            <a:spLocks noGrp="1"/>
          </p:cNvSpPr>
          <p:nvPr>
            <p:ph type="body" sz="quarter" idx="15" hasCustomPrompt="1"/>
          </p:nvPr>
        </p:nvSpPr>
        <p:spPr>
          <a:xfrm>
            <a:off x="383720" y="4354365"/>
            <a:ext cx="11408230" cy="11017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2200" b="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description</a:t>
            </a:r>
          </a:p>
        </p:txBody>
      </p:sp>
      <p:sp>
        <p:nvSpPr>
          <p:cNvPr id="9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383720" y="3113371"/>
            <a:ext cx="11408230" cy="110172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3200" b="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6" name="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32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name</a:t>
            </a:r>
          </a:p>
        </p:txBody>
      </p:sp>
    </p:spTree>
    <p:extLst>
      <p:ext uri="{BB962C8B-B14F-4D97-AF65-F5344CB8AC3E}">
        <p14:creationId xmlns:p14="http://schemas.microsoft.com/office/powerpoint/2010/main" val="125096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5659801" cy="4881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665306" cy="4881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86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52551"/>
            <a:ext cx="563757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81200"/>
            <a:ext cx="563757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51"/>
            <a:ext cx="566530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1200"/>
            <a:ext cx="566530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4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57200"/>
            <a:ext cx="55074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67425" y="1247775"/>
            <a:ext cx="5770081" cy="4886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2057400"/>
            <a:ext cx="55074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0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32000"/>
            <a:ext cx="11477506" cy="48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6942" y="6516000"/>
            <a:ext cx="5005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1C18-2D9D-461C-87BF-48086B64411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25500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03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3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tplotlib.org/3.1.3/gallery/shapes_and_collections/scatter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.kane@tees.ac.uk" TargetMode="External"/><Relationship Id="rId2" Type="http://schemas.openxmlformats.org/officeDocument/2006/relationships/hyperlink" Target="mailto:j.fairbairn@tees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t.tees.ac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/>
              <a:t>Data Processing and Visualisation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Lecture 6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Software for Digital Innovation</a:t>
            </a:r>
            <a:br>
              <a:rPr lang="en-GB" dirty="0"/>
            </a:br>
            <a:r>
              <a:rPr lang="en-GB" dirty="0"/>
              <a:t>(</a:t>
            </a:r>
            <a:r>
              <a:rPr lang="da-DK" dirty="0"/>
              <a:t>CIS4044-N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77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a CSV with Pandas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You can load CSV files with </a:t>
            </a:r>
            <a:r>
              <a:rPr lang="en-GB" i="1" dirty="0"/>
              <a:t>Pandas</a:t>
            </a:r>
            <a:r>
              <a:rPr lang="en-GB" dirty="0"/>
              <a:t>.  A CSV file of some biometric data (people’s heights and weights) has been posted on Blackboard for you to practice with.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On the right here is the code we use to load the file into a </a:t>
            </a:r>
            <a:r>
              <a:rPr lang="en-GB" i="1" dirty="0"/>
              <a:t>data frame</a:t>
            </a:r>
            <a:r>
              <a:rPr lang="en-GB" dirty="0"/>
              <a:t>. You can think of this as an in-memory spreadsheet that you have complete control over with your code.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Note that we </a:t>
            </a:r>
            <a:r>
              <a:rPr lang="en-GB" i="1" dirty="0"/>
              <a:t>alias</a:t>
            </a:r>
            <a:r>
              <a:rPr lang="en-GB" dirty="0"/>
              <a:t> (rename) pandas to </a:t>
            </a:r>
            <a:r>
              <a:rPr lang="en-GB" dirty="0">
                <a:latin typeface="Consolas" panose="020B0609020204030204" pitchFamily="49" charset="0"/>
              </a:rPr>
              <a:t>pd</a:t>
            </a:r>
            <a:r>
              <a:rPr lang="en-GB" dirty="0"/>
              <a:t> while importing it, to make our code more succinct.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4572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CSV file.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"data.csv"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we have the data frame</a:t>
            </a:r>
            <a:b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our variable `df`.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41DFED7-B013-4132-A67E-FB6B7FB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9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over a CSV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Looping through each row in a CSV file with </a:t>
            </a:r>
            <a:r>
              <a:rPr lang="en-GB" i="1" dirty="0"/>
              <a:t>Pandas</a:t>
            </a:r>
            <a:r>
              <a:rPr lang="en-GB" dirty="0"/>
              <a:t> is equally straightforward!</a:t>
            </a:r>
          </a:p>
          <a:p>
            <a:pPr>
              <a:lnSpc>
                <a:spcPct val="110000"/>
              </a:lnSpc>
            </a:pPr>
            <a:r>
              <a:rPr lang="en-GB" dirty="0"/>
              <a:t>Let’s loop through the CSV file and get the average of the “height” column.</a:t>
            </a:r>
          </a:p>
          <a:p>
            <a:pPr>
              <a:lnSpc>
                <a:spcPct val="110000"/>
              </a:lnSpc>
            </a:pPr>
            <a:r>
              <a:rPr lang="en-GB" dirty="0"/>
              <a:t>The code on the right uses </a:t>
            </a:r>
            <a:r>
              <a:rPr lang="en-GB" dirty="0" err="1">
                <a:latin typeface="Consolas" panose="020B0609020204030204" pitchFamily="49" charset="0"/>
              </a:rPr>
              <a:t>iterrows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 to go through the whole data frame using a for loop, adding up the heights and counting the rows.</a:t>
            </a:r>
          </a:p>
          <a:p>
            <a:pPr>
              <a:lnSpc>
                <a:spcPct val="110000"/>
              </a:lnSpc>
            </a:pPr>
            <a:r>
              <a:rPr lang="en-GB" dirty="0"/>
              <a:t>Then, we print the total, divided by the number of rows (i.e. our average)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4572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CSV file.</a:t>
            </a:r>
            <a:b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"data.csv"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through and add up!</a:t>
            </a:r>
            <a:b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rows = 0 </a:t>
            </a:r>
            <a:r>
              <a:rPr lang="en-GB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Track row count.</a:t>
            </a:r>
            <a:br>
              <a:rPr lang="en-GB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, row </a:t>
            </a:r>
            <a:r>
              <a:rPr lang="en-GB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df.iterrows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   total += row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"height"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rows += 1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print(total / rows) </a:t>
            </a: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Print.</a:t>
            </a:r>
            <a:endParaRPr lang="en-GB" sz="20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867943C-73D9-45F2-86CB-151BD0AB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8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a CSV with Pandas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We can also add new columns to data frames. We do this in exactly the same way as adding to a regular dictionary.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On the right here, we calculate the weight/height ratio of each person in our dataset and add them in a new column called “WHR”.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b="1" u="sng" dirty="0"/>
              <a:t>Side note:</a:t>
            </a:r>
            <a:r>
              <a:rPr lang="en-GB" dirty="0"/>
              <a:t> always be careful when analysing data like this. Weight and height alone are not sufficient to make judgements about people’s health, for example.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4572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CSV file.</a:t>
            </a:r>
            <a:b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"data.csv"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through and calculate</a:t>
            </a:r>
            <a:b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weight/height ratios.</a:t>
            </a:r>
            <a:b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whrs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[] </a:t>
            </a:r>
            <a:b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, row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df.iterrows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whr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= row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"weight"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] / row[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"height"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whrs.append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whr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"WHR"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whrs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new column.</a:t>
            </a:r>
            <a:endParaRPr lang="en-GB" sz="16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E028F2A-329D-4632-AD72-CB67439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1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a CSV with Pandas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Let’s save our CSV now. It’s quite straightforward, as before.</a:t>
            </a:r>
          </a:p>
          <a:p>
            <a:pPr>
              <a:lnSpc>
                <a:spcPct val="110000"/>
              </a:lnSpc>
            </a:pPr>
            <a:r>
              <a:rPr lang="en-GB" dirty="0"/>
              <a:t>All we need to do it call the </a:t>
            </a:r>
            <a:r>
              <a:rPr lang="en-GB" dirty="0" err="1">
                <a:latin typeface="Consolas" panose="020B0609020204030204" pitchFamily="49" charset="0"/>
              </a:rPr>
              <a:t>to_csv</a:t>
            </a:r>
            <a:r>
              <a:rPr lang="en-GB" dirty="0"/>
              <a:t> function on our data frame and pass it the file path in which to save our output.</a:t>
            </a:r>
          </a:p>
          <a:p>
            <a:pPr>
              <a:lnSpc>
                <a:spcPct val="110000"/>
              </a:lnSpc>
            </a:pPr>
            <a:r>
              <a:rPr lang="en-GB" dirty="0"/>
              <a:t>From here, it’s a simple job to read it back in again for further processing, or import it into Excel etc. to perform further analysis on it.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1800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Simply save our </a:t>
            </a:r>
            <a:r>
              <a:rPr lang="en-GB" sz="200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sz="2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df.to_csv</a:t>
            </a:r>
            <a:r>
              <a:rPr lang="en-GB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"output.csv"</a:t>
            </a:r>
            <a:r>
              <a:rPr lang="en-GB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16D7505-48D1-409A-AD85-A94FFC1B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7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AC7-63FC-42FF-BAD2-BA33535C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Visualising this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E9FB-A885-4CEE-8A6B-E185A4031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5543488-A0E2-43FE-80A7-FB06C4E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7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Data </a:t>
            </a:r>
            <a:r>
              <a:rPr lang="en-GB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Python supports libraries that allow us to plot some very nice graphs, such as the one on the right.</a:t>
            </a:r>
          </a:p>
          <a:p>
            <a:r>
              <a:rPr lang="en-GB" dirty="0"/>
              <a:t>We’ll be looking at scatter plots (like the example here), bar charts and </a:t>
            </a:r>
            <a:r>
              <a:rPr lang="en-GB"/>
              <a:t>line graphs.</a:t>
            </a:r>
            <a:endParaRPr lang="en-GB" dirty="0"/>
          </a:p>
          <a:p>
            <a:r>
              <a:rPr lang="en-GB"/>
              <a:t>Stick around for the end of the session and we’ll </a:t>
            </a:r>
            <a:r>
              <a:rPr lang="en-GB" dirty="0"/>
              <a:t>take a look at pie charts, another powerful visual aid for high-level summarisation of data.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60490"/>
            <a:ext cx="5691188" cy="4235521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C0EE547-38B9-4FE3-90B5-EBEA969B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0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</a:t>
            </a:r>
            <a:r>
              <a:rPr lang="en-US" err="1"/>
              <a:t>MatPlotLib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Again, installation is very simple, via the command line.</a:t>
            </a:r>
          </a:p>
          <a:p>
            <a:pPr>
              <a:lnSpc>
                <a:spcPct val="110000"/>
              </a:lnSpc>
            </a:pPr>
            <a:r>
              <a:rPr lang="en-GB" dirty="0"/>
              <a:t>The command you need is: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Consolas" panose="020B0609020204030204" pitchFamily="49" charset="0"/>
              </a:rPr>
              <a:t>pip install matplotlib </a:t>
            </a:r>
            <a:r>
              <a:rPr lang="en-GB" dirty="0"/>
              <a:t>(on Windows)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Consolas" panose="020B0609020204030204" pitchFamily="49" charset="0"/>
              </a:rPr>
              <a:t>pip3 install matplotlib </a:t>
            </a:r>
            <a:r>
              <a:rPr lang="en-GB" dirty="0"/>
              <a:t>(on Linux)</a:t>
            </a:r>
          </a:p>
          <a:p>
            <a:pPr>
              <a:lnSpc>
                <a:spcPct val="110000"/>
              </a:lnSpc>
            </a:pPr>
            <a:r>
              <a:rPr lang="en-GB" dirty="0"/>
              <a:t>Again, these commands don’t go in your Python REPL, but in your command prompt (Windows) or terminal (Linux/Mac)!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624" y="2298932"/>
            <a:ext cx="4800600" cy="2260136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5DCFCA5-4796-458D-9EC1-6B577E4A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5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AC7-63FC-42FF-BAD2-BA33535C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Scatter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E9FB-A885-4CEE-8A6B-E185A4031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7B0CAFC-FD1E-4710-A757-88485F42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5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Plotting some random data as a 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To warm up, let’s generate some random data and plot it as a scatter plot.</a:t>
            </a:r>
          </a:p>
          <a:p>
            <a:pPr>
              <a:lnSpc>
                <a:spcPct val="120000"/>
              </a:lnSpc>
            </a:pPr>
            <a:r>
              <a:rPr lang="en-GB" dirty="0"/>
              <a:t>On the right, we generate two lists of 30 numbers, each containing random numbers between 0 and 100.</a:t>
            </a:r>
          </a:p>
          <a:p>
            <a:pPr>
              <a:lnSpc>
                <a:spcPct val="120000"/>
              </a:lnSpc>
            </a:pPr>
            <a:r>
              <a:rPr lang="en-GB" dirty="0"/>
              <a:t>After importing matplotlib on line 1 (and renaming it to “</a:t>
            </a:r>
            <a:r>
              <a:rPr lang="en-GB" dirty="0" err="1"/>
              <a:t>plt</a:t>
            </a:r>
            <a:r>
              <a:rPr lang="en-GB" dirty="0"/>
              <a:t>” to streamline our code) we then call </a:t>
            </a:r>
            <a:r>
              <a:rPr lang="en-GB" dirty="0">
                <a:latin typeface="Consolas" panose="020B0609020204030204" pitchFamily="49" charset="0"/>
              </a:rPr>
              <a:t>scatter()</a:t>
            </a:r>
            <a:r>
              <a:rPr lang="en-GB" dirty="0"/>
              <a:t> to place this data into a scatter plot and </a:t>
            </a:r>
            <a:r>
              <a:rPr lang="en-GB" dirty="0">
                <a:latin typeface="Consolas" panose="020B0609020204030204" pitchFamily="49" charset="0"/>
              </a:rPr>
              <a:t>show()</a:t>
            </a:r>
            <a:r>
              <a:rPr lang="en-GB" dirty="0"/>
              <a:t> to display the visualisation.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1800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endParaRPr lang="en-GB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2 sets of 30 random</a:t>
            </a:r>
            <a:b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numbers between 0 and 100.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range(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[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range(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and show scatter graph.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57321E3-AB5D-410C-B623-00A103E1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2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result of our code!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The code on our previous slide produces this window on the right.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By clicking the “save” button in this window, we can save our visualisation as an image (*.</a:t>
            </a:r>
            <a:r>
              <a:rPr lang="en-GB" dirty="0" err="1"/>
              <a:t>png</a:t>
            </a:r>
            <a:r>
              <a:rPr lang="en-GB" dirty="0"/>
              <a:t>/*.</a:t>
            </a:r>
            <a:r>
              <a:rPr lang="en-GB" dirty="0" err="1"/>
              <a:t>svg</a:t>
            </a:r>
            <a:r>
              <a:rPr lang="en-GB" dirty="0"/>
              <a:t>/*.pdf for example) to include it in our reports, research or publications!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Now, let’s put this into more context by plotting heights against weights loaded from the CSV file we worked with earlier…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1047" y="1926431"/>
            <a:ext cx="4255895" cy="3619500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0EB3196-6C17-4FC9-905A-59DE036B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513259" y="6109834"/>
            <a:ext cx="4429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Note: The schedule may be adjusted based on class progress.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9D5A7858-B167-4113-ACA3-BD978CCC8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318372"/>
              </p:ext>
            </p:extLst>
          </p:nvPr>
        </p:nvGraphicFramePr>
        <p:xfrm>
          <a:off x="731322" y="1500917"/>
          <a:ext cx="10729356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40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4766681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  <a:gridCol w="5081735">
                  <a:extLst>
                    <a:ext uri="{9D8B030D-6E8A-4147-A177-3AD203B41FA5}">
                      <a16:colId xmlns:a16="http://schemas.microsoft.com/office/drawing/2014/main" val="2617706210"/>
                    </a:ext>
                  </a:extLst>
                </a:gridCol>
              </a:tblGrid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IT lab and weekly feedback on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Module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i="0" dirty="0"/>
                        <a:t>Introduction to Python and IDLE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Program flow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i="0" dirty="0"/>
                        <a:t>Program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Functions and advanced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i="0" dirty="0"/>
                        <a:t>Functions and advanced lists </a:t>
                      </a:r>
                      <a:r>
                        <a:rPr lang="en-GB" sz="125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GB" sz="1250" b="1" i="0" u="non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Portfolio</a:t>
                      </a:r>
                      <a:r>
                        <a:rPr lang="en-GB" sz="1250" b="1" i="0" u="non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 Feedback</a:t>
                      </a:r>
                      <a:endParaRPr lang="en-GB" sz="125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Data persistence, dictionaries, and 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i="0" dirty="0"/>
                        <a:t>Data persistence, dictionaries, and tuples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Debugging, test cases, and 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Debugging, test cases, and version control </a:t>
                      </a:r>
                      <a:r>
                        <a:rPr lang="en-GB" sz="125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GB" sz="1250" b="1" i="0" u="non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Portfolio</a:t>
                      </a:r>
                      <a:r>
                        <a:rPr lang="en-GB" sz="1250" b="1" i="0" u="non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 Feedback</a:t>
                      </a:r>
                      <a:endParaRPr lang="en-GB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Data processing and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/>
                        <a:t>Data processing and visualisation</a:t>
                      </a:r>
                      <a:endParaRPr lang="en-GB" sz="125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List comprehension and higher order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List comprehension, higher order functions | </a:t>
                      </a:r>
                      <a:r>
                        <a:rPr lang="en-GB" sz="1250" b="1" i="0" u="non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Portfolio</a:t>
                      </a:r>
                      <a:r>
                        <a:rPr lang="en-GB" sz="1250" b="1" i="0" u="non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 Feedback</a:t>
                      </a:r>
                      <a:endParaRPr lang="en-GB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Object-Oriented Programming (OOP)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Object-Oriented Programming (OOP)</a:t>
                      </a:r>
                      <a:endParaRPr lang="en-GB" sz="125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testing | </a:t>
                      </a:r>
                      <a:r>
                        <a:rPr lang="en-GB" sz="1250" b="1" i="0" u="non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Portfolio</a:t>
                      </a:r>
                      <a:r>
                        <a:rPr lang="en-GB" sz="1250" b="1" i="0" u="non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 Feedback</a:t>
                      </a:r>
                      <a:endParaRPr lang="en-GB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Graphical user interfaces (GUIs)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Graphical user interfaces (GUIs)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dirty="0"/>
                        <a:t>Networking and</a:t>
                      </a:r>
                      <a:r>
                        <a:rPr lang="en-GB" sz="1250" baseline="0" dirty="0"/>
                        <a:t> sockets</a:t>
                      </a:r>
                      <a:endParaRPr lang="en-GB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en-GB" sz="125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programming | </a:t>
                      </a:r>
                      <a:r>
                        <a:rPr lang="en-GB" sz="1250" b="1" u="none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ICA Support</a:t>
                      </a:r>
                      <a:endParaRPr lang="en-GB" sz="125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ICA support </a:t>
                      </a:r>
                      <a:r>
                        <a:rPr lang="en-GB" sz="1250" dirty="0"/>
                        <a:t>|</a:t>
                      </a:r>
                      <a:r>
                        <a:rPr lang="en-GB" sz="125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Formative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ICA support </a:t>
                      </a:r>
                      <a:r>
                        <a:rPr lang="en-GB" sz="1250" dirty="0"/>
                        <a:t>|</a:t>
                      </a:r>
                      <a:r>
                        <a:rPr lang="en-GB" sz="125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Formative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89613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endParaRPr lang="en-GB" sz="12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50"/>
                        <a:t>Winter Break</a:t>
                      </a:r>
                      <a:endParaRPr lang="en-GB" sz="12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3146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algn="ctr"/>
                      <a:r>
                        <a:rPr lang="en-GB" sz="1250" dirty="0"/>
                        <a:t>13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5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ICA support </a:t>
                      </a:r>
                      <a:r>
                        <a:rPr lang="en-GB" sz="1250" dirty="0"/>
                        <a:t>| </a:t>
                      </a:r>
                      <a:r>
                        <a:rPr lang="en-GB" sz="125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ICA submission</a:t>
                      </a:r>
                      <a:endParaRPr lang="en-GB" sz="12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449159" y="3139757"/>
            <a:ext cx="353415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8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meaningful 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/>
              <a:t>Plotting random data isn’t a great deal of use, however.</a:t>
            </a:r>
          </a:p>
          <a:p>
            <a:r>
              <a:rPr lang="en-GB"/>
              <a:t>On the right, we load our CSV file of heights and weights, and use it with </a:t>
            </a:r>
            <a:r>
              <a:rPr lang="en-GB">
                <a:latin typeface="Consolas" panose="020B0609020204030204" pitchFamily="49" charset="0"/>
              </a:rPr>
              <a:t>scatter()</a:t>
            </a:r>
            <a:r>
              <a:rPr lang="en-GB"/>
              <a:t> straight away.  Note that we also add a title to the plot.</a:t>
            </a:r>
          </a:p>
          <a:p>
            <a:r>
              <a:rPr lang="en-GB"/>
              <a:t>This produces a scatter plot that shows what we expect: in general, taller people tend to be heavier.</a:t>
            </a:r>
          </a:p>
          <a:p>
            <a:r>
              <a:rPr lang="en-GB"/>
              <a:t>Whenever you have two independent variables like this (e.g. height and weight) a </a:t>
            </a:r>
            <a:r>
              <a:rPr lang="en-GB" err="1"/>
              <a:t>matplotlib</a:t>
            </a:r>
            <a:r>
              <a:rPr lang="en-GB"/>
              <a:t> scatter plot is the ideal way to visualise it!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1800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GB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CSV file.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"data.csv"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and show scatter graph.</a:t>
            </a:r>
            <a:b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(df[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b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df[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against weight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6EE758C-3DBB-428F-8535-814EB065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2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meaningful Scatter plots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You can see the result of running the code on the previous slide on the right. Notice our title is also in there now.</a:t>
            </a:r>
          </a:p>
          <a:p>
            <a:pPr>
              <a:lnSpc>
                <a:spcPct val="120000"/>
              </a:lnSpc>
            </a:pPr>
            <a:r>
              <a:rPr lang="en-GB" dirty="0"/>
              <a:t>If we like, we can add axis labels like so:</a:t>
            </a:r>
          </a:p>
          <a:p>
            <a:pPr lvl="1">
              <a:lnSpc>
                <a:spcPct val="120000"/>
              </a:lnSpc>
            </a:pPr>
            <a:r>
              <a:rPr lang="en-GB" dirty="0" err="1">
                <a:latin typeface="Consolas" panose="020B0609020204030204" pitchFamily="49" charset="0"/>
              </a:rPr>
              <a:t>plt.xlabel</a:t>
            </a:r>
            <a:r>
              <a:rPr lang="en-GB" dirty="0">
                <a:latin typeface="Consolas" panose="020B0609020204030204" pitchFamily="49" charset="0"/>
              </a:rPr>
              <a:t>("Height")</a:t>
            </a:r>
          </a:p>
          <a:p>
            <a:pPr lvl="1">
              <a:lnSpc>
                <a:spcPct val="120000"/>
              </a:lnSpc>
            </a:pPr>
            <a:r>
              <a:rPr lang="en-GB" dirty="0" err="1">
                <a:latin typeface="Consolas" panose="020B0609020204030204" pitchFamily="49" charset="0"/>
              </a:rPr>
              <a:t>plt.ylabel</a:t>
            </a:r>
            <a:r>
              <a:rPr lang="en-GB" dirty="0">
                <a:latin typeface="Consolas" panose="020B0609020204030204" pitchFamily="49" charset="0"/>
              </a:rPr>
              <a:t>("Weight")</a:t>
            </a:r>
          </a:p>
          <a:p>
            <a:pPr>
              <a:lnSpc>
                <a:spcPct val="120000"/>
              </a:lnSpc>
            </a:pPr>
            <a:r>
              <a:rPr lang="en-GB" dirty="0"/>
              <a:t>Try adding these in and re-running the code to see the result. The sky really is the limit here, and there’s so much more to learn. See here for a really interesting example: </a:t>
            </a:r>
            <a:r>
              <a:rPr lang="en-GB" dirty="0">
                <a:hlinkClick r:id="rId2"/>
              </a:rPr>
              <a:t>https://matplotlib.org/3.1.3/gallery/shapes_and_collections/scatter.html</a:t>
            </a:r>
            <a:r>
              <a:rPr lang="en-GB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24" y="1935956"/>
            <a:ext cx="4800600" cy="3600450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5919CF3-E242-4EAA-BF44-ED42BC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08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AC7-63FC-42FF-BAD2-BA33535C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E9FB-A885-4CEE-8A6B-E185A4031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38814CD-F288-43E4-B69D-C40D988A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4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graphs for continuous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When our data is continuous, it makes much more sense to use a line graph to plot it.</a:t>
            </a:r>
          </a:p>
          <a:p>
            <a:r>
              <a:rPr lang="en-GB" dirty="0"/>
              <a:t>Take the code on the right, for example. We start by generating the numbers 0 to 99 in x, and using this to generate the first 99 square numbers in y.</a:t>
            </a:r>
          </a:p>
          <a:p>
            <a:r>
              <a:rPr lang="en-GB" dirty="0"/>
              <a:t>Plotting this will give us an exponential curve…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1800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endParaRPr lang="en-GB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numbers 0 to 99 in x.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range(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this, compute squares.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[n**2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x]</a:t>
            </a:r>
          </a:p>
          <a:p>
            <a:pPr marL="0" indent="0">
              <a:buNone/>
            </a:pP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and show line graph using </a:t>
            </a:r>
            <a:b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plot() function.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b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3E6A12D-3C7A-4DD5-BCEA-F5008AB5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917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 graphs for continuous data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Here’s the result from the previous slide…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7631" y="2509837"/>
            <a:ext cx="3522313" cy="299561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And here’s what happens if we change n**2 to n**4…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43696" y="2509837"/>
            <a:ext cx="3522313" cy="2995612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019F05D-9B93-499B-9EBB-5D5D0382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10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AC7-63FC-42FF-BAD2-BA33535C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Bar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E9FB-A885-4CEE-8A6B-E185A4031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07D6DE5-5ACE-4A7C-B448-264019EF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4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charts for bucketed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When we can group our data up into “buckets”, a bar chart is usually a good idea to use to visualise it.</a:t>
            </a:r>
          </a:p>
          <a:p>
            <a:r>
              <a:rPr lang="en-GB" dirty="0"/>
              <a:t>The example on the right will roll 100 6-sided dice, and show how many times each number turned up on a bar chart.</a:t>
            </a:r>
          </a:p>
          <a:p>
            <a:r>
              <a:rPr lang="en-GB" dirty="0"/>
              <a:t>I’m keeping these examples quite short using list comprehensions. </a:t>
            </a:r>
            <a:r>
              <a:rPr lang="en-GB" b="1" dirty="0"/>
              <a:t>Copy this code and experiment with it to discover how it works!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180000" tIns="457200" rIns="457200" bIns="457200" anchor="ctr">
            <a:noAutofit/>
          </a:bodyPr>
          <a:lstStyle/>
          <a:p>
            <a:pPr marL="0" indent="0">
              <a:buNone/>
            </a:pP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endParaRPr lang="en-GB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 100 6-sided dice.</a:t>
            </a:r>
            <a:b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rolls = [</a:t>
            </a:r>
            <a:r>
              <a:rPr lang="en-GB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range(</a:t>
            </a:r>
            <a:r>
              <a:rPr lang="en-GB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GB" sz="1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 the number of times each number</a:t>
            </a:r>
            <a:br>
              <a:rPr lang="en-GB" sz="1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was rolled.</a:t>
            </a:r>
            <a:b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range(</a:t>
            </a:r>
            <a:r>
              <a:rPr lang="en-GB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bars = [</a:t>
            </a:r>
            <a:r>
              <a:rPr lang="en-GB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rolls.count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GB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numbers]</a:t>
            </a:r>
          </a:p>
          <a:p>
            <a:pPr marL="0" indent="0">
              <a:buNone/>
            </a:pPr>
            <a:r>
              <a:rPr lang="en-GB" sz="1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and show bar chart.</a:t>
            </a:r>
            <a:br>
              <a:rPr lang="en-GB" sz="1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(numbers, bars)</a:t>
            </a:r>
            <a:b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E758C2-9073-4862-8F9C-5E366C0D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6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Bar Charts for Bucketed Data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/>
              <a:t>Here’s the result from the previous slide…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1400"/>
              <a:t>Here’s the same program again, remember It’s random!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7631" y="2400109"/>
            <a:ext cx="3522313" cy="299561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43696" y="2400109"/>
            <a:ext cx="3522313" cy="2995612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E4C2D02-B9B1-4FDA-9052-8206DC03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9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08E-7ED7-40DF-B068-2B7949F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671F-5084-4C5A-8AA9-09E22239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Module Leader </a:t>
            </a:r>
            <a:r>
              <a:rPr lang="en-GB" dirty="0"/>
              <a:t>	James Fairbairn</a:t>
            </a:r>
          </a:p>
          <a:p>
            <a:pPr marL="0" indent="0">
              <a:buNone/>
            </a:pPr>
            <a:r>
              <a:rPr lang="en-GB" b="1" dirty="0"/>
              <a:t>Email</a:t>
            </a:r>
            <a:r>
              <a:rPr lang="en-GB" dirty="0"/>
              <a:t>		</a:t>
            </a:r>
            <a:r>
              <a:rPr lang="en-GB" dirty="0">
                <a:hlinkClick r:id="rId2"/>
              </a:rPr>
              <a:t>j.fairbairn@tees.ac.uk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Office</a:t>
            </a:r>
            <a:r>
              <a:rPr lang="en-GB" dirty="0"/>
              <a:t>		G0.27 (Greig building)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Module Tutor </a:t>
            </a:r>
            <a:r>
              <a:rPr lang="en-GB" dirty="0"/>
              <a:t>	Martin Kane</a:t>
            </a:r>
          </a:p>
          <a:p>
            <a:pPr marL="0" indent="0">
              <a:buNone/>
            </a:pPr>
            <a:r>
              <a:rPr lang="en-GB" b="1" dirty="0"/>
              <a:t>Email</a:t>
            </a:r>
            <a:r>
              <a:rPr lang="en-GB" dirty="0"/>
              <a:t>		</a:t>
            </a:r>
            <a:r>
              <a:rPr lang="en-GB" dirty="0">
                <a:hlinkClick r:id="rId3"/>
              </a:rPr>
              <a:t>m.kane@tees.ac.uk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See Blackboard for online materials: </a:t>
            </a:r>
            <a:r>
              <a:rPr lang="en-GB" dirty="0">
                <a:hlinkClick r:id="rId4"/>
              </a:rPr>
              <a:t>https://eat.tees.ac.uk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F121D-104F-4F20-B024-F6423D3B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15590-2CEE-4A44-9FE9-51914B88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969208-1A2B-40D6-8C6D-80A657EDA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Practice, Practice, and more Practice!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2829-AF2B-4FEC-A57E-A7759975FC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covered the vast majority of Python language concepts by week 5 (well done!)</a:t>
            </a:r>
          </a:p>
          <a:p>
            <a:r>
              <a:rPr lang="en-US" dirty="0"/>
              <a:t>Now, we get to put these into practice.</a:t>
            </a:r>
          </a:p>
          <a:p>
            <a:r>
              <a:rPr lang="en-US" dirty="0"/>
              <a:t>During the tutorial session try to combine loops, functions, variables, conditionals etc.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DCF0DB-0CFE-40C7-9562-E4064EFAF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/>
              <a:t>Data Processing and Visualization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3FB50A-E1BC-4950-A828-06E1A7B98B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session will be quite gentle on the raw Python language front. We’ll instead be working with libraries for data processing and data visualization.</a:t>
            </a:r>
          </a:p>
          <a:p>
            <a:r>
              <a:rPr lang="en-US" dirty="0"/>
              <a:t>By the end of this week, I’m hoping everyone will have a data file displayed as a scatter plot.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BFF4-88A2-47FF-9D19-7094A459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6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4C03-9047-43A8-94CB-ADAAC0D9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Libraries, a new concept…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3B702-6D81-4F46-8AF6-F9C87249B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9AC5FB2-87C6-4CEA-A231-540BE67B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2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1F30-7D51-42FA-BC6E-5DA872D9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Using libraries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2C8E1-1F65-4F1B-9B8E-3FDBE5734F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“library” is a collection of pre-written code that we can  “import” into our projects.</a:t>
            </a:r>
          </a:p>
          <a:p>
            <a:r>
              <a:rPr lang="en-US" dirty="0"/>
              <a:t>We will never have to look at or modify this code, only use it!</a:t>
            </a:r>
          </a:p>
          <a:p>
            <a:r>
              <a:rPr lang="en-US" dirty="0"/>
              <a:t>Before we can use libraries, we must first install them. </a:t>
            </a:r>
          </a:p>
          <a:p>
            <a:r>
              <a:rPr lang="en-US" dirty="0"/>
              <a:t>To install libraries, we use Python’s “package manager” which is called “pip”.</a:t>
            </a:r>
            <a:endParaRPr lang="en-GB" dirty="0"/>
          </a:p>
        </p:txBody>
      </p:sp>
      <p:pic>
        <p:nvPicPr>
          <p:cNvPr id="1026" name="Picture 2" descr="Old Books, Book, Old, Library, Education, Archi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881188"/>
            <a:ext cx="5691188" cy="3794125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28B2032-466C-4A28-8A9B-238EB1A5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2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libraries?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Good…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They save us a huge amount of time. Some of the libraries we’ll be working with later are extremely powerful and </a:t>
            </a:r>
            <a:r>
              <a:rPr lang="en-GB"/>
              <a:t>are built </a:t>
            </a:r>
            <a:r>
              <a:rPr lang="en-GB" dirty="0"/>
              <a:t>from many thousands of lines of Python.</a:t>
            </a:r>
          </a:p>
          <a:p>
            <a:r>
              <a:rPr lang="en-GB" dirty="0"/>
              <a:t>They allow us to keep our Python programs small and focused. If we want to display a bar chart, writing all the code ourselves will make our program very large!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The bad…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Libraries require learning. Think of each library as a new power-tool to learn to use: just because you can use a drill, doesn’t mean you can use an angle-grinder.</a:t>
            </a:r>
          </a:p>
          <a:p>
            <a:r>
              <a:rPr lang="en-GB" dirty="0"/>
              <a:t>Libraries require that your end user also has those libraries installed. Our programs are no longer standalone. They have </a:t>
            </a:r>
            <a:r>
              <a:rPr lang="en-GB" i="1" dirty="0"/>
              <a:t>dependencies</a:t>
            </a:r>
            <a:r>
              <a:rPr lang="en-GB" dirty="0"/>
              <a:t>.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9007500-B02E-4176-B2A0-8B93780C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AC7-63FC-42FF-BAD2-BA33535C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Loading and manipulating </a:t>
            </a:r>
            <a:br>
              <a:rPr lang="en-GB" dirty="0"/>
            </a:br>
            <a:r>
              <a:rPr lang="en-GB" dirty="0"/>
              <a:t>Big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E9FB-A885-4CEE-8A6B-E185A4031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6AC8A3A-2EB8-4A27-A752-60179C2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0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CSV file?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CSV stands for comma separated values.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It’s a way of encoding a table (like a spreadsheet etc.) in a plain old text file.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The library that we’re going to be using, called </a:t>
            </a:r>
            <a:r>
              <a:rPr lang="en-GB" i="1" dirty="0"/>
              <a:t>Pandas</a:t>
            </a:r>
            <a:r>
              <a:rPr lang="en-GB" dirty="0"/>
              <a:t>, is capable of loading files formatted like this.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The figure on the right shows some of this CSV data: the heights and weights of 10,000 anonymised male and female reporting participants.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009520"/>
            <a:ext cx="5691188" cy="3453321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2799347-414E-4920-8D67-CB11D544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5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0BB-E5C8-44CB-8FD0-FAC5F2F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</a:t>
            </a:r>
            <a:r>
              <a:rPr lang="en-US" i="1"/>
              <a:t>Pandas</a:t>
            </a:r>
            <a:endParaRPr lang="en-GB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4A-76F9-474C-8B08-F01ACC4C3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Installing </a:t>
            </a:r>
            <a:r>
              <a:rPr lang="en-GB" i="1" dirty="0"/>
              <a:t>Pandas</a:t>
            </a:r>
            <a:r>
              <a:rPr lang="en-GB" dirty="0"/>
              <a:t> is very simple, provided you get a little bit comfortable with the command line.</a:t>
            </a:r>
          </a:p>
          <a:p>
            <a:pPr>
              <a:lnSpc>
                <a:spcPct val="120000"/>
              </a:lnSpc>
            </a:pPr>
            <a:r>
              <a:rPr lang="en-GB" dirty="0"/>
              <a:t>On Windows, this is the black window thing that lets you type text.</a:t>
            </a:r>
          </a:p>
          <a:p>
            <a:pPr>
              <a:lnSpc>
                <a:spcPct val="120000"/>
              </a:lnSpc>
            </a:pPr>
            <a:r>
              <a:rPr lang="en-GB" dirty="0"/>
              <a:t>The command you need is: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Consolas" panose="020B0609020204030204" pitchFamily="49" charset="0"/>
              </a:rPr>
              <a:t>pip install pandas </a:t>
            </a:r>
            <a:r>
              <a:rPr lang="en-GB" dirty="0"/>
              <a:t>(on Windows)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Consolas" panose="020B0609020204030204" pitchFamily="49" charset="0"/>
              </a:rPr>
              <a:t>pip3 install pandas </a:t>
            </a:r>
            <a:r>
              <a:rPr lang="en-GB" dirty="0"/>
              <a:t>(on Linux)</a:t>
            </a:r>
          </a:p>
          <a:p>
            <a:pPr>
              <a:lnSpc>
                <a:spcPct val="120000"/>
              </a:lnSpc>
            </a:pPr>
            <a:r>
              <a:rPr lang="en-GB" dirty="0"/>
              <a:t>These commands don’t go in your Python REPL, but in your command prompt (Windows) or terminal (Linux/Mac)!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742608"/>
            <a:ext cx="5691188" cy="3372784"/>
          </a:xfrm>
        </p:spPr>
      </p:pic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139B46F-47BA-4DB3-B3C0-7569BFB0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9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0563C1"/>
      </a:hlink>
      <a:folHlink>
        <a:srgbClr val="F796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2352</Words>
  <Application>Microsoft Office PowerPoint</Application>
  <PresentationFormat>Widescreen</PresentationFormat>
  <Paragraphs>213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Office Theme</vt:lpstr>
      <vt:lpstr>Intro slide</vt:lpstr>
      <vt:lpstr>PowerPoint Presentation</vt:lpstr>
      <vt:lpstr>Schedule</vt:lpstr>
      <vt:lpstr>Learning Objectives</vt:lpstr>
      <vt:lpstr>Libraries, a new concept…</vt:lpstr>
      <vt:lpstr>Python: Using libraries</vt:lpstr>
      <vt:lpstr>Why use libraries?</vt:lpstr>
      <vt:lpstr>Loading and manipulating  Big Data</vt:lpstr>
      <vt:lpstr>What is a CSV file?</vt:lpstr>
      <vt:lpstr>Installing Pandas</vt:lpstr>
      <vt:lpstr>Loading a CSV with Pandas</vt:lpstr>
      <vt:lpstr>Looping over a CSV</vt:lpstr>
      <vt:lpstr>Loading a CSV with Pandas</vt:lpstr>
      <vt:lpstr>Saving a CSV with Pandas</vt:lpstr>
      <vt:lpstr>Visualising this data</vt:lpstr>
      <vt:lpstr>Libraries for Data Visualisation</vt:lpstr>
      <vt:lpstr>Installing MatPlotLib</vt:lpstr>
      <vt:lpstr>Scatter Plots</vt:lpstr>
      <vt:lpstr>Plotting some random data as a Scatter plot</vt:lpstr>
      <vt:lpstr>The result of our code!</vt:lpstr>
      <vt:lpstr>More meaningful Scatter plots</vt:lpstr>
      <vt:lpstr>More meaningful Scatter plots (cont.)</vt:lpstr>
      <vt:lpstr>Line graphs</vt:lpstr>
      <vt:lpstr>Line graphs for continuous data</vt:lpstr>
      <vt:lpstr>Line graphs for continuous data (cont.)</vt:lpstr>
      <vt:lpstr>Bar Charts</vt:lpstr>
      <vt:lpstr>Bar charts for bucketed data</vt:lpstr>
      <vt:lpstr>Bar Charts for Bucketed Data (cont.)</vt:lpstr>
      <vt:lpstr>Any questions?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SCEDT</dc:creator>
  <cp:lastModifiedBy>Fairbairn, James</cp:lastModifiedBy>
  <cp:revision>86</cp:revision>
  <dcterms:created xsi:type="dcterms:W3CDTF">2020-04-07T22:33:11Z</dcterms:created>
  <dcterms:modified xsi:type="dcterms:W3CDTF">2020-11-02T07:34:22Z</dcterms:modified>
</cp:coreProperties>
</file>