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5"/>
  </p:notesMasterIdLst>
  <p:sldIdLst>
    <p:sldId id="256" r:id="rId2"/>
    <p:sldId id="279" r:id="rId3"/>
    <p:sldId id="257" r:id="rId4"/>
    <p:sldId id="28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  <p:sldId id="285" r:id="rId16"/>
    <p:sldId id="268" r:id="rId17"/>
    <p:sldId id="281" r:id="rId18"/>
    <p:sldId id="282" r:id="rId19"/>
    <p:sldId id="269" r:id="rId20"/>
    <p:sldId id="270" r:id="rId21"/>
    <p:sldId id="271" r:id="rId22"/>
    <p:sldId id="283" r:id="rId23"/>
    <p:sldId id="286" r:id="rId24"/>
    <p:sldId id="273" r:id="rId25"/>
    <p:sldId id="274" r:id="rId26"/>
    <p:sldId id="275" r:id="rId27"/>
    <p:sldId id="287" r:id="rId28"/>
    <p:sldId id="277" r:id="rId29"/>
    <p:sldId id="288" r:id="rId30"/>
    <p:sldId id="289" r:id="rId31"/>
    <p:sldId id="280" r:id="rId32"/>
    <p:sldId id="278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7E560-E0EE-914D-9BAC-5BB498FA5A92}" type="datetimeFigureOut">
              <a:rPr lang="en-US" smtClean="0"/>
              <a:t>4/7/13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5E4A-6CDC-EE48-A5C0-7B653799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Lemma</a:t>
            </a:r>
            <a:r>
              <a:rPr lang="en-US" baseline="0" dirty="0" smtClean="0"/>
              <a:t> = lexical entry for single morphological form of a sense-disambiguated 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F5E4A-6CDC-EE48-A5C0-7B653799E8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Valency</a:t>
            </a:r>
            <a:r>
              <a:rPr lang="en-US" dirty="0" smtClean="0"/>
              <a:t> =</a:t>
            </a:r>
            <a:r>
              <a:rPr lang="en-US" baseline="0" dirty="0" smtClean="0"/>
              <a:t> number and types of arguments used for a predicate, same word sense may have more than 1 </a:t>
            </a:r>
            <a:r>
              <a:rPr lang="en-US" baseline="0" dirty="0" err="1" smtClean="0"/>
              <a:t>valency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F5E4A-6CDC-EE48-A5C0-7B653799E8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1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3A1575A-3543-4FDC-BE45-3F81AA738992}" type="datetimeFigureOut">
              <a:rPr lang="en-US" smtClean="0"/>
              <a:t>4/7/13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BF48658-16CB-4549-AAFE-F8AA1527C0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575A-3543-4FDC-BE45-3F81AA738992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8658-16CB-4549-AAFE-F8AA1527C0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575A-3543-4FDC-BE45-3F81AA738992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8658-16CB-4549-AAFE-F8AA1527C0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575A-3543-4FDC-BE45-3F81AA738992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8658-16CB-4549-AAFE-F8AA1527C0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3A1575A-3543-4FDC-BE45-3F81AA738992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BF48658-16CB-4549-AAFE-F8AA1527C0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575A-3543-4FDC-BE45-3F81AA738992}" type="datetimeFigureOut">
              <a:rPr lang="en-US" smtClean="0"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8658-16CB-4549-AAFE-F8AA1527C0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575A-3543-4FDC-BE45-3F81AA738992}" type="datetimeFigureOut">
              <a:rPr lang="en-US" smtClean="0"/>
              <a:t>4/7/13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8658-16CB-4549-AAFE-F8AA1527C0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575A-3543-4FDC-BE45-3F81AA738992}" type="datetimeFigureOut">
              <a:rPr lang="en-US" smtClean="0"/>
              <a:t>4/7/13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8658-16CB-4549-AAFE-F8AA1527C0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575A-3543-4FDC-BE45-3F81AA738992}" type="datetimeFigureOut">
              <a:rPr lang="en-US" smtClean="0"/>
              <a:t>4/7/13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8658-16CB-4549-AAFE-F8AA1527C0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575A-3543-4FDC-BE45-3F81AA738992}" type="datetimeFigureOut">
              <a:rPr lang="en-US" smtClean="0"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8658-16CB-4549-AAFE-F8AA1527C0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575A-3543-4FDC-BE45-3F81AA738992}" type="datetimeFigureOut">
              <a:rPr lang="en-US" smtClean="0"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8658-16CB-4549-AAFE-F8AA1527C0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A1575A-3543-4FDC-BE45-3F81AA738992}" type="datetimeFigureOut">
              <a:rPr lang="en-US" smtClean="0"/>
              <a:t>4/7/13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F48658-16CB-4549-AAFE-F8AA1527C0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verbs.colorado.edu/~mpalmer/projects/ace/EPB-data-format.txt" TargetMode="External"/><Relationship Id="rId4" Type="http://schemas.openxmlformats.org/officeDocument/2006/relationships/hyperlink" Target="http://verbs.colorado.edu/~mpalmer/projects/ace/EPB-annotation-guideline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erbs.colorado.edu/verb-index/VerbNet_Guideline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, </a:t>
            </a:r>
            <a:r>
              <a:rPr lang="en-US" dirty="0" err="1" smtClean="0"/>
              <a:t>PropBank</a:t>
            </a:r>
            <a:r>
              <a:rPr lang="en-US" dirty="0" smtClean="0"/>
              <a:t>, </a:t>
            </a:r>
            <a:r>
              <a:rPr lang="en-US" dirty="0" err="1" smtClean="0"/>
              <a:t>VerbNet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 Pell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4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Frame-Frame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Inheritance – IS-A relation</a:t>
            </a:r>
          </a:p>
          <a:p>
            <a:pPr lvl="1"/>
            <a:r>
              <a:rPr lang="en-US" dirty="0" smtClean="0"/>
              <a:t>Child frame is subtype of parent frame</a:t>
            </a:r>
          </a:p>
          <a:p>
            <a:pPr lvl="1"/>
            <a:r>
              <a:rPr lang="en-US" dirty="0" smtClean="0"/>
              <a:t>Each frame element in parent has corresponding frame element in child</a:t>
            </a:r>
          </a:p>
          <a:p>
            <a:pPr lvl="1"/>
            <a:r>
              <a:rPr lang="en-US" dirty="0" smtClean="0"/>
              <a:t>Revenge inherits from </a:t>
            </a:r>
            <a:r>
              <a:rPr lang="en-US" dirty="0" err="1" smtClean="0"/>
              <a:t>Rewards_and_punishments</a:t>
            </a:r>
            <a:endParaRPr lang="en-US" dirty="0" smtClean="0"/>
          </a:p>
          <a:p>
            <a:r>
              <a:rPr lang="en-US" dirty="0" smtClean="0"/>
              <a:t>Using – child frame presupposes parent frame as background</a:t>
            </a:r>
          </a:p>
          <a:p>
            <a:pPr lvl="1"/>
            <a:r>
              <a:rPr lang="en-US" dirty="0" smtClean="0"/>
              <a:t>Speed presupposes Motion</a:t>
            </a:r>
          </a:p>
          <a:p>
            <a:pPr lvl="1"/>
            <a:r>
              <a:rPr lang="en-US" dirty="0" smtClean="0"/>
              <a:t>No one-to-one correspondence between FEs</a:t>
            </a:r>
          </a:p>
          <a:p>
            <a:r>
              <a:rPr lang="en-US" dirty="0" err="1" smtClean="0"/>
              <a:t>Subframe</a:t>
            </a:r>
            <a:r>
              <a:rPr lang="en-US" dirty="0" smtClean="0"/>
              <a:t> – child frame is </a:t>
            </a:r>
            <a:r>
              <a:rPr lang="en-US" dirty="0" err="1" smtClean="0"/>
              <a:t>subevent</a:t>
            </a:r>
            <a:r>
              <a:rPr lang="en-US" dirty="0" smtClean="0"/>
              <a:t> of complex event represented by parent</a:t>
            </a:r>
          </a:p>
          <a:p>
            <a:pPr lvl="1"/>
            <a:r>
              <a:rPr lang="en-US" dirty="0" err="1" smtClean="0"/>
              <a:t>Criminal_process</a:t>
            </a:r>
            <a:r>
              <a:rPr lang="en-US" dirty="0" smtClean="0"/>
              <a:t> -&gt; Arrest, Arraignment, Trial, Sentencing</a:t>
            </a:r>
          </a:p>
          <a:p>
            <a:r>
              <a:rPr lang="en-US" dirty="0" smtClean="0"/>
              <a:t>Perspective-on – one frame provides some perspective on (</a:t>
            </a:r>
            <a:r>
              <a:rPr lang="en-US" dirty="0" err="1" smtClean="0"/>
              <a:t>perspectivizes</a:t>
            </a:r>
            <a:r>
              <a:rPr lang="en-US" dirty="0" smtClean="0"/>
              <a:t>) another frame</a:t>
            </a:r>
          </a:p>
          <a:p>
            <a:pPr lvl="1"/>
            <a:r>
              <a:rPr lang="en-US" dirty="0" err="1" smtClean="0"/>
              <a:t>Commerce_goods_transfer</a:t>
            </a:r>
            <a:r>
              <a:rPr lang="en-US" dirty="0" smtClean="0"/>
              <a:t> provides perspective on </a:t>
            </a:r>
            <a:r>
              <a:rPr lang="en-US" dirty="0" err="1" smtClean="0"/>
              <a:t>Commerce_sell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7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i="1" dirty="0" smtClean="0"/>
              <a:t>Seller</a:t>
            </a:r>
            <a:r>
              <a:rPr lang="en-US" dirty="0" smtClean="0"/>
              <a:t> Bob] </a:t>
            </a:r>
            <a:r>
              <a:rPr lang="en-US" b="1" dirty="0" smtClean="0"/>
              <a:t>auctioned </a:t>
            </a:r>
            <a:r>
              <a:rPr lang="en-US" dirty="0" smtClean="0"/>
              <a:t>[</a:t>
            </a:r>
            <a:r>
              <a:rPr lang="en-US" i="1" dirty="0" smtClean="0"/>
              <a:t>Goods</a:t>
            </a:r>
            <a:r>
              <a:rPr lang="en-US" dirty="0" smtClean="0"/>
              <a:t> the clock] [</a:t>
            </a:r>
            <a:r>
              <a:rPr lang="en-US" i="1" dirty="0" smtClean="0"/>
              <a:t>Buyer</a:t>
            </a:r>
            <a:r>
              <a:rPr lang="en-US" dirty="0" smtClean="0"/>
              <a:t> to John]</a:t>
            </a:r>
          </a:p>
          <a:p>
            <a:r>
              <a:rPr lang="en-US" dirty="0" smtClean="0"/>
              <a:t>[</a:t>
            </a:r>
            <a:r>
              <a:rPr lang="en-US" i="1" dirty="0" smtClean="0"/>
              <a:t>Item</a:t>
            </a:r>
            <a:r>
              <a:rPr lang="en-US" dirty="0"/>
              <a:t> </a:t>
            </a:r>
            <a:r>
              <a:rPr lang="en-US" dirty="0" smtClean="0"/>
              <a:t>Colgate’s stock] </a:t>
            </a:r>
            <a:r>
              <a:rPr lang="en-US" b="1" dirty="0" smtClean="0"/>
              <a:t>rose </a:t>
            </a:r>
            <a:r>
              <a:rPr lang="en-US" dirty="0" smtClean="0"/>
              <a:t>[</a:t>
            </a:r>
            <a:r>
              <a:rPr lang="en-US" i="1" dirty="0" smtClean="0"/>
              <a:t>Difference </a:t>
            </a:r>
            <a:r>
              <a:rPr lang="en-US" dirty="0" smtClean="0"/>
              <a:t>$3.64][</a:t>
            </a:r>
            <a:r>
              <a:rPr lang="en-US" i="1" dirty="0" err="1" smtClean="0"/>
              <a:t>Final_value</a:t>
            </a:r>
            <a:r>
              <a:rPr lang="en-US" dirty="0" smtClean="0"/>
              <a:t> to $49.94]</a:t>
            </a:r>
          </a:p>
          <a:p>
            <a:r>
              <a:rPr lang="en-US" b="1" dirty="0"/>
              <a:t>r</a:t>
            </a:r>
            <a:r>
              <a:rPr lang="en-US" b="1" dirty="0" smtClean="0"/>
              <a:t>eduction</a:t>
            </a:r>
            <a:r>
              <a:rPr lang="en-US" i="1" dirty="0" smtClean="0"/>
              <a:t> </a:t>
            </a:r>
            <a:r>
              <a:rPr lang="en-US" dirty="0" smtClean="0"/>
              <a:t>[</a:t>
            </a:r>
            <a:r>
              <a:rPr lang="en-US" i="1" dirty="0" smtClean="0"/>
              <a:t>Item</a:t>
            </a:r>
            <a:r>
              <a:rPr lang="en-US" dirty="0" smtClean="0"/>
              <a:t> of debt levels][</a:t>
            </a:r>
            <a:r>
              <a:rPr lang="en-US" i="1" dirty="0" smtClean="0"/>
              <a:t>Value_2</a:t>
            </a:r>
            <a:r>
              <a:rPr lang="en-US" dirty="0" smtClean="0"/>
              <a:t> to $665 million][</a:t>
            </a:r>
            <a:r>
              <a:rPr lang="en-US" i="1" dirty="0" smtClean="0"/>
              <a:t>Value_1</a:t>
            </a:r>
            <a:r>
              <a:rPr lang="en-US" dirty="0" smtClean="0"/>
              <a:t> from $2.6 billion]</a:t>
            </a:r>
          </a:p>
          <a:p>
            <a:r>
              <a:rPr lang="en-US" dirty="0" smtClean="0"/>
              <a:t>[</a:t>
            </a:r>
            <a:r>
              <a:rPr lang="en-US" i="1" dirty="0" smtClean="0"/>
              <a:t>Sleeper</a:t>
            </a:r>
            <a:r>
              <a:rPr lang="en-US" dirty="0" smtClean="0"/>
              <a:t> They][</a:t>
            </a:r>
            <a:r>
              <a:rPr lang="en-US" i="1" dirty="0" smtClean="0"/>
              <a:t>Copula </a:t>
            </a:r>
            <a:r>
              <a:rPr lang="en-US" dirty="0" smtClean="0"/>
              <a:t>were]</a:t>
            </a:r>
            <a:r>
              <a:rPr lang="en-US" b="1" dirty="0" smtClean="0"/>
              <a:t>asleep</a:t>
            </a:r>
            <a:r>
              <a:rPr lang="en-US" dirty="0" smtClean="0"/>
              <a:t>[</a:t>
            </a:r>
            <a:r>
              <a:rPr lang="en-US" i="1" dirty="0" smtClean="0"/>
              <a:t>Duration</a:t>
            </a:r>
            <a:r>
              <a:rPr lang="en-US" dirty="0" smtClean="0"/>
              <a:t> for hours]</a:t>
            </a:r>
          </a:p>
          <a:p>
            <a:r>
              <a:rPr lang="en-US" dirty="0" smtClean="0"/>
              <a:t>He took a packet of Woodbines out of the breast pocket of [</a:t>
            </a:r>
            <a:r>
              <a:rPr lang="en-US" i="1" dirty="0" smtClean="0"/>
              <a:t>Wearer</a:t>
            </a:r>
            <a:r>
              <a:rPr lang="en-US" dirty="0" smtClean="0"/>
              <a:t> his][</a:t>
            </a:r>
            <a:r>
              <a:rPr lang="en-US" i="1" dirty="0" smtClean="0"/>
              <a:t>Material</a:t>
            </a:r>
            <a:r>
              <a:rPr lang="en-US" dirty="0" smtClean="0"/>
              <a:t> cotton][</a:t>
            </a:r>
            <a:r>
              <a:rPr lang="en-US" i="1" dirty="0" smtClean="0"/>
              <a:t>Garment</a:t>
            </a:r>
            <a:r>
              <a:rPr lang="en-US" dirty="0" smtClean="0"/>
              <a:t> </a:t>
            </a:r>
            <a:r>
              <a:rPr lang="en-US" b="1" dirty="0" smtClean="0"/>
              <a:t>shirt</a:t>
            </a:r>
            <a:r>
              <a:rPr lang="en-US" dirty="0" smtClean="0"/>
              <a:t>] and lit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6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Characterize frames</a:t>
            </a:r>
          </a:p>
          <a:p>
            <a:r>
              <a:rPr lang="en-US" dirty="0" smtClean="0"/>
              <a:t>Find words that fit the frames (lexical units)</a:t>
            </a:r>
          </a:p>
          <a:p>
            <a:r>
              <a:rPr lang="en-US" dirty="0" smtClean="0"/>
              <a:t>Extract sample sentences</a:t>
            </a:r>
          </a:p>
          <a:p>
            <a:pPr lvl="1"/>
            <a:r>
              <a:rPr lang="en-US" dirty="0" smtClean="0"/>
              <a:t>British National Corpus (editorials, sermons, textbooks, advertisements, novels, sermons)</a:t>
            </a:r>
          </a:p>
          <a:p>
            <a:pPr lvl="1"/>
            <a:r>
              <a:rPr lang="en-US" dirty="0" smtClean="0"/>
              <a:t>Linguistic Data Consortium (US newswire texts)</a:t>
            </a:r>
          </a:p>
          <a:p>
            <a:pPr lvl="1"/>
            <a:r>
              <a:rPr lang="en-US" dirty="0" smtClean="0"/>
              <a:t>American National Corpus</a:t>
            </a:r>
          </a:p>
          <a:p>
            <a:pPr lvl="1"/>
            <a:r>
              <a:rPr lang="en-US" dirty="0" smtClean="0"/>
              <a:t>~200 million words</a:t>
            </a:r>
          </a:p>
          <a:p>
            <a:r>
              <a:rPr lang="en-US" dirty="0" smtClean="0"/>
              <a:t>Annotate selected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1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1000 linked semantic frames comprising:</a:t>
            </a:r>
          </a:p>
          <a:p>
            <a:pPr lvl="1"/>
            <a:r>
              <a:rPr lang="en-US" dirty="0" smtClean="0"/>
              <a:t>10,000 lexical units</a:t>
            </a:r>
          </a:p>
          <a:p>
            <a:pPr lvl="1"/>
            <a:r>
              <a:rPr lang="en-US" dirty="0" smtClean="0"/>
              <a:t>170,000 manually annotated sentences</a:t>
            </a:r>
          </a:p>
          <a:p>
            <a:r>
              <a:rPr lang="en-US" dirty="0" smtClean="0"/>
              <a:t>Ports to other languages</a:t>
            </a:r>
          </a:p>
          <a:p>
            <a:pPr lvl="1"/>
            <a:r>
              <a:rPr lang="en-US" dirty="0" smtClean="0"/>
              <a:t>Spanish, German, Chinese, Japanese</a:t>
            </a:r>
          </a:p>
        </p:txBody>
      </p:sp>
    </p:spTree>
    <p:extLst>
      <p:ext uri="{BB962C8B-B14F-4D97-AF65-F5344CB8AC3E}">
        <p14:creationId xmlns:p14="http://schemas.microsoft.com/office/powerpoint/2010/main" val="319718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Semantic role assignment</a:t>
            </a:r>
          </a:p>
          <a:p>
            <a:r>
              <a:rPr lang="en-US" dirty="0" smtClean="0"/>
              <a:t>Natural language understanding</a:t>
            </a:r>
          </a:p>
          <a:p>
            <a:r>
              <a:rPr lang="en-US" dirty="0" smtClean="0"/>
              <a:t>Machine translation</a:t>
            </a:r>
          </a:p>
          <a:p>
            <a:r>
              <a:rPr lang="en-US" dirty="0" smtClean="0"/>
              <a:t>Part of speech tagging</a:t>
            </a:r>
          </a:p>
          <a:p>
            <a:r>
              <a:rPr lang="en-US" dirty="0" smtClean="0"/>
              <a:t>Textual entailment</a:t>
            </a:r>
          </a:p>
          <a:p>
            <a:r>
              <a:rPr lang="en-US" dirty="0" smtClean="0"/>
              <a:t>Information extraction</a:t>
            </a:r>
          </a:p>
          <a:p>
            <a:r>
              <a:rPr lang="en-US" dirty="0" smtClean="0"/>
              <a:t>NLP applications </a:t>
            </a:r>
            <a:r>
              <a:rPr lang="en-US" dirty="0" smtClean="0"/>
              <a:t>where a syntactic parse will not suffice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Adds a semantic layer to Penn Treebank</a:t>
            </a:r>
          </a:p>
          <a:p>
            <a:r>
              <a:rPr lang="en-US" dirty="0" smtClean="0"/>
              <a:t>Attempts to capture accurate predicate-argument </a:t>
            </a:r>
            <a:r>
              <a:rPr lang="en-US" dirty="0" smtClean="0"/>
              <a:t>structure by annotating predicates and the semantic roles of their arguments</a:t>
            </a:r>
            <a:endParaRPr lang="en-US" dirty="0" smtClean="0"/>
          </a:p>
          <a:p>
            <a:r>
              <a:rPr lang="en-US" dirty="0" smtClean="0"/>
              <a:t>Annotates predicates (verbs) and their arguments:</a:t>
            </a:r>
          </a:p>
          <a:p>
            <a:pPr lvl="1"/>
            <a:r>
              <a:rPr lang="en-US" i="1" dirty="0" smtClean="0"/>
              <a:t>John broke the window</a:t>
            </a:r>
            <a:r>
              <a:rPr lang="en-US" dirty="0" smtClean="0"/>
              <a:t> -&gt; </a:t>
            </a:r>
            <a:r>
              <a:rPr lang="en-US" dirty="0" smtClean="0"/>
              <a:t>broke(arg0 = John</a:t>
            </a:r>
            <a:r>
              <a:rPr lang="en-US" dirty="0" smtClean="0"/>
              <a:t>, </a:t>
            </a:r>
            <a:r>
              <a:rPr lang="en-US" dirty="0" smtClean="0"/>
              <a:t>arg1 = the window)</a:t>
            </a:r>
          </a:p>
          <a:p>
            <a:pPr lvl="1"/>
            <a:r>
              <a:rPr lang="en-US" i="1" dirty="0" smtClean="0"/>
              <a:t>The window broke </a:t>
            </a:r>
            <a:r>
              <a:rPr lang="en-US" dirty="0" smtClean="0"/>
              <a:t>-&gt; broke(arg1 = the window)</a:t>
            </a:r>
            <a:endParaRPr lang="en-US" i="1" dirty="0" smtClean="0"/>
          </a:p>
          <a:p>
            <a:r>
              <a:rPr lang="en-US" dirty="0" smtClean="0"/>
              <a:t>Developed in 2001 at the University of Pennsylvania</a:t>
            </a:r>
          </a:p>
          <a:p>
            <a:r>
              <a:rPr lang="en-US" dirty="0" smtClean="0"/>
              <a:t>Martha Palmer, Paul Kingsbury</a:t>
            </a:r>
          </a:p>
          <a:p>
            <a:r>
              <a:rPr lang="en-US" dirty="0" smtClean="0"/>
              <a:t>Free, open-source, </a:t>
            </a:r>
            <a:r>
              <a:rPr lang="en-US" dirty="0" smtClean="0"/>
              <a:t>downloadable</a:t>
            </a:r>
          </a:p>
          <a:p>
            <a:r>
              <a:rPr lang="en-US" dirty="0"/>
              <a:t>http://</a:t>
            </a:r>
            <a:r>
              <a:rPr lang="en-US" dirty="0" err="1"/>
              <a:t>verbs.colorado.edu</a:t>
            </a:r>
            <a:r>
              <a:rPr lang="en-US" dirty="0"/>
              <a:t>/~</a:t>
            </a:r>
            <a:r>
              <a:rPr lang="en-US" dirty="0" err="1"/>
              <a:t>mpalmer</a:t>
            </a:r>
            <a:r>
              <a:rPr lang="en-US" dirty="0"/>
              <a:t>/projects/</a:t>
            </a:r>
            <a:r>
              <a:rPr lang="en-US" dirty="0" err="1"/>
              <a:t>ace.html</a:t>
            </a:r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0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PropBank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PropBank</a:t>
            </a:r>
            <a:r>
              <a:rPr lang="en-US" dirty="0" smtClean="0"/>
              <a:t> is a set of </a:t>
            </a:r>
            <a:r>
              <a:rPr lang="en-US" i="1" dirty="0" smtClean="0"/>
              <a:t>frame files</a:t>
            </a:r>
          </a:p>
          <a:p>
            <a:r>
              <a:rPr lang="en-US" dirty="0" smtClean="0"/>
              <a:t>Each frame file contains one or more </a:t>
            </a:r>
            <a:r>
              <a:rPr lang="en-US" dirty="0" err="1" smtClean="0"/>
              <a:t>PropBank</a:t>
            </a:r>
            <a:r>
              <a:rPr lang="en-US" dirty="0" smtClean="0"/>
              <a:t> verb senses (aka </a:t>
            </a:r>
            <a:r>
              <a:rPr lang="en-US" i="1" dirty="0" smtClean="0"/>
              <a:t>frameset</a:t>
            </a:r>
            <a:r>
              <a:rPr lang="en-US" dirty="0" smtClean="0"/>
              <a:t> or </a:t>
            </a:r>
            <a:r>
              <a:rPr lang="en-US" i="1" dirty="0" err="1" smtClean="0"/>
              <a:t>roleset</a:t>
            </a:r>
            <a:r>
              <a:rPr lang="en-US" i="1" dirty="0" smtClean="0"/>
              <a:t> 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verb sense is annotated with:</a:t>
            </a:r>
          </a:p>
          <a:p>
            <a:pPr lvl="1"/>
            <a:r>
              <a:rPr lang="en-US" dirty="0" smtClean="0"/>
              <a:t>Semantic roles for each argument of a predicate</a:t>
            </a:r>
          </a:p>
          <a:p>
            <a:pPr lvl="1"/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Links to other lexical tools (</a:t>
            </a:r>
            <a:r>
              <a:rPr lang="en-US" dirty="0" err="1" smtClean="0"/>
              <a:t>FrameNet</a:t>
            </a:r>
            <a:r>
              <a:rPr lang="en-US" dirty="0" smtClean="0"/>
              <a:t>, </a:t>
            </a:r>
            <a:r>
              <a:rPr lang="en-US" dirty="0" err="1" smtClean="0"/>
              <a:t>VerbNet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2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PropBank</a:t>
            </a:r>
            <a:r>
              <a:rPr lang="en-US" dirty="0" smtClean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Standardized as much as possible</a:t>
            </a:r>
          </a:p>
          <a:p>
            <a:pPr lvl="1"/>
            <a:r>
              <a:rPr lang="en-US" dirty="0" smtClean="0"/>
              <a:t>Arg0 = agent</a:t>
            </a:r>
          </a:p>
          <a:p>
            <a:pPr lvl="1"/>
            <a:r>
              <a:rPr lang="en-US" dirty="0" smtClean="0"/>
              <a:t>Arg1 = patient</a:t>
            </a:r>
          </a:p>
          <a:p>
            <a:pPr lvl="1"/>
            <a:r>
              <a:rPr lang="en-US" dirty="0" smtClean="0"/>
              <a:t>Arg2 = instrument/attribute</a:t>
            </a:r>
          </a:p>
          <a:p>
            <a:pPr lvl="1"/>
            <a:r>
              <a:rPr lang="en-US" dirty="0" smtClean="0"/>
              <a:t>Arg3 = starting point/attribute</a:t>
            </a:r>
          </a:p>
          <a:p>
            <a:pPr lvl="1"/>
            <a:r>
              <a:rPr lang="en-US" dirty="0" smtClean="0"/>
              <a:t>Arg4 = ending point</a:t>
            </a:r>
          </a:p>
          <a:p>
            <a:pPr lvl="1"/>
            <a:r>
              <a:rPr lang="en-US" dirty="0" err="1" smtClean="0"/>
              <a:t>ArgM</a:t>
            </a:r>
            <a:r>
              <a:rPr lang="en-US" dirty="0" smtClean="0"/>
              <a:t> = modifier</a:t>
            </a:r>
          </a:p>
          <a:p>
            <a:r>
              <a:rPr lang="en-US" i="1" dirty="0"/>
              <a:t>Obama met him privately in the White House, on Thursday.</a:t>
            </a:r>
          </a:p>
          <a:p>
            <a:pPr lvl="1"/>
            <a:r>
              <a:rPr lang="en-US" dirty="0" err="1"/>
              <a:t>Rel</a:t>
            </a:r>
            <a:r>
              <a:rPr lang="en-US" dirty="0"/>
              <a:t>: </a:t>
            </a:r>
            <a:r>
              <a:rPr lang="en-US" dirty="0" smtClean="0"/>
              <a:t>met</a:t>
            </a:r>
          </a:p>
          <a:p>
            <a:pPr lvl="1"/>
            <a:r>
              <a:rPr lang="en-US" dirty="0" smtClean="0"/>
              <a:t>Arg0: Obama</a:t>
            </a:r>
            <a:endParaRPr lang="en-US" dirty="0"/>
          </a:p>
          <a:p>
            <a:pPr lvl="1"/>
            <a:r>
              <a:rPr lang="en-US" dirty="0"/>
              <a:t>Arg1: him</a:t>
            </a:r>
          </a:p>
          <a:p>
            <a:pPr lvl="1"/>
            <a:r>
              <a:rPr lang="en-US" dirty="0" err="1"/>
              <a:t>ArgM</a:t>
            </a:r>
            <a:r>
              <a:rPr lang="en-US" dirty="0"/>
              <a:t>-MNR: privately</a:t>
            </a:r>
          </a:p>
          <a:p>
            <a:pPr lvl="1"/>
            <a:r>
              <a:rPr lang="en-US" dirty="0" err="1"/>
              <a:t>ArgM</a:t>
            </a:r>
            <a:r>
              <a:rPr lang="en-US" dirty="0"/>
              <a:t>-LOC: in the White House</a:t>
            </a:r>
          </a:p>
          <a:p>
            <a:pPr lvl="1"/>
            <a:r>
              <a:rPr lang="en-US" dirty="0" err="1"/>
              <a:t>ArgM</a:t>
            </a:r>
            <a:r>
              <a:rPr lang="en-US" dirty="0"/>
              <a:t>-TMP: on Thursday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6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PropBank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dirty="0" smtClean="0"/>
              <a:t>the campaign is drawing fire from anti-smoking        advocates…</a:t>
            </a:r>
          </a:p>
          <a:p>
            <a:pPr marL="0" indent="0">
              <a:buNone/>
            </a:pPr>
            <a:r>
              <a:rPr lang="en-US" dirty="0" smtClean="0"/>
              <a:t>Arg0:		the campaign</a:t>
            </a:r>
          </a:p>
          <a:p>
            <a:pPr marL="0" indent="0">
              <a:buNone/>
            </a:pPr>
            <a:r>
              <a:rPr lang="en-US" dirty="0" err="1" smtClean="0"/>
              <a:t>Rel</a:t>
            </a:r>
            <a:r>
              <a:rPr lang="en-US" dirty="0" smtClean="0"/>
              <a:t>:		drawing</a:t>
            </a:r>
          </a:p>
          <a:p>
            <a:pPr marL="0" indent="0">
              <a:buNone/>
            </a:pPr>
            <a:r>
              <a:rPr lang="en-US" dirty="0" smtClean="0"/>
              <a:t>Arg1:		fire</a:t>
            </a:r>
          </a:p>
          <a:p>
            <a:pPr marL="0" indent="0">
              <a:buNone/>
            </a:pPr>
            <a:r>
              <a:rPr lang="en-US" dirty="0" smtClean="0"/>
              <a:t>Arg2-from:	anti-smoking advocates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4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, </a:t>
            </a:r>
            <a:r>
              <a:rPr lang="en-US" dirty="0" err="1" smtClean="0"/>
              <a:t>PropBank</a:t>
            </a:r>
            <a:r>
              <a:rPr lang="en-US" dirty="0" smtClean="0"/>
              <a:t>, </a:t>
            </a:r>
            <a:r>
              <a:rPr lang="en-US" dirty="0" err="1" smtClean="0"/>
              <a:t>VerbNet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s</a:t>
            </a:r>
            <a:r>
              <a:rPr lang="en-US" dirty="0" smtClean="0"/>
              <a:t>yntactic information is not enough</a:t>
            </a:r>
          </a:p>
          <a:p>
            <a:r>
              <a:rPr lang="en-US" dirty="0" smtClean="0"/>
              <a:t>Lexical databases</a:t>
            </a:r>
          </a:p>
          <a:p>
            <a:r>
              <a:rPr lang="en-US" dirty="0" smtClean="0"/>
              <a:t>Annotate a natural language corpus with semantic information</a:t>
            </a:r>
            <a:endParaRPr lang="en-US" dirty="0" smtClean="0"/>
          </a:p>
          <a:p>
            <a:r>
              <a:rPr lang="en-US" dirty="0" smtClean="0"/>
              <a:t>Largely manual </a:t>
            </a:r>
            <a:r>
              <a:rPr lang="en-US" dirty="0" smtClean="0"/>
              <a:t>classification </a:t>
            </a:r>
            <a:r>
              <a:rPr lang="en-US" dirty="0" smtClean="0"/>
              <a:t>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8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PropBank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066800"/>
            <a:ext cx="8153400" cy="5509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&lt;predicate lemma="sell"&gt;</a:t>
            </a:r>
          </a:p>
          <a:p>
            <a:r>
              <a:rPr lang="en-US" sz="1100" dirty="0"/>
              <a:t>&lt;</a:t>
            </a:r>
            <a:r>
              <a:rPr lang="en-US" sz="1100" dirty="0" err="1"/>
              <a:t>roleset</a:t>
            </a:r>
            <a:r>
              <a:rPr lang="en-US" sz="1100" dirty="0"/>
              <a:t> id="sell.01" name="commerce: seller" </a:t>
            </a:r>
            <a:r>
              <a:rPr lang="en-US" sz="1100" dirty="0" err="1"/>
              <a:t>vncls</a:t>
            </a:r>
            <a:r>
              <a:rPr lang="en-US" sz="1100" dirty="0"/>
              <a:t>="13.1-1"&gt;</a:t>
            </a:r>
          </a:p>
          <a:p>
            <a:r>
              <a:rPr lang="en-US" sz="1100" dirty="0"/>
              <a:t>  &lt;roles&gt;</a:t>
            </a:r>
          </a:p>
          <a:p>
            <a:r>
              <a:rPr lang="en-US" sz="1100" dirty="0"/>
              <a:t>    &lt;role </a:t>
            </a:r>
            <a:r>
              <a:rPr lang="en-US" sz="1100" dirty="0" err="1"/>
              <a:t>descr</a:t>
            </a:r>
            <a:r>
              <a:rPr lang="en-US" sz="1100" dirty="0"/>
              <a:t>="Seller" n="0"&gt;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vnrole</a:t>
            </a:r>
            <a:r>
              <a:rPr lang="en-US" sz="1100" dirty="0"/>
              <a:t> </a:t>
            </a:r>
            <a:r>
              <a:rPr lang="en-US" sz="1100" dirty="0" err="1"/>
              <a:t>vncls</a:t>
            </a:r>
            <a:r>
              <a:rPr lang="en-US" sz="1100" dirty="0"/>
              <a:t>="13.1-1" </a:t>
            </a:r>
            <a:r>
              <a:rPr lang="en-US" sz="1100" dirty="0" err="1"/>
              <a:t>vntheta</a:t>
            </a:r>
            <a:r>
              <a:rPr lang="en-US" sz="1100" dirty="0"/>
              <a:t>="Agent"/&gt;&lt;/role&gt;</a:t>
            </a:r>
          </a:p>
          <a:p>
            <a:r>
              <a:rPr lang="en-US" sz="1100" dirty="0"/>
              <a:t>    &lt;role </a:t>
            </a:r>
            <a:r>
              <a:rPr lang="en-US" sz="1100" dirty="0" err="1"/>
              <a:t>descr</a:t>
            </a:r>
            <a:r>
              <a:rPr lang="en-US" sz="1100" dirty="0"/>
              <a:t>="Thing Sold" n="1"&gt;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vnrole</a:t>
            </a:r>
            <a:r>
              <a:rPr lang="en-US" sz="1100" dirty="0"/>
              <a:t> </a:t>
            </a:r>
            <a:r>
              <a:rPr lang="en-US" sz="1100" dirty="0" err="1"/>
              <a:t>vncls</a:t>
            </a:r>
            <a:r>
              <a:rPr lang="en-US" sz="1100" dirty="0"/>
              <a:t>="13.1-1" </a:t>
            </a:r>
            <a:r>
              <a:rPr lang="en-US" sz="1100" dirty="0" err="1"/>
              <a:t>vntheta</a:t>
            </a:r>
            <a:r>
              <a:rPr lang="en-US" sz="1100" dirty="0"/>
              <a:t>="Theme"/&gt;&lt;/role&gt;</a:t>
            </a:r>
          </a:p>
          <a:p>
            <a:r>
              <a:rPr lang="en-US" sz="1100" dirty="0"/>
              <a:t>    &lt;role </a:t>
            </a:r>
            <a:r>
              <a:rPr lang="en-US" sz="1100" dirty="0" err="1"/>
              <a:t>descr</a:t>
            </a:r>
            <a:r>
              <a:rPr lang="en-US" sz="1100" dirty="0"/>
              <a:t>="Buyer" n="2"&gt;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vnrole</a:t>
            </a:r>
            <a:r>
              <a:rPr lang="en-US" sz="1100" dirty="0"/>
              <a:t> </a:t>
            </a:r>
            <a:r>
              <a:rPr lang="en-US" sz="1100" dirty="0" err="1"/>
              <a:t>vncls</a:t>
            </a:r>
            <a:r>
              <a:rPr lang="en-US" sz="1100" dirty="0"/>
              <a:t>="13.1-1" </a:t>
            </a:r>
            <a:r>
              <a:rPr lang="en-US" sz="1100" dirty="0" err="1"/>
              <a:t>vntheta</a:t>
            </a:r>
            <a:r>
              <a:rPr lang="en-US" sz="1100" dirty="0"/>
              <a:t>="Recipient"/&gt;&lt;/role&gt;</a:t>
            </a:r>
          </a:p>
          <a:p>
            <a:r>
              <a:rPr lang="en-US" sz="1100" dirty="0"/>
              <a:t>    &lt;role </a:t>
            </a:r>
            <a:r>
              <a:rPr lang="en-US" sz="1100" dirty="0" err="1"/>
              <a:t>descr</a:t>
            </a:r>
            <a:r>
              <a:rPr lang="en-US" sz="1100" dirty="0"/>
              <a:t>="Price Paid" n="3"/&gt;</a:t>
            </a:r>
          </a:p>
          <a:p>
            <a:r>
              <a:rPr lang="en-US" sz="1100" dirty="0"/>
              <a:t>    &lt;role </a:t>
            </a:r>
            <a:r>
              <a:rPr lang="en-US" sz="1100" dirty="0" err="1"/>
              <a:t>descr</a:t>
            </a:r>
            <a:r>
              <a:rPr lang="en-US" sz="1100" dirty="0"/>
              <a:t>="</a:t>
            </a:r>
            <a:r>
              <a:rPr lang="en-US" sz="1100" dirty="0" err="1"/>
              <a:t>Benefactive</a:t>
            </a:r>
            <a:r>
              <a:rPr lang="en-US" sz="1100" dirty="0"/>
              <a:t>" n="4"/&gt;</a:t>
            </a:r>
          </a:p>
          <a:p>
            <a:r>
              <a:rPr lang="en-US" sz="1100" dirty="0"/>
              <a:t>  &lt;/roles&gt;</a:t>
            </a:r>
          </a:p>
          <a:p>
            <a:endParaRPr lang="en-US" sz="1100" dirty="0"/>
          </a:p>
          <a:p>
            <a:r>
              <a:rPr lang="en-US" sz="1100" dirty="0"/>
              <a:t>&lt;example name="intransitive"&gt;</a:t>
            </a:r>
          </a:p>
          <a:p>
            <a:r>
              <a:rPr lang="en-US" sz="1100" dirty="0"/>
              <a:t>  &lt;text&gt;</a:t>
            </a:r>
          </a:p>
          <a:p>
            <a:r>
              <a:rPr lang="en-US" sz="1100" dirty="0"/>
              <a:t>    They-1 have *trace*-1 to sell when things look like they're falling.</a:t>
            </a:r>
          </a:p>
          <a:p>
            <a:r>
              <a:rPr lang="en-US" sz="1100" dirty="0"/>
              <a:t>  &lt;/text&gt;</a:t>
            </a:r>
          </a:p>
          <a:p>
            <a:r>
              <a:rPr lang="en-US" sz="1100" dirty="0"/>
              <a:t>  &lt;</a:t>
            </a:r>
            <a:r>
              <a:rPr lang="en-US" sz="1100" dirty="0" err="1"/>
              <a:t>arg</a:t>
            </a:r>
            <a:r>
              <a:rPr lang="en-US" sz="1100" dirty="0"/>
              <a:t> n="0"&gt;*trace*&lt;/</a:t>
            </a:r>
            <a:r>
              <a:rPr lang="en-US" sz="1100" dirty="0" err="1"/>
              <a:t>arg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</a:t>
            </a:r>
            <a:r>
              <a:rPr lang="en-US" sz="1100" dirty="0" err="1"/>
              <a:t>rel</a:t>
            </a:r>
            <a:r>
              <a:rPr lang="en-US" sz="1100" dirty="0"/>
              <a:t>&gt;sell&lt;/</a:t>
            </a:r>
            <a:r>
              <a:rPr lang="en-US" sz="1100" dirty="0" err="1"/>
              <a:t>rel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</a:t>
            </a:r>
            <a:r>
              <a:rPr lang="en-US" sz="1100" dirty="0" err="1"/>
              <a:t>arg</a:t>
            </a:r>
            <a:r>
              <a:rPr lang="en-US" sz="1100" dirty="0"/>
              <a:t> f="TMP" n="M"&gt;when things look like they're falling&lt;/</a:t>
            </a:r>
            <a:r>
              <a:rPr lang="en-US" sz="1100" dirty="0" err="1"/>
              <a:t>arg</a:t>
            </a:r>
            <a:r>
              <a:rPr lang="en-US" sz="1100" dirty="0"/>
              <a:t>&gt;</a:t>
            </a:r>
          </a:p>
          <a:p>
            <a:r>
              <a:rPr lang="en-US" sz="1100" dirty="0"/>
              <a:t>&lt;/example&gt;</a:t>
            </a:r>
          </a:p>
          <a:p>
            <a:endParaRPr lang="en-US" sz="1100" dirty="0"/>
          </a:p>
          <a:p>
            <a:r>
              <a:rPr lang="en-US" sz="1100" dirty="0"/>
              <a:t>&lt;example name="Ergative"&gt;</a:t>
            </a:r>
          </a:p>
          <a:p>
            <a:r>
              <a:rPr lang="en-US" sz="1100" dirty="0"/>
              <a:t>  &lt;text&gt;</a:t>
            </a:r>
          </a:p>
          <a:p>
            <a:r>
              <a:rPr lang="en-US" sz="1100" dirty="0"/>
              <a:t>    A painting by August Strindberg sold at auction in Stockholm.</a:t>
            </a:r>
          </a:p>
          <a:p>
            <a:r>
              <a:rPr lang="en-US" sz="1100" dirty="0"/>
              <a:t>  &lt;/text&gt;</a:t>
            </a:r>
          </a:p>
          <a:p>
            <a:r>
              <a:rPr lang="en-US" sz="1100" dirty="0"/>
              <a:t>  &lt;</a:t>
            </a:r>
            <a:r>
              <a:rPr lang="en-US" sz="1100" dirty="0" err="1"/>
              <a:t>arg</a:t>
            </a:r>
            <a:r>
              <a:rPr lang="en-US" sz="1100" dirty="0"/>
              <a:t> n="1"&gt;A painting by August Strindberg&lt;/</a:t>
            </a:r>
            <a:r>
              <a:rPr lang="en-US" sz="1100" dirty="0" err="1"/>
              <a:t>arg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</a:t>
            </a:r>
            <a:r>
              <a:rPr lang="en-US" sz="1100" dirty="0" err="1"/>
              <a:t>rel</a:t>
            </a:r>
            <a:r>
              <a:rPr lang="en-US" sz="1100" dirty="0"/>
              <a:t>&gt;sold&lt;/</a:t>
            </a:r>
            <a:r>
              <a:rPr lang="en-US" sz="1100" dirty="0" err="1"/>
              <a:t>rel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</a:t>
            </a:r>
            <a:r>
              <a:rPr lang="en-US" sz="1100" dirty="0" err="1"/>
              <a:t>arg</a:t>
            </a:r>
            <a:r>
              <a:rPr lang="en-US" sz="1100" dirty="0"/>
              <a:t> f="LOC" n="M"&gt;at auction&lt;/</a:t>
            </a:r>
            <a:r>
              <a:rPr lang="en-US" sz="1100" dirty="0" err="1"/>
              <a:t>arg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</a:t>
            </a:r>
            <a:r>
              <a:rPr lang="en-US" sz="1100" dirty="0" err="1"/>
              <a:t>arg</a:t>
            </a:r>
            <a:r>
              <a:rPr lang="en-US" sz="1100" dirty="0"/>
              <a:t> f="LOC" n="M"&gt;in Stockholm&lt;/</a:t>
            </a:r>
            <a:r>
              <a:rPr lang="en-US" sz="1100" dirty="0" err="1"/>
              <a:t>arg</a:t>
            </a:r>
            <a:r>
              <a:rPr lang="en-US" sz="1100" dirty="0"/>
              <a:t>&gt;</a:t>
            </a:r>
          </a:p>
          <a:p>
            <a:r>
              <a:rPr lang="en-US" sz="1100" dirty="0"/>
              <a:t>&lt;/example&gt;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513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</a:t>
            </a:r>
            <a:r>
              <a:rPr lang="en-US" dirty="0" err="1" smtClean="0"/>
              <a:t>FrameNet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Verb</a:t>
            </a:r>
            <a:r>
              <a:rPr lang="en-US" dirty="0" smtClean="0"/>
              <a:t>-specific</a:t>
            </a:r>
          </a:p>
          <a:p>
            <a:r>
              <a:rPr lang="en-US" dirty="0" smtClean="0"/>
              <a:t>Each verb is its own predicate</a:t>
            </a:r>
            <a:endParaRPr lang="en-US" dirty="0" smtClean="0"/>
          </a:p>
          <a:p>
            <a:r>
              <a:rPr lang="en-US" dirty="0" smtClean="0"/>
              <a:t>Closer to syntactic parse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thorough but simpler annotation of 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7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PropBank</a:t>
            </a:r>
            <a:r>
              <a:rPr lang="en-US" dirty="0" smtClean="0"/>
              <a:t>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3500 verbs annotated</a:t>
            </a:r>
          </a:p>
          <a:p>
            <a:r>
              <a:rPr lang="en-US" dirty="0" smtClean="0"/>
              <a:t>Work on translating to Dutch,  Arabic</a:t>
            </a:r>
          </a:p>
          <a:p>
            <a:r>
              <a:rPr lang="en-US" dirty="0" smtClean="0"/>
              <a:t>Semantic role labeling</a:t>
            </a:r>
          </a:p>
          <a:p>
            <a:r>
              <a:rPr lang="en-US" dirty="0" smtClean="0"/>
              <a:t>Knowledge discovery</a:t>
            </a:r>
          </a:p>
          <a:p>
            <a:r>
              <a:rPr lang="en-US" dirty="0" smtClean="0"/>
              <a:t>Semantic parsing</a:t>
            </a:r>
          </a:p>
        </p:txBody>
      </p:sp>
    </p:spTree>
    <p:extLst>
      <p:ext uri="{BB962C8B-B14F-4D97-AF65-F5344CB8AC3E}">
        <p14:creationId xmlns:p14="http://schemas.microsoft.com/office/powerpoint/2010/main" val="32129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VerbNet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VerbNet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Lexicon of </a:t>
            </a:r>
            <a:r>
              <a:rPr lang="en-US" dirty="0" smtClean="0"/>
              <a:t>English </a:t>
            </a:r>
            <a:r>
              <a:rPr lang="en-US" dirty="0" smtClean="0"/>
              <a:t>verbs</a:t>
            </a:r>
          </a:p>
          <a:p>
            <a:r>
              <a:rPr lang="en-US" dirty="0" smtClean="0"/>
              <a:t>Groups verbs based upon shared syntactic behavior</a:t>
            </a:r>
          </a:p>
          <a:p>
            <a:r>
              <a:rPr lang="en-US" dirty="0" smtClean="0"/>
              <a:t>5800 verbs in 270 </a:t>
            </a:r>
            <a:r>
              <a:rPr lang="en-US" dirty="0" smtClean="0"/>
              <a:t>verb classes</a:t>
            </a:r>
          </a:p>
          <a:p>
            <a:pPr lvl="1"/>
            <a:r>
              <a:rPr lang="en-US" dirty="0" smtClean="0"/>
              <a:t>Based on Levin </a:t>
            </a:r>
            <a:r>
              <a:rPr lang="en-US" dirty="0" smtClean="0"/>
              <a:t>classes and their extensions</a:t>
            </a:r>
            <a:endParaRPr lang="en-US" dirty="0" smtClean="0"/>
          </a:p>
          <a:p>
            <a:r>
              <a:rPr lang="en-US" dirty="0" smtClean="0"/>
              <a:t>Developed by Karin Kipper-Schuler at University of Pennsylvania via NSF and DARPA grants</a:t>
            </a:r>
          </a:p>
          <a:p>
            <a:r>
              <a:rPr lang="en-US" dirty="0" smtClean="0"/>
              <a:t>Free, open source, </a:t>
            </a:r>
            <a:r>
              <a:rPr lang="en-US" dirty="0" smtClean="0"/>
              <a:t>downloadable</a:t>
            </a:r>
          </a:p>
          <a:p>
            <a:r>
              <a:rPr lang="en-US" dirty="0"/>
              <a:t>http://</a:t>
            </a:r>
            <a:r>
              <a:rPr lang="en-US" dirty="0" err="1"/>
              <a:t>verbs.colorado.edu</a:t>
            </a:r>
            <a:r>
              <a:rPr lang="en-US" dirty="0"/>
              <a:t>/~</a:t>
            </a:r>
            <a:r>
              <a:rPr lang="en-US" dirty="0" err="1"/>
              <a:t>mpalmer</a:t>
            </a:r>
            <a:r>
              <a:rPr lang="en-US" dirty="0"/>
              <a:t>/projects/</a:t>
            </a:r>
            <a:r>
              <a:rPr lang="en-US" dirty="0" err="1"/>
              <a:t>verbnet.html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7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English Verb Classes and their Annotations</a:t>
            </a:r>
            <a:r>
              <a:rPr lang="en-US" dirty="0" smtClean="0"/>
              <a:t>, Beth Levin, 1993</a:t>
            </a:r>
            <a:endParaRPr lang="en-US" i="1" dirty="0" smtClean="0"/>
          </a:p>
          <a:p>
            <a:r>
              <a:rPr lang="en-US" dirty="0" smtClean="0"/>
              <a:t>Syntactic </a:t>
            </a:r>
            <a:r>
              <a:rPr lang="en-US" dirty="0" smtClean="0"/>
              <a:t>behavior of a verb is based upon its meaning</a:t>
            </a:r>
          </a:p>
          <a:p>
            <a:r>
              <a:rPr lang="en-US" dirty="0" smtClean="0"/>
              <a:t>Possible to syntactically group verbs into </a:t>
            </a:r>
            <a:r>
              <a:rPr lang="en-US" dirty="0" smtClean="0"/>
              <a:t>classes based upon how they interact with specific objects/prepositions/subjects </a:t>
            </a:r>
            <a:r>
              <a:rPr lang="en-US" dirty="0" smtClean="0"/>
              <a:t>and expect them to have some semantic similarity</a:t>
            </a:r>
          </a:p>
          <a:p>
            <a:r>
              <a:rPr lang="en-US" dirty="0" smtClean="0"/>
              <a:t>e.g. </a:t>
            </a:r>
            <a:r>
              <a:rPr lang="en-US" i="1" dirty="0" smtClean="0"/>
              <a:t>Locative alternation</a:t>
            </a:r>
            <a:r>
              <a:rPr lang="en-US" dirty="0" smtClean="0"/>
              <a:t> – involves moving something into or onto a location</a:t>
            </a:r>
          </a:p>
          <a:p>
            <a:pPr lvl="1"/>
            <a:r>
              <a:rPr lang="en-US" dirty="0" smtClean="0"/>
              <a:t>Verbs of placement and covering</a:t>
            </a:r>
          </a:p>
          <a:p>
            <a:pPr lvl="1"/>
            <a:r>
              <a:rPr lang="en-US" dirty="0" smtClean="0"/>
              <a:t>Scatter, pump, hang, drizzle, cram,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1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VerbNet</a:t>
            </a:r>
            <a:r>
              <a:rPr lang="en-US" dirty="0" smtClean="0"/>
              <a:t> </a:t>
            </a:r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Groups verbs based upon </a:t>
            </a:r>
            <a:r>
              <a:rPr lang="en-US" smtClean="0"/>
              <a:t>Levin classes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semantic role labels to Levin </a:t>
            </a:r>
            <a:r>
              <a:rPr lang="en-US" dirty="0" smtClean="0"/>
              <a:t>classes, e.g.</a:t>
            </a:r>
            <a:endParaRPr lang="en-US" dirty="0" smtClean="0"/>
          </a:p>
          <a:p>
            <a:pPr lvl="1"/>
            <a:r>
              <a:rPr lang="en-US" dirty="0" smtClean="0"/>
              <a:t>Agent – actor in an event who carries out the event</a:t>
            </a:r>
          </a:p>
          <a:p>
            <a:pPr lvl="1"/>
            <a:r>
              <a:rPr lang="en-US" dirty="0" smtClean="0"/>
              <a:t>Theme – </a:t>
            </a:r>
            <a:r>
              <a:rPr lang="en-US" dirty="0" err="1" smtClean="0"/>
              <a:t>undergoer</a:t>
            </a:r>
            <a:r>
              <a:rPr lang="en-US" dirty="0" smtClean="0"/>
              <a:t> that is central to event or state that does not have control over the way the event occurs</a:t>
            </a:r>
          </a:p>
          <a:p>
            <a:pPr lvl="1"/>
            <a:r>
              <a:rPr lang="en-US" dirty="0" smtClean="0"/>
              <a:t>Destination – goal that is a concrete, physical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23 total</a:t>
            </a:r>
          </a:p>
          <a:p>
            <a:r>
              <a:rPr lang="en-US" dirty="0" smtClean="0"/>
              <a:t>Illustrate </a:t>
            </a:r>
            <a:r>
              <a:rPr lang="en-US" dirty="0" smtClean="0"/>
              <a:t>the “who what how when where” information contained in a </a:t>
            </a:r>
            <a:r>
              <a:rPr lang="en-US" dirty="0" smtClean="0"/>
              <a:t>sentence</a:t>
            </a:r>
          </a:p>
          <a:p>
            <a:r>
              <a:rPr lang="en-US" dirty="0" smtClean="0"/>
              <a:t>Analogous to </a:t>
            </a:r>
            <a:r>
              <a:rPr lang="en-US" dirty="0" err="1" smtClean="0"/>
              <a:t>FrameNet’s</a:t>
            </a:r>
            <a:r>
              <a:rPr lang="en-US" dirty="0" smtClean="0"/>
              <a:t> frame elements or </a:t>
            </a:r>
            <a:r>
              <a:rPr lang="en-US" dirty="0" err="1" smtClean="0"/>
              <a:t>PropBank’s</a:t>
            </a:r>
            <a:r>
              <a:rPr lang="en-US" dirty="0" smtClean="0"/>
              <a:t> numbered arguments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250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VerbNet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of member verbs</a:t>
            </a:r>
          </a:p>
          <a:p>
            <a:r>
              <a:rPr lang="en-US" dirty="0" smtClean="0"/>
              <a:t>Thematic roles used in predicate-argument structure of verbs in the class</a:t>
            </a:r>
          </a:p>
          <a:p>
            <a:r>
              <a:rPr lang="en-US" dirty="0" err="1" smtClean="0"/>
              <a:t>Selectional</a:t>
            </a:r>
            <a:r>
              <a:rPr lang="en-US" dirty="0" smtClean="0"/>
              <a:t> restrictions on the roles</a:t>
            </a:r>
          </a:p>
          <a:p>
            <a:pPr lvl="1"/>
            <a:r>
              <a:rPr lang="en-US" dirty="0" smtClean="0"/>
              <a:t>“Sam drank a coffee.”</a:t>
            </a:r>
          </a:p>
          <a:p>
            <a:pPr lvl="1"/>
            <a:r>
              <a:rPr lang="en-US" dirty="0" smtClean="0"/>
              <a:t>“Sam drank a car.”</a:t>
            </a:r>
          </a:p>
          <a:p>
            <a:r>
              <a:rPr lang="en-US" dirty="0" smtClean="0"/>
              <a:t>Set of frames:</a:t>
            </a:r>
          </a:p>
          <a:p>
            <a:pPr lvl="1"/>
            <a:r>
              <a:rPr lang="en-US" dirty="0" smtClean="0"/>
              <a:t>Brief description</a:t>
            </a:r>
          </a:p>
          <a:p>
            <a:pPr lvl="1"/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Syntactic description</a:t>
            </a:r>
          </a:p>
          <a:p>
            <a:pPr lvl="1"/>
            <a:r>
              <a:rPr lang="en-US" dirty="0" smtClean="0"/>
              <a:t>Set of semantic predicates, includes temporal function indicating when a predicate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3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VerbNet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Verbs typically convey the main idea of a </a:t>
            </a:r>
            <a:r>
              <a:rPr lang="en-US" dirty="0" smtClean="0"/>
              <a:t>sentence</a:t>
            </a:r>
            <a:endParaRPr lang="en-US" dirty="0" smtClean="0"/>
          </a:p>
          <a:p>
            <a:r>
              <a:rPr lang="en-US" dirty="0" smtClean="0"/>
              <a:t>Maps </a:t>
            </a:r>
            <a:r>
              <a:rPr lang="en-US" dirty="0" smtClean="0"/>
              <a:t>the </a:t>
            </a:r>
            <a:r>
              <a:rPr lang="en-US" dirty="0" smtClean="0"/>
              <a:t>syntactic </a:t>
            </a:r>
            <a:r>
              <a:rPr lang="en-US" dirty="0" smtClean="0"/>
              <a:t>nature of </a:t>
            </a:r>
            <a:r>
              <a:rPr lang="en-US" dirty="0" err="1" smtClean="0"/>
              <a:t>PropBank</a:t>
            </a:r>
            <a:r>
              <a:rPr lang="en-US" dirty="0" smtClean="0"/>
              <a:t> predicate/argument parses into a richer semantic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Machine translation</a:t>
            </a:r>
          </a:p>
          <a:p>
            <a:r>
              <a:rPr lang="en-US" dirty="0" smtClean="0"/>
              <a:t>Document classification</a:t>
            </a:r>
          </a:p>
          <a:p>
            <a:r>
              <a:rPr lang="en-US" dirty="0" smtClean="0"/>
              <a:t>Word sense disambiguation</a:t>
            </a:r>
          </a:p>
          <a:p>
            <a:r>
              <a:rPr lang="en-US" dirty="0" smtClean="0"/>
              <a:t>Semantic role labeling</a:t>
            </a:r>
          </a:p>
          <a:p>
            <a:r>
              <a:rPr lang="en-US" dirty="0" smtClean="0"/>
              <a:t>3D animation</a:t>
            </a:r>
            <a:r>
              <a:rPr lang="en-US" dirty="0"/>
              <a:t> </a:t>
            </a:r>
            <a:r>
              <a:rPr lang="en-US" dirty="0" smtClean="0"/>
              <a:t>(parameterized action representations)</a:t>
            </a:r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Automatic verb acquisition</a:t>
            </a:r>
          </a:p>
        </p:txBody>
      </p:sp>
    </p:spTree>
    <p:extLst>
      <p:ext uri="{BB962C8B-B14F-4D97-AF65-F5344CB8AC3E}">
        <p14:creationId xmlns:p14="http://schemas.microsoft.com/office/powerpoint/2010/main" val="212369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Extending </a:t>
            </a:r>
            <a:r>
              <a:rPr lang="en-US" dirty="0" err="1" smtClean="0"/>
              <a:t>VerbNet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Semantic information for several verbs at a time captured in </a:t>
            </a:r>
            <a:r>
              <a:rPr lang="en-US" dirty="0" err="1" smtClean="0"/>
              <a:t>VerbNet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Can automatically add new candidate verbs to a class by testing against pre-defined class specifications</a:t>
            </a:r>
          </a:p>
          <a:p>
            <a:r>
              <a:rPr lang="en-US" dirty="0" smtClean="0"/>
              <a:t>Removes need for exhaustive manual encodings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9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FrameNet</a:t>
            </a:r>
            <a:endParaRPr lang="en-US" dirty="0" smtClean="0"/>
          </a:p>
          <a:p>
            <a:pPr lvl="1"/>
            <a:r>
              <a:rPr lang="en-US" dirty="0" smtClean="0"/>
              <a:t>Frame Semantics</a:t>
            </a:r>
          </a:p>
          <a:p>
            <a:pPr lvl="1"/>
            <a:r>
              <a:rPr lang="en-US" dirty="0" smtClean="0"/>
              <a:t>Overview and Demo</a:t>
            </a:r>
          </a:p>
          <a:p>
            <a:pPr lvl="1"/>
            <a:r>
              <a:rPr lang="en-US" dirty="0" smtClean="0"/>
              <a:t>Applications</a:t>
            </a:r>
          </a:p>
          <a:p>
            <a:r>
              <a:rPr lang="en-US" dirty="0" err="1" smtClean="0"/>
              <a:t>PropBank</a:t>
            </a:r>
            <a:endParaRPr lang="en-US" dirty="0" smtClean="0"/>
          </a:p>
          <a:p>
            <a:pPr lvl="1"/>
            <a:r>
              <a:rPr lang="en-US" dirty="0" smtClean="0"/>
              <a:t>Overview and Demo</a:t>
            </a:r>
          </a:p>
          <a:p>
            <a:pPr lvl="1"/>
            <a:r>
              <a:rPr lang="en-US" dirty="0" smtClean="0"/>
              <a:t>Applications</a:t>
            </a:r>
          </a:p>
          <a:p>
            <a:r>
              <a:rPr lang="en-US" dirty="0" err="1" smtClean="0"/>
              <a:t>VerbNet</a:t>
            </a:r>
            <a:endParaRPr lang="en-US" dirty="0" smtClean="0"/>
          </a:p>
          <a:p>
            <a:pPr lvl="1"/>
            <a:r>
              <a:rPr lang="en-US" dirty="0" smtClean="0"/>
              <a:t>Levin Classes</a:t>
            </a:r>
          </a:p>
          <a:p>
            <a:pPr lvl="1"/>
            <a:r>
              <a:rPr lang="en-US" dirty="0" smtClean="0"/>
              <a:t>Frame Demo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9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Extending </a:t>
            </a:r>
            <a:r>
              <a:rPr lang="en-US" dirty="0" err="1" smtClean="0"/>
              <a:t>VerbNet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 k-means clustering to some other resource:</a:t>
            </a:r>
          </a:p>
          <a:p>
            <a:pPr lvl="1"/>
            <a:r>
              <a:rPr lang="en-US" dirty="0" err="1" smtClean="0"/>
              <a:t>PropBank</a:t>
            </a:r>
            <a:endParaRPr lang="en-US" dirty="0" smtClean="0"/>
          </a:p>
          <a:p>
            <a:pPr lvl="1"/>
            <a:r>
              <a:rPr lang="en-US" dirty="0" err="1" smtClean="0"/>
              <a:t>WordNet</a:t>
            </a:r>
            <a:endParaRPr lang="en-US" dirty="0" smtClean="0"/>
          </a:p>
          <a:p>
            <a:pPr lvl="1"/>
            <a:r>
              <a:rPr lang="en-US" dirty="0" err="1" smtClean="0"/>
              <a:t>FrameNet</a:t>
            </a:r>
            <a:endParaRPr lang="en-US" dirty="0" smtClean="0"/>
          </a:p>
          <a:p>
            <a:r>
              <a:rPr lang="en-US" dirty="0" smtClean="0"/>
              <a:t>Observe the clusters to see if they correspond to any </a:t>
            </a:r>
            <a:r>
              <a:rPr lang="en-US" dirty="0" err="1" smtClean="0"/>
              <a:t>VerbNet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If so, do they contain any verbs not in the existing </a:t>
            </a:r>
            <a:r>
              <a:rPr lang="en-US" dirty="0" err="1" smtClean="0"/>
              <a:t>VerbNet</a:t>
            </a:r>
            <a:r>
              <a:rPr lang="en-US" dirty="0" smtClean="0"/>
              <a:t> class?</a:t>
            </a:r>
          </a:p>
          <a:p>
            <a:r>
              <a:rPr lang="en-US" dirty="0" smtClean="0"/>
              <a:t>Able to add 47 verbs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9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FrameNet</a:t>
            </a:r>
            <a:r>
              <a:rPr lang="en-US" dirty="0" smtClean="0"/>
              <a:t>, </a:t>
            </a:r>
            <a:r>
              <a:rPr lang="en-US" dirty="0" err="1" smtClean="0"/>
              <a:t>PropBank</a:t>
            </a:r>
            <a:r>
              <a:rPr lang="en-US" dirty="0" smtClean="0"/>
              <a:t>, </a:t>
            </a:r>
            <a:r>
              <a:rPr lang="en-US" dirty="0" err="1" smtClean="0"/>
              <a:t>VerbNet</a:t>
            </a:r>
            <a:r>
              <a:rPr lang="en-US" dirty="0"/>
              <a:t> </a:t>
            </a:r>
            <a:r>
              <a:rPr lang="en-US" dirty="0" smtClean="0"/>
              <a:t>all annotate an NL corpus with semantic information:</a:t>
            </a:r>
          </a:p>
          <a:p>
            <a:pPr lvl="1"/>
            <a:r>
              <a:rPr lang="en-US" dirty="0" err="1" smtClean="0"/>
              <a:t>FrameNet</a:t>
            </a:r>
            <a:r>
              <a:rPr lang="en-US" dirty="0" smtClean="0"/>
              <a:t> – defines a set of </a:t>
            </a:r>
            <a:r>
              <a:rPr lang="en-US" i="1" dirty="0" smtClean="0"/>
              <a:t>semantic frames</a:t>
            </a:r>
            <a:r>
              <a:rPr lang="en-US" dirty="0" smtClean="0"/>
              <a:t> annotating additional semantic information needed to capture meaning of a word</a:t>
            </a:r>
          </a:p>
          <a:p>
            <a:pPr lvl="1"/>
            <a:r>
              <a:rPr lang="en-US" dirty="0" err="1" smtClean="0"/>
              <a:t>PropBank</a:t>
            </a:r>
            <a:r>
              <a:rPr lang="en-US" dirty="0" smtClean="0"/>
              <a:t> – annotates propositions and their arguments in a structured fashion</a:t>
            </a:r>
          </a:p>
          <a:p>
            <a:pPr lvl="1"/>
            <a:r>
              <a:rPr lang="en-US" dirty="0" err="1" smtClean="0"/>
              <a:t>VerbNet</a:t>
            </a:r>
            <a:r>
              <a:rPr lang="en-US" dirty="0" smtClean="0"/>
              <a:t> – groups verbs into syntactically and semantically similar classes</a:t>
            </a:r>
          </a:p>
          <a:p>
            <a:r>
              <a:rPr lang="en-US" dirty="0" smtClean="0"/>
              <a:t>All are used when a syntactic parse is not enough</a:t>
            </a:r>
          </a:p>
          <a:p>
            <a:r>
              <a:rPr lang="en-US" dirty="0" smtClean="0"/>
              <a:t>Highly linked:</a:t>
            </a:r>
          </a:p>
          <a:p>
            <a:pPr lvl="1"/>
            <a:r>
              <a:rPr lang="en-US" dirty="0" smtClean="0"/>
              <a:t>Unified </a:t>
            </a:r>
            <a:r>
              <a:rPr lang="en-US" dirty="0"/>
              <a:t>Verb Index - http://</a:t>
            </a:r>
            <a:r>
              <a:rPr lang="en-US" dirty="0" err="1"/>
              <a:t>verbs.colorado.edu</a:t>
            </a:r>
            <a:r>
              <a:rPr lang="en-US" dirty="0"/>
              <a:t>/verb-index/</a:t>
            </a:r>
            <a:endParaRPr lang="en-US" dirty="0" smtClean="0"/>
          </a:p>
          <a:p>
            <a:pPr lvl="1"/>
            <a:r>
              <a:rPr lang="en-US" dirty="0" err="1" smtClean="0"/>
              <a:t>SemLink</a:t>
            </a:r>
            <a:r>
              <a:rPr lang="en-US" dirty="0"/>
              <a:t> - http://</a:t>
            </a:r>
            <a:r>
              <a:rPr lang="en-US" dirty="0" err="1"/>
              <a:t>verbs.colorado.edu</a:t>
            </a:r>
            <a:r>
              <a:rPr lang="en-US" dirty="0"/>
              <a:t>/</a:t>
            </a:r>
            <a:r>
              <a:rPr lang="en-US" dirty="0" err="1"/>
              <a:t>semlink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6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8763000" cy="6124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VerbNet</a:t>
            </a:r>
            <a:r>
              <a:rPr lang="en-US" sz="1400" dirty="0"/>
              <a:t> Guidelines, </a:t>
            </a:r>
            <a:r>
              <a:rPr lang="en-US" sz="1400" dirty="0">
                <a:hlinkClick r:id="rId2"/>
              </a:rPr>
              <a:t>http://verbs.colorado.edu/verb-index/</a:t>
            </a:r>
            <a:r>
              <a:rPr lang="en-US" sz="1400" dirty="0" smtClean="0">
                <a:hlinkClick r:id="rId2"/>
              </a:rPr>
              <a:t>VerbNet_Guidelines.pdf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Palmer</a:t>
            </a:r>
            <a:r>
              <a:rPr lang="en-US" sz="1400" dirty="0"/>
              <a:t>, M. 2009. </a:t>
            </a:r>
            <a:r>
              <a:rPr lang="en-US" sz="1400" dirty="0" err="1"/>
              <a:t>Semlink</a:t>
            </a:r>
            <a:r>
              <a:rPr lang="en-US" sz="1400" dirty="0"/>
              <a:t>: Linking </a:t>
            </a:r>
            <a:r>
              <a:rPr lang="en-US" sz="1400" dirty="0" err="1"/>
              <a:t>PropBank</a:t>
            </a:r>
            <a:r>
              <a:rPr lang="en-US" sz="1400" dirty="0"/>
              <a:t>, </a:t>
            </a:r>
            <a:r>
              <a:rPr lang="en-US" sz="1400" dirty="0" err="1"/>
              <a:t>VerbNet</a:t>
            </a:r>
            <a:r>
              <a:rPr lang="en-US" sz="1400" dirty="0"/>
              <a:t> and </a:t>
            </a:r>
            <a:r>
              <a:rPr lang="en-US" sz="1400" dirty="0" err="1"/>
              <a:t>FrameNet</a:t>
            </a:r>
            <a:r>
              <a:rPr lang="en-US" sz="1400" dirty="0"/>
              <a:t>. Proceedings of the Generative Lexicon Conference. Sept. 2009, Pisa, Italy: GenLex-09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2012 Data Format Specifications for English </a:t>
            </a:r>
            <a:r>
              <a:rPr lang="en-US" sz="1400" dirty="0" err="1" smtClean="0"/>
              <a:t>PropBank</a:t>
            </a:r>
            <a:r>
              <a:rPr lang="en-US" sz="1400" dirty="0"/>
              <a:t>, </a:t>
            </a:r>
            <a:r>
              <a:rPr lang="en-US" sz="1400" dirty="0">
                <a:hlinkClick r:id="rId3"/>
              </a:rPr>
              <a:t>http://verbs.colorado.edu/~mpalmer/projects/ace/EPB-data-</a:t>
            </a:r>
            <a:r>
              <a:rPr lang="en-US" sz="1400" dirty="0" smtClean="0">
                <a:hlinkClick r:id="rId3"/>
              </a:rPr>
              <a:t>format.txt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M. Palmer et al, “English </a:t>
            </a:r>
            <a:r>
              <a:rPr lang="en-US" sz="1400" dirty="0" err="1" smtClean="0"/>
              <a:t>PropBank</a:t>
            </a:r>
            <a:r>
              <a:rPr lang="en-US" sz="1400" dirty="0" smtClean="0"/>
              <a:t> </a:t>
            </a:r>
            <a:r>
              <a:rPr lang="en-US" sz="1400" dirty="0"/>
              <a:t>Annotation Guidelines,” 2012, </a:t>
            </a:r>
            <a:r>
              <a:rPr lang="en-US" sz="1400" dirty="0">
                <a:hlinkClick r:id="rId4"/>
              </a:rPr>
              <a:t>http://verbs.colorado.edu/~mpalmer/projects/ace/EPB-annotation-</a:t>
            </a:r>
            <a:r>
              <a:rPr lang="en-US" sz="1400" dirty="0" smtClean="0">
                <a:hlinkClick r:id="rId4"/>
              </a:rPr>
              <a:t>guidelines.pdf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Karin Kipper, Anna </a:t>
            </a:r>
            <a:r>
              <a:rPr lang="en-US" sz="1400" dirty="0" err="1"/>
              <a:t>Korhonen</a:t>
            </a:r>
            <a:r>
              <a:rPr lang="en-US" sz="1400" dirty="0"/>
              <a:t>, Neville </a:t>
            </a:r>
            <a:r>
              <a:rPr lang="en-US" sz="1400" dirty="0" err="1"/>
              <a:t>Ryant</a:t>
            </a:r>
            <a:r>
              <a:rPr lang="en-US" sz="1400" dirty="0"/>
              <a:t>, and Martha Palmer. Extending </a:t>
            </a:r>
            <a:r>
              <a:rPr lang="en-US" sz="1400" dirty="0" err="1"/>
              <a:t>VerbNet</a:t>
            </a:r>
            <a:r>
              <a:rPr lang="en-US" sz="1400" dirty="0"/>
              <a:t> with Novel Verb Classes. Fifth International Conference on Language Resources and Evaluation (LREC 2006). Genoa, Italy. June, 2006.</a:t>
            </a:r>
          </a:p>
          <a:p>
            <a:endParaRPr lang="en-US" sz="1400" dirty="0"/>
          </a:p>
          <a:p>
            <a:r>
              <a:rPr lang="en-US" sz="1400" dirty="0"/>
              <a:t>Karin Kipper, Anna </a:t>
            </a:r>
            <a:r>
              <a:rPr lang="en-US" sz="1400" dirty="0" err="1"/>
              <a:t>Korhonen</a:t>
            </a:r>
            <a:r>
              <a:rPr lang="en-US" sz="1400" dirty="0"/>
              <a:t>, Neville </a:t>
            </a:r>
            <a:r>
              <a:rPr lang="en-US" sz="1400" dirty="0" err="1"/>
              <a:t>Ryant</a:t>
            </a:r>
            <a:r>
              <a:rPr lang="en-US" sz="1400" dirty="0"/>
              <a:t>, and Martha Palmer. Extensive Classifications of English verbs. Proceedings of the 12th EURALEX International Congress. Turin, Italy. September, 2006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Paul Kingsbury and Karin Kipper. Deriving Verb-Meaning Clusters from Syntactic Structure.. Workshop on Text Meaning, held in conjunction with HLT/NAACL 2003. Edmonton, Canada, May 2003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Karin Kipper-Schuler, </a:t>
            </a:r>
            <a:r>
              <a:rPr lang="en-US" sz="1400" dirty="0" err="1" smtClean="0"/>
              <a:t>VerbNet</a:t>
            </a:r>
            <a:r>
              <a:rPr lang="en-US" sz="1400" dirty="0" smtClean="0"/>
              <a:t>: a Broad-Coverage, Comprehensive Verb Lexicon,” Dissertation, University of Pennsylvania, 2005.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Michael Ellsworth et al, “</a:t>
            </a:r>
            <a:r>
              <a:rPr lang="en-US" sz="1400" dirty="0" err="1" smtClean="0"/>
              <a:t>FrameNet</a:t>
            </a:r>
            <a:r>
              <a:rPr lang="en-US" sz="1400" dirty="0" smtClean="0"/>
              <a:t> II: Extended Theory </a:t>
            </a:r>
            <a:r>
              <a:rPr lang="en-US" sz="1400" dirty="0"/>
              <a:t>and Practice,” 2010, https://framenet2.icsi.berkeley.edu/docs/r1.5/</a:t>
            </a:r>
            <a:r>
              <a:rPr lang="en-US" sz="1400" dirty="0" err="1" smtClean="0"/>
              <a:t>book.pdf</a:t>
            </a:r>
            <a:r>
              <a:rPr lang="en-US" sz="1400" dirty="0" smtClean="0"/>
              <a:t>.</a:t>
            </a:r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961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0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Sell (</a:t>
            </a:r>
            <a:r>
              <a:rPr lang="en-US" dirty="0" smtClean="0"/>
              <a:t>v) – to exchange an item for money or its equivalent</a:t>
            </a:r>
          </a:p>
          <a:p>
            <a:r>
              <a:rPr lang="en-US" dirty="0" err="1" smtClean="0"/>
              <a:t>Vce</a:t>
            </a:r>
            <a:r>
              <a:rPr lang="en-US" dirty="0"/>
              <a:t> </a:t>
            </a:r>
            <a:r>
              <a:rPr lang="en-US" dirty="0" smtClean="0"/>
              <a:t>(n) – estimator of reactivity delta due to voids in moderator</a:t>
            </a:r>
          </a:p>
          <a:p>
            <a:r>
              <a:rPr lang="en-US" dirty="0" smtClean="0"/>
              <a:t>Definition of a word is useless without knowledge relating to that word:</a:t>
            </a:r>
          </a:p>
          <a:p>
            <a:pPr lvl="1"/>
            <a:r>
              <a:rPr lang="en-US" dirty="0" smtClean="0"/>
              <a:t>Entities involved - buyer, seller, item, money</a:t>
            </a:r>
          </a:p>
          <a:p>
            <a:pPr lvl="1"/>
            <a:r>
              <a:rPr lang="en-US" dirty="0" smtClean="0"/>
              <a:t>Relationships between those entities:</a:t>
            </a:r>
          </a:p>
          <a:p>
            <a:pPr lvl="2"/>
            <a:r>
              <a:rPr lang="en-US" dirty="0" smtClean="0"/>
              <a:t>Buyer gives money to seller</a:t>
            </a:r>
          </a:p>
          <a:p>
            <a:pPr lvl="2"/>
            <a:r>
              <a:rPr lang="en-US" dirty="0" smtClean="0"/>
              <a:t>Seller gives item to buyer</a:t>
            </a:r>
          </a:p>
          <a:p>
            <a:pPr lvl="2"/>
            <a:r>
              <a:rPr lang="en-US" dirty="0" smtClean="0"/>
              <a:t>Buyer believes value of item &gt;= monetary amount</a:t>
            </a:r>
          </a:p>
          <a:p>
            <a:pPr lvl="2"/>
            <a:r>
              <a:rPr lang="en-US" dirty="0" smtClean="0"/>
              <a:t>Seller believes value of item &lt;= monetary amount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4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Description of an event, relation, or entity and its participants </a:t>
            </a:r>
          </a:p>
          <a:p>
            <a:r>
              <a:rPr lang="en-US" dirty="0" smtClean="0"/>
              <a:t>Captures the ‘essential knowledge’ of a given word sense</a:t>
            </a:r>
          </a:p>
          <a:p>
            <a:r>
              <a:rPr lang="en-US" dirty="0" smtClean="0"/>
              <a:t>Developed by Charles Fillmore</a:t>
            </a:r>
          </a:p>
        </p:txBody>
      </p:sp>
    </p:spTree>
    <p:extLst>
      <p:ext uri="{BB962C8B-B14F-4D97-AF65-F5344CB8AC3E}">
        <p14:creationId xmlns:p14="http://schemas.microsoft.com/office/powerpoint/2010/main" val="299673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Attempt to represent frame semantics in a human and machine-readable database</a:t>
            </a:r>
          </a:p>
          <a:p>
            <a:r>
              <a:rPr lang="en-US" dirty="0" smtClean="0"/>
              <a:t>Developed by Charles Fillmore at Berkeley’s International Computer Science Institute</a:t>
            </a:r>
          </a:p>
          <a:p>
            <a:r>
              <a:rPr lang="en-US" dirty="0" smtClean="0"/>
              <a:t>Founded in 1997</a:t>
            </a:r>
          </a:p>
          <a:p>
            <a:r>
              <a:rPr lang="en-US" dirty="0" smtClean="0"/>
              <a:t>Funded by National Science Foundation and DARPA</a:t>
            </a:r>
          </a:p>
          <a:p>
            <a:r>
              <a:rPr lang="en-US" dirty="0" smtClean="0"/>
              <a:t>Freely available via web interface or </a:t>
            </a:r>
            <a:r>
              <a:rPr lang="en-US" dirty="0" smtClean="0"/>
              <a:t>download</a:t>
            </a:r>
          </a:p>
          <a:p>
            <a:r>
              <a:rPr lang="en-US" dirty="0"/>
              <a:t>https://</a:t>
            </a:r>
            <a:r>
              <a:rPr lang="en-US" dirty="0" err="1"/>
              <a:t>framenet.icsi.berkeley.edu</a:t>
            </a:r>
            <a:r>
              <a:rPr lang="en-US" dirty="0"/>
              <a:t>/</a:t>
            </a:r>
            <a:r>
              <a:rPr lang="en-US" dirty="0" err="1"/>
              <a:t>fndrupal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8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 of </a:t>
            </a:r>
            <a:r>
              <a:rPr lang="en-US" i="1" dirty="0" smtClean="0"/>
              <a:t>semantic</a:t>
            </a:r>
            <a:r>
              <a:rPr lang="en-US" dirty="0" smtClean="0"/>
              <a:t> </a:t>
            </a:r>
            <a:r>
              <a:rPr lang="en-US" i="1" dirty="0" smtClean="0"/>
              <a:t>frames</a:t>
            </a:r>
          </a:p>
          <a:p>
            <a:r>
              <a:rPr lang="en-US" dirty="0" smtClean="0"/>
              <a:t>Composed of </a:t>
            </a:r>
            <a:r>
              <a:rPr lang="en-US" i="1" dirty="0" smtClean="0"/>
              <a:t>frame elements (FEs) </a:t>
            </a:r>
            <a:r>
              <a:rPr lang="en-US" dirty="0" smtClean="0"/>
              <a:t>– roles within the frame</a:t>
            </a:r>
          </a:p>
          <a:p>
            <a:r>
              <a:rPr lang="en-US" dirty="0" smtClean="0"/>
              <a:t>Words that evoke this frame are called </a:t>
            </a:r>
            <a:r>
              <a:rPr lang="en-US" i="1" dirty="0" smtClean="0"/>
              <a:t>lexical units(LUs) </a:t>
            </a:r>
            <a:r>
              <a:rPr lang="en-US" dirty="0" smtClean="0"/>
              <a:t>– represent a sense of a given word</a:t>
            </a:r>
            <a:endParaRPr lang="en-US" i="1" dirty="0" smtClean="0"/>
          </a:p>
          <a:p>
            <a:r>
              <a:rPr lang="en-US" dirty="0"/>
              <a:t>Frame: </a:t>
            </a:r>
            <a:r>
              <a:rPr lang="en-US" dirty="0" err="1" smtClean="0"/>
              <a:t>Commerce_sell</a:t>
            </a:r>
            <a:endParaRPr lang="en-US" dirty="0"/>
          </a:p>
          <a:p>
            <a:r>
              <a:rPr lang="en-US" dirty="0"/>
              <a:t>FEs: buyer, seller, item, money, place, reason…</a:t>
            </a:r>
          </a:p>
          <a:p>
            <a:r>
              <a:rPr lang="en-US" dirty="0" smtClean="0"/>
              <a:t>LUs: </a:t>
            </a:r>
            <a:r>
              <a:rPr lang="en-US" dirty="0" err="1" smtClean="0"/>
              <a:t>auction.v</a:t>
            </a:r>
            <a:r>
              <a:rPr lang="en-US" dirty="0" smtClean="0"/>
              <a:t>, </a:t>
            </a:r>
            <a:r>
              <a:rPr lang="en-US" dirty="0" err="1" smtClean="0"/>
              <a:t>retail.v</a:t>
            </a:r>
            <a:r>
              <a:rPr lang="en-US" dirty="0" smtClean="0"/>
              <a:t>, </a:t>
            </a:r>
            <a:r>
              <a:rPr lang="en-US" dirty="0" err="1" smtClean="0"/>
              <a:t>vend.v</a:t>
            </a:r>
            <a:r>
              <a:rPr lang="en-US" dirty="0" smtClean="0"/>
              <a:t>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7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Core/non-core frame elements</a:t>
            </a:r>
          </a:p>
          <a:p>
            <a:pPr lvl="1"/>
            <a:r>
              <a:rPr lang="en-US" dirty="0" smtClean="0"/>
              <a:t>Definition and examples</a:t>
            </a:r>
          </a:p>
          <a:p>
            <a:r>
              <a:rPr lang="en-US" dirty="0" smtClean="0"/>
              <a:t>Frame-frame relations</a:t>
            </a:r>
          </a:p>
          <a:p>
            <a:r>
              <a:rPr lang="en-US" dirty="0" smtClean="0"/>
              <a:t>Lexical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3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959</TotalTime>
  <Words>2035</Words>
  <Application>Microsoft Macintosh PowerPoint</Application>
  <PresentationFormat>On-screen Show (4:3)</PresentationFormat>
  <Paragraphs>270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Origin</vt:lpstr>
      <vt:lpstr>FrameNet, PropBank, VerbNet</vt:lpstr>
      <vt:lpstr>FrameNet, PropBank, VerbNet</vt:lpstr>
      <vt:lpstr>Outline</vt:lpstr>
      <vt:lpstr>FrameNet</vt:lpstr>
      <vt:lpstr>Frame Semantics</vt:lpstr>
      <vt:lpstr>Semantic Frame</vt:lpstr>
      <vt:lpstr>FrameNet Overview</vt:lpstr>
      <vt:lpstr>FrameNet Overview</vt:lpstr>
      <vt:lpstr>Frames</vt:lpstr>
      <vt:lpstr>Frame-Frame Relations</vt:lpstr>
      <vt:lpstr>Text Annotation</vt:lpstr>
      <vt:lpstr>Development</vt:lpstr>
      <vt:lpstr>Progress</vt:lpstr>
      <vt:lpstr>Uses</vt:lpstr>
      <vt:lpstr>PropBank</vt:lpstr>
      <vt:lpstr>PropBank</vt:lpstr>
      <vt:lpstr>PropBank Structure</vt:lpstr>
      <vt:lpstr>PropBank Arguments</vt:lpstr>
      <vt:lpstr>PropBank Example</vt:lpstr>
      <vt:lpstr>PropBank Example</vt:lpstr>
      <vt:lpstr>Differences From FrameNet</vt:lpstr>
      <vt:lpstr>PropBank Progress</vt:lpstr>
      <vt:lpstr>VerbNet</vt:lpstr>
      <vt:lpstr>VerbNet</vt:lpstr>
      <vt:lpstr>Levin Classes</vt:lpstr>
      <vt:lpstr>VerbNet Roles</vt:lpstr>
      <vt:lpstr>VerbNet Classes</vt:lpstr>
      <vt:lpstr>VerbNet applications</vt:lpstr>
      <vt:lpstr>Automatically Extending VerbNet</vt:lpstr>
      <vt:lpstr>Automatically Extending VerbNet</vt:lpstr>
      <vt:lpstr>Summary</vt:lpstr>
      <vt:lpstr>Questions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FrameNet, PropBank, VerbNet</dc:title>
  <dc:creator>rpell</dc:creator>
  <cp:lastModifiedBy>Richard Pell</cp:lastModifiedBy>
  <cp:revision>51</cp:revision>
  <dcterms:created xsi:type="dcterms:W3CDTF">2013-04-05T01:20:23Z</dcterms:created>
  <dcterms:modified xsi:type="dcterms:W3CDTF">2013-04-07T18:34:00Z</dcterms:modified>
</cp:coreProperties>
</file>