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4268-0FB6-42C2-9948-A03A5CBC1E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4DEA-66CF-47E7-AC35-B1E1E50E96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ramenet.icsi.berkeley.edu/fndrupal/framenet_searc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ist.unomaha.edu/ylierler/teaching/material/sp13/FrameNetPropBankVerbNet.pptx" TargetMode="External"/><Relationship Id="rId2" Type="http://schemas.openxmlformats.org/officeDocument/2006/relationships/hyperlink" Target="https://framenet.icsi.berkeley.edu/fndrupa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 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Mohan Sai Ambati</a:t>
            </a:r>
          </a:p>
          <a:p>
            <a:r>
              <a:rPr lang="en-US" sz="1400" dirty="0"/>
              <a:t>CSCI 8450  Presentation, Fall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F15B-DA66-4E95-9010-95FB4CDA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5546-8193-4771-A173-947DCB77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Every Frame contains a </a:t>
            </a:r>
          </a:p>
          <a:p>
            <a:pPr lvl="1"/>
            <a:r>
              <a:rPr lang="en-US" sz="1600" dirty="0"/>
              <a:t>Frame definition</a:t>
            </a:r>
          </a:p>
          <a:p>
            <a:pPr lvl="1"/>
            <a:r>
              <a:rPr lang="en-US" sz="1600" dirty="0"/>
              <a:t>FE list (core/non-core)</a:t>
            </a:r>
          </a:p>
          <a:p>
            <a:pPr lvl="1"/>
            <a:r>
              <a:rPr lang="en-US" sz="1600" dirty="0"/>
              <a:t>Frame to Frame relations</a:t>
            </a:r>
          </a:p>
          <a:p>
            <a:pPr lvl="1"/>
            <a:r>
              <a:rPr lang="en-US" sz="1600" dirty="0"/>
              <a:t>Lexical Units</a:t>
            </a:r>
          </a:p>
          <a:p>
            <a:r>
              <a:rPr lang="en-US" sz="2400" u="sng" dirty="0"/>
              <a:t>Frame Definition</a:t>
            </a:r>
            <a:r>
              <a:rPr lang="en-US" sz="2400" dirty="0"/>
              <a:t>: </a:t>
            </a:r>
          </a:p>
          <a:p>
            <a:pPr marL="400050" lvl="1" indent="0">
              <a:buNone/>
            </a:pPr>
            <a:r>
              <a:rPr lang="en-US" altLang="en-US" sz="1600" dirty="0"/>
              <a:t>Because of some </a:t>
            </a:r>
            <a:r>
              <a:rPr lang="en-US" altLang="en-US" sz="1600" b="1" dirty="0"/>
              <a:t>injury</a:t>
            </a:r>
            <a:r>
              <a:rPr lang="en-US" altLang="en-US" sz="1600" dirty="0"/>
              <a:t> to something-or-someone important to an </a:t>
            </a:r>
            <a:r>
              <a:rPr lang="en-US" altLang="en-US" sz="1600" b="1" dirty="0"/>
              <a:t>avenger </a:t>
            </a:r>
            <a:r>
              <a:rPr lang="en-US" altLang="en-US" sz="1600" dirty="0"/>
              <a:t>(maybe himself), the </a:t>
            </a:r>
            <a:r>
              <a:rPr lang="en-US" altLang="en-US" sz="1600" b="1" dirty="0"/>
              <a:t>avenger</a:t>
            </a:r>
            <a:r>
              <a:rPr lang="en-US" altLang="en-US" sz="1600" dirty="0"/>
              <a:t> inflicts a </a:t>
            </a:r>
            <a:r>
              <a:rPr lang="en-US" altLang="en-US" sz="1600" b="1" dirty="0"/>
              <a:t>punishment</a:t>
            </a:r>
            <a:r>
              <a:rPr lang="en-US" altLang="en-US" sz="1600" dirty="0"/>
              <a:t> on the </a:t>
            </a:r>
            <a:r>
              <a:rPr lang="en-US" altLang="en-US" sz="1600" b="1" dirty="0"/>
              <a:t>offender</a:t>
            </a:r>
            <a:r>
              <a:rPr lang="en-US" altLang="en-US" sz="1600" dirty="0"/>
              <a:t>. The </a:t>
            </a:r>
            <a:r>
              <a:rPr lang="en-US" altLang="en-US" sz="1600" b="1" dirty="0"/>
              <a:t>offender</a:t>
            </a:r>
            <a:r>
              <a:rPr lang="en-US" altLang="en-US" sz="1600" dirty="0"/>
              <a:t> is the person responsible for the </a:t>
            </a:r>
            <a:r>
              <a:rPr lang="en-US" altLang="en-US" sz="1600" b="1" dirty="0"/>
              <a:t>injury</a:t>
            </a:r>
            <a:r>
              <a:rPr lang="en-US" altLang="en-US" sz="16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/>
              <a:t>FE List</a:t>
            </a:r>
            <a:r>
              <a:rPr lang="en-US" alt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avenger</a:t>
            </a:r>
            <a:r>
              <a:rPr lang="en-US" altLang="en-US" sz="16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offender</a:t>
            </a:r>
            <a:r>
              <a:rPr lang="en-US" altLang="en-US" sz="16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injury</a:t>
            </a:r>
            <a:r>
              <a:rPr lang="en-US" altLang="en-US" sz="16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 err="1"/>
              <a:t>injured_party</a:t>
            </a:r>
            <a:r>
              <a:rPr lang="en-US" altLang="en-US" sz="16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punishment</a:t>
            </a:r>
            <a:r>
              <a:rPr lang="en-US" altLang="en-US" sz="16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AB5D0EAE-EC48-451A-9174-A6225240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24125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962E-F849-42EF-8586-60C84B16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0715-7E12-4B5B-9929-CDEB2D00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FE’s are constructed by extracting example sentences showing the uses of words from British National Corpus.</a:t>
            </a:r>
          </a:p>
          <a:p>
            <a:r>
              <a:rPr lang="en-US" sz="2400" dirty="0"/>
              <a:t>To deal with polysemy, lexical ambiguity, multiple meanings of single word Frame Net used Lexical Units (LUs).</a:t>
            </a:r>
          </a:p>
          <a:p>
            <a:r>
              <a:rPr lang="en-US" sz="2400" dirty="0"/>
              <a:t>Each frame contains words/Lexical Units which is used Frame definition context.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D1E51AFF-4498-4F89-AD56-6089E5AF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82276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5F5E-CBBF-416A-9E27-69117CF5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to Frame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AD95-ED9D-4F29-9A2C-8ACA97F1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Inheritance – IS-A relation</a:t>
            </a:r>
          </a:p>
          <a:p>
            <a:pPr lvl="1"/>
            <a:r>
              <a:rPr lang="en-US" sz="1600" dirty="0"/>
              <a:t>Child frame is subtype of parent frame</a:t>
            </a:r>
          </a:p>
          <a:p>
            <a:pPr lvl="1"/>
            <a:r>
              <a:rPr lang="en-US" sz="1600" dirty="0"/>
              <a:t>Each frame element in parent has corresponding frame element in child</a:t>
            </a:r>
          </a:p>
          <a:p>
            <a:pPr lvl="1"/>
            <a:r>
              <a:rPr lang="en-US" sz="1600" dirty="0"/>
              <a:t>Revenge inherits from </a:t>
            </a:r>
            <a:r>
              <a:rPr lang="en-US" sz="1600" dirty="0" err="1"/>
              <a:t>Rewards_and_punishments</a:t>
            </a:r>
            <a:endParaRPr lang="en-US" sz="1600" dirty="0"/>
          </a:p>
          <a:p>
            <a:r>
              <a:rPr lang="en-US" sz="2400" dirty="0"/>
              <a:t>Using – child frame presupposes parent frame as background</a:t>
            </a:r>
          </a:p>
          <a:p>
            <a:pPr lvl="1"/>
            <a:r>
              <a:rPr lang="en-US" sz="1600" dirty="0"/>
              <a:t>Speed presupposes Motion</a:t>
            </a:r>
          </a:p>
          <a:p>
            <a:pPr lvl="1"/>
            <a:r>
              <a:rPr lang="en-US" sz="1600" dirty="0"/>
              <a:t>No one-to-one correspondence between FEs</a:t>
            </a:r>
          </a:p>
          <a:p>
            <a:r>
              <a:rPr lang="en-US" sz="2400" dirty="0"/>
              <a:t>Subframe – child frame is subevent of complex event represented by parent</a:t>
            </a:r>
          </a:p>
          <a:p>
            <a:pPr lvl="1"/>
            <a:r>
              <a:rPr lang="en-US" sz="1600" dirty="0" err="1"/>
              <a:t>Criminal_process</a:t>
            </a:r>
            <a:r>
              <a:rPr lang="en-US" sz="1600" dirty="0"/>
              <a:t> -&gt; Arrest, Arraignment, Trial, Sentencing</a:t>
            </a:r>
          </a:p>
          <a:p>
            <a:r>
              <a:rPr lang="en-US" sz="2400" dirty="0"/>
              <a:t>Perspective-on – one frame provides some perspective on (</a:t>
            </a:r>
            <a:r>
              <a:rPr lang="en-US" sz="2400" dirty="0" err="1"/>
              <a:t>perspectivizes</a:t>
            </a:r>
            <a:r>
              <a:rPr lang="en-US" sz="2400" dirty="0"/>
              <a:t>) another frame</a:t>
            </a:r>
          </a:p>
          <a:p>
            <a:pPr lvl="1"/>
            <a:r>
              <a:rPr lang="en-US" sz="1600" dirty="0" err="1"/>
              <a:t>Commerce_goods_transfer</a:t>
            </a:r>
            <a:r>
              <a:rPr lang="en-US" sz="1600" dirty="0"/>
              <a:t> provides perspective on </a:t>
            </a:r>
            <a:r>
              <a:rPr lang="en-US" sz="1600" dirty="0" err="1"/>
              <a:t>Commerce_sell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782C0C6-9E82-4963-8277-B9200705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49558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F05-918F-473D-9297-47B799CE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9EC1-7C70-4D7E-8029-6A83F45F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We select sentences exhibiting common </a:t>
            </a:r>
            <a:r>
              <a:rPr lang="en-US" altLang="en-US" sz="2400" i="1" dirty="0"/>
              <a:t>collocations</a:t>
            </a:r>
            <a:r>
              <a:rPr lang="en-US" altLang="en-US" sz="2400" dirty="0"/>
              <a:t> and showing all major syntactic contexts.</a:t>
            </a:r>
          </a:p>
          <a:p>
            <a:r>
              <a:rPr lang="en-US" altLang="en-US" sz="2400" dirty="0"/>
              <a:t>Using the names assigned to FEs in the frame, we label the constituents of sentences that express these FEs.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[</a:t>
            </a:r>
            <a:r>
              <a:rPr lang="en-US" sz="2000" i="1" dirty="0"/>
              <a:t>Seller</a:t>
            </a:r>
            <a:r>
              <a:rPr lang="en-US" sz="2000" dirty="0"/>
              <a:t> Bob] </a:t>
            </a:r>
            <a:r>
              <a:rPr lang="en-US" sz="2000" b="1" dirty="0"/>
              <a:t>auctioned </a:t>
            </a:r>
            <a:r>
              <a:rPr lang="en-US" sz="2000" dirty="0"/>
              <a:t>[</a:t>
            </a:r>
            <a:r>
              <a:rPr lang="en-US" sz="2000" i="1" dirty="0"/>
              <a:t>Goods</a:t>
            </a:r>
            <a:r>
              <a:rPr lang="en-US" sz="2000" dirty="0"/>
              <a:t> the clock] [</a:t>
            </a:r>
            <a:r>
              <a:rPr lang="en-US" sz="2000" i="1" dirty="0"/>
              <a:t>Buyer</a:t>
            </a:r>
            <a:r>
              <a:rPr lang="en-US" sz="2000" dirty="0"/>
              <a:t> to John]</a:t>
            </a:r>
          </a:p>
          <a:p>
            <a:pPr lvl="1"/>
            <a:r>
              <a:rPr lang="en-US" sz="2000" dirty="0"/>
              <a:t>[</a:t>
            </a:r>
            <a:r>
              <a:rPr lang="en-US" sz="2000" i="1" dirty="0"/>
              <a:t>Item</a:t>
            </a:r>
            <a:r>
              <a:rPr lang="en-US" sz="2000" dirty="0"/>
              <a:t> Colgate’s stock] </a:t>
            </a:r>
            <a:r>
              <a:rPr lang="en-US" sz="2000" b="1" dirty="0"/>
              <a:t>rose </a:t>
            </a:r>
            <a:r>
              <a:rPr lang="en-US" sz="2000" dirty="0"/>
              <a:t>[</a:t>
            </a:r>
            <a:r>
              <a:rPr lang="en-US" sz="2000" i="1" dirty="0"/>
              <a:t>Difference </a:t>
            </a:r>
            <a:r>
              <a:rPr lang="en-US" sz="2000" dirty="0"/>
              <a:t>$3.64][</a:t>
            </a:r>
            <a:r>
              <a:rPr lang="en-US" sz="2000" i="1" dirty="0" err="1"/>
              <a:t>Final_value</a:t>
            </a:r>
            <a:r>
              <a:rPr lang="en-US" sz="2000" dirty="0"/>
              <a:t> to $49.94]</a:t>
            </a:r>
          </a:p>
          <a:p>
            <a:endParaRPr lang="en-US" sz="2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D8F6F5C-DFE0-48E8-961B-8EF810DB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20801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4D54-E842-4F7E-866E-E0ECCCEB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Net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C955-7F3D-41C9-AB6D-75FB6590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Characterize frames</a:t>
            </a:r>
          </a:p>
          <a:p>
            <a:r>
              <a:rPr lang="en-US" sz="2400" dirty="0"/>
              <a:t>Find words that fit the frames (lexical units)</a:t>
            </a:r>
          </a:p>
          <a:p>
            <a:r>
              <a:rPr lang="en-US" sz="2400" dirty="0"/>
              <a:t>Extract sample sentences</a:t>
            </a:r>
          </a:p>
          <a:p>
            <a:pPr lvl="1"/>
            <a:r>
              <a:rPr lang="en-US" sz="1800" dirty="0"/>
              <a:t>British National Corpus (editorials, sermons, textbooks, advertisements, novels, sermons)</a:t>
            </a:r>
          </a:p>
          <a:p>
            <a:pPr lvl="1"/>
            <a:r>
              <a:rPr lang="en-US" sz="1800" dirty="0"/>
              <a:t>Linguistic Data Consortium (US newswire texts)</a:t>
            </a:r>
          </a:p>
          <a:p>
            <a:pPr lvl="1"/>
            <a:r>
              <a:rPr lang="en-US" sz="1800" dirty="0"/>
              <a:t>American National Corpus</a:t>
            </a:r>
          </a:p>
          <a:p>
            <a:pPr lvl="1"/>
            <a:r>
              <a:rPr lang="en-US" sz="1800" dirty="0"/>
              <a:t>~200 million words</a:t>
            </a:r>
          </a:p>
          <a:p>
            <a:r>
              <a:rPr lang="en-US" sz="2400" dirty="0"/>
              <a:t>Annotate selected examples</a:t>
            </a:r>
          </a:p>
          <a:p>
            <a:endParaRPr lang="en-US" sz="2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76FF2F0-DB1C-4E14-9D46-1B640E3F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222067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49DC-0B3C-47B8-98CB-B34929F2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8FCC5-FA9E-4231-9170-8E586A7EBB74}"/>
              </a:ext>
            </a:extLst>
          </p:cNvPr>
          <p:cNvSpPr/>
          <p:nvPr/>
        </p:nvSpPr>
        <p:spPr>
          <a:xfrm>
            <a:off x="1828800" y="32004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https://framenet.icsi.berkeley.edu/fndrupal/framenet_search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F1B2304-2678-4187-A361-7A49EE19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81600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6511-240E-48C8-83FE-0B434401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B558-3C6F-46FA-A830-55F241C1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Semantic role assignment</a:t>
            </a:r>
          </a:p>
          <a:p>
            <a:r>
              <a:rPr lang="en-US" sz="2400" dirty="0"/>
              <a:t>Natural language understanding</a:t>
            </a:r>
          </a:p>
          <a:p>
            <a:r>
              <a:rPr lang="en-US" sz="2400" dirty="0"/>
              <a:t>Machine translation</a:t>
            </a:r>
          </a:p>
          <a:p>
            <a:r>
              <a:rPr lang="en-US" sz="2400" dirty="0"/>
              <a:t>Part of speech tagging</a:t>
            </a:r>
          </a:p>
          <a:p>
            <a:r>
              <a:rPr lang="en-US" sz="2400" dirty="0"/>
              <a:t>Textual entailment</a:t>
            </a:r>
          </a:p>
          <a:p>
            <a:r>
              <a:rPr lang="en-US" sz="2400" dirty="0"/>
              <a:t>Information extraction</a:t>
            </a:r>
          </a:p>
          <a:p>
            <a:r>
              <a:rPr lang="en-US" sz="2400" dirty="0"/>
              <a:t>NLP applications where a syntactic parse will not suffice</a:t>
            </a:r>
          </a:p>
          <a:p>
            <a:endParaRPr lang="en-US" sz="2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514B1445-0BAD-4FEF-9B5D-D0768D9A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98357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6FBB-F837-4A8F-AB5B-6FFE315B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Covered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7A9D5E-9459-4362-91BD-24361E61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Frame Semantics</a:t>
            </a:r>
          </a:p>
          <a:p>
            <a:r>
              <a:rPr lang="en-US" sz="2000" dirty="0"/>
              <a:t>Frame Net</a:t>
            </a:r>
          </a:p>
          <a:p>
            <a:pPr lvl="1"/>
            <a:r>
              <a:rPr lang="en-US" sz="2000" dirty="0"/>
              <a:t>Overview</a:t>
            </a:r>
          </a:p>
          <a:p>
            <a:pPr lvl="1"/>
            <a:r>
              <a:rPr lang="en-US" sz="2000" dirty="0"/>
              <a:t>Frames</a:t>
            </a:r>
          </a:p>
          <a:p>
            <a:pPr lvl="1"/>
            <a:r>
              <a:rPr lang="en-US" sz="2000" dirty="0"/>
              <a:t>Frame to Frame relations</a:t>
            </a:r>
          </a:p>
          <a:p>
            <a:pPr lvl="1"/>
            <a:r>
              <a:rPr lang="en-US" sz="2000" dirty="0"/>
              <a:t>Text Annotation</a:t>
            </a:r>
          </a:p>
          <a:p>
            <a:r>
              <a:rPr lang="en-US" sz="2000" dirty="0"/>
              <a:t>Frame Net Process</a:t>
            </a:r>
          </a:p>
          <a:p>
            <a:r>
              <a:rPr lang="en-US" sz="2000" dirty="0"/>
              <a:t>Demo</a:t>
            </a:r>
          </a:p>
          <a:p>
            <a:r>
              <a:rPr lang="en-US" sz="2000" dirty="0"/>
              <a:t>Applications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22A8594-43F9-4632-BFE2-A95F0029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278105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9F46-782F-499F-AE9B-DB1729EA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02B-2F8D-44D6-87C8-3B5998BA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https://framenet.icsi.berkeley.edu/fndrupal/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http://faculty.ist.unomaha.edu/ylierler/teaching/material/sp13/FrameNetPropBankVerbNet.pptx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D1D323B-B6AA-4C43-A026-653E6E04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150839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6C2D4-6AB8-4DB8-9655-A94B8485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510449"/>
            <a:ext cx="3302977" cy="1325563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7C774AB-8A96-4191-B041-F70CF664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261802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Frame Semantics</a:t>
            </a:r>
          </a:p>
          <a:p>
            <a:r>
              <a:rPr lang="en-US" sz="2000" dirty="0"/>
              <a:t>Frame Net</a:t>
            </a:r>
          </a:p>
          <a:p>
            <a:pPr lvl="1"/>
            <a:r>
              <a:rPr lang="en-US" sz="2000" dirty="0"/>
              <a:t>Overview</a:t>
            </a:r>
          </a:p>
          <a:p>
            <a:pPr lvl="1"/>
            <a:r>
              <a:rPr lang="en-US" sz="2000" dirty="0"/>
              <a:t>Frames</a:t>
            </a:r>
          </a:p>
          <a:p>
            <a:pPr lvl="1"/>
            <a:r>
              <a:rPr lang="en-US" sz="2000" dirty="0"/>
              <a:t>Frame to Frame relations</a:t>
            </a:r>
          </a:p>
          <a:p>
            <a:pPr lvl="1"/>
            <a:r>
              <a:rPr lang="en-US" sz="2000" dirty="0"/>
              <a:t>Text Annotation</a:t>
            </a:r>
          </a:p>
          <a:p>
            <a:r>
              <a:rPr lang="en-US" sz="2000" dirty="0"/>
              <a:t>Frame Net Process</a:t>
            </a:r>
          </a:p>
          <a:p>
            <a:r>
              <a:rPr lang="en-US" sz="2000" dirty="0"/>
              <a:t>Demo</a:t>
            </a:r>
          </a:p>
          <a:p>
            <a:r>
              <a:rPr lang="en-US" sz="2000" dirty="0"/>
              <a:t>Applications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BA87CF3-1AC8-40D1-A756-360F20E4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6C2D4-6AB8-4DB8-9655-A94B8485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510449"/>
            <a:ext cx="3302977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AD1F59C-E9A9-4AC0-A054-038A4182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108893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534400" cy="5668963"/>
          </a:xfrm>
        </p:spPr>
        <p:txBody>
          <a:bodyPr>
            <a:normAutofit/>
          </a:bodyPr>
          <a:lstStyle/>
          <a:p>
            <a:r>
              <a:rPr lang="en-US" sz="1400" dirty="0"/>
              <a:t>What words come into your mind by looking at this frame?</a:t>
            </a:r>
          </a:p>
          <a:p>
            <a:endParaRPr lang="en-US" sz="1400" dirty="0"/>
          </a:p>
        </p:txBody>
      </p:sp>
      <p:pic>
        <p:nvPicPr>
          <p:cNvPr id="4" name="Picture 3" descr="birthday-cake-20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914400"/>
            <a:ext cx="3733800" cy="5600700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BABA7DE-1CDF-497B-8350-B1EA12E7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thday-cake-20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524000"/>
            <a:ext cx="2209800" cy="3314700"/>
          </a:xfrm>
          <a:prstGeom prst="rect">
            <a:avLst/>
          </a:prstGeom>
        </p:spPr>
      </p:pic>
      <p:pic>
        <p:nvPicPr>
          <p:cNvPr id="5" name="Picture 4" descr="AMCONFUS">
            <a:extLst>
              <a:ext uri="{FF2B5EF4-FFF2-40B4-BE49-F238E27FC236}">
                <a16:creationId xmlns:a16="http://schemas.microsoft.com/office/drawing/2014/main" id="{30F8EAD2-80D4-462B-8206-FEF01F46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90800" y="2438400"/>
            <a:ext cx="84931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733800" y="3200400"/>
            <a:ext cx="6858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733800" y="3657600"/>
            <a:ext cx="685800" cy="1524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2286000"/>
            <a:ext cx="990600" cy="381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Birthday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1524000"/>
            <a:ext cx="990600" cy="381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Cake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3048000"/>
            <a:ext cx="1447800" cy="381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Celebration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B9A9D95-DF69-42D8-945E-7285BED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Words are relativized to scenes.</a:t>
            </a:r>
          </a:p>
          <a:p>
            <a:r>
              <a:rPr lang="en-US" sz="2400" dirty="0"/>
              <a:t>Sell (v) – to exchange an item for money or its equivalent</a:t>
            </a:r>
          </a:p>
          <a:p>
            <a:r>
              <a:rPr lang="en-US" sz="2400" dirty="0" err="1"/>
              <a:t>Vce</a:t>
            </a:r>
            <a:r>
              <a:rPr lang="en-US" sz="2400" dirty="0"/>
              <a:t> (n) – estimator of reactivity delta due to voids in moderator</a:t>
            </a:r>
          </a:p>
          <a:p>
            <a:r>
              <a:rPr lang="en-US" sz="2400" dirty="0"/>
              <a:t>Definition of a word is useless without knowledge relating to that word:</a:t>
            </a:r>
          </a:p>
          <a:p>
            <a:pPr lvl="1"/>
            <a:r>
              <a:rPr lang="en-US" sz="1800" dirty="0"/>
              <a:t>Entities involved - buyer, seller, item, money</a:t>
            </a:r>
          </a:p>
          <a:p>
            <a:pPr lvl="1"/>
            <a:r>
              <a:rPr lang="en-US" sz="1800" dirty="0"/>
              <a:t>Relationships between those entities:</a:t>
            </a:r>
          </a:p>
          <a:p>
            <a:pPr lvl="2"/>
            <a:r>
              <a:rPr lang="en-US" sz="1600" dirty="0"/>
              <a:t>Buyer gives money to seller</a:t>
            </a:r>
          </a:p>
          <a:p>
            <a:pPr lvl="2"/>
            <a:r>
              <a:rPr lang="en-US" sz="1600" dirty="0"/>
              <a:t>Seller gives item to buyer</a:t>
            </a:r>
          </a:p>
          <a:p>
            <a:pPr lvl="2"/>
            <a:r>
              <a:rPr lang="en-US" sz="1600" dirty="0"/>
              <a:t>Buyer believes value of item &gt;= monetary amount</a:t>
            </a:r>
          </a:p>
          <a:p>
            <a:pPr lvl="2"/>
            <a:r>
              <a:rPr lang="en-US" sz="1600" dirty="0"/>
              <a:t>Seller believes value of item &lt;= monetary amount</a:t>
            </a:r>
          </a:p>
          <a:p>
            <a:endParaRPr lang="en-US" sz="2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82CC8A1-E7EA-4FBA-8315-9F5F7023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3387-E57D-49B6-888D-63E81C9A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24F1-32CF-4537-B3C9-521760F6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Semantic Frame is a description of an event, relation, or entity and its participants.</a:t>
            </a:r>
          </a:p>
          <a:p>
            <a:r>
              <a:rPr lang="en-US" sz="2400" dirty="0"/>
              <a:t>Captures the ‘essential knowledge’ of a given word sense</a:t>
            </a:r>
          </a:p>
          <a:p>
            <a:r>
              <a:rPr lang="en-US" sz="2400" dirty="0"/>
              <a:t>Developed by Charles Fillmore</a:t>
            </a:r>
          </a:p>
          <a:p>
            <a:endParaRPr lang="en-US" sz="2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C480C012-35DC-4B8F-A11F-B30BDB23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184801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33AD-C81D-4575-B050-2B311D9E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/>
              <a:t>Frame Net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B3BD3E8-B204-4ABB-967C-ECEB3E68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235621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2E91-1CFF-48EA-97B5-EB21341C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6D90-3961-445D-AFE6-17DC2DC7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 of semantic frames.</a:t>
            </a:r>
          </a:p>
          <a:p>
            <a:r>
              <a:rPr lang="en-US" sz="2400" dirty="0"/>
              <a:t>Each frames has frame elements (FE’s) – roles with in frame.</a:t>
            </a:r>
          </a:p>
          <a:p>
            <a:r>
              <a:rPr lang="en-US" sz="2400" dirty="0"/>
              <a:t>Set of words belongs to a frame are called Lexical Units (LUs).</a:t>
            </a:r>
          </a:p>
          <a:p>
            <a:r>
              <a:rPr lang="en-US" sz="2400" dirty="0"/>
              <a:t>Frame : Animals</a:t>
            </a:r>
          </a:p>
          <a:p>
            <a:r>
              <a:rPr lang="en-US" sz="2400" dirty="0"/>
              <a:t>FEs: Animal, Characteristic, Origin…..</a:t>
            </a:r>
          </a:p>
          <a:p>
            <a:r>
              <a:rPr lang="en-US" sz="2400" dirty="0"/>
              <a:t>LUs: </a:t>
            </a:r>
            <a:r>
              <a:rPr lang="en-US" sz="2400" dirty="0" err="1"/>
              <a:t>animal.n</a:t>
            </a:r>
            <a:r>
              <a:rPr lang="en-US" sz="2400" dirty="0"/>
              <a:t>, </a:t>
            </a:r>
            <a:r>
              <a:rPr lang="en-US" sz="2400" dirty="0" err="1"/>
              <a:t>cat.n</a:t>
            </a:r>
            <a:r>
              <a:rPr lang="en-US" sz="2400" dirty="0"/>
              <a:t>, </a:t>
            </a:r>
            <a:r>
              <a:rPr lang="en-US" sz="2400" dirty="0" err="1"/>
              <a:t>dog.n</a:t>
            </a:r>
            <a:r>
              <a:rPr lang="en-US" sz="2400" dirty="0"/>
              <a:t>, </a:t>
            </a:r>
            <a:r>
              <a:rPr lang="en-US" sz="2400" dirty="0" err="1"/>
              <a:t>insect.n</a:t>
            </a:r>
            <a:r>
              <a:rPr lang="en-US" sz="2400" dirty="0"/>
              <a:t>….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24A646E-ADAE-47AA-9867-832AEFA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126628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F15B-DA66-4E95-9010-95FB4CDA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5546-8193-4771-A173-947DCB77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a frame “revenge”</a:t>
            </a:r>
          </a:p>
          <a:p>
            <a:pPr marL="1009650" lvl="1" indent="-609600">
              <a:buNone/>
            </a:pPr>
            <a:r>
              <a:rPr lang="en-US" altLang="en-US" sz="2000" dirty="0"/>
              <a:t>The Revenge concept involves a situation in which </a:t>
            </a:r>
          </a:p>
          <a:p>
            <a:pPr marL="1085850" lvl="2" indent="-285750"/>
            <a:r>
              <a:rPr lang="en-US" altLang="en-US" sz="1600" dirty="0"/>
              <a:t>A has done something to harm B and </a:t>
            </a:r>
          </a:p>
          <a:p>
            <a:pPr marL="1085850" lvl="2" indent="-285750"/>
            <a:r>
              <a:rPr lang="en-US" altLang="en-US" sz="1600" dirty="0"/>
              <a:t>B takes action to harm A in turn</a:t>
            </a:r>
          </a:p>
          <a:p>
            <a:pPr marL="1085850" lvl="2" indent="-285750"/>
            <a:r>
              <a:rPr lang="en-US" altLang="en-US" sz="1600" dirty="0"/>
              <a:t>B's action is carried out independently of any legal or other institutional setting</a:t>
            </a:r>
          </a:p>
          <a:p>
            <a:r>
              <a:rPr lang="en-US" altLang="en-US" sz="2400" dirty="0"/>
              <a:t>Frame Net collect vocabulary for the component of each frame, called frame elements.</a:t>
            </a:r>
          </a:p>
          <a:p>
            <a:r>
              <a:rPr lang="en-US" altLang="en-US" sz="2400" dirty="0"/>
              <a:t>FE names are used in labeling the sentences exhibiting the frame.</a:t>
            </a:r>
          </a:p>
          <a:p>
            <a:endParaRPr lang="en-US" sz="2400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1F0C1C5-E6D8-478D-A761-6F09E5B7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02623" cy="283845"/>
          </a:xfrm>
        </p:spPr>
        <p:txBody>
          <a:bodyPr/>
          <a:lstStyle/>
          <a:p>
            <a:r>
              <a:rPr lang="en-US" dirty="0"/>
              <a:t>CSCI 8450 Frame Net</a:t>
            </a:r>
          </a:p>
        </p:txBody>
      </p:sp>
    </p:spTree>
    <p:extLst>
      <p:ext uri="{BB962C8B-B14F-4D97-AF65-F5344CB8AC3E}">
        <p14:creationId xmlns:p14="http://schemas.microsoft.com/office/powerpoint/2010/main" val="241074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825</Words>
  <Application>Microsoft Office PowerPoint</Application>
  <PresentationFormat>On-screen Show (4:3)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Frame Net</vt:lpstr>
      <vt:lpstr>Overview</vt:lpstr>
      <vt:lpstr>PowerPoint Presentation</vt:lpstr>
      <vt:lpstr>PowerPoint Presentation</vt:lpstr>
      <vt:lpstr>Frame Semantics</vt:lpstr>
      <vt:lpstr>Frame Semantics</vt:lpstr>
      <vt:lpstr>Frame Net</vt:lpstr>
      <vt:lpstr>Overview</vt:lpstr>
      <vt:lpstr>Frames</vt:lpstr>
      <vt:lpstr>Frames</vt:lpstr>
      <vt:lpstr>Frames</vt:lpstr>
      <vt:lpstr>Frame to Frame relation</vt:lpstr>
      <vt:lpstr>Text Annotation</vt:lpstr>
      <vt:lpstr>Frame Net Process</vt:lpstr>
      <vt:lpstr>Demo</vt:lpstr>
      <vt:lpstr>Applications</vt:lpstr>
      <vt:lpstr>Topic Covered</vt:lpstr>
      <vt:lpstr>References</vt:lpstr>
      <vt:lpstr>Questions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 Net</dc:title>
  <dc:creator>Mohan SAI Ambati</dc:creator>
  <cp:lastModifiedBy>Mohan Sai Ambati</cp:lastModifiedBy>
  <cp:revision>7</cp:revision>
  <dcterms:created xsi:type="dcterms:W3CDTF">2018-02-21T16:31:48Z</dcterms:created>
  <dcterms:modified xsi:type="dcterms:W3CDTF">2018-02-21T18:27:11Z</dcterms:modified>
</cp:coreProperties>
</file>