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12192000" cy="6858000"/>
  <p:embeddedFontLst>
    <p:embeddedFont>
      <p:font typeface="Gill Sans MT" panose="020B0502020104020203"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7777777777777776E-2"/>
          <c:y val="0.19895851560221639"/>
          <c:w val="0.73120341207349082"/>
          <c:h val="0.75474518810148727"/>
        </c:manualLayout>
      </c:layout>
      <c:pie3DChart>
        <c:varyColors val="1"/>
        <c:ser>
          <c:idx val="0"/>
          <c:order val="0"/>
          <c:tx>
            <c:strRef>
              <c:f>Sheet1!$D$2:$D$4</c:f>
              <c:strCache>
                <c:ptCount val="3"/>
                <c:pt idx="0">
                  <c:v>(ALL)</c:v>
                </c:pt>
                <c:pt idx="1">
                  <c:v>  </c:v>
                </c:pt>
                <c:pt idx="2">
                  <c:v>ZONE B</c:v>
                </c:pt>
              </c:strCache>
            </c:strRef>
          </c:tx>
          <c:explosion val="17"/>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AD02-4825-813D-4801F8B72F0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AD02-4825-813D-4801F8B72F0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AD02-4825-813D-4801F8B72F0E}"/>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AD02-4825-813D-4801F8B72F0E}"/>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AD02-4825-813D-4801F8B72F0E}"/>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AD02-4825-813D-4801F8B72F0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AD02-4825-813D-4801F8B72F0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AD02-4825-813D-4801F8B72F0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AD02-4825-813D-4801F8B72F0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Sheet1!$B$5:$B$13</c:f>
              <c:strCache>
                <c:ptCount val="9"/>
                <c:pt idx="0">
                  <c:v>RR</c:v>
                </c:pt>
                <c:pt idx="1">
                  <c:v>PXI</c:v>
                </c:pt>
                <c:pt idx="2">
                  <c:v>SRH</c:v>
                </c:pt>
                <c:pt idx="3">
                  <c:v>MI</c:v>
                </c:pt>
                <c:pt idx="4">
                  <c:v>RCB</c:v>
                </c:pt>
                <c:pt idx="5">
                  <c:v>CSK</c:v>
                </c:pt>
                <c:pt idx="6">
                  <c:v>KKR</c:v>
                </c:pt>
                <c:pt idx="7">
                  <c:v>GT</c:v>
                </c:pt>
                <c:pt idx="8">
                  <c:v>GRAND TOTAL</c:v>
                </c:pt>
              </c:strCache>
            </c:strRef>
          </c:cat>
          <c:val>
            <c:numRef>
              <c:f>Sheet1!$D$5:$D$13</c:f>
              <c:numCache>
                <c:formatCode>General</c:formatCode>
                <c:ptCount val="9"/>
                <c:pt idx="0">
                  <c:v>58</c:v>
                </c:pt>
                <c:pt idx="1">
                  <c:v>62</c:v>
                </c:pt>
                <c:pt idx="2">
                  <c:v>75</c:v>
                </c:pt>
                <c:pt idx="3">
                  <c:v>77</c:v>
                </c:pt>
                <c:pt idx="4">
                  <c:v>89</c:v>
                </c:pt>
                <c:pt idx="5">
                  <c:v>96</c:v>
                </c:pt>
                <c:pt idx="6">
                  <c:v>68</c:v>
                </c:pt>
                <c:pt idx="7">
                  <c:v>64</c:v>
                </c:pt>
                <c:pt idx="8">
                  <c:v>589</c:v>
                </c:pt>
              </c:numCache>
            </c:numRef>
          </c:val>
          <c:extLst>
            <c:ext xmlns:c16="http://schemas.microsoft.com/office/drawing/2014/chart" uri="{C3380CC4-5D6E-409C-BE32-E72D297353CC}">
              <c16:uniqueId val="{00000012-AD02-4825-813D-4801F8B72F0E}"/>
            </c:ext>
          </c:extLst>
        </c:ser>
        <c:ser>
          <c:idx val="1"/>
          <c:order val="1"/>
          <c:tx>
            <c:strRef>
              <c:f>Sheet1!$E$2:$E$4</c:f>
              <c:strCache>
                <c:ptCount val="3"/>
                <c:pt idx="0">
                  <c:v>(ALL)</c:v>
                </c:pt>
                <c:pt idx="1">
                  <c:v>  </c:v>
                </c:pt>
                <c:pt idx="2">
                  <c:v>ZONE C</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4-AD02-4825-813D-4801F8B72F0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6-AD02-4825-813D-4801F8B72F0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8-AD02-4825-813D-4801F8B72F0E}"/>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A-AD02-4825-813D-4801F8B72F0E}"/>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C-AD02-4825-813D-4801F8B72F0E}"/>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AD02-4825-813D-4801F8B72F0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AD02-4825-813D-4801F8B72F0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AD02-4825-813D-4801F8B72F0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4-AD02-4825-813D-4801F8B72F0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Sheet1!$B$5:$B$13</c:f>
              <c:strCache>
                <c:ptCount val="9"/>
                <c:pt idx="0">
                  <c:v>RR</c:v>
                </c:pt>
                <c:pt idx="1">
                  <c:v>PXI</c:v>
                </c:pt>
                <c:pt idx="2">
                  <c:v>SRH</c:v>
                </c:pt>
                <c:pt idx="3">
                  <c:v>MI</c:v>
                </c:pt>
                <c:pt idx="4">
                  <c:v>RCB</c:v>
                </c:pt>
                <c:pt idx="5">
                  <c:v>CSK</c:v>
                </c:pt>
                <c:pt idx="6">
                  <c:v>KKR</c:v>
                </c:pt>
                <c:pt idx="7">
                  <c:v>GT</c:v>
                </c:pt>
                <c:pt idx="8">
                  <c:v>GRAND TOTAL</c:v>
                </c:pt>
              </c:strCache>
            </c:strRef>
          </c:cat>
          <c:val>
            <c:numRef>
              <c:f>Sheet1!$E$5:$E$13</c:f>
              <c:numCache>
                <c:formatCode>General</c:formatCode>
                <c:ptCount val="9"/>
                <c:pt idx="0">
                  <c:v>91</c:v>
                </c:pt>
                <c:pt idx="1">
                  <c:v>87</c:v>
                </c:pt>
                <c:pt idx="2">
                  <c:v>68</c:v>
                </c:pt>
                <c:pt idx="3">
                  <c:v>57</c:v>
                </c:pt>
                <c:pt idx="4">
                  <c:v>84</c:v>
                </c:pt>
                <c:pt idx="5">
                  <c:v>66</c:v>
                </c:pt>
                <c:pt idx="6">
                  <c:v>81</c:v>
                </c:pt>
                <c:pt idx="7">
                  <c:v>92</c:v>
                </c:pt>
                <c:pt idx="8">
                  <c:v>626</c:v>
                </c:pt>
              </c:numCache>
            </c:numRef>
          </c:val>
          <c:extLst>
            <c:ext xmlns:c16="http://schemas.microsoft.com/office/drawing/2014/chart" uri="{C3380CC4-5D6E-409C-BE32-E72D297353CC}">
              <c16:uniqueId val="{00000025-AD02-4825-813D-4801F8B72F0E}"/>
            </c:ext>
          </c:extLst>
        </c:ser>
        <c:ser>
          <c:idx val="2"/>
          <c:order val="2"/>
          <c:tx>
            <c:strRef>
              <c:f>Sheet1!$F$2:$F$4</c:f>
              <c:strCache>
                <c:ptCount val="3"/>
                <c:pt idx="0">
                  <c:v>(ALL)</c:v>
                </c:pt>
                <c:pt idx="1">
                  <c:v>  </c:v>
                </c:pt>
                <c:pt idx="2">
                  <c:v>GRAND 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AD02-4825-813D-4801F8B72F0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AD02-4825-813D-4801F8B72F0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AD02-4825-813D-4801F8B72F0E}"/>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AD02-4825-813D-4801F8B72F0E}"/>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AD02-4825-813D-4801F8B72F0E}"/>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AD02-4825-813D-4801F8B72F0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AD02-4825-813D-4801F8B72F0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AD02-4825-813D-4801F8B72F0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AD02-4825-813D-4801F8B72F0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Sheet1!$B$5:$B$13</c:f>
              <c:strCache>
                <c:ptCount val="9"/>
                <c:pt idx="0">
                  <c:v>RR</c:v>
                </c:pt>
                <c:pt idx="1">
                  <c:v>PXI</c:v>
                </c:pt>
                <c:pt idx="2">
                  <c:v>SRH</c:v>
                </c:pt>
                <c:pt idx="3">
                  <c:v>MI</c:v>
                </c:pt>
                <c:pt idx="4">
                  <c:v>RCB</c:v>
                </c:pt>
                <c:pt idx="5">
                  <c:v>CSK</c:v>
                </c:pt>
                <c:pt idx="6">
                  <c:v>KKR</c:v>
                </c:pt>
                <c:pt idx="7">
                  <c:v>GT</c:v>
                </c:pt>
                <c:pt idx="8">
                  <c:v>GRAND TOTAL</c:v>
                </c:pt>
              </c:strCache>
            </c:strRef>
          </c:cat>
          <c:val>
            <c:numRef>
              <c:f>Sheet1!$F$5:$F$13</c:f>
              <c:numCache>
                <c:formatCode>General</c:formatCode>
                <c:ptCount val="9"/>
                <c:pt idx="0">
                  <c:v>247</c:v>
                </c:pt>
                <c:pt idx="1">
                  <c:v>246</c:v>
                </c:pt>
                <c:pt idx="2">
                  <c:v>232</c:v>
                </c:pt>
                <c:pt idx="3">
                  <c:v>212</c:v>
                </c:pt>
                <c:pt idx="4">
                  <c:v>260</c:v>
                </c:pt>
                <c:pt idx="5">
                  <c:v>256</c:v>
                </c:pt>
                <c:pt idx="6">
                  <c:v>235</c:v>
                </c:pt>
                <c:pt idx="7">
                  <c:v>231</c:v>
                </c:pt>
                <c:pt idx="8">
                  <c:v>1919</c:v>
                </c:pt>
              </c:numCache>
            </c:numRef>
          </c:val>
          <c:extLst>
            <c:ext xmlns:c16="http://schemas.microsoft.com/office/drawing/2014/chart" uri="{C3380CC4-5D6E-409C-BE32-E72D297353CC}">
              <c16:uniqueId val="{00000038-AD02-4825-813D-4801F8B72F0E}"/>
            </c:ext>
          </c:extLst>
        </c:ser>
        <c:ser>
          <c:idx val="3"/>
          <c:order val="3"/>
          <c:tx>
            <c:strRef>
              <c:f>Sheet1!$G$2:$G$4</c:f>
              <c:strCache>
                <c:ptCount val="3"/>
                <c:pt idx="0">
                  <c:v>(ALL)</c:v>
                </c:pt>
                <c:pt idx="1">
                  <c:v>  </c:v>
                </c:pt>
                <c:pt idx="2">
                  <c:v>GRAND 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A-AD02-4825-813D-4801F8B72F0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C-AD02-4825-813D-4801F8B72F0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E-AD02-4825-813D-4801F8B72F0E}"/>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AD02-4825-813D-4801F8B72F0E}"/>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2-AD02-4825-813D-4801F8B72F0E}"/>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4-AD02-4825-813D-4801F8B72F0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6-AD02-4825-813D-4801F8B72F0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8-AD02-4825-813D-4801F8B72F0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A-AD02-4825-813D-4801F8B72F0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Sheet1!$B$5:$B$13</c:f>
              <c:strCache>
                <c:ptCount val="9"/>
                <c:pt idx="0">
                  <c:v>RR</c:v>
                </c:pt>
                <c:pt idx="1">
                  <c:v>PXI</c:v>
                </c:pt>
                <c:pt idx="2">
                  <c:v>SRH</c:v>
                </c:pt>
                <c:pt idx="3">
                  <c:v>MI</c:v>
                </c:pt>
                <c:pt idx="4">
                  <c:v>RCB</c:v>
                </c:pt>
                <c:pt idx="5">
                  <c:v>CSK</c:v>
                </c:pt>
                <c:pt idx="6">
                  <c:v>KKR</c:v>
                </c:pt>
                <c:pt idx="7">
                  <c:v>GT</c:v>
                </c:pt>
                <c:pt idx="8">
                  <c:v>GRAND TOTAL</c:v>
                </c:pt>
              </c:strCache>
            </c:strRef>
          </c:cat>
          <c:val>
            <c:numRef>
              <c:f>Sheet1!$G$5:$G$13</c:f>
              <c:numCache>
                <c:formatCode>General</c:formatCode>
                <c:ptCount val="9"/>
              </c:numCache>
            </c:numRef>
          </c:val>
          <c:extLst>
            <c:ext xmlns:c16="http://schemas.microsoft.com/office/drawing/2014/chart" uri="{C3380CC4-5D6E-409C-BE32-E72D297353CC}">
              <c16:uniqueId val="{0000004B-AD02-4825-813D-4801F8B72F0E}"/>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0934868690215869"/>
          <c:y val="0.19485369452850851"/>
          <c:w val="0.27957651241155235"/>
          <c:h val="0.5492345579001738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73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2206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3142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4594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614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7951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52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9569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3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33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3998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2478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1302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flipV="1">
            <a:off x="14403454" y="6004621"/>
            <a:ext cx="188846" cy="146684"/>
          </a:xfrm>
          <a:prstGeom prst="rect">
            <a:avLst/>
          </a:prstGeom>
          <a:noFill/>
          <a:ln>
            <a:noFill/>
          </a:ln>
        </p:spPr>
      </p:pic>
      <p:sp>
        <p:nvSpPr>
          <p:cNvPr id="66" name="Google Shape;66;p7"/>
          <p:cNvSpPr txBox="1"/>
          <p:nvPr/>
        </p:nvSpPr>
        <p:spPr>
          <a:xfrm>
            <a:off x="1371218" y="3222789"/>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err="1">
                <a:solidFill>
                  <a:schemeClr val="dk1"/>
                </a:solidFill>
                <a:latin typeface="Calibri"/>
                <a:ea typeface="Calibri"/>
                <a:cs typeface="Calibri"/>
                <a:sym typeface="Calibri"/>
              </a:rPr>
              <a:t>Mohanaprsad.G</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422200652</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NM I’D.                :</a:t>
            </a:r>
            <a:r>
              <a:rPr lang="en-GB" sz="2400" dirty="0">
                <a:solidFill>
                  <a:schemeClr val="dk1"/>
                </a:solidFill>
                <a:latin typeface="Calibri"/>
                <a:ea typeface="Calibri"/>
                <a:cs typeface="Calibri"/>
                <a:sym typeface="Calibri"/>
              </a:rPr>
              <a:t>asumn1429422200652</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(ISM)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Alpha arts and </a:t>
            </a:r>
            <a:r>
              <a:rPr lang="en-US" sz="2400" dirty="0" err="1">
                <a:solidFill>
                  <a:schemeClr val="dk1"/>
                </a:solidFill>
                <a:latin typeface="Calibri"/>
                <a:ea typeface="Calibri"/>
                <a:cs typeface="Calibri"/>
                <a:sym typeface="Calibri"/>
              </a:rPr>
              <a:t>scince</a:t>
            </a:r>
            <a:r>
              <a:rPr lang="en-US" sz="2400" dirty="0">
                <a:solidFill>
                  <a:schemeClr val="dk1"/>
                </a:solidFill>
                <a:latin typeface="Calibri"/>
                <a:ea typeface="Calibri"/>
                <a:cs typeface="Calibri"/>
                <a:sym typeface="Calibri"/>
              </a:rPr>
              <a:t>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3" name="Title 2">
            <a:extLst>
              <a:ext uri="{FF2B5EF4-FFF2-40B4-BE49-F238E27FC236}">
                <a16:creationId xmlns:a16="http://schemas.microsoft.com/office/drawing/2014/main" id="{7A7457DA-3E1C-1171-A19B-AD178ABF1972}"/>
              </a:ext>
            </a:extLst>
          </p:cNvPr>
          <p:cNvSpPr>
            <a:spLocks noGrp="1"/>
          </p:cNvSpPr>
          <p:nvPr>
            <p:ph type="title"/>
          </p:nvPr>
        </p:nvSpPr>
        <p:spPr>
          <a:xfrm>
            <a:off x="3117954" y="314793"/>
            <a:ext cx="7510072" cy="614597"/>
          </a:xfrm>
        </p:spPr>
        <p:txBody>
          <a:bodyPr/>
          <a:lstStyle/>
          <a:p>
            <a:r>
              <a:rPr lang="en-US" dirty="0"/>
              <a:t>Result employes</a:t>
            </a:r>
            <a:endParaRPr lang="en-IN" dirty="0"/>
          </a:p>
        </p:txBody>
      </p:sp>
      <p:graphicFrame>
        <p:nvGraphicFramePr>
          <p:cNvPr id="6" name="Table 5">
            <a:extLst>
              <a:ext uri="{FF2B5EF4-FFF2-40B4-BE49-F238E27FC236}">
                <a16:creationId xmlns:a16="http://schemas.microsoft.com/office/drawing/2014/main" id="{1DB4932C-456E-CADA-7657-EBB63F735858}"/>
              </a:ext>
            </a:extLst>
          </p:cNvPr>
          <p:cNvGraphicFramePr>
            <a:graphicFrameLocks noGrp="1"/>
          </p:cNvGraphicFramePr>
          <p:nvPr>
            <p:extLst>
              <p:ext uri="{D42A27DB-BD31-4B8C-83A1-F6EECF244321}">
                <p14:modId xmlns:p14="http://schemas.microsoft.com/office/powerpoint/2010/main" val="807086525"/>
              </p:ext>
            </p:extLst>
          </p:nvPr>
        </p:nvGraphicFramePr>
        <p:xfrm>
          <a:off x="989351" y="1184223"/>
          <a:ext cx="10013429" cy="5619910"/>
        </p:xfrm>
        <a:graphic>
          <a:graphicData uri="http://schemas.openxmlformats.org/drawingml/2006/table">
            <a:tbl>
              <a:tblPr firstRow="1" bandRow="1">
                <a:tableStyleId>{93296810-A885-4BE3-A3E7-6D5BEEA58F35}</a:tableStyleId>
              </a:tblPr>
              <a:tblGrid>
                <a:gridCol w="1834797">
                  <a:extLst>
                    <a:ext uri="{9D8B030D-6E8A-4147-A177-3AD203B41FA5}">
                      <a16:colId xmlns:a16="http://schemas.microsoft.com/office/drawing/2014/main" val="801566212"/>
                    </a:ext>
                  </a:extLst>
                </a:gridCol>
                <a:gridCol w="2044658">
                  <a:extLst>
                    <a:ext uri="{9D8B030D-6E8A-4147-A177-3AD203B41FA5}">
                      <a16:colId xmlns:a16="http://schemas.microsoft.com/office/drawing/2014/main" val="382911663"/>
                    </a:ext>
                  </a:extLst>
                </a:gridCol>
                <a:gridCol w="2044658">
                  <a:extLst>
                    <a:ext uri="{9D8B030D-6E8A-4147-A177-3AD203B41FA5}">
                      <a16:colId xmlns:a16="http://schemas.microsoft.com/office/drawing/2014/main" val="1506595828"/>
                    </a:ext>
                  </a:extLst>
                </a:gridCol>
                <a:gridCol w="2044658">
                  <a:extLst>
                    <a:ext uri="{9D8B030D-6E8A-4147-A177-3AD203B41FA5}">
                      <a16:colId xmlns:a16="http://schemas.microsoft.com/office/drawing/2014/main" val="446790432"/>
                    </a:ext>
                  </a:extLst>
                </a:gridCol>
                <a:gridCol w="2044658">
                  <a:extLst>
                    <a:ext uri="{9D8B030D-6E8A-4147-A177-3AD203B41FA5}">
                      <a16:colId xmlns:a16="http://schemas.microsoft.com/office/drawing/2014/main" val="1286148931"/>
                    </a:ext>
                  </a:extLst>
                </a:gridCol>
              </a:tblGrid>
              <a:tr h="0">
                <a:tc>
                  <a:txBody>
                    <a:bodyPr/>
                    <a:lstStyle/>
                    <a:p>
                      <a:r>
                        <a:rPr lang="en-US" dirty="0"/>
                        <a:t>GENDER CODE</a:t>
                      </a:r>
                      <a:endParaRPr lang="en-IN" dirty="0"/>
                    </a:p>
                  </a:txBody>
                  <a:tcPr/>
                </a:tc>
                <a:tc>
                  <a:txBody>
                    <a:bodyPr/>
                    <a:lstStyle/>
                    <a:p>
                      <a:r>
                        <a:rPr lang="en-US" dirty="0"/>
                        <a:t>(ALL)</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90142544"/>
                  </a:ext>
                </a:extLst>
              </a:tr>
              <a:tr h="406543">
                <a:tc>
                  <a:txBody>
                    <a:bodyPr/>
                    <a:lstStyle/>
                    <a:p>
                      <a:r>
                        <a:rPr lang="en-US" dirty="0"/>
                        <a:t>COUNT OF FIRST</a:t>
                      </a:r>
                    </a:p>
                    <a:p>
                      <a:r>
                        <a:rPr lang="en-US" dirty="0"/>
                        <a:t>NAME</a:t>
                      </a:r>
                      <a:endParaRPr lang="en-IN" dirty="0"/>
                    </a:p>
                  </a:txBody>
                  <a:tcPr/>
                </a:tc>
                <a:tc>
                  <a:txBody>
                    <a:bodyPr/>
                    <a:lstStyle/>
                    <a:p>
                      <a:r>
                        <a:rPr lang="en-US" dirty="0"/>
                        <a:t>COMMON LABELS</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94437905"/>
                  </a:ext>
                </a:extLst>
              </a:tr>
              <a:tr h="406543">
                <a:tc>
                  <a:txBody>
                    <a:bodyPr/>
                    <a:lstStyle/>
                    <a:p>
                      <a:r>
                        <a:rPr lang="en-US" dirty="0"/>
                        <a:t>ROW LABELS</a:t>
                      </a:r>
                      <a:endParaRPr lang="en-IN" dirty="0"/>
                    </a:p>
                  </a:txBody>
                  <a:tcPr/>
                </a:tc>
                <a:tc>
                  <a:txBody>
                    <a:bodyPr/>
                    <a:lstStyle/>
                    <a:p>
                      <a:r>
                        <a:rPr lang="en-US" dirty="0"/>
                        <a:t>ZONE A</a:t>
                      </a:r>
                      <a:endParaRPr lang="en-IN" dirty="0"/>
                    </a:p>
                  </a:txBody>
                  <a:tcPr/>
                </a:tc>
                <a:tc>
                  <a:txBody>
                    <a:bodyPr/>
                    <a:lstStyle/>
                    <a:p>
                      <a:r>
                        <a:rPr lang="en-US" dirty="0"/>
                        <a:t>ZONE B</a:t>
                      </a:r>
                      <a:endParaRPr lang="en-IN" dirty="0"/>
                    </a:p>
                  </a:txBody>
                  <a:tcPr/>
                </a:tc>
                <a:tc>
                  <a:txBody>
                    <a:bodyPr/>
                    <a:lstStyle/>
                    <a:p>
                      <a:r>
                        <a:rPr lang="en-US" dirty="0"/>
                        <a:t>ZONE C</a:t>
                      </a:r>
                      <a:endParaRPr lang="en-IN" dirty="0"/>
                    </a:p>
                  </a:txBody>
                  <a:tcPr/>
                </a:tc>
                <a:tc>
                  <a:txBody>
                    <a:bodyPr/>
                    <a:lstStyle/>
                    <a:p>
                      <a:r>
                        <a:rPr lang="en-US" dirty="0"/>
                        <a:t>GRAND TOTAL</a:t>
                      </a:r>
                      <a:endParaRPr lang="en-IN" dirty="0"/>
                    </a:p>
                  </a:txBody>
                  <a:tcPr/>
                </a:tc>
                <a:extLst>
                  <a:ext uri="{0D108BD9-81ED-4DB2-BD59-A6C34878D82A}">
                    <a16:rowId xmlns:a16="http://schemas.microsoft.com/office/drawing/2014/main" val="1202669017"/>
                  </a:ext>
                </a:extLst>
              </a:tr>
              <a:tr h="406543">
                <a:tc>
                  <a:txBody>
                    <a:bodyPr/>
                    <a:lstStyle/>
                    <a:p>
                      <a:r>
                        <a:rPr lang="en-US" dirty="0"/>
                        <a:t>RR</a:t>
                      </a:r>
                      <a:endParaRPr lang="en-IN" dirty="0"/>
                    </a:p>
                  </a:txBody>
                  <a:tcPr/>
                </a:tc>
                <a:tc>
                  <a:txBody>
                    <a:bodyPr/>
                    <a:lstStyle/>
                    <a:p>
                      <a:r>
                        <a:rPr lang="en-US" dirty="0"/>
                        <a:t>98</a:t>
                      </a:r>
                      <a:endParaRPr lang="en-IN" dirty="0"/>
                    </a:p>
                  </a:txBody>
                  <a:tcPr/>
                </a:tc>
                <a:tc>
                  <a:txBody>
                    <a:bodyPr/>
                    <a:lstStyle/>
                    <a:p>
                      <a:r>
                        <a:rPr lang="en-US" dirty="0"/>
                        <a:t>58</a:t>
                      </a:r>
                      <a:endParaRPr lang="en-IN" dirty="0"/>
                    </a:p>
                  </a:txBody>
                  <a:tcPr/>
                </a:tc>
                <a:tc>
                  <a:txBody>
                    <a:bodyPr/>
                    <a:lstStyle/>
                    <a:p>
                      <a:r>
                        <a:rPr lang="en-US" dirty="0"/>
                        <a:t>91</a:t>
                      </a:r>
                    </a:p>
                  </a:txBody>
                  <a:tcPr/>
                </a:tc>
                <a:tc>
                  <a:txBody>
                    <a:bodyPr/>
                    <a:lstStyle/>
                    <a:p>
                      <a:r>
                        <a:rPr lang="en-US" dirty="0"/>
                        <a:t>247</a:t>
                      </a:r>
                      <a:endParaRPr lang="en-IN" dirty="0"/>
                    </a:p>
                  </a:txBody>
                  <a:tcPr/>
                </a:tc>
                <a:extLst>
                  <a:ext uri="{0D108BD9-81ED-4DB2-BD59-A6C34878D82A}">
                    <a16:rowId xmlns:a16="http://schemas.microsoft.com/office/drawing/2014/main" val="1865185458"/>
                  </a:ext>
                </a:extLst>
              </a:tr>
              <a:tr h="406543">
                <a:tc>
                  <a:txBody>
                    <a:bodyPr/>
                    <a:lstStyle/>
                    <a:p>
                      <a:r>
                        <a:rPr lang="en-US" dirty="0"/>
                        <a:t>PXI</a:t>
                      </a:r>
                      <a:endParaRPr lang="en-IN" dirty="0"/>
                    </a:p>
                  </a:txBody>
                  <a:tcPr/>
                </a:tc>
                <a:tc>
                  <a:txBody>
                    <a:bodyPr/>
                    <a:lstStyle/>
                    <a:p>
                      <a:r>
                        <a:rPr lang="en-US" dirty="0"/>
                        <a:t>97</a:t>
                      </a:r>
                      <a:endParaRPr lang="en-IN" dirty="0"/>
                    </a:p>
                  </a:txBody>
                  <a:tcPr/>
                </a:tc>
                <a:tc>
                  <a:txBody>
                    <a:bodyPr/>
                    <a:lstStyle/>
                    <a:p>
                      <a:r>
                        <a:rPr lang="en-US" dirty="0"/>
                        <a:t>62</a:t>
                      </a:r>
                      <a:endParaRPr lang="en-IN" dirty="0"/>
                    </a:p>
                  </a:txBody>
                  <a:tcPr/>
                </a:tc>
                <a:tc>
                  <a:txBody>
                    <a:bodyPr/>
                    <a:lstStyle/>
                    <a:p>
                      <a:r>
                        <a:rPr lang="en-US" dirty="0"/>
                        <a:t>87</a:t>
                      </a:r>
                      <a:endParaRPr lang="en-IN" dirty="0"/>
                    </a:p>
                  </a:txBody>
                  <a:tcPr/>
                </a:tc>
                <a:tc>
                  <a:txBody>
                    <a:bodyPr/>
                    <a:lstStyle/>
                    <a:p>
                      <a:r>
                        <a:rPr lang="en-US" dirty="0"/>
                        <a:t>246</a:t>
                      </a:r>
                      <a:endParaRPr lang="en-IN" dirty="0"/>
                    </a:p>
                  </a:txBody>
                  <a:tcPr/>
                </a:tc>
                <a:extLst>
                  <a:ext uri="{0D108BD9-81ED-4DB2-BD59-A6C34878D82A}">
                    <a16:rowId xmlns:a16="http://schemas.microsoft.com/office/drawing/2014/main" val="3964688591"/>
                  </a:ext>
                </a:extLst>
              </a:tr>
              <a:tr h="406543">
                <a:tc>
                  <a:txBody>
                    <a:bodyPr/>
                    <a:lstStyle/>
                    <a:p>
                      <a:r>
                        <a:rPr lang="en-US" dirty="0"/>
                        <a:t>SRH</a:t>
                      </a:r>
                      <a:endParaRPr lang="en-IN" dirty="0"/>
                    </a:p>
                  </a:txBody>
                  <a:tcPr/>
                </a:tc>
                <a:tc>
                  <a:txBody>
                    <a:bodyPr/>
                    <a:lstStyle/>
                    <a:p>
                      <a:r>
                        <a:rPr lang="en-US" dirty="0"/>
                        <a:t>89</a:t>
                      </a:r>
                      <a:endParaRPr lang="en-IN" dirty="0"/>
                    </a:p>
                  </a:txBody>
                  <a:tcPr/>
                </a:tc>
                <a:tc>
                  <a:txBody>
                    <a:bodyPr/>
                    <a:lstStyle/>
                    <a:p>
                      <a:r>
                        <a:rPr lang="en-US" dirty="0"/>
                        <a:t>75</a:t>
                      </a:r>
                      <a:endParaRPr lang="en-IN" dirty="0"/>
                    </a:p>
                  </a:txBody>
                  <a:tcPr/>
                </a:tc>
                <a:tc>
                  <a:txBody>
                    <a:bodyPr/>
                    <a:lstStyle/>
                    <a:p>
                      <a:r>
                        <a:rPr lang="en-US" dirty="0"/>
                        <a:t>68</a:t>
                      </a:r>
                      <a:endParaRPr lang="en-IN" dirty="0"/>
                    </a:p>
                  </a:txBody>
                  <a:tcPr/>
                </a:tc>
                <a:tc>
                  <a:txBody>
                    <a:bodyPr/>
                    <a:lstStyle/>
                    <a:p>
                      <a:r>
                        <a:rPr lang="en-US" dirty="0"/>
                        <a:t>232</a:t>
                      </a:r>
                      <a:endParaRPr lang="en-IN" dirty="0"/>
                    </a:p>
                  </a:txBody>
                  <a:tcPr/>
                </a:tc>
                <a:extLst>
                  <a:ext uri="{0D108BD9-81ED-4DB2-BD59-A6C34878D82A}">
                    <a16:rowId xmlns:a16="http://schemas.microsoft.com/office/drawing/2014/main" val="1634738398"/>
                  </a:ext>
                </a:extLst>
              </a:tr>
              <a:tr h="406543">
                <a:tc>
                  <a:txBody>
                    <a:bodyPr/>
                    <a:lstStyle/>
                    <a:p>
                      <a:r>
                        <a:rPr lang="en-US" dirty="0"/>
                        <a:t>MI</a:t>
                      </a:r>
                      <a:endParaRPr lang="en-IN" dirty="0"/>
                    </a:p>
                  </a:txBody>
                  <a:tcPr/>
                </a:tc>
                <a:tc>
                  <a:txBody>
                    <a:bodyPr/>
                    <a:lstStyle/>
                    <a:p>
                      <a:r>
                        <a:rPr lang="en-US" dirty="0"/>
                        <a:t>78</a:t>
                      </a:r>
                      <a:endParaRPr lang="en-IN" dirty="0"/>
                    </a:p>
                  </a:txBody>
                  <a:tcPr/>
                </a:tc>
                <a:tc>
                  <a:txBody>
                    <a:bodyPr/>
                    <a:lstStyle/>
                    <a:p>
                      <a:r>
                        <a:rPr lang="en-US" dirty="0"/>
                        <a:t>77</a:t>
                      </a:r>
                      <a:endParaRPr lang="en-IN" dirty="0"/>
                    </a:p>
                  </a:txBody>
                  <a:tcPr/>
                </a:tc>
                <a:tc>
                  <a:txBody>
                    <a:bodyPr/>
                    <a:lstStyle/>
                    <a:p>
                      <a:r>
                        <a:rPr lang="en-US" dirty="0"/>
                        <a:t>57</a:t>
                      </a:r>
                      <a:endParaRPr lang="en-IN" dirty="0"/>
                    </a:p>
                  </a:txBody>
                  <a:tcPr/>
                </a:tc>
                <a:tc>
                  <a:txBody>
                    <a:bodyPr/>
                    <a:lstStyle/>
                    <a:p>
                      <a:r>
                        <a:rPr lang="en-US" dirty="0"/>
                        <a:t>212</a:t>
                      </a:r>
                      <a:endParaRPr lang="en-IN" dirty="0"/>
                    </a:p>
                  </a:txBody>
                  <a:tcPr/>
                </a:tc>
                <a:extLst>
                  <a:ext uri="{0D108BD9-81ED-4DB2-BD59-A6C34878D82A}">
                    <a16:rowId xmlns:a16="http://schemas.microsoft.com/office/drawing/2014/main" val="2931622435"/>
                  </a:ext>
                </a:extLst>
              </a:tr>
              <a:tr h="406543">
                <a:tc>
                  <a:txBody>
                    <a:bodyPr/>
                    <a:lstStyle/>
                    <a:p>
                      <a:r>
                        <a:rPr lang="en-US" dirty="0"/>
                        <a:t>RCB</a:t>
                      </a:r>
                      <a:endParaRPr lang="en-IN" dirty="0"/>
                    </a:p>
                  </a:txBody>
                  <a:tcPr/>
                </a:tc>
                <a:tc>
                  <a:txBody>
                    <a:bodyPr/>
                    <a:lstStyle/>
                    <a:p>
                      <a:r>
                        <a:rPr lang="en-US" dirty="0"/>
                        <a:t>87</a:t>
                      </a:r>
                      <a:endParaRPr lang="en-IN" dirty="0"/>
                    </a:p>
                  </a:txBody>
                  <a:tcPr/>
                </a:tc>
                <a:tc>
                  <a:txBody>
                    <a:bodyPr/>
                    <a:lstStyle/>
                    <a:p>
                      <a:r>
                        <a:rPr lang="en-US" dirty="0"/>
                        <a:t>89</a:t>
                      </a:r>
                      <a:endParaRPr lang="en-IN" dirty="0"/>
                    </a:p>
                  </a:txBody>
                  <a:tcPr/>
                </a:tc>
                <a:tc>
                  <a:txBody>
                    <a:bodyPr/>
                    <a:lstStyle/>
                    <a:p>
                      <a:r>
                        <a:rPr lang="en-US" dirty="0"/>
                        <a:t>84</a:t>
                      </a:r>
                      <a:endParaRPr lang="en-IN" dirty="0"/>
                    </a:p>
                  </a:txBody>
                  <a:tcPr/>
                </a:tc>
                <a:tc>
                  <a:txBody>
                    <a:bodyPr/>
                    <a:lstStyle/>
                    <a:p>
                      <a:r>
                        <a:rPr lang="en-US" dirty="0"/>
                        <a:t>260</a:t>
                      </a:r>
                      <a:endParaRPr lang="en-IN" dirty="0"/>
                    </a:p>
                  </a:txBody>
                  <a:tcPr/>
                </a:tc>
                <a:extLst>
                  <a:ext uri="{0D108BD9-81ED-4DB2-BD59-A6C34878D82A}">
                    <a16:rowId xmlns:a16="http://schemas.microsoft.com/office/drawing/2014/main" val="65932985"/>
                  </a:ext>
                </a:extLst>
              </a:tr>
              <a:tr h="406543">
                <a:tc>
                  <a:txBody>
                    <a:bodyPr/>
                    <a:lstStyle/>
                    <a:p>
                      <a:r>
                        <a:rPr lang="en-US" dirty="0"/>
                        <a:t>CSK</a:t>
                      </a:r>
                      <a:endParaRPr lang="en-IN" dirty="0"/>
                    </a:p>
                  </a:txBody>
                  <a:tcPr/>
                </a:tc>
                <a:tc>
                  <a:txBody>
                    <a:bodyPr/>
                    <a:lstStyle/>
                    <a:p>
                      <a:r>
                        <a:rPr lang="en-US" dirty="0"/>
                        <a:t>94</a:t>
                      </a:r>
                      <a:endParaRPr lang="en-IN" dirty="0"/>
                    </a:p>
                  </a:txBody>
                  <a:tcPr/>
                </a:tc>
                <a:tc>
                  <a:txBody>
                    <a:bodyPr/>
                    <a:lstStyle/>
                    <a:p>
                      <a:r>
                        <a:rPr lang="en-US" dirty="0"/>
                        <a:t>96</a:t>
                      </a:r>
                      <a:endParaRPr lang="en-IN" dirty="0"/>
                    </a:p>
                  </a:txBody>
                  <a:tcPr/>
                </a:tc>
                <a:tc>
                  <a:txBody>
                    <a:bodyPr/>
                    <a:lstStyle/>
                    <a:p>
                      <a:r>
                        <a:rPr lang="en-US" dirty="0"/>
                        <a:t>66</a:t>
                      </a:r>
                      <a:endParaRPr lang="en-IN" dirty="0"/>
                    </a:p>
                  </a:txBody>
                  <a:tcPr/>
                </a:tc>
                <a:tc>
                  <a:txBody>
                    <a:bodyPr/>
                    <a:lstStyle/>
                    <a:p>
                      <a:r>
                        <a:rPr lang="en-US" dirty="0"/>
                        <a:t>256</a:t>
                      </a:r>
                      <a:endParaRPr lang="en-IN" dirty="0"/>
                    </a:p>
                  </a:txBody>
                  <a:tcPr/>
                </a:tc>
                <a:extLst>
                  <a:ext uri="{0D108BD9-81ED-4DB2-BD59-A6C34878D82A}">
                    <a16:rowId xmlns:a16="http://schemas.microsoft.com/office/drawing/2014/main" val="3664713938"/>
                  </a:ext>
                </a:extLst>
              </a:tr>
              <a:tr h="406543">
                <a:tc>
                  <a:txBody>
                    <a:bodyPr/>
                    <a:lstStyle/>
                    <a:p>
                      <a:r>
                        <a:rPr lang="en-US" dirty="0"/>
                        <a:t>KKR</a:t>
                      </a:r>
                      <a:endParaRPr lang="en-IN" dirty="0"/>
                    </a:p>
                  </a:txBody>
                  <a:tcPr/>
                </a:tc>
                <a:tc>
                  <a:txBody>
                    <a:bodyPr/>
                    <a:lstStyle/>
                    <a:p>
                      <a:r>
                        <a:rPr lang="en-US" dirty="0"/>
                        <a:t>86</a:t>
                      </a:r>
                      <a:endParaRPr lang="en-IN" dirty="0"/>
                    </a:p>
                  </a:txBody>
                  <a:tcPr/>
                </a:tc>
                <a:tc>
                  <a:txBody>
                    <a:bodyPr/>
                    <a:lstStyle/>
                    <a:p>
                      <a:r>
                        <a:rPr lang="en-US" dirty="0"/>
                        <a:t>68</a:t>
                      </a:r>
                      <a:endParaRPr lang="en-IN" dirty="0"/>
                    </a:p>
                  </a:txBody>
                  <a:tcPr/>
                </a:tc>
                <a:tc>
                  <a:txBody>
                    <a:bodyPr/>
                    <a:lstStyle/>
                    <a:p>
                      <a:r>
                        <a:rPr lang="en-US" dirty="0"/>
                        <a:t>81</a:t>
                      </a:r>
                      <a:endParaRPr lang="en-IN" dirty="0"/>
                    </a:p>
                  </a:txBody>
                  <a:tcPr/>
                </a:tc>
                <a:tc>
                  <a:txBody>
                    <a:bodyPr/>
                    <a:lstStyle/>
                    <a:p>
                      <a:r>
                        <a:rPr lang="en-US" dirty="0"/>
                        <a:t>235</a:t>
                      </a:r>
                      <a:endParaRPr lang="en-IN" dirty="0"/>
                    </a:p>
                  </a:txBody>
                  <a:tcPr/>
                </a:tc>
                <a:extLst>
                  <a:ext uri="{0D108BD9-81ED-4DB2-BD59-A6C34878D82A}">
                    <a16:rowId xmlns:a16="http://schemas.microsoft.com/office/drawing/2014/main" val="2403697701"/>
                  </a:ext>
                </a:extLst>
              </a:tr>
              <a:tr h="406543">
                <a:tc>
                  <a:txBody>
                    <a:bodyPr/>
                    <a:lstStyle/>
                    <a:p>
                      <a:r>
                        <a:rPr lang="en-US" dirty="0"/>
                        <a:t>GT</a:t>
                      </a:r>
                      <a:endParaRPr lang="en-IN" dirty="0"/>
                    </a:p>
                  </a:txBody>
                  <a:tcPr/>
                </a:tc>
                <a:tc>
                  <a:txBody>
                    <a:bodyPr/>
                    <a:lstStyle/>
                    <a:p>
                      <a:r>
                        <a:rPr lang="en-US" dirty="0"/>
                        <a:t>75</a:t>
                      </a:r>
                      <a:endParaRPr lang="en-IN" dirty="0"/>
                    </a:p>
                  </a:txBody>
                  <a:tcPr/>
                </a:tc>
                <a:tc>
                  <a:txBody>
                    <a:bodyPr/>
                    <a:lstStyle/>
                    <a:p>
                      <a:r>
                        <a:rPr lang="en-US" dirty="0"/>
                        <a:t>64</a:t>
                      </a:r>
                      <a:endParaRPr lang="en-IN" dirty="0"/>
                    </a:p>
                  </a:txBody>
                  <a:tcPr/>
                </a:tc>
                <a:tc>
                  <a:txBody>
                    <a:bodyPr/>
                    <a:lstStyle/>
                    <a:p>
                      <a:r>
                        <a:rPr lang="en-US" dirty="0"/>
                        <a:t>92</a:t>
                      </a:r>
                      <a:endParaRPr lang="en-IN" dirty="0"/>
                    </a:p>
                  </a:txBody>
                  <a:tcPr/>
                </a:tc>
                <a:tc>
                  <a:txBody>
                    <a:bodyPr/>
                    <a:lstStyle/>
                    <a:p>
                      <a:r>
                        <a:rPr lang="en-US" dirty="0"/>
                        <a:t>231</a:t>
                      </a:r>
                      <a:endParaRPr lang="en-IN" dirty="0"/>
                    </a:p>
                  </a:txBody>
                  <a:tcPr/>
                </a:tc>
                <a:extLst>
                  <a:ext uri="{0D108BD9-81ED-4DB2-BD59-A6C34878D82A}">
                    <a16:rowId xmlns:a16="http://schemas.microsoft.com/office/drawing/2014/main" val="1965454552"/>
                  </a:ext>
                </a:extLst>
              </a:tr>
              <a:tr h="406543">
                <a:tc>
                  <a:txBody>
                    <a:bodyPr/>
                    <a:lstStyle/>
                    <a:p>
                      <a:r>
                        <a:rPr lang="en-US" dirty="0"/>
                        <a:t>GRAND TOTAL</a:t>
                      </a:r>
                      <a:endParaRPr lang="en-IN" dirty="0"/>
                    </a:p>
                  </a:txBody>
                  <a:tcPr/>
                </a:tc>
                <a:tc>
                  <a:txBody>
                    <a:bodyPr/>
                    <a:lstStyle/>
                    <a:p>
                      <a:r>
                        <a:rPr lang="en-US" dirty="0"/>
                        <a:t>704</a:t>
                      </a:r>
                      <a:endParaRPr lang="en-IN" dirty="0"/>
                    </a:p>
                  </a:txBody>
                  <a:tcPr/>
                </a:tc>
                <a:tc>
                  <a:txBody>
                    <a:bodyPr/>
                    <a:lstStyle/>
                    <a:p>
                      <a:r>
                        <a:rPr lang="en-US" dirty="0"/>
                        <a:t>589</a:t>
                      </a:r>
                      <a:endParaRPr lang="en-IN" dirty="0"/>
                    </a:p>
                  </a:txBody>
                  <a:tcPr/>
                </a:tc>
                <a:tc>
                  <a:txBody>
                    <a:bodyPr/>
                    <a:lstStyle/>
                    <a:p>
                      <a:r>
                        <a:rPr lang="en-US" dirty="0"/>
                        <a:t>626</a:t>
                      </a:r>
                      <a:endParaRPr lang="en-IN" dirty="0"/>
                    </a:p>
                  </a:txBody>
                  <a:tcPr/>
                </a:tc>
                <a:tc>
                  <a:txBody>
                    <a:bodyPr/>
                    <a:lstStyle/>
                    <a:p>
                      <a:r>
                        <a:rPr lang="en-US" dirty="0"/>
                        <a:t>1919</a:t>
                      </a:r>
                      <a:endParaRPr lang="en-IN" dirty="0"/>
                    </a:p>
                  </a:txBody>
                  <a:tcPr/>
                </a:tc>
                <a:extLst>
                  <a:ext uri="{0D108BD9-81ED-4DB2-BD59-A6C34878D82A}">
                    <a16:rowId xmlns:a16="http://schemas.microsoft.com/office/drawing/2014/main" val="169725565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1BEA-8B5F-4A8B-25F2-AC3BC80D3936}"/>
              </a:ext>
            </a:extLst>
          </p:cNvPr>
          <p:cNvSpPr>
            <a:spLocks noGrp="1"/>
          </p:cNvSpPr>
          <p:nvPr>
            <p:ph type="title"/>
          </p:nvPr>
        </p:nvSpPr>
        <p:spPr>
          <a:xfrm>
            <a:off x="3573069" y="205562"/>
            <a:ext cx="5045861" cy="663867"/>
          </a:xfrm>
        </p:spPr>
        <p:txBody>
          <a:bodyPr/>
          <a:lstStyle/>
          <a:p>
            <a:r>
              <a:rPr lang="en-US" dirty="0"/>
              <a:t>EMPLOYEES DATA</a:t>
            </a:r>
            <a:endParaRPr lang="en-IN" dirty="0"/>
          </a:p>
        </p:txBody>
      </p:sp>
      <p:graphicFrame>
        <p:nvGraphicFramePr>
          <p:cNvPr id="3" name="Chart 2">
            <a:extLst>
              <a:ext uri="{FF2B5EF4-FFF2-40B4-BE49-F238E27FC236}">
                <a16:creationId xmlns:a16="http://schemas.microsoft.com/office/drawing/2014/main" id="{AFD1E70E-7CA6-BA98-F029-B6B091916F69}"/>
              </a:ext>
            </a:extLst>
          </p:cNvPr>
          <p:cNvGraphicFramePr>
            <a:graphicFrameLocks/>
          </p:cNvGraphicFramePr>
          <p:nvPr>
            <p:extLst>
              <p:ext uri="{D42A27DB-BD31-4B8C-83A1-F6EECF244321}">
                <p14:modId xmlns:p14="http://schemas.microsoft.com/office/powerpoint/2010/main" val="1950096308"/>
              </p:ext>
            </p:extLst>
          </p:nvPr>
        </p:nvGraphicFramePr>
        <p:xfrm>
          <a:off x="2338466" y="1214203"/>
          <a:ext cx="6880485" cy="49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52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762531" y="2827080"/>
            <a:ext cx="5981075"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*Filtering – to fill the missing values.</a:t>
            </a:r>
            <a:endParaRPr dirty="0"/>
          </a:p>
          <a:p>
            <a:pPr marL="0" marR="0" lvl="0" indent="0" algn="l" rtl="0">
              <a:spcBef>
                <a:spcPts val="0"/>
              </a:spcBef>
              <a:spcAft>
                <a:spcPts val="0"/>
              </a:spcAft>
              <a:buNone/>
            </a:pPr>
            <a:r>
              <a:rPr lang="en-US" sz="3200" dirty="0">
                <a:solidFill>
                  <a:schemeClr val="dk1"/>
                </a:solidFill>
                <a:latin typeface="Calibri"/>
                <a:ea typeface="Calibri"/>
                <a:cs typeface="Calibri"/>
                <a:sym typeface="Calibri"/>
              </a:rPr>
              <a:t>*Conditional </a:t>
            </a:r>
            <a:r>
              <a:rPr lang="en-US" sz="3200" dirty="0" err="1">
                <a:solidFill>
                  <a:schemeClr val="dk1"/>
                </a:solidFill>
                <a:latin typeface="Calibri"/>
                <a:ea typeface="Calibri"/>
                <a:cs typeface="Calibri"/>
                <a:sym typeface="Calibri"/>
              </a:rPr>
              <a:t>formating</a:t>
            </a:r>
            <a:r>
              <a:rPr lang="en-US" sz="3200" dirty="0">
                <a:solidFill>
                  <a:schemeClr val="dk1"/>
                </a:solidFill>
                <a:latin typeface="Calibri"/>
                <a:ea typeface="Calibri"/>
                <a:cs typeface="Calibri"/>
                <a:sym typeface="Calibri"/>
              </a:rPr>
              <a:t>- blank values.</a:t>
            </a:r>
            <a:endParaRPr dirty="0"/>
          </a:p>
          <a:p>
            <a:pPr marL="0" marR="0" lvl="0" indent="0" algn="l" rtl="0">
              <a:spcBef>
                <a:spcPts val="0"/>
              </a:spcBef>
              <a:spcAft>
                <a:spcPts val="0"/>
              </a:spcAft>
              <a:buNone/>
            </a:pPr>
            <a:r>
              <a:rPr lang="en-US" sz="3200" dirty="0">
                <a:solidFill>
                  <a:schemeClr val="dk1"/>
                </a:solidFill>
                <a:latin typeface="Calibri"/>
                <a:ea typeface="Calibri"/>
                <a:cs typeface="Calibri"/>
                <a:sym typeface="Calibri"/>
              </a:rPr>
              <a:t>*Using- Pivot table &amp; Chart.</a:t>
            </a:r>
            <a:endParaRPr sz="32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TotalTime>
  <Words>772</Words>
  <Application>Microsoft Office PowerPoint</Application>
  <PresentationFormat>Widescreen</PresentationFormat>
  <Paragraphs>146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vt:lpstr>
      <vt:lpstr>Calibri</vt:lpstr>
      <vt:lpstr>Gill Sans MT</vt:lpstr>
      <vt:lpstr>Times New Roman</vt:lpstr>
      <vt:lpstr>Trebuchet MS</vt:lpstr>
      <vt:lpstr>Arial</vt:lpstr>
      <vt:lpstr>Gallery</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 employes</vt:lpstr>
      <vt:lpstr>EMPLOYEES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user31</dc:creator>
  <cp:lastModifiedBy>user31</cp:lastModifiedBy>
  <cp:revision>9</cp:revision>
  <dcterms:modified xsi:type="dcterms:W3CDTF">2024-09-04T04:25:24Z</dcterms:modified>
</cp:coreProperties>
</file>