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375" y="629856"/>
            <a:ext cx="953389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375" y="1135380"/>
            <a:ext cx="10265410" cy="4680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ohanapriyaselvam2003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kaggle.com/datasets/fraud" TargetMode="External"/><Relationship Id="rId3" Type="http://schemas.openxmlformats.org/officeDocument/2006/relationships/hyperlink" Target="http://www.github.com/Fraud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0326" y="1515363"/>
            <a:ext cx="7987665" cy="831215"/>
          </a:xfrm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12700" marR="5080" indent="38100">
              <a:lnSpc>
                <a:spcPts val="3010"/>
              </a:lnSpc>
              <a:spcBef>
                <a:spcPts val="470"/>
              </a:spcBef>
            </a:pPr>
            <a:r>
              <a:rPr dirty="0" sz="2750" spc="30" b="1">
                <a:solidFill>
                  <a:srgbClr val="000000"/>
                </a:solidFill>
                <a:latin typeface="Times New Roman"/>
                <a:cs typeface="Times New Roman"/>
              </a:rPr>
              <a:t>FRAUD</a:t>
            </a:r>
            <a:r>
              <a:rPr dirty="0" sz="27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15" b="1">
                <a:solidFill>
                  <a:srgbClr val="000000"/>
                </a:solidFill>
                <a:latin typeface="Times New Roman"/>
                <a:cs typeface="Times New Roman"/>
              </a:rPr>
              <a:t>DETECTION</a:t>
            </a:r>
            <a:r>
              <a:rPr dirty="0" sz="2750" spc="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-40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750" spc="15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5" b="1">
                <a:solidFill>
                  <a:srgbClr val="000000"/>
                </a:solidFill>
                <a:latin typeface="Times New Roman"/>
                <a:cs typeface="Times New Roman"/>
              </a:rPr>
              <a:t>FINANCIAL</a:t>
            </a:r>
            <a:r>
              <a:rPr dirty="0" sz="2750" spc="8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5" b="1">
                <a:solidFill>
                  <a:srgbClr val="000000"/>
                </a:solidFill>
                <a:latin typeface="Times New Roman"/>
                <a:cs typeface="Times New Roman"/>
              </a:rPr>
              <a:t>SERVICES </a:t>
            </a:r>
            <a:r>
              <a:rPr dirty="0" sz="2750" spc="-6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5" b="1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dirty="0" sz="2750" spc="1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15" b="1">
                <a:solidFill>
                  <a:srgbClr val="000000"/>
                </a:solidFill>
                <a:latin typeface="Times New Roman"/>
                <a:cs typeface="Times New Roman"/>
              </a:rPr>
              <a:t>CONVOLUTIONAL</a:t>
            </a:r>
            <a:r>
              <a:rPr dirty="0" sz="275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30" b="1">
                <a:solidFill>
                  <a:srgbClr val="000000"/>
                </a:solidFill>
                <a:latin typeface="Times New Roman"/>
                <a:cs typeface="Times New Roman"/>
              </a:rPr>
              <a:t>NEURAL</a:t>
            </a:r>
            <a:r>
              <a:rPr dirty="0" sz="2750" spc="-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30" b="1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6284" y="3502342"/>
            <a:ext cx="4244975" cy="158051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700" spc="15">
                <a:latin typeface="Calibri"/>
                <a:cs typeface="Calibri"/>
              </a:rPr>
              <a:t>P</a:t>
            </a:r>
            <a:r>
              <a:rPr dirty="0" sz="1700" spc="-30">
                <a:latin typeface="Calibri"/>
                <a:cs typeface="Calibri"/>
              </a:rPr>
              <a:t>R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40">
                <a:latin typeface="Calibri"/>
                <a:cs typeface="Calibri"/>
              </a:rPr>
              <a:t>S</a:t>
            </a:r>
            <a:r>
              <a:rPr dirty="0" sz="1700" spc="-10">
                <a:latin typeface="Calibri"/>
                <a:cs typeface="Calibri"/>
              </a:rPr>
              <a:t>E</a:t>
            </a:r>
            <a:r>
              <a:rPr dirty="0" sz="1700" spc="25">
                <a:latin typeface="Calibri"/>
                <a:cs typeface="Calibri"/>
              </a:rPr>
              <a:t>N</a:t>
            </a:r>
            <a:r>
              <a:rPr dirty="0" sz="1700" spc="-10">
                <a:latin typeface="Calibri"/>
                <a:cs typeface="Calibri"/>
              </a:rPr>
              <a:t>TE</a:t>
            </a:r>
            <a:r>
              <a:rPr dirty="0" sz="1700" spc="15">
                <a:latin typeface="Calibri"/>
                <a:cs typeface="Calibri"/>
              </a:rPr>
              <a:t>D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B</a:t>
            </a:r>
            <a:r>
              <a:rPr dirty="0" sz="1700" spc="-160">
                <a:latin typeface="Calibri"/>
                <a:cs typeface="Calibri"/>
              </a:rPr>
              <a:t>Y</a:t>
            </a:r>
            <a:r>
              <a:rPr dirty="0" sz="1700" spc="5"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439"/>
              </a:spcBef>
            </a:pPr>
            <a:r>
              <a:rPr dirty="0" sz="1700" spc="40">
                <a:latin typeface="Calibri"/>
                <a:cs typeface="Calibri"/>
              </a:rPr>
              <a:t>M</a:t>
            </a:r>
            <a:r>
              <a:rPr dirty="0" sz="1700">
                <a:latin typeface="Calibri"/>
                <a:cs typeface="Calibri"/>
              </a:rPr>
              <a:t>o</a:t>
            </a:r>
            <a:r>
              <a:rPr dirty="0" sz="1700" spc="5">
                <a:latin typeface="Calibri"/>
                <a:cs typeface="Calibri"/>
              </a:rPr>
              <a:t>ha</a:t>
            </a:r>
            <a:r>
              <a:rPr dirty="0" sz="1700">
                <a:latin typeface="Calibri"/>
                <a:cs typeface="Calibri"/>
              </a:rPr>
              <a:t>n</a:t>
            </a:r>
            <a:r>
              <a:rPr dirty="0" sz="1700" spc="10">
                <a:latin typeface="Calibri"/>
                <a:cs typeface="Calibri"/>
              </a:rPr>
              <a:t>a</a:t>
            </a:r>
            <a:r>
              <a:rPr dirty="0" sz="1700" spc="-9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</a:t>
            </a:r>
            <a:r>
              <a:rPr dirty="0" sz="1700" spc="5">
                <a:latin typeface="Calibri"/>
                <a:cs typeface="Calibri"/>
              </a:rPr>
              <a:t>r</a:t>
            </a:r>
            <a:r>
              <a:rPr dirty="0" sz="1700" spc="-25">
                <a:latin typeface="Calibri"/>
                <a:cs typeface="Calibri"/>
              </a:rPr>
              <a:t>i</a:t>
            </a:r>
            <a:r>
              <a:rPr dirty="0" sz="1700" spc="-25">
                <a:latin typeface="Calibri"/>
                <a:cs typeface="Calibri"/>
              </a:rPr>
              <a:t>y</a:t>
            </a:r>
            <a:r>
              <a:rPr dirty="0" sz="1700" spc="1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360"/>
              </a:spcBef>
            </a:pPr>
            <a:r>
              <a:rPr dirty="0" sz="1700" spc="10">
                <a:latin typeface="Calibri"/>
                <a:cs typeface="Calibri"/>
              </a:rPr>
              <a:t>III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YEAR,KVCET,CSE</a:t>
            </a:r>
            <a:endParaRPr sz="17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365"/>
              </a:spcBef>
            </a:pPr>
            <a:r>
              <a:rPr dirty="0" sz="1700" spc="20">
                <a:latin typeface="Calibri"/>
                <a:cs typeface="Calibri"/>
              </a:rPr>
              <a:t>NM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ID:au421221104021</a:t>
            </a:r>
            <a:endParaRPr sz="17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439"/>
              </a:spcBef>
            </a:pPr>
            <a:r>
              <a:rPr dirty="0" sz="1700" spc="5">
                <a:latin typeface="Calibri"/>
                <a:cs typeface="Calibri"/>
              </a:rPr>
              <a:t>Gmail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id: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  <a:hlinkClick r:id="rId2"/>
              </a:rPr>
              <a:t>mohanapriyaselvam2003@gmail.com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804227"/>
            <a:ext cx="10373995" cy="513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CONCLUSION: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241300" marR="6350" indent="-229235">
              <a:lnSpc>
                <a:spcPct val="802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600" spc="15">
                <a:latin typeface="Calibri"/>
                <a:cs typeface="Calibri"/>
              </a:rPr>
              <a:t>In </a:t>
            </a:r>
            <a:r>
              <a:rPr dirty="0" sz="2600" spc="-5">
                <a:latin typeface="Calibri"/>
                <a:cs typeface="Calibri"/>
              </a:rPr>
              <a:t>conclusion, </a:t>
            </a:r>
            <a:r>
              <a:rPr dirty="0" sz="2600" spc="5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integration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profile </a:t>
            </a:r>
            <a:r>
              <a:rPr dirty="0" sz="2600" spc="-10">
                <a:latin typeface="Calibri"/>
                <a:cs typeface="Calibri"/>
              </a:rPr>
              <a:t>attributes, </a:t>
            </a:r>
            <a:r>
              <a:rPr dirty="0" sz="2600" spc="-5">
                <a:latin typeface="Calibri"/>
                <a:cs typeface="Calibri"/>
              </a:rPr>
              <a:t>textual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features,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and 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network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characteristics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into</a:t>
            </a:r>
            <a:r>
              <a:rPr dirty="0" sz="2600" spc="5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our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fraud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detection</a:t>
            </a:r>
            <a:r>
              <a:rPr dirty="0" sz="2600" spc="56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system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enables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a 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comprehensive </a:t>
            </a:r>
            <a:r>
              <a:rPr dirty="0" sz="2600">
                <a:latin typeface="Calibri"/>
                <a:cs typeface="Calibri"/>
              </a:rPr>
              <a:t>analysis </a:t>
            </a:r>
            <a:r>
              <a:rPr dirty="0" sz="2600" spc="-10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user </a:t>
            </a:r>
            <a:r>
              <a:rPr dirty="0" sz="2600" spc="-15">
                <a:latin typeface="Calibri"/>
                <a:cs typeface="Calibri"/>
              </a:rPr>
              <a:t>behavior </a:t>
            </a:r>
            <a:r>
              <a:rPr dirty="0" sz="2600" spc="-10">
                <a:latin typeface="Calibri"/>
                <a:cs typeface="Calibri"/>
              </a:rPr>
              <a:t>on online </a:t>
            </a:r>
            <a:r>
              <a:rPr dirty="0" sz="2600">
                <a:latin typeface="Calibri"/>
                <a:cs typeface="Calibri"/>
              </a:rPr>
              <a:t>platforms. </a:t>
            </a:r>
            <a:r>
              <a:rPr dirty="0" sz="2600" spc="-20">
                <a:latin typeface="Calibri"/>
                <a:cs typeface="Calibri"/>
              </a:rPr>
              <a:t>Leveraging 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35">
                <a:latin typeface="Calibri"/>
                <a:cs typeface="Calibri"/>
              </a:rPr>
              <a:t>C</a:t>
            </a:r>
            <a:r>
              <a:rPr dirty="0" sz="2600" spc="-25">
                <a:latin typeface="Calibri"/>
                <a:cs typeface="Calibri"/>
              </a:rPr>
              <a:t>o</a:t>
            </a:r>
            <a:r>
              <a:rPr dirty="0" sz="2600" spc="-95">
                <a:latin typeface="Calibri"/>
                <a:cs typeface="Calibri"/>
              </a:rPr>
              <a:t>n</a:t>
            </a:r>
            <a:r>
              <a:rPr dirty="0" sz="2600" spc="15">
                <a:latin typeface="Calibri"/>
                <a:cs typeface="Calibri"/>
              </a:rPr>
              <a:t>v</a:t>
            </a:r>
            <a:r>
              <a:rPr dirty="0" sz="2600" spc="-25">
                <a:latin typeface="Calibri"/>
                <a:cs typeface="Calibri"/>
              </a:rPr>
              <a:t>o</a:t>
            </a:r>
            <a:r>
              <a:rPr dirty="0" sz="2600" spc="5">
                <a:latin typeface="Calibri"/>
                <a:cs typeface="Calibri"/>
              </a:rPr>
              <a:t>l</a:t>
            </a:r>
            <a:r>
              <a:rPr dirty="0" sz="2600" spc="-25">
                <a:latin typeface="Calibri"/>
                <a:cs typeface="Calibri"/>
              </a:rPr>
              <a:t>u</a:t>
            </a:r>
            <a:r>
              <a:rPr dirty="0" sz="2600" spc="25">
                <a:latin typeface="Calibri"/>
                <a:cs typeface="Calibri"/>
              </a:rPr>
              <a:t>t</a:t>
            </a:r>
            <a:r>
              <a:rPr dirty="0" sz="2600" spc="5">
                <a:latin typeface="Calibri"/>
                <a:cs typeface="Calibri"/>
              </a:rPr>
              <a:t>i</a:t>
            </a:r>
            <a:r>
              <a:rPr dirty="0" sz="2600" spc="-30">
                <a:latin typeface="Calibri"/>
                <a:cs typeface="Calibri"/>
              </a:rPr>
              <a:t>o</a:t>
            </a:r>
            <a:r>
              <a:rPr dirty="0" sz="2600" spc="-20">
                <a:latin typeface="Calibri"/>
                <a:cs typeface="Calibri"/>
              </a:rPr>
              <a:t>n</a:t>
            </a:r>
            <a:r>
              <a:rPr dirty="0" sz="2600" spc="2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l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40">
                <a:latin typeface="Calibri"/>
                <a:cs typeface="Calibri"/>
              </a:rPr>
              <a:t>N</a:t>
            </a:r>
            <a:r>
              <a:rPr dirty="0" sz="2600" spc="-20">
                <a:latin typeface="Calibri"/>
                <a:cs typeface="Calibri"/>
              </a:rPr>
              <a:t>eu</a:t>
            </a:r>
            <a:r>
              <a:rPr dirty="0" sz="2600" spc="-85">
                <a:latin typeface="Calibri"/>
                <a:cs typeface="Calibri"/>
              </a:rPr>
              <a:t>r</a:t>
            </a:r>
            <a:r>
              <a:rPr dirty="0" sz="2600" spc="2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l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40">
                <a:latin typeface="Calibri"/>
                <a:cs typeface="Calibri"/>
              </a:rPr>
              <a:t>N</a:t>
            </a:r>
            <a:r>
              <a:rPr dirty="0" sz="2600" spc="-25">
                <a:latin typeface="Calibri"/>
                <a:cs typeface="Calibri"/>
              </a:rPr>
              <a:t>e</a:t>
            </a:r>
            <a:r>
              <a:rPr dirty="0" sz="2600" spc="25">
                <a:latin typeface="Calibri"/>
                <a:cs typeface="Calibri"/>
              </a:rPr>
              <a:t>t</a:t>
            </a:r>
            <a:r>
              <a:rPr dirty="0" sz="2600" spc="20">
                <a:latin typeface="Calibri"/>
                <a:cs typeface="Calibri"/>
              </a:rPr>
              <a:t>w</a:t>
            </a:r>
            <a:r>
              <a:rPr dirty="0" sz="2600" spc="-30">
                <a:latin typeface="Calibri"/>
                <a:cs typeface="Calibri"/>
              </a:rPr>
              <a:t>o</a:t>
            </a:r>
            <a:r>
              <a:rPr dirty="0" sz="2600" spc="-10">
                <a:latin typeface="Calibri"/>
                <a:cs typeface="Calibri"/>
              </a:rPr>
              <a:t>r</a:t>
            </a:r>
            <a:r>
              <a:rPr dirty="0" sz="2600" spc="10">
                <a:latin typeface="Calibri"/>
                <a:cs typeface="Calibri"/>
              </a:rPr>
              <a:t>ks</a:t>
            </a:r>
            <a:r>
              <a:rPr dirty="0" sz="2600" spc="-180">
                <a:latin typeface="Calibri"/>
                <a:cs typeface="Calibri"/>
              </a:rPr>
              <a:t> </a:t>
            </a:r>
            <a:r>
              <a:rPr dirty="0" sz="2600" spc="30">
                <a:latin typeface="Calibri"/>
                <a:cs typeface="Calibri"/>
              </a:rPr>
              <a:t>(</a:t>
            </a:r>
            <a:r>
              <a:rPr dirty="0" sz="2600" spc="35">
                <a:latin typeface="Calibri"/>
                <a:cs typeface="Calibri"/>
              </a:rPr>
              <a:t>C</a:t>
            </a:r>
            <a:r>
              <a:rPr dirty="0" sz="2600" spc="40">
                <a:latin typeface="Calibri"/>
                <a:cs typeface="Calibri"/>
              </a:rPr>
              <a:t>NN</a:t>
            </a:r>
            <a:r>
              <a:rPr dirty="0" sz="2600" spc="25">
                <a:latin typeface="Calibri"/>
                <a:cs typeface="Calibri"/>
              </a:rPr>
              <a:t>s</a:t>
            </a:r>
            <a:r>
              <a:rPr dirty="0" sz="2600" spc="30">
                <a:latin typeface="Calibri"/>
                <a:cs typeface="Calibri"/>
              </a:rPr>
              <a:t>)</a:t>
            </a:r>
            <a:r>
              <a:rPr dirty="0" sz="2600" spc="5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algn="just" marL="241300" marR="5080" indent="-229235">
              <a:lnSpc>
                <a:spcPct val="80200"/>
              </a:lnSpc>
              <a:spcBef>
                <a:spcPts val="9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15">
                <a:latin typeface="Calibri"/>
                <a:cs typeface="Calibri"/>
              </a:rPr>
              <a:t>we </a:t>
            </a:r>
            <a:r>
              <a:rPr dirty="0" sz="2600" spc="-10">
                <a:latin typeface="Calibri"/>
                <a:cs typeface="Calibri"/>
              </a:rPr>
              <a:t>successfully </a:t>
            </a:r>
            <a:r>
              <a:rPr dirty="0" sz="2600" spc="-20">
                <a:latin typeface="Calibri"/>
                <a:cs typeface="Calibri"/>
              </a:rPr>
              <a:t>extracted </a:t>
            </a:r>
            <a:r>
              <a:rPr dirty="0" sz="2600" spc="-10">
                <a:latin typeface="Calibri"/>
                <a:cs typeface="Calibri"/>
              </a:rPr>
              <a:t>meaningful </a:t>
            </a:r>
            <a:r>
              <a:rPr dirty="0" sz="2600" spc="-25">
                <a:latin typeface="Calibri"/>
                <a:cs typeface="Calibri"/>
              </a:rPr>
              <a:t>features </a:t>
            </a:r>
            <a:r>
              <a:rPr dirty="0" sz="2600" spc="-15">
                <a:latin typeface="Calibri"/>
                <a:cs typeface="Calibri"/>
              </a:rPr>
              <a:t>from </a:t>
            </a:r>
            <a:r>
              <a:rPr dirty="0" sz="2600">
                <a:latin typeface="Calibri"/>
                <a:cs typeface="Calibri"/>
              </a:rPr>
              <a:t>both </a:t>
            </a:r>
            <a:r>
              <a:rPr dirty="0" sz="2600" spc="-20">
                <a:latin typeface="Calibri"/>
                <a:cs typeface="Calibri"/>
              </a:rPr>
              <a:t>text </a:t>
            </a:r>
            <a:r>
              <a:rPr dirty="0" sz="2600" spc="10">
                <a:latin typeface="Calibri"/>
                <a:cs typeface="Calibri"/>
              </a:rPr>
              <a:t>and </a:t>
            </a:r>
            <a:r>
              <a:rPr dirty="0" sz="2600">
                <a:latin typeface="Calibri"/>
                <a:cs typeface="Calibri"/>
              </a:rPr>
              <a:t>visuals,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enhancing </a:t>
            </a:r>
            <a:r>
              <a:rPr dirty="0" sz="2600" spc="5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system's </a:t>
            </a:r>
            <a:r>
              <a:rPr dirty="0" sz="2600" spc="5">
                <a:latin typeface="Calibri"/>
                <a:cs typeface="Calibri"/>
              </a:rPr>
              <a:t>ability </a:t>
            </a:r>
            <a:r>
              <a:rPr dirty="0" sz="2600" spc="15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identify </a:t>
            </a:r>
            <a:r>
              <a:rPr dirty="0" sz="2600" spc="-20">
                <a:latin typeface="Calibri"/>
                <a:cs typeface="Calibri"/>
              </a:rPr>
              <a:t>fake </a:t>
            </a:r>
            <a:r>
              <a:rPr dirty="0" sz="2600" spc="-10">
                <a:latin typeface="Calibri"/>
                <a:cs typeface="Calibri"/>
              </a:rPr>
              <a:t>accounts. </a:t>
            </a:r>
            <a:r>
              <a:rPr dirty="0" sz="2600" spc="-30">
                <a:latin typeface="Calibri"/>
                <a:cs typeface="Calibri"/>
              </a:rPr>
              <a:t>By </a:t>
            </a:r>
            <a:r>
              <a:rPr dirty="0" sz="2600" spc="-10">
                <a:latin typeface="Calibri"/>
                <a:cs typeface="Calibri"/>
              </a:rPr>
              <a:t>deploying </a:t>
            </a:r>
            <a:r>
              <a:rPr dirty="0" sz="2600" spc="5">
                <a:latin typeface="Calibri"/>
                <a:cs typeface="Calibri"/>
              </a:rPr>
              <a:t>this 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model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into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our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detection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system,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we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ensure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scalability,</a:t>
            </a:r>
            <a:r>
              <a:rPr dirty="0" sz="2600" spc="-15">
                <a:latin typeface="Calibri"/>
                <a:cs typeface="Calibri"/>
              </a:rPr>
              <a:t> reliability,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and 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continuous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improvement,</a:t>
            </a:r>
            <a:endParaRPr sz="2600">
              <a:latin typeface="Calibri"/>
              <a:cs typeface="Calibri"/>
            </a:endParaRPr>
          </a:p>
          <a:p>
            <a:pPr algn="just" marL="241300" marR="14604" indent="-229235">
              <a:lnSpc>
                <a:spcPct val="80200"/>
              </a:lnSpc>
              <a:spcBef>
                <a:spcPts val="10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10">
                <a:latin typeface="Calibri"/>
                <a:cs typeface="Calibri"/>
              </a:rPr>
              <a:t>thereby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bolstering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our</a:t>
            </a:r>
            <a:r>
              <a:rPr dirty="0" sz="2600" spc="56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defenses</a:t>
            </a:r>
            <a:r>
              <a:rPr dirty="0" sz="2600" spc="5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against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emerging</a:t>
            </a:r>
            <a:r>
              <a:rPr dirty="0" sz="2600" spc="-5">
                <a:latin typeface="Calibri"/>
                <a:cs typeface="Calibri"/>
              </a:rPr>
              <a:t> threats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in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online 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platforms.</a:t>
            </a:r>
            <a:r>
              <a:rPr dirty="0" sz="2600">
                <a:latin typeface="Calibri"/>
                <a:cs typeface="Calibri"/>
              </a:rPr>
              <a:t> Moving </a:t>
            </a:r>
            <a:r>
              <a:rPr dirty="0" sz="2600" spc="-15">
                <a:latin typeface="Calibri"/>
                <a:cs typeface="Calibri"/>
              </a:rPr>
              <a:t>forward,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ongoing </a:t>
            </a:r>
            <a:r>
              <a:rPr dirty="0" sz="2600" spc="-5">
                <a:latin typeface="Calibri"/>
                <a:cs typeface="Calibri"/>
              </a:rPr>
              <a:t>updates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and </a:t>
            </a:r>
            <a:r>
              <a:rPr dirty="0" sz="2600" spc="-10">
                <a:latin typeface="Calibri"/>
                <a:cs typeface="Calibri"/>
              </a:rPr>
              <a:t>enhancements </a:t>
            </a:r>
            <a:r>
              <a:rPr dirty="0" sz="2600" spc="5">
                <a:latin typeface="Calibri"/>
                <a:cs typeface="Calibri"/>
              </a:rPr>
              <a:t>will </a:t>
            </a:r>
            <a:r>
              <a:rPr dirty="0" sz="2600" spc="-20">
                <a:latin typeface="Calibri"/>
                <a:cs typeface="Calibri"/>
              </a:rPr>
              <a:t>be 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15">
                <a:latin typeface="Calibri"/>
                <a:cs typeface="Calibri"/>
              </a:rPr>
              <a:t>vital</a:t>
            </a:r>
            <a:r>
              <a:rPr dirty="0" sz="2600" spc="20">
                <a:latin typeface="Calibri"/>
                <a:cs typeface="Calibri"/>
              </a:rPr>
              <a:t> to </a:t>
            </a:r>
            <a:r>
              <a:rPr dirty="0" sz="2600" spc="-5">
                <a:latin typeface="Calibri"/>
                <a:cs typeface="Calibri"/>
              </a:rPr>
              <a:t>maintaining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the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system's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effectiveness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in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combating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fraudulent 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activities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and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preserving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integrity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online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communities.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014" y="709930"/>
            <a:ext cx="25082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r>
              <a:rPr dirty="0" sz="3200" spc="-1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imes New Roman"/>
                <a:cs typeface="Times New Roman"/>
              </a:rPr>
              <a:t>works: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135" y="1329817"/>
            <a:ext cx="10337165" cy="2581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750" spc="-25">
                <a:latin typeface="Times New Roman"/>
                <a:cs typeface="Times New Roman"/>
              </a:rPr>
              <a:t>Advanced</a:t>
            </a:r>
            <a:r>
              <a:rPr dirty="0" sz="2750" spc="155">
                <a:latin typeface="Times New Roman"/>
                <a:cs typeface="Times New Roman"/>
              </a:rPr>
              <a:t> </a:t>
            </a:r>
            <a:r>
              <a:rPr dirty="0" sz="2750" spc="-55">
                <a:latin typeface="Times New Roman"/>
                <a:cs typeface="Times New Roman"/>
              </a:rPr>
              <a:t>AI</a:t>
            </a:r>
            <a:r>
              <a:rPr dirty="0" sz="2750" spc="16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Techniques: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680"/>
              </a:spcBef>
              <a:tabLst>
                <a:tab pos="1071880" algn="l"/>
                <a:tab pos="3271520" algn="l"/>
              </a:tabLst>
            </a:pPr>
            <a:r>
              <a:rPr dirty="0" sz="2750" spc="-35">
                <a:latin typeface="Times New Roman"/>
                <a:cs typeface="Times New Roman"/>
              </a:rPr>
              <a:t>Utilize	</a:t>
            </a:r>
            <a:r>
              <a:rPr dirty="0" sz="2750" spc="-10">
                <a:latin typeface="Times New Roman"/>
                <a:cs typeface="Times New Roman"/>
              </a:rPr>
              <a:t>state-of-the-art	</a:t>
            </a:r>
            <a:r>
              <a:rPr dirty="0" sz="2750">
                <a:latin typeface="Times New Roman"/>
                <a:cs typeface="Times New Roman"/>
              </a:rPr>
              <a:t>machine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learning</a:t>
            </a:r>
            <a:r>
              <a:rPr dirty="0" sz="2750" spc="3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models</a:t>
            </a:r>
            <a:r>
              <a:rPr dirty="0" sz="2750" spc="24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with</a:t>
            </a:r>
            <a:r>
              <a:rPr dirty="0" sz="2750" spc="12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behavioral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91800"/>
              </a:lnSpc>
              <a:spcBef>
                <a:spcPts val="165"/>
              </a:spcBef>
              <a:tabLst>
                <a:tab pos="3983990" algn="l"/>
                <a:tab pos="4517390" algn="l"/>
                <a:tab pos="5244465" algn="l"/>
                <a:tab pos="5467350" algn="l"/>
                <a:tab pos="6536055" algn="l"/>
                <a:tab pos="7500620" algn="l"/>
                <a:tab pos="7534275" algn="l"/>
                <a:tab pos="9032240" algn="l"/>
              </a:tabLst>
            </a:pP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-90">
                <a:latin typeface="Times New Roman"/>
                <a:cs typeface="Times New Roman"/>
              </a:rPr>
              <a:t>l</a:t>
            </a:r>
            <a:r>
              <a:rPr dirty="0" sz="2750" spc="-100">
                <a:latin typeface="Times New Roman"/>
                <a:cs typeface="Times New Roman"/>
              </a:rPr>
              <a:t>y</a:t>
            </a:r>
            <a:r>
              <a:rPr dirty="0" sz="2750" spc="-20">
                <a:latin typeface="Times New Roman"/>
                <a:cs typeface="Times New Roman"/>
              </a:rPr>
              <a:t>s</a:t>
            </a:r>
            <a:r>
              <a:rPr dirty="0" sz="2750" spc="-15">
                <a:latin typeface="Times New Roman"/>
                <a:cs typeface="Times New Roman"/>
              </a:rPr>
              <a:t>i</a:t>
            </a:r>
            <a:r>
              <a:rPr dirty="0" sz="2750" spc="10">
                <a:latin typeface="Times New Roman"/>
                <a:cs typeface="Times New Roman"/>
              </a:rPr>
              <a:t>s</a:t>
            </a:r>
            <a:r>
              <a:rPr dirty="0" sz="2750" spc="33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t</a:t>
            </a:r>
            <a:r>
              <a:rPr dirty="0" sz="2750" spc="15">
                <a:latin typeface="Times New Roman"/>
                <a:cs typeface="Times New Roman"/>
              </a:rPr>
              <a:t>o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s</a:t>
            </a:r>
            <a:r>
              <a:rPr dirty="0" sz="2750" spc="35">
                <a:latin typeface="Times New Roman"/>
                <a:cs typeface="Times New Roman"/>
              </a:rPr>
              <a:t>w</a:t>
            </a:r>
            <a:r>
              <a:rPr dirty="0" sz="2750" spc="-90">
                <a:latin typeface="Times New Roman"/>
                <a:cs typeface="Times New Roman"/>
              </a:rPr>
              <a:t>i</a:t>
            </a:r>
            <a:r>
              <a:rPr dirty="0" sz="2750" spc="-15">
                <a:latin typeface="Times New Roman"/>
                <a:cs typeface="Times New Roman"/>
              </a:rPr>
              <a:t>f</a:t>
            </a:r>
            <a:r>
              <a:rPr dirty="0" sz="2750" spc="-15">
                <a:latin typeface="Times New Roman"/>
                <a:cs typeface="Times New Roman"/>
              </a:rPr>
              <a:t>t</a:t>
            </a:r>
            <a:r>
              <a:rPr dirty="0" sz="2750" spc="-90">
                <a:latin typeface="Times New Roman"/>
                <a:cs typeface="Times New Roman"/>
              </a:rPr>
              <a:t>l</a:t>
            </a:r>
            <a:r>
              <a:rPr dirty="0" sz="2750" spc="15">
                <a:latin typeface="Times New Roman"/>
                <a:cs typeface="Times New Roman"/>
              </a:rPr>
              <a:t>y</a:t>
            </a:r>
            <a:r>
              <a:rPr dirty="0" sz="2750" spc="325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d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-15">
                <a:latin typeface="Times New Roman"/>
                <a:cs typeface="Times New Roman"/>
              </a:rPr>
              <a:t>t</a:t>
            </a:r>
            <a:r>
              <a:rPr dirty="0" sz="2750" spc="-25">
                <a:latin typeface="Times New Roman"/>
                <a:cs typeface="Times New Roman"/>
              </a:rPr>
              <a:t>ec</a:t>
            </a:r>
            <a:r>
              <a:rPr dirty="0" sz="2750" spc="5">
                <a:latin typeface="Times New Roman"/>
                <a:cs typeface="Times New Roman"/>
              </a:rPr>
              <a:t>t</a:t>
            </a:r>
            <a:r>
              <a:rPr dirty="0" sz="2750" spc="19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-25">
                <a:latin typeface="Times New Roman"/>
                <a:cs typeface="Times New Roman"/>
              </a:rPr>
              <a:t>o</a:t>
            </a:r>
            <a:r>
              <a:rPr dirty="0" sz="2750" spc="30">
                <a:latin typeface="Times New Roman"/>
                <a:cs typeface="Times New Roman"/>
              </a:rPr>
              <a:t>m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-90">
                <a:latin typeface="Times New Roman"/>
                <a:cs typeface="Times New Roman"/>
              </a:rPr>
              <a:t>li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-20">
                <a:latin typeface="Times New Roman"/>
                <a:cs typeface="Times New Roman"/>
              </a:rPr>
              <a:t>s</a:t>
            </a:r>
            <a:r>
              <a:rPr dirty="0" sz="2750" spc="5">
                <a:latin typeface="Times New Roman"/>
                <a:cs typeface="Times New Roman"/>
              </a:rPr>
              <a:t>,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45">
                <a:latin typeface="Times New Roman"/>
                <a:cs typeface="Times New Roman"/>
              </a:rPr>
              <a:t>nh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-25">
                <a:latin typeface="Times New Roman"/>
                <a:cs typeface="Times New Roman"/>
              </a:rPr>
              <a:t>c</a:t>
            </a:r>
            <a:r>
              <a:rPr dirty="0" sz="2750" spc="-90">
                <a:latin typeface="Times New Roman"/>
                <a:cs typeface="Times New Roman"/>
              </a:rPr>
              <a:t>i</a:t>
            </a:r>
            <a:r>
              <a:rPr dirty="0" sz="2750" spc="45">
                <a:latin typeface="Times New Roman"/>
                <a:cs typeface="Times New Roman"/>
              </a:rPr>
              <a:t>n</a:t>
            </a:r>
            <a:r>
              <a:rPr dirty="0" sz="2750" spc="15">
                <a:latin typeface="Times New Roman"/>
                <a:cs typeface="Times New Roman"/>
              </a:rPr>
              <a:t>g</a:t>
            </a:r>
            <a:r>
              <a:rPr dirty="0" sz="2750" spc="17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fr</a:t>
            </a:r>
            <a:r>
              <a:rPr dirty="0" sz="2750" spc="-25">
                <a:latin typeface="Times New Roman"/>
                <a:cs typeface="Times New Roman"/>
              </a:rPr>
              <a:t>a</a:t>
            </a:r>
            <a:r>
              <a:rPr dirty="0" sz="2750" spc="45">
                <a:latin typeface="Times New Roman"/>
                <a:cs typeface="Times New Roman"/>
              </a:rPr>
              <a:t>u</a:t>
            </a:r>
            <a:r>
              <a:rPr dirty="0" sz="2750" spc="15">
                <a:latin typeface="Times New Roman"/>
                <a:cs typeface="Times New Roman"/>
              </a:rPr>
              <a:t>d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d</a:t>
            </a:r>
            <a:r>
              <a:rPr dirty="0" sz="2750" spc="-25">
                <a:latin typeface="Times New Roman"/>
                <a:cs typeface="Times New Roman"/>
              </a:rPr>
              <a:t>e</a:t>
            </a:r>
            <a:r>
              <a:rPr dirty="0" sz="2750" spc="-15">
                <a:latin typeface="Times New Roman"/>
                <a:cs typeface="Times New Roman"/>
              </a:rPr>
              <a:t>t</a:t>
            </a:r>
            <a:r>
              <a:rPr dirty="0" sz="2750" spc="-25">
                <a:latin typeface="Times New Roman"/>
                <a:cs typeface="Times New Roman"/>
              </a:rPr>
              <a:t>ec</a:t>
            </a:r>
            <a:r>
              <a:rPr dirty="0" sz="2750" spc="-15">
                <a:latin typeface="Times New Roman"/>
                <a:cs typeface="Times New Roman"/>
              </a:rPr>
              <a:t>t</a:t>
            </a:r>
            <a:r>
              <a:rPr dirty="0" sz="2750" spc="-90">
                <a:latin typeface="Times New Roman"/>
                <a:cs typeface="Times New Roman"/>
              </a:rPr>
              <a:t>i</a:t>
            </a:r>
            <a:r>
              <a:rPr dirty="0" sz="2750" spc="-25">
                <a:latin typeface="Times New Roman"/>
                <a:cs typeface="Times New Roman"/>
              </a:rPr>
              <a:t>o</a:t>
            </a:r>
            <a:r>
              <a:rPr dirty="0" sz="2750" spc="15">
                <a:latin typeface="Times New Roman"/>
                <a:cs typeface="Times New Roman"/>
              </a:rPr>
              <a:t>n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25">
                <a:latin typeface="Times New Roman"/>
                <a:cs typeface="Times New Roman"/>
              </a:rPr>
              <a:t>acc</a:t>
            </a:r>
            <a:r>
              <a:rPr dirty="0" sz="2750" spc="45">
                <a:latin typeface="Times New Roman"/>
                <a:cs typeface="Times New Roman"/>
              </a:rPr>
              <a:t>u</a:t>
            </a:r>
            <a:r>
              <a:rPr dirty="0" sz="2750" spc="-15">
                <a:latin typeface="Times New Roman"/>
                <a:cs typeface="Times New Roman"/>
              </a:rPr>
              <a:t>r</a:t>
            </a:r>
            <a:r>
              <a:rPr dirty="0" sz="2750" spc="-25">
                <a:latin typeface="Times New Roman"/>
                <a:cs typeface="Times New Roman"/>
              </a:rPr>
              <a:t>ac</a:t>
            </a:r>
            <a:r>
              <a:rPr dirty="0" sz="2750" spc="-250">
                <a:latin typeface="Times New Roman"/>
                <a:cs typeface="Times New Roman"/>
              </a:rPr>
              <a:t>y</a:t>
            </a:r>
            <a:r>
              <a:rPr dirty="0" sz="2750" spc="5">
                <a:latin typeface="Times New Roman"/>
                <a:cs typeface="Times New Roman"/>
              </a:rPr>
              <a:t>.  </a:t>
            </a:r>
            <a:r>
              <a:rPr dirty="0" sz="2750" spc="-15">
                <a:latin typeface="Times New Roman"/>
                <a:cs typeface="Times New Roman"/>
              </a:rPr>
              <a:t>Implement</a:t>
            </a:r>
            <a:r>
              <a:rPr dirty="0" sz="2750" spc="36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multimodal</a:t>
            </a:r>
            <a:r>
              <a:rPr dirty="0" sz="2750" spc="29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authentication	</a:t>
            </a:r>
            <a:r>
              <a:rPr dirty="0" sz="2750" spc="-30">
                <a:latin typeface="Times New Roman"/>
                <a:cs typeface="Times New Roman"/>
              </a:rPr>
              <a:t>(voice,	</a:t>
            </a:r>
            <a:r>
              <a:rPr dirty="0" sz="2750" spc="-40">
                <a:latin typeface="Times New Roman"/>
                <a:cs typeface="Times New Roman"/>
              </a:rPr>
              <a:t>facial,	</a:t>
            </a:r>
            <a:r>
              <a:rPr dirty="0" sz="2750" spc="-15">
                <a:latin typeface="Times New Roman"/>
                <a:cs typeface="Times New Roman"/>
              </a:rPr>
              <a:t>biometric)</a:t>
            </a:r>
            <a:r>
              <a:rPr dirty="0" sz="2750" spc="66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for </a:t>
            </a:r>
            <a:r>
              <a:rPr dirty="0" sz="2750" spc="-10">
                <a:latin typeface="Times New Roman"/>
                <a:cs typeface="Times New Roman"/>
              </a:rPr>
              <a:t> robust</a:t>
            </a:r>
            <a:r>
              <a:rPr dirty="0" sz="2750" spc="215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identity</a:t>
            </a:r>
            <a:r>
              <a:rPr dirty="0" sz="2750" spc="36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verification,	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leverage</a:t>
            </a:r>
            <a:r>
              <a:rPr dirty="0" sz="2750" spc="35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blockchain		</a:t>
            </a:r>
            <a:r>
              <a:rPr dirty="0" sz="2750" spc="-10">
                <a:latin typeface="Times New Roman"/>
                <a:cs typeface="Times New Roman"/>
              </a:rPr>
              <a:t>for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decentralized, </a:t>
            </a:r>
            <a:r>
              <a:rPr dirty="0" sz="2750" spc="-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trustworthy</a:t>
            </a:r>
            <a:r>
              <a:rPr dirty="0" sz="2750" spc="19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identity</a:t>
            </a:r>
            <a:r>
              <a:rPr dirty="0" sz="2750" spc="35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validation,	</a:t>
            </a:r>
            <a:r>
              <a:rPr dirty="0" sz="2750">
                <a:latin typeface="Times New Roman"/>
                <a:cs typeface="Times New Roman"/>
              </a:rPr>
              <a:t>ensuring</a:t>
            </a:r>
            <a:r>
              <a:rPr dirty="0" sz="2750" spc="175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secure</a:t>
            </a:r>
            <a:r>
              <a:rPr dirty="0" sz="2750" spc="18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online</a:t>
            </a:r>
            <a:r>
              <a:rPr dirty="0" sz="2750" spc="18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interactions.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804227"/>
            <a:ext cx="8802370" cy="246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REFERENCE: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 spc="10">
                <a:latin typeface="Calibri"/>
                <a:cs typeface="Calibri"/>
              </a:rPr>
              <a:t>Data</a:t>
            </a:r>
            <a:r>
              <a:rPr dirty="0" sz="2750">
                <a:latin typeface="Calibri"/>
                <a:cs typeface="Calibri"/>
              </a:rPr>
              <a:t> set:https://</a:t>
            </a:r>
            <a:r>
              <a:rPr dirty="0" sz="2750">
                <a:latin typeface="Calibri"/>
                <a:cs typeface="Calibri"/>
                <a:hlinkClick r:id="rId2"/>
              </a:rPr>
              <a:t>www.kaggle.com/datasets/fraud</a:t>
            </a:r>
            <a:r>
              <a:rPr dirty="0" sz="2750" spc="3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detection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  <a:tab pos="3796665" algn="l"/>
              </a:tabLst>
            </a:pPr>
            <a:r>
              <a:rPr dirty="0" sz="2750" spc="-5">
                <a:latin typeface="Calibri"/>
                <a:cs typeface="Calibri"/>
              </a:rPr>
              <a:t>Libraries(pandas,numpy	</a:t>
            </a:r>
            <a:r>
              <a:rPr dirty="0" sz="2750" spc="5">
                <a:latin typeface="Calibri"/>
                <a:cs typeface="Calibri"/>
              </a:rPr>
              <a:t>etc….)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  <a:tab pos="5956300" algn="l"/>
              </a:tabLst>
            </a:pPr>
            <a:r>
              <a:rPr dirty="0" sz="2750">
                <a:latin typeface="Calibri"/>
                <a:cs typeface="Calibri"/>
              </a:rPr>
              <a:t>Github:https://</a:t>
            </a:r>
            <a:r>
              <a:rPr dirty="0" sz="2750">
                <a:latin typeface="Calibri"/>
                <a:cs typeface="Calibri"/>
                <a:hlinkClick r:id="rId3"/>
              </a:rPr>
              <a:t>www.github.com/Fraud</a:t>
            </a:r>
            <a:r>
              <a:rPr dirty="0" sz="2750">
                <a:latin typeface="Calibri"/>
                <a:cs typeface="Calibri"/>
              </a:rPr>
              <a:t>	Detection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492" y="573087"/>
            <a:ext cx="10572750" cy="533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PROBLEM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STATEMENT:</a:t>
            </a:r>
            <a:endParaRPr sz="2400">
              <a:latin typeface="Times New Roman"/>
              <a:cs typeface="Times New Roman"/>
            </a:endParaRPr>
          </a:p>
          <a:p>
            <a:pPr algn="ctr" marR="330835">
              <a:lnSpc>
                <a:spcPts val="3190"/>
              </a:lnSpc>
              <a:spcBef>
                <a:spcPts val="2250"/>
              </a:spcBef>
            </a:pPr>
            <a:r>
              <a:rPr dirty="0" sz="2750" spc="10">
                <a:latin typeface="Arial MT"/>
                <a:cs typeface="Arial MT"/>
              </a:rPr>
              <a:t>•</a:t>
            </a:r>
            <a:endParaRPr sz="2750">
              <a:latin typeface="Arial MT"/>
              <a:cs typeface="Arial MT"/>
            </a:endParaRPr>
          </a:p>
          <a:p>
            <a:pPr algn="just" marL="12700" marR="5080">
              <a:lnSpc>
                <a:spcPct val="91700"/>
              </a:lnSpc>
              <a:spcBef>
                <a:spcPts val="165"/>
              </a:spcBef>
            </a:pP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"Develop </a:t>
            </a:r>
            <a:r>
              <a:rPr dirty="0" sz="2750" spc="60">
                <a:solidFill>
                  <a:srgbClr val="0D0D0D"/>
                </a:solidFill>
                <a:latin typeface="Calibri"/>
                <a:cs typeface="Calibri"/>
              </a:rPr>
              <a:t>an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automated fraud detection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system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financial services </a:t>
            </a:r>
            <a:r>
              <a:rPr dirty="0" sz="275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accurately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identify </a:t>
            </a:r>
            <a:r>
              <a:rPr dirty="0" sz="2750" spc="3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prevent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fraudulent activities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within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transactions.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5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must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employ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advanced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machine</a:t>
            </a:r>
            <a:r>
              <a:rPr dirty="0" sz="275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algorithms</a:t>
            </a:r>
            <a:r>
              <a:rPr dirty="0" sz="275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analyze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patterns,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anomalies, </a:t>
            </a:r>
            <a:r>
              <a:rPr dirty="0" sz="2750" spc="5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suspicious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behavior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real-time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data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streams.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should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efficiently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differentiate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legitimate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750" spc="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fraudulent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transactions,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flagging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potential risks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further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investigation.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solution </a:t>
            </a:r>
            <a:r>
              <a:rPr dirty="0" sz="2750" spc="40">
                <a:solidFill>
                  <a:srgbClr val="0D0D0D"/>
                </a:solidFill>
                <a:latin typeface="Calibri"/>
                <a:cs typeface="Calibri"/>
              </a:rPr>
              <a:t>must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prioritize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speed,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accuracy,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3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scalability,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ensuring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minimal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disruption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genuine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transactions</a:t>
            </a:r>
            <a:r>
              <a:rPr dirty="0" sz="2750" spc="6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while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effectively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safeguarding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against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fraudulent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activities.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Additionally,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it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should include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reporting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mechanisms</a:t>
            </a:r>
            <a:r>
              <a:rPr dirty="0" sz="275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provide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insights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 detected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fraud 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patterns</a:t>
            </a:r>
            <a:r>
              <a:rPr dirty="0" sz="275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275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proactive</a:t>
            </a:r>
            <a:r>
              <a:rPr dirty="0" sz="2750" spc="11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fraud</a:t>
            </a:r>
            <a:r>
              <a:rPr dirty="0" sz="275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prevention</a:t>
            </a:r>
            <a:r>
              <a:rPr dirty="0" sz="27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measures."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824547"/>
            <a:ext cx="816673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Why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24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dirty="0" sz="2400" spc="6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00"/>
                </a:solidFill>
                <a:latin typeface="Times New Roman"/>
                <a:cs typeface="Times New Roman"/>
              </a:rPr>
              <a:t>CNN</a:t>
            </a:r>
            <a:r>
              <a:rPr dirty="0" sz="2400" spc="-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30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4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FRAUD</a:t>
            </a:r>
            <a:r>
              <a:rPr dirty="0" sz="1800" spc="4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DETECTION</a:t>
            </a:r>
            <a:r>
              <a:rPr dirty="0" sz="1800" spc="200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IN</a:t>
            </a:r>
            <a:r>
              <a:rPr dirty="0" sz="1800" spc="4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FINANCIAL</a:t>
            </a:r>
            <a:r>
              <a:rPr dirty="0" sz="1800" spc="7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SERVICES</a:t>
            </a:r>
            <a:r>
              <a:rPr dirty="0" sz="1800" spc="10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10252710" cy="433133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41300" marR="5080" indent="-229235">
              <a:lnSpc>
                <a:spcPct val="81600"/>
              </a:lnSpc>
              <a:spcBef>
                <a:spcPts val="735"/>
              </a:spcBef>
              <a:buFont typeface="Arial MT"/>
              <a:buChar char="•"/>
              <a:tabLst>
                <a:tab pos="241935" algn="l"/>
                <a:tab pos="5103495" algn="l"/>
              </a:tabLst>
            </a:pP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Convolutional</a:t>
            </a:r>
            <a:r>
              <a:rPr dirty="0" sz="2750" spc="1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Neural</a:t>
            </a:r>
            <a:r>
              <a:rPr dirty="0" sz="27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Networks</a:t>
            </a:r>
            <a:r>
              <a:rPr dirty="0" sz="27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(CNNs)</a:t>
            </a:r>
            <a:r>
              <a:rPr dirty="0" sz="2750" spc="1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5">
                <a:solidFill>
                  <a:srgbClr val="0D0D0D"/>
                </a:solidFill>
                <a:latin typeface="Calibri"/>
                <a:cs typeface="Calibri"/>
              </a:rPr>
              <a:t>utilized</a:t>
            </a:r>
            <a:r>
              <a:rPr dirty="0" sz="2750" spc="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fraud</a:t>
            </a:r>
            <a:r>
              <a:rPr dirty="0" sz="275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detection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within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financial services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due to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efficacy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handling</a:t>
            </a:r>
            <a:r>
              <a:rPr dirty="0" sz="2750" spc="5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structured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unstructured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data.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CNNs </a:t>
            </a:r>
            <a:r>
              <a:rPr dirty="0" sz="2750" spc="-30">
                <a:solidFill>
                  <a:srgbClr val="0D0D0D"/>
                </a:solidFill>
                <a:latin typeface="Calibri"/>
                <a:cs typeface="Calibri"/>
              </a:rPr>
              <a:t>excel 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at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feature extraction,</a:t>
            </a:r>
            <a:r>
              <a:rPr dirty="0" sz="2750" spc="5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enabling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2750" spc="1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75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identify</a:t>
            </a:r>
            <a:r>
              <a:rPr dirty="0" sz="2750" spc="2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intricate</a:t>
            </a:r>
            <a:r>
              <a:rPr dirty="0" sz="27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patterns</a:t>
            </a:r>
            <a:r>
              <a:rPr dirty="0" sz="2750" spc="2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anomalies</a:t>
            </a:r>
            <a:r>
              <a:rPr dirty="0" sz="27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within</a:t>
            </a:r>
            <a:r>
              <a:rPr dirty="0" sz="2750" spc="2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transactional </a:t>
            </a:r>
            <a:r>
              <a:rPr dirty="0" sz="2750" spc="-6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data, such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fraudulent</a:t>
            </a:r>
            <a:r>
              <a:rPr dirty="0" sz="2750" spc="5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behaviors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unusual</a:t>
            </a:r>
            <a:r>
              <a:rPr dirty="0" sz="2750" spc="6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spending</a:t>
            </a:r>
            <a:r>
              <a:rPr dirty="0" sz="2750" spc="5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patterns.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 Their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ability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automatically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learn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hierarchical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 representations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from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raw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75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makes</a:t>
            </a:r>
            <a:r>
              <a:rPr dirty="0" sz="275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275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well-suited	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for detecting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fraudulent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activities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across</a:t>
            </a:r>
            <a:r>
              <a:rPr dirty="0" sz="2750" spc="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dirty="0" sz="275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transaction</a:t>
            </a:r>
            <a:r>
              <a:rPr dirty="0" sz="27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types.</a:t>
            </a:r>
            <a:endParaRPr sz="2750">
              <a:latin typeface="Calibri"/>
              <a:cs typeface="Calibri"/>
            </a:endParaRPr>
          </a:p>
          <a:p>
            <a:pPr marL="241300" marR="8890" indent="-229235">
              <a:lnSpc>
                <a:spcPct val="812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  <a:tab pos="2116455" algn="l"/>
                <a:tab pos="4199890" algn="l"/>
              </a:tabLst>
            </a:pPr>
            <a:r>
              <a:rPr dirty="0" sz="2750" spc="-30">
                <a:solidFill>
                  <a:srgbClr val="0D0D0D"/>
                </a:solidFill>
                <a:latin typeface="Calibri"/>
                <a:cs typeface="Calibri"/>
              </a:rPr>
              <a:t>Additionally,	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CNNs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offer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scalability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750" spc="-30">
                <a:solidFill>
                  <a:srgbClr val="0D0D0D"/>
                </a:solidFill>
                <a:latin typeface="Calibri"/>
                <a:cs typeface="Calibri"/>
              </a:rPr>
              <a:t>efficiency,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real-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time</a:t>
            </a:r>
            <a:r>
              <a:rPr dirty="0" sz="27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analysis</a:t>
            </a:r>
            <a:r>
              <a:rPr dirty="0" sz="27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large</a:t>
            </a:r>
            <a:r>
              <a:rPr dirty="0" sz="275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volumes</a:t>
            </a:r>
            <a:r>
              <a:rPr dirty="0" sz="275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75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dirty="0" sz="27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275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streams.</a:t>
            </a:r>
            <a:r>
              <a:rPr dirty="0" sz="2750" spc="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leveraging </a:t>
            </a:r>
            <a:r>
              <a:rPr dirty="0" sz="2750" spc="-6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CNNs,</a:t>
            </a:r>
            <a:r>
              <a:rPr dirty="0" sz="2750" spc="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dirty="0" sz="275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institutions	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27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Calibri"/>
                <a:cs typeface="Calibri"/>
              </a:rPr>
              <a:t>their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fraud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detection </a:t>
            </a:r>
            <a:r>
              <a:rPr dirty="0" sz="275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capabilities,</a:t>
            </a:r>
            <a:r>
              <a:rPr dirty="0" sz="2750" spc="3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reducing</a:t>
            </a:r>
            <a:r>
              <a:rPr dirty="0" sz="27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losses</a:t>
            </a:r>
            <a:r>
              <a:rPr dirty="0" sz="2750" spc="2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75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preserving</a:t>
            </a:r>
            <a:r>
              <a:rPr dirty="0" sz="2750" spc="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trust</a:t>
            </a:r>
            <a:r>
              <a:rPr dirty="0" sz="2750" spc="1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75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75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750" spc="-15">
                <a:solidFill>
                  <a:srgbClr val="0D0D0D"/>
                </a:solidFill>
                <a:latin typeface="Calibri"/>
                <a:cs typeface="Calibri"/>
              </a:rPr>
              <a:t>system.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128" y="501649"/>
            <a:ext cx="3011805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5" b="1">
                <a:solidFill>
                  <a:srgbClr val="000000"/>
                </a:solidFill>
                <a:latin typeface="Times New Roman"/>
                <a:cs typeface="Times New Roman"/>
              </a:rPr>
              <a:t>PROPOSED</a:t>
            </a:r>
            <a:r>
              <a:rPr dirty="0" sz="2400" spc="-13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962" y="1766951"/>
            <a:ext cx="2419350" cy="723900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wrap="square" lIns="0" tIns="201930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1590"/>
              </a:spcBef>
            </a:pP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1151" y="1833626"/>
            <a:ext cx="2419350" cy="714375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767715" marR="220979" indent="-543560">
              <a:lnSpc>
                <a:spcPct val="100800"/>
              </a:lnSpc>
              <a:spcBef>
                <a:spcPts val="47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necessary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9276" y="1833626"/>
            <a:ext cx="2419350" cy="714375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wrap="square" lIns="0" tIns="199390" rIns="0" bIns="0" rtlCol="0" vert="horz">
            <a:spAutoFit/>
          </a:bodyPr>
          <a:lstStyle/>
          <a:p>
            <a:pPr marL="409575">
              <a:lnSpc>
                <a:spcPct val="100000"/>
              </a:lnSpc>
              <a:spcBef>
                <a:spcPts val="1570"/>
              </a:spcBef>
            </a:pP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9276" y="3643376"/>
            <a:ext cx="2419350" cy="723900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</a:pP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1151" y="3748151"/>
            <a:ext cx="2419350" cy="714375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wrap="square" lIns="0" tIns="200660" rIns="0" bIns="0" rtlCol="0" vert="horz">
            <a:spAutoFit/>
          </a:bodyPr>
          <a:lstStyle/>
          <a:p>
            <a:pPr marL="452755">
              <a:lnSpc>
                <a:spcPct val="100000"/>
              </a:lnSpc>
              <a:spcBef>
                <a:spcPts val="158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800" spc="-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962" y="3891026"/>
            <a:ext cx="2419350" cy="723900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  <a:spcBef>
                <a:spcPts val="5"/>
              </a:spcBef>
            </a:pP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962" y="5462587"/>
            <a:ext cx="2419350" cy="723900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wrap="square" lIns="0" tIns="205740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620"/>
              </a:spcBef>
            </a:pP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800" spc="-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1151" y="5462587"/>
            <a:ext cx="2419350" cy="723900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wrap="square" lIns="0" tIns="20574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62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9276" y="5357812"/>
            <a:ext cx="2419350" cy="723900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56026" y="2008251"/>
            <a:ext cx="1641475" cy="222250"/>
            <a:chOff x="3256026" y="2008251"/>
            <a:chExt cx="1641475" cy="222250"/>
          </a:xfrm>
        </p:grpSpPr>
        <p:sp>
          <p:nvSpPr>
            <p:cNvPr id="13" name="object 13"/>
            <p:cNvSpPr/>
            <p:nvPr/>
          </p:nvSpPr>
          <p:spPr>
            <a:xfrm>
              <a:off x="3262376" y="20146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524000" y="0"/>
                  </a:moveTo>
                  <a:lnTo>
                    <a:pt x="1524000" y="52324"/>
                  </a:lnTo>
                  <a:lnTo>
                    <a:pt x="0" y="52324"/>
                  </a:lnTo>
                  <a:lnTo>
                    <a:pt x="0" y="157099"/>
                  </a:lnTo>
                  <a:lnTo>
                    <a:pt x="1524000" y="157099"/>
                  </a:lnTo>
                  <a:lnTo>
                    <a:pt x="1524000" y="209550"/>
                  </a:lnTo>
                  <a:lnTo>
                    <a:pt x="1628775" y="10477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62376" y="20146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0" y="52324"/>
                  </a:moveTo>
                  <a:lnTo>
                    <a:pt x="1524000" y="52324"/>
                  </a:lnTo>
                  <a:lnTo>
                    <a:pt x="1524000" y="0"/>
                  </a:lnTo>
                  <a:lnTo>
                    <a:pt x="1628775" y="104775"/>
                  </a:lnTo>
                  <a:lnTo>
                    <a:pt x="1524000" y="209550"/>
                  </a:lnTo>
                  <a:lnTo>
                    <a:pt x="1524000" y="157099"/>
                  </a:lnTo>
                  <a:lnTo>
                    <a:pt x="0" y="157099"/>
                  </a:lnTo>
                  <a:lnTo>
                    <a:pt x="0" y="5232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304151" y="2074926"/>
            <a:ext cx="1641475" cy="231775"/>
            <a:chOff x="7304151" y="2074926"/>
            <a:chExt cx="1641475" cy="231775"/>
          </a:xfrm>
        </p:grpSpPr>
        <p:sp>
          <p:nvSpPr>
            <p:cNvPr id="16" name="object 16"/>
            <p:cNvSpPr/>
            <p:nvPr/>
          </p:nvSpPr>
          <p:spPr>
            <a:xfrm>
              <a:off x="7310501" y="2081276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1519174" y="0"/>
                  </a:moveTo>
                  <a:lnTo>
                    <a:pt x="1519174" y="54737"/>
                  </a:lnTo>
                  <a:lnTo>
                    <a:pt x="0" y="54737"/>
                  </a:lnTo>
                  <a:lnTo>
                    <a:pt x="0" y="164211"/>
                  </a:lnTo>
                  <a:lnTo>
                    <a:pt x="1519174" y="164211"/>
                  </a:lnTo>
                  <a:lnTo>
                    <a:pt x="1519174" y="219075"/>
                  </a:lnTo>
                  <a:lnTo>
                    <a:pt x="1628775" y="109474"/>
                  </a:lnTo>
                  <a:lnTo>
                    <a:pt x="1519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10501" y="2081276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0" y="54737"/>
                  </a:moveTo>
                  <a:lnTo>
                    <a:pt x="1519174" y="54737"/>
                  </a:lnTo>
                  <a:lnTo>
                    <a:pt x="1519174" y="0"/>
                  </a:lnTo>
                  <a:lnTo>
                    <a:pt x="1628775" y="109474"/>
                  </a:lnTo>
                  <a:lnTo>
                    <a:pt x="1519174" y="219075"/>
                  </a:lnTo>
                  <a:lnTo>
                    <a:pt x="1519174" y="164211"/>
                  </a:lnTo>
                  <a:lnTo>
                    <a:pt x="0" y="164211"/>
                  </a:lnTo>
                  <a:lnTo>
                    <a:pt x="0" y="5473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256026" y="5646737"/>
            <a:ext cx="1641475" cy="231775"/>
            <a:chOff x="3256026" y="5646737"/>
            <a:chExt cx="1641475" cy="231775"/>
          </a:xfrm>
        </p:grpSpPr>
        <p:sp>
          <p:nvSpPr>
            <p:cNvPr id="19" name="object 19"/>
            <p:cNvSpPr/>
            <p:nvPr/>
          </p:nvSpPr>
          <p:spPr>
            <a:xfrm>
              <a:off x="3262376" y="5653087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1519174" y="0"/>
                  </a:moveTo>
                  <a:lnTo>
                    <a:pt x="1519174" y="54762"/>
                  </a:lnTo>
                  <a:lnTo>
                    <a:pt x="0" y="54762"/>
                  </a:lnTo>
                  <a:lnTo>
                    <a:pt x="0" y="164312"/>
                  </a:lnTo>
                  <a:lnTo>
                    <a:pt x="1519174" y="164312"/>
                  </a:lnTo>
                  <a:lnTo>
                    <a:pt x="1519174" y="219075"/>
                  </a:lnTo>
                  <a:lnTo>
                    <a:pt x="1628775" y="109537"/>
                  </a:lnTo>
                  <a:lnTo>
                    <a:pt x="1519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62376" y="5653087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0" y="54762"/>
                  </a:moveTo>
                  <a:lnTo>
                    <a:pt x="1519174" y="54762"/>
                  </a:lnTo>
                  <a:lnTo>
                    <a:pt x="1519174" y="0"/>
                  </a:lnTo>
                  <a:lnTo>
                    <a:pt x="1628775" y="109537"/>
                  </a:lnTo>
                  <a:lnTo>
                    <a:pt x="1519174" y="219075"/>
                  </a:lnTo>
                  <a:lnTo>
                    <a:pt x="1519174" y="164312"/>
                  </a:lnTo>
                  <a:lnTo>
                    <a:pt x="0" y="164312"/>
                  </a:lnTo>
                  <a:lnTo>
                    <a:pt x="0" y="5476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7304151" y="5608637"/>
            <a:ext cx="1641475" cy="222250"/>
            <a:chOff x="7304151" y="5608637"/>
            <a:chExt cx="1641475" cy="222250"/>
          </a:xfrm>
        </p:grpSpPr>
        <p:sp>
          <p:nvSpPr>
            <p:cNvPr id="22" name="object 22"/>
            <p:cNvSpPr/>
            <p:nvPr/>
          </p:nvSpPr>
          <p:spPr>
            <a:xfrm>
              <a:off x="7310501" y="5614987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524000" y="0"/>
                  </a:moveTo>
                  <a:lnTo>
                    <a:pt x="1524000" y="52387"/>
                  </a:lnTo>
                  <a:lnTo>
                    <a:pt x="0" y="52387"/>
                  </a:lnTo>
                  <a:lnTo>
                    <a:pt x="0" y="157162"/>
                  </a:lnTo>
                  <a:lnTo>
                    <a:pt x="1524000" y="157162"/>
                  </a:lnTo>
                  <a:lnTo>
                    <a:pt x="1524000" y="209550"/>
                  </a:lnTo>
                  <a:lnTo>
                    <a:pt x="1628775" y="10477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10501" y="5614987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0" y="52387"/>
                  </a:moveTo>
                  <a:lnTo>
                    <a:pt x="1524000" y="52387"/>
                  </a:lnTo>
                  <a:lnTo>
                    <a:pt x="1524000" y="0"/>
                  </a:lnTo>
                  <a:lnTo>
                    <a:pt x="1628775" y="104775"/>
                  </a:lnTo>
                  <a:lnTo>
                    <a:pt x="1524000" y="209550"/>
                  </a:lnTo>
                  <a:lnTo>
                    <a:pt x="1524000" y="157162"/>
                  </a:lnTo>
                  <a:lnTo>
                    <a:pt x="0" y="157162"/>
                  </a:lnTo>
                  <a:lnTo>
                    <a:pt x="0" y="5238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3256026" y="3998976"/>
            <a:ext cx="1641475" cy="222250"/>
            <a:chOff x="3256026" y="3998976"/>
            <a:chExt cx="1641475" cy="222250"/>
          </a:xfrm>
        </p:grpSpPr>
        <p:sp>
          <p:nvSpPr>
            <p:cNvPr id="25" name="object 25"/>
            <p:cNvSpPr/>
            <p:nvPr/>
          </p:nvSpPr>
          <p:spPr>
            <a:xfrm>
              <a:off x="3262376" y="4005326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04775" y="0"/>
                  </a:moveTo>
                  <a:lnTo>
                    <a:pt x="0" y="104775"/>
                  </a:lnTo>
                  <a:lnTo>
                    <a:pt x="104775" y="209550"/>
                  </a:lnTo>
                  <a:lnTo>
                    <a:pt x="104775" y="157099"/>
                  </a:lnTo>
                  <a:lnTo>
                    <a:pt x="1628775" y="157099"/>
                  </a:lnTo>
                  <a:lnTo>
                    <a:pt x="1628775" y="52324"/>
                  </a:lnTo>
                  <a:lnTo>
                    <a:pt x="104775" y="52324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62376" y="4005326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628775" y="157099"/>
                  </a:moveTo>
                  <a:lnTo>
                    <a:pt x="104775" y="157099"/>
                  </a:lnTo>
                  <a:lnTo>
                    <a:pt x="104775" y="209550"/>
                  </a:lnTo>
                  <a:lnTo>
                    <a:pt x="0" y="104775"/>
                  </a:lnTo>
                  <a:lnTo>
                    <a:pt x="104775" y="0"/>
                  </a:lnTo>
                  <a:lnTo>
                    <a:pt x="104775" y="52324"/>
                  </a:lnTo>
                  <a:lnTo>
                    <a:pt x="1628775" y="52324"/>
                  </a:lnTo>
                  <a:lnTo>
                    <a:pt x="1628775" y="15709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7304151" y="3989451"/>
            <a:ext cx="1641475" cy="222250"/>
            <a:chOff x="7304151" y="3989451"/>
            <a:chExt cx="1641475" cy="222250"/>
          </a:xfrm>
        </p:grpSpPr>
        <p:sp>
          <p:nvSpPr>
            <p:cNvPr id="28" name="object 28"/>
            <p:cNvSpPr/>
            <p:nvPr/>
          </p:nvSpPr>
          <p:spPr>
            <a:xfrm>
              <a:off x="7310501" y="39958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04775" y="0"/>
                  </a:moveTo>
                  <a:lnTo>
                    <a:pt x="0" y="104775"/>
                  </a:lnTo>
                  <a:lnTo>
                    <a:pt x="104775" y="209550"/>
                  </a:lnTo>
                  <a:lnTo>
                    <a:pt x="104775" y="157099"/>
                  </a:lnTo>
                  <a:lnTo>
                    <a:pt x="1628775" y="157099"/>
                  </a:lnTo>
                  <a:lnTo>
                    <a:pt x="1628775" y="52324"/>
                  </a:lnTo>
                  <a:lnTo>
                    <a:pt x="104775" y="52324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10501" y="39958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628775" y="157099"/>
                  </a:moveTo>
                  <a:lnTo>
                    <a:pt x="104775" y="157099"/>
                  </a:lnTo>
                  <a:lnTo>
                    <a:pt x="104775" y="209550"/>
                  </a:lnTo>
                  <a:lnTo>
                    <a:pt x="0" y="104775"/>
                  </a:lnTo>
                  <a:lnTo>
                    <a:pt x="104775" y="0"/>
                  </a:lnTo>
                  <a:lnTo>
                    <a:pt x="104775" y="52324"/>
                  </a:lnTo>
                  <a:lnTo>
                    <a:pt x="1628775" y="52324"/>
                  </a:lnTo>
                  <a:lnTo>
                    <a:pt x="1628775" y="15709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10037826" y="2560701"/>
            <a:ext cx="288925" cy="1089025"/>
            <a:chOff x="10037826" y="2560701"/>
            <a:chExt cx="288925" cy="1089025"/>
          </a:xfrm>
        </p:grpSpPr>
        <p:sp>
          <p:nvSpPr>
            <p:cNvPr id="31" name="object 31"/>
            <p:cNvSpPr/>
            <p:nvPr/>
          </p:nvSpPr>
          <p:spPr>
            <a:xfrm>
              <a:off x="10044176" y="2567051"/>
              <a:ext cx="276225" cy="1076325"/>
            </a:xfrm>
            <a:custGeom>
              <a:avLst/>
              <a:gdLst/>
              <a:ahLst/>
              <a:cxnLst/>
              <a:rect l="l" t="t" r="r" b="b"/>
              <a:pathLst>
                <a:path w="276225" h="1076325">
                  <a:moveTo>
                    <a:pt x="207137" y="0"/>
                  </a:moveTo>
                  <a:lnTo>
                    <a:pt x="68960" y="0"/>
                  </a:lnTo>
                  <a:lnTo>
                    <a:pt x="68960" y="938149"/>
                  </a:lnTo>
                  <a:lnTo>
                    <a:pt x="0" y="938149"/>
                  </a:lnTo>
                  <a:lnTo>
                    <a:pt x="138049" y="1076325"/>
                  </a:lnTo>
                  <a:lnTo>
                    <a:pt x="276225" y="938149"/>
                  </a:lnTo>
                  <a:lnTo>
                    <a:pt x="207137" y="938149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044176" y="2567051"/>
              <a:ext cx="276225" cy="1076325"/>
            </a:xfrm>
            <a:custGeom>
              <a:avLst/>
              <a:gdLst/>
              <a:ahLst/>
              <a:cxnLst/>
              <a:rect l="l" t="t" r="r" b="b"/>
              <a:pathLst>
                <a:path w="276225" h="1076325">
                  <a:moveTo>
                    <a:pt x="207137" y="0"/>
                  </a:moveTo>
                  <a:lnTo>
                    <a:pt x="207137" y="938149"/>
                  </a:lnTo>
                  <a:lnTo>
                    <a:pt x="276225" y="938149"/>
                  </a:lnTo>
                  <a:lnTo>
                    <a:pt x="138049" y="1076325"/>
                  </a:lnTo>
                  <a:lnTo>
                    <a:pt x="0" y="938149"/>
                  </a:lnTo>
                  <a:lnTo>
                    <a:pt x="68960" y="938149"/>
                  </a:lnTo>
                  <a:lnTo>
                    <a:pt x="68960" y="0"/>
                  </a:lnTo>
                  <a:lnTo>
                    <a:pt x="207137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804227"/>
            <a:ext cx="9502140" cy="348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5" b="1">
                <a:latin typeface="Times New Roman"/>
                <a:cs typeface="Times New Roman"/>
              </a:rPr>
              <a:t>S</a:t>
            </a:r>
            <a:r>
              <a:rPr dirty="0" sz="2400" spc="-25" b="1">
                <a:latin typeface="Times New Roman"/>
                <a:cs typeface="Times New Roman"/>
              </a:rPr>
              <a:t>TE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20" b="1">
                <a:latin typeface="Times New Roman"/>
                <a:cs typeface="Times New Roman"/>
              </a:rPr>
              <a:t>P</a:t>
            </a:r>
            <a:r>
              <a:rPr dirty="0" sz="2400" spc="30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ROA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 spc="10">
                <a:latin typeface="Calibri"/>
                <a:cs typeface="Calibri"/>
              </a:rPr>
              <a:t>SYSTEM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REQUIREMENTS: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750" spc="-10">
                <a:latin typeface="Calibri"/>
                <a:cs typeface="Calibri"/>
              </a:rPr>
              <a:t>HARDWARE:</a:t>
            </a:r>
            <a:r>
              <a:rPr dirty="0" sz="2750" spc="28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Laptop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i3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processor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with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8gb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ram,keyboard,mouse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750">
                <a:latin typeface="Calibri"/>
                <a:cs typeface="Calibri"/>
              </a:rPr>
              <a:t>Software:Anaconda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(Jupyter</a:t>
            </a:r>
            <a:r>
              <a:rPr dirty="0" sz="2750" spc="14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Notebook)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34047"/>
            <a:ext cx="340423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0" b="1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dirty="0" sz="2750" spc="8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750" spc="-5" b="1">
                <a:solidFill>
                  <a:srgbClr val="000000"/>
                </a:solidFill>
                <a:latin typeface="Times New Roman"/>
                <a:cs typeface="Times New Roman"/>
              </a:rPr>
              <a:t>Formulation: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081341"/>
            <a:ext cx="11003915" cy="46107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617855">
              <a:lnSpc>
                <a:spcPct val="100800"/>
              </a:lnSpc>
              <a:spcBef>
                <a:spcPts val="85"/>
              </a:spcBef>
            </a:pPr>
            <a:r>
              <a:rPr dirty="0" sz="1800" spc="-5">
                <a:solidFill>
                  <a:srgbClr val="0D0D0D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Develop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0D0D0D"/>
                </a:solidFill>
                <a:latin typeface="Times New Roman"/>
                <a:cs typeface="Times New Roman"/>
              </a:rPr>
              <a:t>an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efficient</a:t>
            </a:r>
            <a:r>
              <a:rPr dirty="0" sz="1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fraud detection</a:t>
            </a:r>
            <a:r>
              <a:rPr dirty="0" sz="18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dirty="0" sz="18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financial</a:t>
            </a:r>
            <a:r>
              <a:rPr dirty="0" sz="18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services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using</a:t>
            </a:r>
            <a:r>
              <a:rPr dirty="0" sz="18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dirty="0" sz="18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dirty="0" sz="18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(CNNs) </a:t>
            </a:r>
            <a:r>
              <a:rPr dirty="0" sz="1800" spc="-43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analyze 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transactional </a:t>
            </a:r>
            <a:r>
              <a:rPr dirty="0" sz="1800" spc="15">
                <a:solidFill>
                  <a:srgbClr val="0D0D0D"/>
                </a:solidFill>
                <a:latin typeface="Times New Roman"/>
                <a:cs typeface="Times New Roman"/>
              </a:rPr>
              <a:t>data. 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system 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should </a:t>
            </a:r>
            <a:r>
              <a:rPr dirty="0" sz="1800" spc="10">
                <a:solidFill>
                  <a:srgbClr val="0D0D0D"/>
                </a:solidFill>
                <a:latin typeface="Times New Roman"/>
                <a:cs typeface="Times New Roman"/>
              </a:rPr>
              <a:t>accurately 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identify anomalies 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suspicious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behaviors 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real-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time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streams, 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ensuring 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minimal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disruption </a:t>
            </a:r>
            <a:r>
              <a:rPr dirty="0" sz="1800" spc="1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legitimate</a:t>
            </a:r>
            <a:r>
              <a:rPr dirty="0" sz="1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transactions </a:t>
            </a:r>
            <a:r>
              <a:rPr dirty="0" sz="1800" spc="-30">
                <a:solidFill>
                  <a:srgbClr val="0D0D0D"/>
                </a:solidFill>
                <a:latin typeface="Times New Roman"/>
                <a:cs typeface="Times New Roman"/>
              </a:rPr>
              <a:t>while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effectively </a:t>
            </a:r>
            <a:r>
              <a:rPr dirty="0" sz="1800" spc="-25">
                <a:solidFill>
                  <a:srgbClr val="0D0D0D"/>
                </a:solidFill>
                <a:latin typeface="Times New Roman"/>
                <a:cs typeface="Times New Roman"/>
              </a:rPr>
              <a:t>mitigating</a:t>
            </a:r>
            <a:r>
              <a:rPr dirty="0" sz="1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fraudulent </a:t>
            </a:r>
            <a:r>
              <a:rPr dirty="0"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Times New Roman"/>
                <a:cs typeface="Times New Roman"/>
              </a:rPr>
              <a:t>activities."</a:t>
            </a:r>
            <a:endParaRPr sz="1800">
              <a:latin typeface="Times New Roman"/>
              <a:cs typeface="Times New Roman"/>
            </a:endParaRPr>
          </a:p>
          <a:p>
            <a:pPr marL="29209">
              <a:lnSpc>
                <a:spcPts val="1864"/>
              </a:lnSpc>
            </a:pPr>
            <a:r>
              <a:rPr dirty="0" sz="1850" spc="5" b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1850" spc="9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10" b="1">
                <a:solidFill>
                  <a:srgbClr val="0D0D0D"/>
                </a:solidFill>
                <a:latin typeface="Times New Roman"/>
                <a:cs typeface="Times New Roman"/>
              </a:rPr>
              <a:t>Collection:</a:t>
            </a:r>
            <a:endParaRPr sz="18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860"/>
              </a:spcBef>
            </a:pPr>
            <a:r>
              <a:rPr dirty="0" sz="1850" spc="-10">
                <a:solidFill>
                  <a:srgbClr val="0D0D0D"/>
                </a:solidFill>
                <a:latin typeface="Times New Roman"/>
                <a:cs typeface="Times New Roman"/>
              </a:rPr>
              <a:t>Collect</a:t>
            </a:r>
            <a:r>
              <a:rPr dirty="0" sz="18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85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D0D0D"/>
                </a:solidFill>
                <a:latin typeface="Times New Roman"/>
                <a:cs typeface="Times New Roman"/>
              </a:rPr>
              <a:t>profiles,</a:t>
            </a:r>
            <a:r>
              <a:rPr dirty="0" sz="1850" spc="2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0D0D0D"/>
                </a:solidFill>
                <a:latin typeface="Times New Roman"/>
                <a:cs typeface="Times New Roman"/>
              </a:rPr>
              <a:t>posts,</a:t>
            </a:r>
            <a:r>
              <a:rPr dirty="0" sz="18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5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interactions</a:t>
            </a:r>
            <a:r>
              <a:rPr dirty="0" sz="1850" spc="2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8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online</a:t>
            </a:r>
            <a:r>
              <a:rPr dirty="0" sz="1850" spc="1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platforms.</a:t>
            </a:r>
            <a:endParaRPr sz="18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60"/>
              </a:spcBef>
            </a:pPr>
            <a:r>
              <a:rPr dirty="0" sz="1850" b="1">
                <a:solidFill>
                  <a:srgbClr val="0D0D0D"/>
                </a:solidFill>
                <a:latin typeface="Times New Roman"/>
                <a:cs typeface="Times New Roman"/>
              </a:rPr>
              <a:t>Exploratory</a:t>
            </a:r>
            <a:r>
              <a:rPr dirty="0" sz="1850" spc="16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5" b="1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850" spc="9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 b="1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dirty="0" sz="18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 b="1">
                <a:solidFill>
                  <a:srgbClr val="0D0D0D"/>
                </a:solidFill>
                <a:latin typeface="Times New Roman"/>
                <a:cs typeface="Times New Roman"/>
              </a:rPr>
              <a:t>(EDA):</a:t>
            </a:r>
            <a:endParaRPr sz="18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55"/>
              </a:spcBef>
            </a:pP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Analyze</a:t>
            </a:r>
            <a:r>
              <a:rPr dirty="0" sz="18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85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8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distributions,</a:t>
            </a:r>
            <a:r>
              <a:rPr dirty="0" sz="185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correlations,</a:t>
            </a:r>
            <a:r>
              <a:rPr dirty="0" sz="1850" spc="1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5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anomalies.</a:t>
            </a:r>
            <a:endParaRPr sz="18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785"/>
              </a:spcBef>
            </a:pPr>
            <a:r>
              <a:rPr dirty="0" sz="1850" spc="5" b="1">
                <a:solidFill>
                  <a:srgbClr val="0D0D0D"/>
                </a:solidFill>
                <a:latin typeface="Times New Roman"/>
                <a:cs typeface="Times New Roman"/>
              </a:rPr>
              <a:t>Algorithm</a:t>
            </a:r>
            <a:r>
              <a:rPr dirty="0" sz="1850" spc="1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b="1">
                <a:solidFill>
                  <a:srgbClr val="0D0D0D"/>
                </a:solidFill>
                <a:latin typeface="Times New Roman"/>
                <a:cs typeface="Times New Roman"/>
              </a:rPr>
              <a:t>Selection</a:t>
            </a:r>
            <a:r>
              <a:rPr dirty="0" sz="1850" spc="1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 b="1">
                <a:solidFill>
                  <a:srgbClr val="0D0D0D"/>
                </a:solidFill>
                <a:latin typeface="Times New Roman"/>
                <a:cs typeface="Times New Roman"/>
              </a:rPr>
              <a:t>&amp;</a:t>
            </a:r>
            <a:r>
              <a:rPr dirty="0" sz="1850" spc="7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 b="1">
                <a:solidFill>
                  <a:srgbClr val="0D0D0D"/>
                </a:solidFill>
                <a:latin typeface="Times New Roman"/>
                <a:cs typeface="Times New Roman"/>
              </a:rPr>
              <a:t>Implementation:</a:t>
            </a:r>
            <a:endParaRPr sz="1850">
              <a:latin typeface="Times New Roman"/>
              <a:cs typeface="Times New Roman"/>
            </a:endParaRPr>
          </a:p>
          <a:p>
            <a:pPr marL="29209" marR="415290">
              <a:lnSpc>
                <a:spcPts val="2030"/>
              </a:lnSpc>
              <a:spcBef>
                <a:spcPts val="1085"/>
              </a:spcBef>
            </a:pPr>
            <a:r>
              <a:rPr dirty="0" sz="1850" spc="-1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dirty="0" sz="1850" spc="1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dirty="0" sz="18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dirty="0" sz="18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dirty="0" sz="1850" spc="1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(CNNs)</a:t>
            </a:r>
            <a:r>
              <a:rPr dirty="0" sz="185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8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extract</a:t>
            </a:r>
            <a:r>
              <a:rPr dirty="0" sz="18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850" spc="1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8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0D0D0D"/>
                </a:solidFill>
                <a:latin typeface="Times New Roman"/>
                <a:cs typeface="Times New Roman"/>
              </a:rPr>
              <a:t>visuals.</a:t>
            </a:r>
            <a:r>
              <a:rPr dirty="0" sz="1850" spc="2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45">
                <a:solidFill>
                  <a:srgbClr val="0D0D0D"/>
                </a:solidFill>
                <a:latin typeface="Times New Roman"/>
                <a:cs typeface="Times New Roman"/>
              </a:rPr>
              <a:t>Train</a:t>
            </a:r>
            <a:r>
              <a:rPr dirty="0" sz="1850" spc="2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0D0D0D"/>
                </a:solidFill>
                <a:latin typeface="Times New Roman"/>
                <a:cs typeface="Times New Roman"/>
              </a:rPr>
              <a:t>CNNs</a:t>
            </a:r>
            <a:r>
              <a:rPr dirty="0" sz="18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85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0D0D0D"/>
                </a:solidFill>
                <a:latin typeface="Times New Roman"/>
                <a:cs typeface="Times New Roman"/>
              </a:rPr>
              <a:t>labeled </a:t>
            </a:r>
            <a:r>
              <a:rPr dirty="0" sz="1850" spc="-4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0D0D0D"/>
                </a:solidFill>
                <a:latin typeface="Times New Roman"/>
                <a:cs typeface="Times New Roman"/>
              </a:rPr>
              <a:t>data,</a:t>
            </a:r>
            <a:r>
              <a:rPr dirty="0" sz="18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15">
                <a:solidFill>
                  <a:srgbClr val="0D0D0D"/>
                </a:solidFill>
                <a:latin typeface="Times New Roman"/>
                <a:cs typeface="Times New Roman"/>
              </a:rPr>
              <a:t>validate</a:t>
            </a:r>
            <a:r>
              <a:rPr dirty="0" sz="1850" spc="20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8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dirty="0" sz="18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dirty="0" sz="1850" spc="2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dirty="0" sz="18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5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precision,</a:t>
            </a:r>
            <a:r>
              <a:rPr dirty="0" sz="185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5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D0D0D"/>
                </a:solidFill>
                <a:latin typeface="Times New Roman"/>
                <a:cs typeface="Times New Roman"/>
              </a:rPr>
              <a:t>evaluate</a:t>
            </a:r>
            <a:r>
              <a:rPr dirty="0" sz="18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8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effectiveness.</a:t>
            </a:r>
            <a:endParaRPr sz="18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25"/>
              </a:spcBef>
            </a:pPr>
            <a:r>
              <a:rPr dirty="0" sz="1850" b="1">
                <a:solidFill>
                  <a:srgbClr val="0D0D0D"/>
                </a:solidFill>
                <a:latin typeface="Times New Roman"/>
                <a:cs typeface="Times New Roman"/>
              </a:rPr>
              <a:t>Deployment:</a:t>
            </a:r>
            <a:endParaRPr sz="1850">
              <a:latin typeface="Times New Roman"/>
              <a:cs typeface="Times New Roman"/>
            </a:endParaRPr>
          </a:p>
          <a:p>
            <a:pPr marL="29209">
              <a:lnSpc>
                <a:spcPts val="2125"/>
              </a:lnSpc>
              <a:spcBef>
                <a:spcPts val="855"/>
              </a:spcBef>
            </a:pP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Integrate</a:t>
            </a:r>
            <a:r>
              <a:rPr dirty="0" sz="1850" spc="1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85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dirty="0" sz="1850" spc="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dirty="0" sz="185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8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85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0D0D0D"/>
                </a:solidFill>
                <a:latin typeface="Times New Roman"/>
                <a:cs typeface="Times New Roman"/>
              </a:rPr>
              <a:t>fake</a:t>
            </a:r>
            <a:r>
              <a:rPr dirty="0" sz="1850" spc="1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account</a:t>
            </a:r>
            <a:r>
              <a:rPr dirty="0" sz="18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dirty="0" sz="18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0D0D0D"/>
                </a:solidFill>
                <a:latin typeface="Times New Roman"/>
                <a:cs typeface="Times New Roman"/>
              </a:rPr>
              <a:t>system,</a:t>
            </a:r>
            <a:r>
              <a:rPr dirty="0" sz="185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dirty="0" sz="18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0D0D0D"/>
                </a:solidFill>
                <a:latin typeface="Times New Roman"/>
                <a:cs typeface="Times New Roman"/>
              </a:rPr>
              <a:t>scalability,</a:t>
            </a:r>
            <a:r>
              <a:rPr dirty="0" sz="1850" spc="3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-30">
                <a:solidFill>
                  <a:srgbClr val="0D0D0D"/>
                </a:solidFill>
                <a:latin typeface="Times New Roman"/>
                <a:cs typeface="Times New Roman"/>
              </a:rPr>
              <a:t>reliability,</a:t>
            </a:r>
            <a:r>
              <a:rPr dirty="0" sz="1850" spc="3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0D0D0D"/>
                </a:solidFill>
                <a:latin typeface="Times New Roman"/>
                <a:cs typeface="Times New Roman"/>
              </a:rPr>
              <a:t>continuous</a:t>
            </a:r>
            <a:endParaRPr sz="1850">
              <a:latin typeface="Times New Roman"/>
              <a:cs typeface="Times New Roman"/>
            </a:endParaRPr>
          </a:p>
          <a:p>
            <a:pPr marL="29209">
              <a:lnSpc>
                <a:spcPts val="2125"/>
              </a:lnSpc>
            </a:pPr>
            <a:r>
              <a:rPr dirty="0" sz="1850" spc="15">
                <a:solidFill>
                  <a:srgbClr val="0D0D0D"/>
                </a:solidFill>
                <a:latin typeface="Times New Roman"/>
                <a:cs typeface="Times New Roman"/>
              </a:rPr>
              <a:t>improvement</a:t>
            </a:r>
            <a:r>
              <a:rPr dirty="0" sz="18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0D0D0D"/>
                </a:solidFill>
                <a:latin typeface="Times New Roman"/>
                <a:cs typeface="Times New Roman"/>
              </a:rPr>
              <a:t>mechanisms</a:t>
            </a:r>
            <a:r>
              <a:rPr dirty="0" sz="185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85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0D0D0D"/>
                </a:solidFill>
                <a:latin typeface="Times New Roman"/>
                <a:cs typeface="Times New Roman"/>
              </a:rPr>
              <a:t>ongoing</a:t>
            </a:r>
            <a:r>
              <a:rPr dirty="0" sz="18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0D0D0D"/>
                </a:solidFill>
                <a:latin typeface="Times New Roman"/>
                <a:cs typeface="Times New Roman"/>
              </a:rPr>
              <a:t>updates</a:t>
            </a:r>
            <a:r>
              <a:rPr dirty="0" sz="185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85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0D0D0D"/>
                </a:solidFill>
                <a:latin typeface="Times New Roman"/>
                <a:cs typeface="Times New Roman"/>
              </a:rPr>
              <a:t>enhancements.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663"/>
            <a:ext cx="31489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95" b="1">
                <a:latin typeface="Times New Roman"/>
                <a:cs typeface="Times New Roman"/>
              </a:rPr>
              <a:t>F</a:t>
            </a:r>
            <a:r>
              <a:rPr dirty="0" sz="4400" spc="5">
                <a:solidFill>
                  <a:srgbClr val="000000"/>
                </a:solidFill>
                <a:latin typeface="Calibri Light"/>
                <a:cs typeface="Calibri Light"/>
              </a:rPr>
              <a:t>.</a:t>
            </a:r>
            <a:r>
              <a:rPr dirty="0" sz="4400" spc="-4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dirty="0" spc="40" b="1">
                <a:latin typeface="Times New Roman"/>
                <a:cs typeface="Times New Roman"/>
              </a:rPr>
              <a:t>ea</a:t>
            </a:r>
            <a:r>
              <a:rPr dirty="0" spc="30" b="1">
                <a:latin typeface="Times New Roman"/>
                <a:cs typeface="Times New Roman"/>
              </a:rPr>
              <a:t>t</a:t>
            </a:r>
            <a:r>
              <a:rPr dirty="0" spc="-20" b="1">
                <a:latin typeface="Times New Roman"/>
                <a:cs typeface="Times New Roman"/>
              </a:rPr>
              <a:t>u</a:t>
            </a:r>
            <a:r>
              <a:rPr dirty="0" spc="-30" b="1">
                <a:latin typeface="Times New Roman"/>
                <a:cs typeface="Times New Roman"/>
              </a:rPr>
              <a:t>r</a:t>
            </a:r>
            <a:r>
              <a:rPr dirty="0" spc="40" b="1">
                <a:latin typeface="Times New Roman"/>
                <a:cs typeface="Times New Roman"/>
              </a:rPr>
              <a:t>e</a:t>
            </a:r>
            <a:r>
              <a:rPr dirty="0" spc="10" b="1">
                <a:latin typeface="Times New Roman"/>
                <a:cs typeface="Times New Roman"/>
              </a:rPr>
              <a:t>s</a:t>
            </a:r>
            <a:r>
              <a:rPr dirty="0" spc="-245" b="1">
                <a:latin typeface="Times New Roman"/>
                <a:cs typeface="Times New Roman"/>
              </a:rPr>
              <a:t> </a:t>
            </a:r>
            <a:r>
              <a:rPr dirty="0" spc="-40" b="1">
                <a:latin typeface="Times New Roman"/>
                <a:cs typeface="Times New Roman"/>
              </a:rPr>
              <a:t>f</a:t>
            </a:r>
            <a:r>
              <a:rPr dirty="0" spc="45" b="1">
                <a:latin typeface="Times New Roman"/>
                <a:cs typeface="Times New Roman"/>
              </a:rPr>
              <a:t>o</a:t>
            </a:r>
            <a:r>
              <a:rPr dirty="0" spc="10" b="1">
                <a:latin typeface="Times New Roman"/>
                <a:cs typeface="Times New Roman"/>
              </a:rPr>
              <a:t>r</a:t>
            </a:r>
            <a:r>
              <a:rPr dirty="0" spc="-165" b="1">
                <a:latin typeface="Times New Roman"/>
                <a:cs typeface="Times New Roman"/>
              </a:rPr>
              <a:t> </a:t>
            </a:r>
            <a:r>
              <a:rPr dirty="0" spc="-235" b="1">
                <a:latin typeface="Times New Roman"/>
                <a:cs typeface="Times New Roman"/>
              </a:rPr>
              <a:t>T</a:t>
            </a:r>
            <a:r>
              <a:rPr dirty="0" spc="40" b="1">
                <a:latin typeface="Times New Roman"/>
                <a:cs typeface="Times New Roman"/>
              </a:rPr>
              <a:t>ra</a:t>
            </a:r>
            <a:r>
              <a:rPr dirty="0" spc="-50" b="1">
                <a:latin typeface="Times New Roman"/>
                <a:cs typeface="Times New Roman"/>
              </a:rPr>
              <a:t>i</a:t>
            </a:r>
            <a:r>
              <a:rPr dirty="0" spc="-20" b="1">
                <a:latin typeface="Times New Roman"/>
                <a:cs typeface="Times New Roman"/>
              </a:rPr>
              <a:t>n</a:t>
            </a:r>
            <a:r>
              <a:rPr dirty="0" spc="-50" b="1">
                <a:latin typeface="Times New Roman"/>
                <a:cs typeface="Times New Roman"/>
              </a:rPr>
              <a:t>i</a:t>
            </a:r>
            <a:r>
              <a:rPr dirty="0" spc="-20" b="1">
                <a:latin typeface="Times New Roman"/>
                <a:cs typeface="Times New Roman"/>
              </a:rPr>
              <a:t>n</a:t>
            </a:r>
            <a:r>
              <a:rPr dirty="0" spc="45" b="1">
                <a:latin typeface="Times New Roman"/>
                <a:cs typeface="Times New Roman"/>
              </a:rPr>
              <a:t>g</a:t>
            </a:r>
            <a:r>
              <a:rPr dirty="0" spc="10" b="1">
                <a:latin typeface="Times New Roman"/>
                <a:cs typeface="Times New Roman"/>
              </a:rPr>
              <a:t>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248981"/>
            <a:ext cx="10180955" cy="449897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41300" marR="377825" indent="-229235">
              <a:lnSpc>
                <a:spcPct val="69800"/>
              </a:lnSpc>
              <a:spcBef>
                <a:spcPts val="1070"/>
              </a:spcBef>
              <a:buSzPct val="96153"/>
              <a:buAutoNum type="arabicPeriod"/>
              <a:tabLst>
                <a:tab pos="268605" algn="l"/>
              </a:tabLst>
            </a:pPr>
            <a:r>
              <a:rPr dirty="0" sz="2600" spc="-10" b="1">
                <a:solidFill>
                  <a:srgbClr val="0D0D0D"/>
                </a:solidFill>
                <a:latin typeface="Times New Roman"/>
                <a:cs typeface="Times New Roman"/>
              </a:rPr>
              <a:t>Profile</a:t>
            </a:r>
            <a:r>
              <a:rPr dirty="0" sz="2600" spc="-16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0" b="1">
                <a:solidFill>
                  <a:srgbClr val="0D0D0D"/>
                </a:solidFill>
                <a:latin typeface="Times New Roman"/>
                <a:cs typeface="Times New Roman"/>
              </a:rPr>
              <a:t>Attributes:</a:t>
            </a:r>
            <a:r>
              <a:rPr dirty="0" sz="2600" spc="-1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0D0D0D"/>
                </a:solidFill>
                <a:latin typeface="Times New Roman"/>
                <a:cs typeface="Times New Roman"/>
              </a:rPr>
              <a:t>Profile</a:t>
            </a:r>
            <a:r>
              <a:rPr dirty="0" sz="26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0">
                <a:solidFill>
                  <a:srgbClr val="0D0D0D"/>
                </a:solidFill>
                <a:latin typeface="Times New Roman"/>
                <a:cs typeface="Times New Roman"/>
              </a:rPr>
              <a:t>picture</a:t>
            </a:r>
            <a:r>
              <a:rPr dirty="0" sz="26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0D0D0D"/>
                </a:solidFill>
                <a:latin typeface="Times New Roman"/>
                <a:cs typeface="Times New Roman"/>
              </a:rPr>
              <a:t>quality,</a:t>
            </a:r>
            <a:r>
              <a:rPr dirty="0" sz="26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0D0D0D"/>
                </a:solidFill>
                <a:latin typeface="Times New Roman"/>
                <a:cs typeface="Times New Roman"/>
              </a:rPr>
              <a:t>account</a:t>
            </a:r>
            <a:r>
              <a:rPr dirty="0" sz="26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D0D0D"/>
                </a:solidFill>
                <a:latin typeface="Times New Roman"/>
                <a:cs typeface="Times New Roman"/>
              </a:rPr>
              <a:t>creation </a:t>
            </a:r>
            <a:r>
              <a:rPr dirty="0" sz="2600" spc="15">
                <a:solidFill>
                  <a:srgbClr val="0D0D0D"/>
                </a:solidFill>
                <a:latin typeface="Times New Roman"/>
                <a:cs typeface="Times New Roman"/>
              </a:rPr>
              <a:t>date,</a:t>
            </a:r>
            <a:r>
              <a:rPr dirty="0" sz="26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0D0D0D"/>
                </a:solidFill>
                <a:latin typeface="Times New Roman"/>
                <a:cs typeface="Times New Roman"/>
              </a:rPr>
              <a:t>profile </a:t>
            </a:r>
            <a:r>
              <a:rPr dirty="0" sz="2600" spc="-6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D0D0D"/>
                </a:solidFill>
                <a:latin typeface="Times New Roman"/>
                <a:cs typeface="Times New Roman"/>
              </a:rPr>
              <a:t>completeness,</a:t>
            </a:r>
            <a:r>
              <a:rPr dirty="0" sz="26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3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6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0">
                <a:solidFill>
                  <a:srgbClr val="0D0D0D"/>
                </a:solidFill>
                <a:latin typeface="Times New Roman"/>
                <a:cs typeface="Times New Roman"/>
              </a:rPr>
              <a:t>posting</a:t>
            </a:r>
            <a:r>
              <a:rPr dirty="0" sz="2600" spc="-1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0D0D0D"/>
                </a:solidFill>
                <a:latin typeface="Times New Roman"/>
                <a:cs typeface="Times New Roman"/>
              </a:rPr>
              <a:t>frequency.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69800"/>
              </a:lnSpc>
              <a:spcBef>
                <a:spcPts val="975"/>
              </a:spcBef>
              <a:buSzPct val="96153"/>
              <a:buAutoNum type="arabicPeriod"/>
              <a:tabLst>
                <a:tab pos="268605" algn="l"/>
              </a:tabLst>
            </a:pPr>
            <a:r>
              <a:rPr dirty="0" sz="2600" spc="-15" b="1">
                <a:solidFill>
                  <a:srgbClr val="0D0D0D"/>
                </a:solidFill>
                <a:latin typeface="Times New Roman"/>
                <a:cs typeface="Times New Roman"/>
              </a:rPr>
              <a:t>Textual</a:t>
            </a:r>
            <a:r>
              <a:rPr dirty="0" sz="2600" spc="-17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0" b="1">
                <a:solidFill>
                  <a:srgbClr val="0D0D0D"/>
                </a:solidFill>
                <a:latin typeface="Times New Roman"/>
                <a:cs typeface="Times New Roman"/>
              </a:rPr>
              <a:t>Features:</a:t>
            </a:r>
            <a:r>
              <a:rPr dirty="0" sz="2600" spc="-1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26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D0D0D"/>
                </a:solidFill>
                <a:latin typeface="Times New Roman"/>
                <a:cs typeface="Times New Roman"/>
              </a:rPr>
              <a:t>bios,</a:t>
            </a:r>
            <a:r>
              <a:rPr dirty="0" sz="26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5">
                <a:solidFill>
                  <a:srgbClr val="0D0D0D"/>
                </a:solidFill>
                <a:latin typeface="Times New Roman"/>
                <a:cs typeface="Times New Roman"/>
              </a:rPr>
              <a:t>posts,</a:t>
            </a:r>
            <a:r>
              <a:rPr dirty="0" sz="26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3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6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D0D0D"/>
                </a:solidFill>
                <a:latin typeface="Times New Roman"/>
                <a:cs typeface="Times New Roman"/>
              </a:rPr>
              <a:t>comments</a:t>
            </a:r>
            <a:r>
              <a:rPr dirty="0" sz="2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D0D0D"/>
                </a:solidFill>
                <a:latin typeface="Times New Roman"/>
                <a:cs typeface="Times New Roman"/>
              </a:rPr>
              <a:t>analyzed</a:t>
            </a:r>
            <a:r>
              <a:rPr dirty="0" sz="2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26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0D0D0D"/>
                </a:solidFill>
                <a:latin typeface="Times New Roman"/>
                <a:cs typeface="Times New Roman"/>
              </a:rPr>
              <a:t>sentiment, </a:t>
            </a:r>
            <a:r>
              <a:rPr dirty="0" sz="2600" spc="-6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D0D0D"/>
                </a:solidFill>
                <a:latin typeface="Times New Roman"/>
                <a:cs typeface="Times New Roman"/>
              </a:rPr>
              <a:t>vocabulary</a:t>
            </a:r>
            <a:r>
              <a:rPr dirty="0" sz="2600" spc="-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0D0D0D"/>
                </a:solidFill>
                <a:latin typeface="Times New Roman"/>
                <a:cs typeface="Times New Roman"/>
              </a:rPr>
              <a:t>richness,</a:t>
            </a:r>
            <a:r>
              <a:rPr dirty="0" sz="2600" spc="-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3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6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D0D0D"/>
                </a:solidFill>
                <a:latin typeface="Times New Roman"/>
                <a:cs typeface="Times New Roman"/>
              </a:rPr>
              <a:t>linguistic</a:t>
            </a:r>
            <a:r>
              <a:rPr dirty="0" sz="26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5">
                <a:solidFill>
                  <a:srgbClr val="0D0D0D"/>
                </a:solidFill>
                <a:latin typeface="Times New Roman"/>
                <a:cs typeface="Times New Roman"/>
              </a:rPr>
              <a:t>patterns.</a:t>
            </a:r>
            <a:endParaRPr sz="2600">
              <a:latin typeface="Times New Roman"/>
              <a:cs typeface="Times New Roman"/>
            </a:endParaRPr>
          </a:p>
          <a:p>
            <a:pPr marL="241300" marR="48895" indent="-229235">
              <a:lnSpc>
                <a:spcPct val="69800"/>
              </a:lnSpc>
              <a:spcBef>
                <a:spcPts val="1050"/>
              </a:spcBef>
              <a:buSzPct val="96153"/>
              <a:buAutoNum type="arabicPeriod"/>
              <a:tabLst>
                <a:tab pos="268605" algn="l"/>
              </a:tabLst>
            </a:pPr>
            <a:r>
              <a:rPr dirty="0" sz="2600" spc="10" b="1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dirty="0" sz="2600" spc="-16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20" b="1">
                <a:solidFill>
                  <a:srgbClr val="0D0D0D"/>
                </a:solidFill>
                <a:latin typeface="Times New Roman"/>
                <a:cs typeface="Times New Roman"/>
              </a:rPr>
              <a:t>Features:</a:t>
            </a:r>
            <a:r>
              <a:rPr dirty="0" sz="2600" spc="-2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0">
                <a:solidFill>
                  <a:srgbClr val="0D0D0D"/>
                </a:solidFill>
                <a:latin typeface="Times New Roman"/>
                <a:cs typeface="Times New Roman"/>
              </a:rPr>
              <a:t>Number</a:t>
            </a:r>
            <a:r>
              <a:rPr dirty="0" sz="26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26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D0D0D"/>
                </a:solidFill>
                <a:latin typeface="Times New Roman"/>
                <a:cs typeface="Times New Roman"/>
              </a:rPr>
              <a:t>friends/followers,</a:t>
            </a:r>
            <a:r>
              <a:rPr dirty="0" sz="260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D0D0D"/>
                </a:solidFill>
                <a:latin typeface="Times New Roman"/>
                <a:cs typeface="Times New Roman"/>
              </a:rPr>
              <a:t>interaction</a:t>
            </a:r>
            <a:r>
              <a:rPr dirty="0" sz="26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25">
                <a:solidFill>
                  <a:srgbClr val="0D0D0D"/>
                </a:solidFill>
                <a:latin typeface="Times New Roman"/>
                <a:cs typeface="Times New Roman"/>
              </a:rPr>
              <a:t>patterns,</a:t>
            </a:r>
            <a:r>
              <a:rPr dirty="0" sz="2600" spc="-25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3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2600" spc="-6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dirty="0" sz="26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D0D0D"/>
                </a:solidFill>
                <a:latin typeface="Times New Roman"/>
                <a:cs typeface="Times New Roman"/>
              </a:rPr>
              <a:t>centrality</a:t>
            </a:r>
            <a:r>
              <a:rPr dirty="0" sz="2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10">
                <a:solidFill>
                  <a:srgbClr val="0D0D0D"/>
                </a:solidFill>
                <a:latin typeface="Times New Roman"/>
                <a:cs typeface="Times New Roman"/>
              </a:rPr>
              <a:t>measures.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600" spc="-240" b="1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ra</a:t>
            </a:r>
            <a:r>
              <a:rPr dirty="0" sz="2600" spc="-50" b="1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600" spc="-50" b="1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600" spc="10" b="1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dirty="0" sz="2600" spc="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er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ara</a:t>
            </a:r>
            <a:r>
              <a:rPr dirty="0" sz="2600" spc="-145" b="1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600" spc="25" b="1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er</a:t>
            </a:r>
            <a:r>
              <a:rPr dirty="0" sz="2600" spc="10" b="1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2600" spc="-2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2600" spc="35" b="1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2600" spc="5" b="1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5">
                <a:solidFill>
                  <a:srgbClr val="0D0D0D"/>
                </a:solidFill>
                <a:latin typeface="Times New Roman"/>
                <a:cs typeface="Times New Roman"/>
              </a:rPr>
              <a:t>Epochs:</a:t>
            </a:r>
            <a:r>
              <a:rPr dirty="0" sz="2600" spc="-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30">
                <a:solidFill>
                  <a:srgbClr val="0D0D0D"/>
                </a:solidFill>
                <a:latin typeface="Times New Roman"/>
                <a:cs typeface="Times New Roman"/>
              </a:rPr>
              <a:t>20</a:t>
            </a:r>
            <a:endParaRPr sz="2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5">
                <a:solidFill>
                  <a:srgbClr val="0D0D0D"/>
                </a:solidFill>
                <a:latin typeface="Times New Roman"/>
                <a:cs typeface="Times New Roman"/>
              </a:rPr>
              <a:t>Batch</a:t>
            </a:r>
            <a:r>
              <a:rPr dirty="0" sz="2600" spc="-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0D0D0D"/>
                </a:solidFill>
                <a:latin typeface="Times New Roman"/>
                <a:cs typeface="Times New Roman"/>
              </a:rPr>
              <a:t>size:</a:t>
            </a:r>
            <a:r>
              <a:rPr dirty="0" sz="260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30">
                <a:solidFill>
                  <a:srgbClr val="0D0D0D"/>
                </a:solidFill>
                <a:latin typeface="Times New Roman"/>
                <a:cs typeface="Times New Roman"/>
              </a:rPr>
              <a:t>64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600" spc="90" b="1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600" spc="5" b="1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2600" spc="-18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-15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600" spc="-50" b="1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600" spc="25" b="1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2600" spc="-50" b="1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2600" spc="10" b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6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25" b="1">
                <a:solidFill>
                  <a:srgbClr val="0D0D0D"/>
                </a:solidFill>
                <a:latin typeface="Times New Roman"/>
                <a:cs typeface="Times New Roman"/>
              </a:rPr>
              <a:t>(</a:t>
            </a:r>
            <a:r>
              <a:rPr dirty="0" sz="2600" spc="-10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cc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ra</a:t>
            </a:r>
            <a:r>
              <a:rPr dirty="0" sz="2600" spc="-35" b="1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sz="2600" spc="-30" b="1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dirty="0" sz="2600" spc="25" b="1">
                <a:solidFill>
                  <a:srgbClr val="0D0D0D"/>
                </a:solidFill>
                <a:latin typeface="Times New Roman"/>
                <a:cs typeface="Times New Roman"/>
              </a:rPr>
              <a:t>)</a:t>
            </a:r>
            <a:r>
              <a:rPr dirty="0" sz="2600" spc="5" b="1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dirty="0" sz="2600" spc="-254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spc="40" b="1">
                <a:solidFill>
                  <a:srgbClr val="0D0D0D"/>
                </a:solidFill>
                <a:latin typeface="Times New Roman"/>
                <a:cs typeface="Times New Roman"/>
              </a:rPr>
              <a:t>84</a:t>
            </a:r>
            <a:r>
              <a:rPr dirty="0" sz="2600" spc="25" b="1">
                <a:solidFill>
                  <a:srgbClr val="0D0D0D"/>
                </a:solidFill>
                <a:latin typeface="Times New Roman"/>
                <a:cs typeface="Times New Roman"/>
              </a:rPr>
              <a:t>%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" y="458787"/>
            <a:ext cx="288988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0" b="1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2600" spc="-1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D0D0D"/>
                </a:solidFill>
                <a:latin typeface="Times New Roman"/>
                <a:cs typeface="Times New Roman"/>
              </a:rPr>
              <a:t>Preprocessing: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25" b="1">
                <a:latin typeface="Times New Roman"/>
                <a:cs typeface="Times New Roman"/>
              </a:rPr>
              <a:t>1</a:t>
            </a:r>
            <a:r>
              <a:rPr dirty="0" baseline="1893" sz="6600" spc="-187">
                <a:solidFill>
                  <a:srgbClr val="000000"/>
                </a:solidFill>
                <a:latin typeface="Calibri Light"/>
                <a:cs typeface="Calibri Light"/>
              </a:rPr>
              <a:t>.</a:t>
            </a:r>
            <a:r>
              <a:rPr dirty="0" sz="2600" spc="-125" b="1">
                <a:latin typeface="Times New Roman"/>
                <a:cs typeface="Times New Roman"/>
              </a:rPr>
              <a:t>.Handle</a:t>
            </a:r>
            <a:r>
              <a:rPr dirty="0" sz="2600" spc="50" b="1">
                <a:latin typeface="Times New Roman"/>
                <a:cs typeface="Times New Roman"/>
              </a:rPr>
              <a:t> </a:t>
            </a:r>
            <a:r>
              <a:rPr dirty="0" sz="2600" spc="-30" b="1">
                <a:latin typeface="Times New Roman"/>
                <a:cs typeface="Times New Roman"/>
              </a:rPr>
              <a:t>missing</a:t>
            </a:r>
            <a:r>
              <a:rPr dirty="0" sz="2600" spc="130" b="1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Times New Roman"/>
                <a:cs typeface="Times New Roman"/>
              </a:rPr>
              <a:t>values</a:t>
            </a:r>
            <a:r>
              <a:rPr dirty="0" sz="2600" spc="10"/>
              <a:t>:</a:t>
            </a:r>
            <a:r>
              <a:rPr dirty="0" sz="2600" spc="-25"/>
              <a:t> </a:t>
            </a:r>
            <a:r>
              <a:rPr dirty="0" sz="2600" spc="10"/>
              <a:t>Impute</a:t>
            </a:r>
            <a:r>
              <a:rPr dirty="0" sz="2600" spc="-90"/>
              <a:t> </a:t>
            </a:r>
            <a:r>
              <a:rPr dirty="0" sz="2600"/>
              <a:t>missing</a:t>
            </a:r>
            <a:r>
              <a:rPr dirty="0" sz="2600" spc="-85"/>
              <a:t> </a:t>
            </a:r>
            <a:r>
              <a:rPr dirty="0" sz="2600" spc="-15"/>
              <a:t>values</a:t>
            </a:r>
            <a:r>
              <a:rPr dirty="0" sz="2600" spc="125"/>
              <a:t> </a:t>
            </a:r>
            <a:r>
              <a:rPr dirty="0" sz="2600" spc="-10"/>
              <a:t>or</a:t>
            </a:r>
            <a:r>
              <a:rPr dirty="0" sz="2600" spc="-25"/>
              <a:t> </a:t>
            </a:r>
            <a:r>
              <a:rPr dirty="0" sz="2600" spc="-20"/>
              <a:t>remove</a:t>
            </a:r>
            <a:r>
              <a:rPr dirty="0" sz="2600" spc="135"/>
              <a:t> </a:t>
            </a:r>
            <a:r>
              <a:rPr dirty="0" sz="2600" spc="-10"/>
              <a:t>incomplete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records.</a:t>
            </a:r>
          </a:p>
          <a:p>
            <a:pPr marL="268605" indent="-255904">
              <a:lnSpc>
                <a:spcPct val="100000"/>
              </a:lnSpc>
              <a:spcBef>
                <a:spcPts val="110"/>
              </a:spcBef>
              <a:buSzPct val="96153"/>
              <a:buAutoNum type="arabicPeriod" startAt="2"/>
              <a:tabLst>
                <a:tab pos="268605" algn="l"/>
              </a:tabLst>
            </a:pPr>
            <a:r>
              <a:rPr dirty="0" spc="5" b="1">
                <a:latin typeface="Times New Roman"/>
                <a:cs typeface="Times New Roman"/>
              </a:rPr>
              <a:t>Scale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10" b="1">
                <a:latin typeface="Times New Roman"/>
                <a:cs typeface="Times New Roman"/>
              </a:rPr>
              <a:t>features:</a:t>
            </a:r>
            <a:r>
              <a:rPr dirty="0" spc="-215" b="1">
                <a:latin typeface="Times New Roman"/>
                <a:cs typeface="Times New Roman"/>
              </a:rPr>
              <a:t> </a:t>
            </a:r>
            <a:r>
              <a:rPr dirty="0" spc="-10"/>
              <a:t>Normalize</a:t>
            </a:r>
            <a:r>
              <a:rPr dirty="0" spc="60"/>
              <a:t> </a:t>
            </a:r>
            <a:r>
              <a:rPr dirty="0" spc="5"/>
              <a:t>numerical</a:t>
            </a:r>
            <a:r>
              <a:rPr dirty="0" spc="-105"/>
              <a:t> </a:t>
            </a:r>
            <a:r>
              <a:rPr dirty="0" spc="5"/>
              <a:t>features</a:t>
            </a:r>
            <a:r>
              <a:rPr dirty="0" spc="-25"/>
              <a:t> </a:t>
            </a:r>
            <a:r>
              <a:rPr dirty="0" spc="15"/>
              <a:t>to</a:t>
            </a:r>
            <a:r>
              <a:rPr dirty="0" spc="-85"/>
              <a:t> </a:t>
            </a:r>
            <a:r>
              <a:rPr dirty="0" spc="20"/>
              <a:t>ensure</a:t>
            </a:r>
            <a:r>
              <a:rPr dirty="0" spc="-165"/>
              <a:t> </a:t>
            </a:r>
            <a:r>
              <a:rPr dirty="0" spc="-5"/>
              <a:t>uniformity</a:t>
            </a:r>
            <a:r>
              <a:rPr dirty="0" spc="-15"/>
              <a:t> </a:t>
            </a:r>
            <a:r>
              <a:rPr dirty="0" spc="-20"/>
              <a:t>in</a:t>
            </a:r>
            <a:r>
              <a:rPr dirty="0" spc="55"/>
              <a:t> </a:t>
            </a:r>
            <a:r>
              <a:rPr dirty="0" spc="-10"/>
              <a:t>scale.</a:t>
            </a:r>
          </a:p>
          <a:p>
            <a:pPr marL="241300" marR="205104" indent="-229235">
              <a:lnSpc>
                <a:spcPct val="69800"/>
              </a:lnSpc>
              <a:spcBef>
                <a:spcPts val="975"/>
              </a:spcBef>
              <a:buSzPct val="96153"/>
              <a:buAutoNum type="arabicPeriod" startAt="2"/>
              <a:tabLst>
                <a:tab pos="268605" algn="l"/>
              </a:tabLst>
            </a:pPr>
            <a:r>
              <a:rPr dirty="0" spc="-15" b="1">
                <a:latin typeface="Times New Roman"/>
                <a:cs typeface="Times New Roman"/>
              </a:rPr>
              <a:t>E</a:t>
            </a:r>
            <a:r>
              <a:rPr dirty="0" spc="-30" b="1">
                <a:latin typeface="Times New Roman"/>
                <a:cs typeface="Times New Roman"/>
              </a:rPr>
              <a:t>n</a:t>
            </a:r>
            <a:r>
              <a:rPr dirty="0" spc="40" b="1">
                <a:latin typeface="Times New Roman"/>
                <a:cs typeface="Times New Roman"/>
              </a:rPr>
              <a:t>co</a:t>
            </a:r>
            <a:r>
              <a:rPr dirty="0" spc="-30" b="1">
                <a:latin typeface="Times New Roman"/>
                <a:cs typeface="Times New Roman"/>
              </a:rPr>
              <a:t>d</a:t>
            </a:r>
            <a:r>
              <a:rPr dirty="0" spc="10" b="1">
                <a:latin typeface="Times New Roman"/>
                <a:cs typeface="Times New Roman"/>
              </a:rPr>
              <a:t>e</a:t>
            </a:r>
            <a:r>
              <a:rPr dirty="0" spc="-95" b="1">
                <a:latin typeface="Times New Roman"/>
                <a:cs typeface="Times New Roman"/>
              </a:rPr>
              <a:t> </a:t>
            </a:r>
            <a:r>
              <a:rPr dirty="0" spc="40" b="1">
                <a:latin typeface="Times New Roman"/>
                <a:cs typeface="Times New Roman"/>
              </a:rPr>
              <a:t>ca</a:t>
            </a:r>
            <a:r>
              <a:rPr dirty="0" spc="25" b="1">
                <a:latin typeface="Times New Roman"/>
                <a:cs typeface="Times New Roman"/>
              </a:rPr>
              <a:t>t</a:t>
            </a:r>
            <a:r>
              <a:rPr dirty="0" spc="40" b="1">
                <a:latin typeface="Times New Roman"/>
                <a:cs typeface="Times New Roman"/>
              </a:rPr>
              <a:t>ego</a:t>
            </a:r>
            <a:r>
              <a:rPr dirty="0" spc="-35" b="1">
                <a:latin typeface="Times New Roman"/>
                <a:cs typeface="Times New Roman"/>
              </a:rPr>
              <a:t>r</a:t>
            </a:r>
            <a:r>
              <a:rPr dirty="0" spc="-50" b="1">
                <a:latin typeface="Times New Roman"/>
                <a:cs typeface="Times New Roman"/>
              </a:rPr>
              <a:t>i</a:t>
            </a:r>
            <a:r>
              <a:rPr dirty="0" spc="40" b="1">
                <a:latin typeface="Times New Roman"/>
                <a:cs typeface="Times New Roman"/>
              </a:rPr>
              <a:t>c</a:t>
            </a:r>
            <a:r>
              <a:rPr dirty="0" spc="-30" b="1">
                <a:latin typeface="Times New Roman"/>
                <a:cs typeface="Times New Roman"/>
              </a:rPr>
              <a:t>a</a:t>
            </a:r>
            <a:r>
              <a:rPr dirty="0" spc="5" b="1">
                <a:latin typeface="Times New Roman"/>
                <a:cs typeface="Times New Roman"/>
              </a:rPr>
              <a:t>l</a:t>
            </a:r>
            <a:r>
              <a:rPr dirty="0" spc="-180" b="1">
                <a:latin typeface="Times New Roman"/>
                <a:cs typeface="Times New Roman"/>
              </a:rPr>
              <a:t> </a:t>
            </a:r>
            <a:r>
              <a:rPr dirty="0" spc="-30" b="1">
                <a:latin typeface="Times New Roman"/>
                <a:cs typeface="Times New Roman"/>
              </a:rPr>
              <a:t>v</a:t>
            </a:r>
            <a:r>
              <a:rPr dirty="0" spc="40" b="1">
                <a:latin typeface="Times New Roman"/>
                <a:cs typeface="Times New Roman"/>
              </a:rPr>
              <a:t>ar</a:t>
            </a:r>
            <a:r>
              <a:rPr dirty="0" spc="-50" b="1">
                <a:latin typeface="Times New Roman"/>
                <a:cs typeface="Times New Roman"/>
              </a:rPr>
              <a:t>i</a:t>
            </a:r>
            <a:r>
              <a:rPr dirty="0" spc="40" b="1">
                <a:latin typeface="Times New Roman"/>
                <a:cs typeface="Times New Roman"/>
              </a:rPr>
              <a:t>a</a:t>
            </a:r>
            <a:r>
              <a:rPr dirty="0" spc="-30" b="1">
                <a:latin typeface="Times New Roman"/>
                <a:cs typeface="Times New Roman"/>
              </a:rPr>
              <a:t>b</a:t>
            </a:r>
            <a:r>
              <a:rPr dirty="0" spc="-50" b="1">
                <a:latin typeface="Times New Roman"/>
                <a:cs typeface="Times New Roman"/>
              </a:rPr>
              <a:t>l</a:t>
            </a:r>
            <a:r>
              <a:rPr dirty="0" spc="40" b="1">
                <a:latin typeface="Times New Roman"/>
                <a:cs typeface="Times New Roman"/>
              </a:rPr>
              <a:t>e</a:t>
            </a:r>
            <a:r>
              <a:rPr dirty="0" spc="35" b="1">
                <a:latin typeface="Times New Roman"/>
                <a:cs typeface="Times New Roman"/>
              </a:rPr>
              <a:t>s</a:t>
            </a:r>
            <a:r>
              <a:rPr dirty="0" spc="5" b="1">
                <a:latin typeface="Times New Roman"/>
                <a:cs typeface="Times New Roman"/>
              </a:rPr>
              <a:t>:</a:t>
            </a:r>
            <a:r>
              <a:rPr dirty="0" spc="-45" b="1">
                <a:latin typeface="Times New Roman"/>
                <a:cs typeface="Times New Roman"/>
              </a:rPr>
              <a:t> </a:t>
            </a:r>
            <a:r>
              <a:rPr dirty="0" spc="-15"/>
              <a:t>C</a:t>
            </a:r>
            <a:r>
              <a:rPr dirty="0" spc="-30"/>
              <a:t>o</a:t>
            </a:r>
            <a:r>
              <a:rPr dirty="0" spc="40"/>
              <a:t>n</a:t>
            </a:r>
            <a:r>
              <a:rPr dirty="0" spc="-105"/>
              <a:t>v</a:t>
            </a:r>
            <a:r>
              <a:rPr dirty="0" spc="-35"/>
              <a:t>e</a:t>
            </a:r>
            <a:r>
              <a:rPr dirty="0" spc="25"/>
              <a:t>r</a:t>
            </a:r>
            <a:r>
              <a:rPr dirty="0" spc="5"/>
              <a:t>t</a:t>
            </a:r>
            <a:r>
              <a:rPr dirty="0" spc="35"/>
              <a:t> </a:t>
            </a:r>
            <a:r>
              <a:rPr dirty="0" spc="-35"/>
              <a:t>c</a:t>
            </a:r>
            <a:r>
              <a:rPr dirty="0" spc="40"/>
              <a:t>a</a:t>
            </a:r>
            <a:r>
              <a:rPr dirty="0" spc="20"/>
              <a:t>t</a:t>
            </a:r>
            <a:r>
              <a:rPr dirty="0" spc="-35"/>
              <a:t>e</a:t>
            </a:r>
            <a:r>
              <a:rPr dirty="0" spc="-30"/>
              <a:t>go</a:t>
            </a:r>
            <a:r>
              <a:rPr dirty="0" spc="25"/>
              <a:t>r</a:t>
            </a:r>
            <a:r>
              <a:rPr dirty="0" spc="-50"/>
              <a:t>i</a:t>
            </a:r>
            <a:r>
              <a:rPr dirty="0" spc="-35"/>
              <a:t>c</a:t>
            </a:r>
            <a:r>
              <a:rPr dirty="0" spc="40"/>
              <a:t>a</a:t>
            </a:r>
            <a:r>
              <a:rPr dirty="0" spc="5"/>
              <a:t>l</a:t>
            </a:r>
            <a:r>
              <a:rPr dirty="0" spc="-35"/>
              <a:t> </a:t>
            </a:r>
            <a:r>
              <a:rPr dirty="0" spc="40"/>
              <a:t>a</a:t>
            </a:r>
            <a:r>
              <a:rPr dirty="0" spc="20"/>
              <a:t>tt</a:t>
            </a:r>
            <a:r>
              <a:rPr dirty="0" spc="25"/>
              <a:t>r</a:t>
            </a:r>
            <a:r>
              <a:rPr dirty="0" spc="-50"/>
              <a:t>i</a:t>
            </a:r>
            <a:r>
              <a:rPr dirty="0" spc="40"/>
              <a:t>bu</a:t>
            </a:r>
            <a:r>
              <a:rPr dirty="0" spc="20"/>
              <a:t>t</a:t>
            </a:r>
            <a:r>
              <a:rPr dirty="0" spc="-35"/>
              <a:t>e</a:t>
            </a:r>
            <a:r>
              <a:rPr dirty="0" spc="10"/>
              <a:t>s</a:t>
            </a:r>
            <a:r>
              <a:rPr dirty="0" spc="-175"/>
              <a:t> </a:t>
            </a:r>
            <a:r>
              <a:rPr dirty="0" spc="25"/>
              <a:t>(</a:t>
            </a:r>
            <a:r>
              <a:rPr dirty="0" spc="-50"/>
              <a:t>i</a:t>
            </a:r>
            <a:r>
              <a:rPr dirty="0" spc="5"/>
              <a:t>f</a:t>
            </a:r>
            <a:r>
              <a:rPr dirty="0" spc="-30"/>
              <a:t> </a:t>
            </a:r>
            <a:r>
              <a:rPr dirty="0" spc="40"/>
              <a:t>an</a:t>
            </a:r>
            <a:r>
              <a:rPr dirty="0" spc="-30"/>
              <a:t>y</a:t>
            </a:r>
            <a:r>
              <a:rPr dirty="0" spc="5"/>
              <a:t>)</a:t>
            </a:r>
            <a:r>
              <a:rPr dirty="0" spc="-30"/>
              <a:t> </a:t>
            </a:r>
            <a:r>
              <a:rPr dirty="0" spc="-50"/>
              <a:t>i</a:t>
            </a:r>
            <a:r>
              <a:rPr dirty="0" spc="40"/>
              <a:t>n</a:t>
            </a:r>
            <a:r>
              <a:rPr dirty="0" spc="20"/>
              <a:t>t</a:t>
            </a:r>
            <a:r>
              <a:rPr dirty="0" spc="5"/>
              <a:t>o  </a:t>
            </a:r>
            <a:r>
              <a:rPr dirty="0" spc="45"/>
              <a:t>nu</a:t>
            </a:r>
            <a:r>
              <a:rPr dirty="0" spc="-5"/>
              <a:t>m</a:t>
            </a:r>
            <a:r>
              <a:rPr dirty="0" spc="-35"/>
              <a:t>e</a:t>
            </a:r>
            <a:r>
              <a:rPr dirty="0" spc="30"/>
              <a:t>r</a:t>
            </a:r>
            <a:r>
              <a:rPr dirty="0" spc="-50"/>
              <a:t>i</a:t>
            </a:r>
            <a:r>
              <a:rPr dirty="0" spc="-35"/>
              <a:t>c</a:t>
            </a:r>
            <a:r>
              <a:rPr dirty="0" spc="35"/>
              <a:t>a</a:t>
            </a:r>
            <a:r>
              <a:rPr dirty="0" spc="5"/>
              <a:t>l</a:t>
            </a:r>
            <a:r>
              <a:rPr dirty="0" spc="-110"/>
              <a:t> </a:t>
            </a:r>
            <a:r>
              <a:rPr dirty="0" spc="30"/>
              <a:t>r</a:t>
            </a:r>
            <a:r>
              <a:rPr dirty="0" spc="-35"/>
              <a:t>e</a:t>
            </a:r>
            <a:r>
              <a:rPr dirty="0" spc="45"/>
              <a:t>p</a:t>
            </a:r>
            <a:r>
              <a:rPr dirty="0" spc="30"/>
              <a:t>r</a:t>
            </a:r>
            <a:r>
              <a:rPr dirty="0" spc="-35"/>
              <a:t>e</a:t>
            </a:r>
            <a:r>
              <a:rPr dirty="0" spc="30"/>
              <a:t>s</a:t>
            </a:r>
            <a:r>
              <a:rPr dirty="0" spc="-35"/>
              <a:t>e</a:t>
            </a:r>
            <a:r>
              <a:rPr dirty="0" spc="45"/>
              <a:t>n</a:t>
            </a:r>
            <a:r>
              <a:rPr dirty="0" spc="20"/>
              <a:t>t</a:t>
            </a:r>
            <a:r>
              <a:rPr dirty="0" spc="35"/>
              <a:t>a</a:t>
            </a:r>
            <a:r>
              <a:rPr dirty="0" spc="20"/>
              <a:t>t</a:t>
            </a:r>
            <a:r>
              <a:rPr dirty="0" spc="-50"/>
              <a:t>i</a:t>
            </a:r>
            <a:r>
              <a:rPr dirty="0" spc="-25"/>
              <a:t>o</a:t>
            </a:r>
            <a:r>
              <a:rPr dirty="0" spc="45"/>
              <a:t>n</a:t>
            </a:r>
            <a:r>
              <a:rPr dirty="0" spc="10"/>
              <a:t>s</a:t>
            </a:r>
            <a:r>
              <a:rPr dirty="0" spc="-254"/>
              <a:t> </a:t>
            </a:r>
            <a:r>
              <a:rPr dirty="0" spc="45"/>
              <a:t>u</a:t>
            </a:r>
            <a:r>
              <a:rPr dirty="0" spc="30"/>
              <a:t>s</a:t>
            </a:r>
            <a:r>
              <a:rPr dirty="0" spc="-50"/>
              <a:t>i</a:t>
            </a:r>
            <a:r>
              <a:rPr dirty="0" spc="45"/>
              <a:t>n</a:t>
            </a:r>
            <a:r>
              <a:rPr dirty="0" spc="15"/>
              <a:t>g</a:t>
            </a:r>
            <a:r>
              <a:rPr dirty="0" spc="-90"/>
              <a:t> </a:t>
            </a:r>
            <a:r>
              <a:rPr dirty="0" spc="20"/>
              <a:t>t</a:t>
            </a:r>
            <a:r>
              <a:rPr dirty="0" spc="-35"/>
              <a:t>ec</a:t>
            </a:r>
            <a:r>
              <a:rPr dirty="0" spc="45"/>
              <a:t>hn</a:t>
            </a:r>
            <a:r>
              <a:rPr dirty="0" spc="-50"/>
              <a:t>i</a:t>
            </a:r>
            <a:r>
              <a:rPr dirty="0" spc="-25"/>
              <a:t>q</a:t>
            </a:r>
            <a:r>
              <a:rPr dirty="0" spc="45"/>
              <a:t>u</a:t>
            </a:r>
            <a:r>
              <a:rPr dirty="0" spc="-35"/>
              <a:t>e</a:t>
            </a:r>
            <a:r>
              <a:rPr dirty="0" spc="10"/>
              <a:t>s</a:t>
            </a:r>
            <a:r>
              <a:rPr dirty="0" spc="-30"/>
              <a:t> </a:t>
            </a:r>
            <a:r>
              <a:rPr dirty="0" spc="-50"/>
              <a:t>li</a:t>
            </a:r>
            <a:r>
              <a:rPr dirty="0" spc="45"/>
              <a:t>k</a:t>
            </a:r>
            <a:r>
              <a:rPr dirty="0" spc="10"/>
              <a:t>e</a:t>
            </a:r>
            <a:r>
              <a:rPr dirty="0" spc="55"/>
              <a:t> </a:t>
            </a:r>
            <a:r>
              <a:rPr dirty="0" spc="-25"/>
              <a:t>o</a:t>
            </a:r>
            <a:r>
              <a:rPr dirty="0" spc="45"/>
              <a:t>n</a:t>
            </a:r>
            <a:r>
              <a:rPr dirty="0" spc="80"/>
              <a:t>e</a:t>
            </a:r>
            <a:r>
              <a:rPr dirty="0" spc="-45"/>
              <a:t>-</a:t>
            </a:r>
            <a:r>
              <a:rPr dirty="0" spc="45"/>
              <a:t>h</a:t>
            </a:r>
            <a:r>
              <a:rPr dirty="0" spc="-25"/>
              <a:t>o</a:t>
            </a:r>
            <a:r>
              <a:rPr dirty="0" spc="5"/>
              <a:t>t</a:t>
            </a:r>
            <a:r>
              <a:rPr dirty="0" spc="-30"/>
              <a:t> </a:t>
            </a:r>
            <a:r>
              <a:rPr dirty="0" spc="-30"/>
              <a:t>e</a:t>
            </a:r>
            <a:r>
              <a:rPr dirty="0" spc="45"/>
              <a:t>n</a:t>
            </a:r>
            <a:r>
              <a:rPr dirty="0" spc="-30"/>
              <a:t>co</a:t>
            </a:r>
            <a:r>
              <a:rPr dirty="0" spc="45"/>
              <a:t>d</a:t>
            </a:r>
            <a:r>
              <a:rPr dirty="0" spc="-50"/>
              <a:t>i</a:t>
            </a:r>
            <a:r>
              <a:rPr dirty="0" spc="45"/>
              <a:t>n</a:t>
            </a:r>
            <a:r>
              <a:rPr dirty="0" spc="-25"/>
              <a:t>g</a:t>
            </a:r>
            <a:r>
              <a:rPr dirty="0" spc="5"/>
              <a:t>.</a:t>
            </a:r>
          </a:p>
          <a:p>
            <a:pPr marL="241300" indent="-229235">
              <a:lnSpc>
                <a:spcPts val="2650"/>
              </a:lnSpc>
              <a:spcBef>
                <a:spcPts val="1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15"/>
              <a:t>Input</a:t>
            </a:r>
            <a:r>
              <a:rPr dirty="0" spc="-110"/>
              <a:t> </a:t>
            </a:r>
            <a:r>
              <a:rPr dirty="0" spc="15"/>
              <a:t>to</a:t>
            </a:r>
            <a:r>
              <a:rPr dirty="0" spc="-90"/>
              <a:t> </a:t>
            </a:r>
            <a:r>
              <a:rPr dirty="0" spc="-10"/>
              <a:t>Model:</a:t>
            </a:r>
            <a:r>
              <a:rPr dirty="0" spc="50"/>
              <a:t> </a:t>
            </a:r>
            <a:r>
              <a:rPr dirty="0" spc="-10"/>
              <a:t>Provide</a:t>
            </a:r>
            <a:r>
              <a:rPr dirty="0" spc="55"/>
              <a:t> </a:t>
            </a:r>
            <a:r>
              <a:rPr dirty="0" spc="5"/>
              <a:t>preprocessed</a:t>
            </a:r>
            <a:r>
              <a:rPr dirty="0" spc="-165"/>
              <a:t> </a:t>
            </a:r>
            <a:r>
              <a:rPr dirty="0" spc="10"/>
              <a:t>new</a:t>
            </a:r>
            <a:r>
              <a:rPr dirty="0" spc="-70"/>
              <a:t> </a:t>
            </a:r>
            <a:r>
              <a:rPr dirty="0" spc="30"/>
              <a:t>data</a:t>
            </a:r>
            <a:r>
              <a:rPr dirty="0" spc="-90"/>
              <a:t> </a:t>
            </a:r>
            <a:r>
              <a:rPr dirty="0"/>
              <a:t>including</a:t>
            </a:r>
            <a:r>
              <a:rPr dirty="0" spc="-90"/>
              <a:t> </a:t>
            </a:r>
            <a:r>
              <a:rPr dirty="0" spc="-15"/>
              <a:t>profile</a:t>
            </a:r>
            <a:r>
              <a:rPr dirty="0" spc="55"/>
              <a:t> </a:t>
            </a:r>
            <a:r>
              <a:rPr dirty="0" spc="15"/>
              <a:t>attributes,</a:t>
            </a:r>
          </a:p>
          <a:p>
            <a:pPr marL="241300" marR="512445">
              <a:lnSpc>
                <a:spcPct val="69800"/>
              </a:lnSpc>
              <a:spcBef>
                <a:spcPts val="470"/>
              </a:spcBef>
            </a:pPr>
            <a:r>
              <a:rPr dirty="0" spc="10"/>
              <a:t>textual</a:t>
            </a:r>
            <a:r>
              <a:rPr dirty="0" spc="-105"/>
              <a:t> </a:t>
            </a:r>
            <a:r>
              <a:rPr dirty="0" spc="5"/>
              <a:t>features,</a:t>
            </a:r>
            <a:r>
              <a:rPr dirty="0" spc="-105"/>
              <a:t> </a:t>
            </a:r>
            <a:r>
              <a:rPr dirty="0" spc="30"/>
              <a:t>and</a:t>
            </a:r>
            <a:r>
              <a:rPr dirty="0" spc="-160"/>
              <a:t> </a:t>
            </a:r>
            <a:r>
              <a:rPr dirty="0" spc="5"/>
              <a:t>network</a:t>
            </a:r>
            <a:r>
              <a:rPr dirty="0" spc="-15"/>
              <a:t> </a:t>
            </a:r>
            <a:r>
              <a:rPr dirty="0"/>
              <a:t>characteristics</a:t>
            </a:r>
            <a:r>
              <a:rPr dirty="0" spc="-175"/>
              <a:t> </a:t>
            </a:r>
            <a:r>
              <a:rPr dirty="0" spc="20"/>
              <a:t>as</a:t>
            </a:r>
            <a:r>
              <a:rPr dirty="0" spc="-20"/>
              <a:t> </a:t>
            </a:r>
            <a:r>
              <a:rPr dirty="0" spc="15"/>
              <a:t>input</a:t>
            </a:r>
            <a:r>
              <a:rPr dirty="0" spc="-105"/>
              <a:t> </a:t>
            </a:r>
            <a:r>
              <a:rPr dirty="0" spc="15"/>
              <a:t>to</a:t>
            </a:r>
            <a:r>
              <a:rPr dirty="0" spc="-80"/>
              <a:t> </a:t>
            </a:r>
            <a:r>
              <a:rPr dirty="0" spc="25"/>
              <a:t>the</a:t>
            </a:r>
            <a:r>
              <a:rPr dirty="0" spc="-90"/>
              <a:t> </a:t>
            </a:r>
            <a:r>
              <a:rPr dirty="0" spc="10"/>
              <a:t>trained</a:t>
            </a:r>
            <a:r>
              <a:rPr dirty="0" spc="-85"/>
              <a:t> </a:t>
            </a:r>
            <a:r>
              <a:rPr dirty="0"/>
              <a:t>CNN </a:t>
            </a:r>
            <a:r>
              <a:rPr dirty="0" spc="-635"/>
              <a:t> </a:t>
            </a:r>
            <a:r>
              <a:rPr dirty="0" spc="-10"/>
              <a:t>model.</a:t>
            </a:r>
          </a:p>
          <a:p>
            <a:pPr marL="241300" marR="212725" indent="-229235">
              <a:lnSpc>
                <a:spcPct val="6980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30" b="1">
                <a:latin typeface="Times New Roman"/>
                <a:cs typeface="Times New Roman"/>
              </a:rPr>
              <a:t>Model</a:t>
            </a:r>
            <a:r>
              <a:rPr dirty="0" spc="-18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Prediction:</a:t>
            </a:r>
            <a:r>
              <a:rPr dirty="0" spc="-65" b="1">
                <a:latin typeface="Times New Roman"/>
                <a:cs typeface="Times New Roman"/>
              </a:rPr>
              <a:t> </a:t>
            </a:r>
            <a:r>
              <a:rPr dirty="0" spc="-35"/>
              <a:t>Utilize</a:t>
            </a:r>
            <a:r>
              <a:rPr dirty="0" spc="210"/>
              <a:t> </a:t>
            </a:r>
            <a:r>
              <a:rPr dirty="0" spc="25"/>
              <a:t>the</a:t>
            </a:r>
            <a:r>
              <a:rPr dirty="0" spc="-90"/>
              <a:t> </a:t>
            </a:r>
            <a:r>
              <a:rPr dirty="0" spc="10"/>
              <a:t>trained</a:t>
            </a:r>
            <a:r>
              <a:rPr dirty="0" spc="-170"/>
              <a:t> </a:t>
            </a:r>
            <a:r>
              <a:rPr dirty="0"/>
              <a:t>CNN</a:t>
            </a:r>
            <a:r>
              <a:rPr dirty="0" spc="5"/>
              <a:t> </a:t>
            </a:r>
            <a:r>
              <a:rPr dirty="0"/>
              <a:t>model</a:t>
            </a:r>
            <a:r>
              <a:rPr dirty="0" spc="40"/>
              <a:t> </a:t>
            </a:r>
            <a:r>
              <a:rPr dirty="0" spc="15"/>
              <a:t>to</a:t>
            </a:r>
            <a:r>
              <a:rPr dirty="0" spc="-85"/>
              <a:t> </a:t>
            </a:r>
            <a:r>
              <a:rPr dirty="0" spc="25"/>
              <a:t>make</a:t>
            </a:r>
            <a:r>
              <a:rPr dirty="0" spc="-90"/>
              <a:t> </a:t>
            </a:r>
            <a:r>
              <a:rPr dirty="0"/>
              <a:t>predictions</a:t>
            </a:r>
            <a:r>
              <a:rPr dirty="0" spc="-30"/>
              <a:t> </a:t>
            </a:r>
            <a:r>
              <a:rPr dirty="0" spc="-5"/>
              <a:t>on </a:t>
            </a:r>
            <a:r>
              <a:rPr dirty="0" spc="-635"/>
              <a:t> </a:t>
            </a:r>
            <a:r>
              <a:rPr dirty="0" spc="25"/>
              <a:t>the</a:t>
            </a:r>
            <a:r>
              <a:rPr dirty="0" spc="-95"/>
              <a:t> </a:t>
            </a:r>
            <a:r>
              <a:rPr dirty="0" spc="5"/>
              <a:t>preprocessed</a:t>
            </a:r>
            <a:r>
              <a:rPr dirty="0" spc="-165"/>
              <a:t> </a:t>
            </a:r>
            <a:r>
              <a:rPr dirty="0" spc="30"/>
              <a:t>data,</a:t>
            </a:r>
            <a:r>
              <a:rPr dirty="0" spc="-180"/>
              <a:t> </a:t>
            </a:r>
            <a:r>
              <a:rPr dirty="0"/>
              <a:t>indicating</a:t>
            </a:r>
            <a:r>
              <a:rPr dirty="0" spc="-15"/>
              <a:t> </a:t>
            </a:r>
            <a:r>
              <a:rPr dirty="0" spc="5"/>
              <a:t>whether</a:t>
            </a:r>
            <a:r>
              <a:rPr dirty="0" spc="-100"/>
              <a:t> </a:t>
            </a:r>
            <a:r>
              <a:rPr dirty="0" spc="-5"/>
              <a:t>each</a:t>
            </a:r>
            <a:r>
              <a:rPr dirty="0" spc="-15"/>
              <a:t> </a:t>
            </a:r>
            <a:r>
              <a:rPr dirty="0" spc="5"/>
              <a:t>account</a:t>
            </a:r>
            <a:r>
              <a:rPr dirty="0" spc="-110"/>
              <a:t> </a:t>
            </a:r>
            <a:r>
              <a:rPr dirty="0" spc="-20"/>
              <a:t>is</a:t>
            </a:r>
            <a:r>
              <a:rPr dirty="0" spc="55"/>
              <a:t> </a:t>
            </a:r>
            <a:r>
              <a:rPr dirty="0" spc="5"/>
              <a:t>genuine</a:t>
            </a:r>
            <a:r>
              <a:rPr dirty="0" spc="-95"/>
              <a:t> </a:t>
            </a:r>
            <a:r>
              <a:rPr dirty="0" spc="-10"/>
              <a:t>or</a:t>
            </a:r>
            <a:r>
              <a:rPr dirty="0" spc="50"/>
              <a:t> </a:t>
            </a:r>
            <a:r>
              <a:rPr dirty="0"/>
              <a:t>fake.</a:t>
            </a:r>
          </a:p>
          <a:p>
            <a:pPr marL="241300" indent="-229235">
              <a:lnSpc>
                <a:spcPts val="2650"/>
              </a:lnSpc>
              <a:spcBef>
                <a:spcPts val="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5" b="1">
                <a:latin typeface="Times New Roman"/>
                <a:cs typeface="Times New Roman"/>
              </a:rPr>
              <a:t>Interpretation:</a:t>
            </a:r>
            <a:r>
              <a:rPr dirty="0" spc="-210" b="1">
                <a:latin typeface="Times New Roman"/>
                <a:cs typeface="Times New Roman"/>
              </a:rPr>
              <a:t> </a:t>
            </a:r>
            <a:r>
              <a:rPr dirty="0" spc="5"/>
              <a:t>Interpret</a:t>
            </a:r>
            <a:r>
              <a:rPr dirty="0" spc="-100"/>
              <a:t> </a:t>
            </a:r>
            <a:r>
              <a:rPr dirty="0" spc="25"/>
              <a:t>the</a:t>
            </a:r>
            <a:r>
              <a:rPr dirty="0" spc="-85"/>
              <a:t> </a:t>
            </a:r>
            <a:r>
              <a:rPr dirty="0" spc="-20"/>
              <a:t>model's</a:t>
            </a:r>
            <a:r>
              <a:rPr dirty="0" spc="135"/>
              <a:t> </a:t>
            </a:r>
            <a:r>
              <a:rPr dirty="0" spc="-5"/>
              <a:t>prediction</a:t>
            </a:r>
            <a:r>
              <a:rPr dirty="0" spc="-10"/>
              <a:t> </a:t>
            </a:r>
            <a:r>
              <a:rPr dirty="0" spc="5"/>
              <a:t>results</a:t>
            </a:r>
            <a:r>
              <a:rPr dirty="0" spc="-95"/>
              <a:t> </a:t>
            </a:r>
            <a:r>
              <a:rPr dirty="0" spc="15"/>
              <a:t>to</a:t>
            </a:r>
            <a:r>
              <a:rPr dirty="0" spc="-10"/>
              <a:t> classify</a:t>
            </a:r>
            <a:r>
              <a:rPr dirty="0" spc="70"/>
              <a:t> </a:t>
            </a:r>
            <a:r>
              <a:rPr dirty="0" spc="-5"/>
              <a:t>each</a:t>
            </a:r>
          </a:p>
          <a:p>
            <a:pPr marL="241300" marR="364490">
              <a:lnSpc>
                <a:spcPct val="69800"/>
              </a:lnSpc>
              <a:spcBef>
                <a:spcPts val="470"/>
              </a:spcBef>
            </a:pPr>
            <a:r>
              <a:rPr dirty="0" spc="5"/>
              <a:t>account </a:t>
            </a:r>
            <a:r>
              <a:rPr dirty="0" spc="20"/>
              <a:t>as </a:t>
            </a:r>
            <a:r>
              <a:rPr dirty="0" spc="-10"/>
              <a:t>either </a:t>
            </a:r>
            <a:r>
              <a:rPr dirty="0" spc="5"/>
              <a:t>genuine </a:t>
            </a:r>
            <a:r>
              <a:rPr dirty="0" spc="-10"/>
              <a:t>or </a:t>
            </a:r>
            <a:r>
              <a:rPr dirty="0" spc="10"/>
              <a:t>fake </a:t>
            </a:r>
            <a:r>
              <a:rPr dirty="0" spc="15"/>
              <a:t>based </a:t>
            </a:r>
            <a:r>
              <a:rPr dirty="0" spc="-5"/>
              <a:t>on </a:t>
            </a:r>
            <a:r>
              <a:rPr dirty="0" spc="25"/>
              <a:t>the </a:t>
            </a:r>
            <a:r>
              <a:rPr dirty="0" spc="5"/>
              <a:t>probability </a:t>
            </a:r>
            <a:r>
              <a:rPr dirty="0" spc="-10"/>
              <a:t>or confidence </a:t>
            </a:r>
            <a:r>
              <a:rPr dirty="0" spc="-5"/>
              <a:t> </a:t>
            </a:r>
            <a:r>
              <a:rPr dirty="0"/>
              <a:t>score</a:t>
            </a:r>
            <a:r>
              <a:rPr dirty="0" spc="-20"/>
              <a:t> </a:t>
            </a:r>
            <a:r>
              <a:rPr dirty="0" spc="-10"/>
              <a:t>provided</a:t>
            </a:r>
            <a:r>
              <a:rPr dirty="0" spc="-15"/>
              <a:t> </a:t>
            </a:r>
            <a:r>
              <a:rPr dirty="0" spc="25"/>
              <a:t>by</a:t>
            </a:r>
            <a:r>
              <a:rPr dirty="0" spc="-20"/>
              <a:t> </a:t>
            </a:r>
            <a:r>
              <a:rPr dirty="0" spc="25"/>
              <a:t>the</a:t>
            </a:r>
            <a:r>
              <a:rPr dirty="0" spc="-90"/>
              <a:t> </a:t>
            </a:r>
            <a:r>
              <a:rPr dirty="0" spc="-10"/>
              <a:t>model.</a:t>
            </a:r>
            <a:r>
              <a:rPr dirty="0" spc="-40"/>
              <a:t> </a:t>
            </a:r>
            <a:r>
              <a:rPr dirty="0" spc="-5"/>
              <a:t>This</a:t>
            </a:r>
            <a:r>
              <a:rPr dirty="0" spc="50"/>
              <a:t> </a:t>
            </a:r>
            <a:r>
              <a:rPr dirty="0" spc="5"/>
              <a:t>interpretation</a:t>
            </a:r>
            <a:r>
              <a:rPr dirty="0" spc="-170"/>
              <a:t> </a:t>
            </a:r>
            <a:r>
              <a:rPr dirty="0"/>
              <a:t>helps</a:t>
            </a:r>
            <a:r>
              <a:rPr dirty="0" spc="-20"/>
              <a:t> in </a:t>
            </a:r>
            <a:r>
              <a:rPr dirty="0"/>
              <a:t>determining</a:t>
            </a:r>
            <a:r>
              <a:rPr dirty="0" spc="-15"/>
              <a:t> </a:t>
            </a:r>
            <a:r>
              <a:rPr dirty="0" spc="25"/>
              <a:t>the</a:t>
            </a:r>
          </a:p>
          <a:p>
            <a:pPr marL="241300" marR="414020">
              <a:lnSpc>
                <a:spcPct val="69800"/>
              </a:lnSpc>
              <a:spcBef>
                <a:spcPts val="75"/>
              </a:spcBef>
            </a:pPr>
            <a:r>
              <a:rPr dirty="0" spc="5"/>
              <a:t>authenticity</a:t>
            </a:r>
            <a:r>
              <a:rPr dirty="0" spc="-160"/>
              <a:t> </a:t>
            </a:r>
            <a:r>
              <a:rPr dirty="0" spc="30"/>
              <a:t>and</a:t>
            </a:r>
            <a:r>
              <a:rPr dirty="0" spc="-90"/>
              <a:t> </a:t>
            </a:r>
            <a:r>
              <a:rPr dirty="0" spc="10"/>
              <a:t>trustworthiness</a:t>
            </a:r>
            <a:r>
              <a:rPr dirty="0" spc="-245"/>
              <a:t> </a:t>
            </a:r>
            <a:r>
              <a:rPr dirty="0" spc="-10"/>
              <a:t>of</a:t>
            </a:r>
            <a:r>
              <a:rPr dirty="0" spc="55"/>
              <a:t> </a:t>
            </a:r>
            <a:r>
              <a:rPr dirty="0" spc="-5"/>
              <a:t>each</a:t>
            </a:r>
            <a:r>
              <a:rPr dirty="0" spc="-10"/>
              <a:t> </a:t>
            </a:r>
            <a:r>
              <a:rPr dirty="0" spc="10"/>
              <a:t>user</a:t>
            </a:r>
            <a:r>
              <a:rPr dirty="0" spc="-100"/>
              <a:t> </a:t>
            </a:r>
            <a:r>
              <a:rPr dirty="0" spc="5"/>
              <a:t>account,</a:t>
            </a:r>
            <a:r>
              <a:rPr dirty="0" spc="-105"/>
              <a:t> </a:t>
            </a:r>
            <a:r>
              <a:rPr dirty="0" spc="5"/>
              <a:t>contributing</a:t>
            </a:r>
            <a:r>
              <a:rPr dirty="0" spc="-155"/>
              <a:t> </a:t>
            </a:r>
            <a:r>
              <a:rPr dirty="0" spc="15"/>
              <a:t>to</a:t>
            </a:r>
            <a:r>
              <a:rPr dirty="0" spc="-15"/>
              <a:t> </a:t>
            </a:r>
            <a:r>
              <a:rPr dirty="0" spc="25"/>
              <a:t>the </a:t>
            </a:r>
            <a:r>
              <a:rPr dirty="0" spc="-635"/>
              <a:t> </a:t>
            </a:r>
            <a:r>
              <a:rPr dirty="0" spc="-20"/>
              <a:t>overall</a:t>
            </a:r>
            <a:r>
              <a:rPr dirty="0" spc="110"/>
              <a:t> </a:t>
            </a:r>
            <a:r>
              <a:rPr dirty="0" spc="10"/>
              <a:t>fake</a:t>
            </a:r>
            <a:r>
              <a:rPr dirty="0" spc="-95"/>
              <a:t> </a:t>
            </a:r>
            <a:r>
              <a:rPr dirty="0" spc="5"/>
              <a:t>account</a:t>
            </a:r>
            <a:r>
              <a:rPr dirty="0" spc="-110"/>
              <a:t> </a:t>
            </a:r>
            <a:r>
              <a:rPr dirty="0" spc="-10"/>
              <a:t>detection</a:t>
            </a:r>
            <a:r>
              <a:rPr dirty="0" spc="55"/>
              <a:t> </a:t>
            </a:r>
            <a:r>
              <a:rPr dirty="0" spc="5"/>
              <a:t>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804227"/>
            <a:ext cx="11976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00000"/>
                </a:solidFill>
              </a:rPr>
              <a:t>R</a:t>
            </a:r>
            <a:r>
              <a:rPr dirty="0" sz="2400" spc="30">
                <a:solidFill>
                  <a:srgbClr val="000000"/>
                </a:solidFill>
              </a:rPr>
              <a:t>E</a:t>
            </a:r>
            <a:r>
              <a:rPr dirty="0" sz="2400" spc="10">
                <a:solidFill>
                  <a:srgbClr val="000000"/>
                </a:solidFill>
              </a:rPr>
              <a:t>S</a:t>
            </a:r>
            <a:r>
              <a:rPr dirty="0" sz="2400" spc="-85">
                <a:solidFill>
                  <a:srgbClr val="000000"/>
                </a:solidFill>
              </a:rPr>
              <a:t>U</a:t>
            </a:r>
            <a:r>
              <a:rPr dirty="0" sz="2400" spc="-265">
                <a:solidFill>
                  <a:srgbClr val="000000"/>
                </a:solidFill>
              </a:rPr>
              <a:t>L</a:t>
            </a:r>
            <a:r>
              <a:rPr dirty="0" sz="2400" spc="-190">
                <a:solidFill>
                  <a:srgbClr val="000000"/>
                </a:solidFill>
              </a:rPr>
              <a:t>T</a:t>
            </a:r>
            <a:r>
              <a:rPr dirty="0" sz="2400">
                <a:solidFill>
                  <a:srgbClr val="000000"/>
                </a:solidFill>
              </a:rPr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233426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 spc="5">
                <a:latin typeface="Calibri"/>
                <a:cs typeface="Calibri"/>
              </a:rPr>
              <a:t>Accuracy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:84%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2024-04-02T09:25:49Z</dcterms:created>
  <dcterms:modified xsi:type="dcterms:W3CDTF">2024-04-02T09:25:49Z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LastSaved">
    <vt:filetime>2024-04-02T00:00:00Z</vt:filetime>
  </property>
</Properties>
</file>