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6284" autoAdjust="0"/>
  </p:normalViewPr>
  <p:slideViewPr>
    <p:cSldViewPr snapToGrid="0" snapToObjects="1">
      <p:cViewPr varScale="1">
        <p:scale>
          <a:sx n="91" d="100"/>
          <a:sy n="91" d="100"/>
        </p:scale>
        <p:origin x="-221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notesMaster" Target="notesMasters/notesMaster1.xml"/><Relationship Id="rId39" Type="http://schemas.openxmlformats.org/officeDocument/2006/relationships/printerSettings" Target="printerSettings/printerSettings1.bin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AE286E-9F28-6741-8610-9BEE110680A5}" type="datetimeFigureOut">
              <a:rPr lang="en-US" smtClean="0"/>
              <a:t>10/6/11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044996-AC82-E94F-8AB5-A0DF814C39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4731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044996-AC82-E94F-8AB5-A0DF814C394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1850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Often</a:t>
            </a:r>
            <a:r>
              <a:rPr lang="en-US" baseline="0" dirty="0" smtClean="0"/>
              <a:t> we've wanted a way to get at the currently running test's name, for logging purposes, debugging, whatever. Here you go.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044996-AC82-E94F-8AB5-A0DF814C394B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9154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rule is a subclass of the same thing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044996-AC82-E94F-8AB5-A0DF814C394B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9154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Time-sensitive</a:t>
            </a:r>
            <a:r>
              <a:rPr lang="en-US" baseline="0" dirty="0" smtClean="0"/>
              <a:t> code is usually hard to test. Why? </a:t>
            </a:r>
            <a:r>
              <a:rPr lang="en-US" baseline="0" dirty="0" err="1" smtClean="0"/>
              <a:t>System.currentTimeMillis</a:t>
            </a:r>
            <a:r>
              <a:rPr lang="en-US" baseline="0" dirty="0" smtClean="0"/>
              <a:t>(), new Date(), etc. Hard to mock these out.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Introduce a Clock interface and inject instances where needed? Could be pervasive.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Joda</a:t>
            </a:r>
            <a:r>
              <a:rPr lang="en-US" baseline="0" dirty="0" smtClean="0"/>
              <a:t> Time offers </a:t>
            </a:r>
            <a:r>
              <a:rPr lang="en-US" baseline="0" dirty="0" err="1" smtClean="0"/>
              <a:t>DateUtils</a:t>
            </a:r>
            <a:r>
              <a:rPr lang="en-US" baseline="0" dirty="0" smtClean="0"/>
              <a:t> methods so that when you ask for timestamps from </a:t>
            </a:r>
            <a:r>
              <a:rPr lang="en-US" baseline="0" dirty="0" err="1" smtClean="0"/>
              <a:t>Joda</a:t>
            </a:r>
            <a:r>
              <a:rPr lang="en-US" baseline="0" dirty="0" smtClean="0"/>
              <a:t>, it can give you a fixed point in time.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How about a rule to support "freezing" time during a test, and resetting the clock to real time afterward?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044996-AC82-E94F-8AB5-A0DF814C394B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9154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Code that</a:t>
            </a:r>
            <a:r>
              <a:rPr lang="en-US" baseline="0" dirty="0" smtClean="0"/>
              <a:t> uses system properties is similarly hard. Why? Static dependency, hard to mock. Hard to remember to "clean up" after yourself.</a:t>
            </a:r>
          </a:p>
          <a:p>
            <a:endParaRPr lang="en-US" baseline="0" dirty="0" smtClean="0"/>
          </a:p>
          <a:p>
            <a:r>
              <a:rPr lang="en-US" baseline="0" dirty="0" smtClean="0"/>
              <a:t>How about a rule to capture current state of sys props before a test, thereby allowing specific tests to tweak the properties however they want, and know that the sys props will be reset to the state they were in before the test runs?</a:t>
            </a:r>
          </a:p>
          <a:p>
            <a:endParaRPr lang="en-US" baseline="0" dirty="0" smtClean="0"/>
          </a:p>
          <a:p>
            <a:r>
              <a:rPr lang="en-US" baseline="0" dirty="0" smtClean="0"/>
              <a:t>Alistair Israel has a library of custom rules that might be useful. Find it on </a:t>
            </a:r>
            <a:r>
              <a:rPr lang="en-US" baseline="0" dirty="0" err="1" smtClean="0"/>
              <a:t>GitHub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044996-AC82-E94F-8AB5-A0DF814C394B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9154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044996-AC82-E94F-8AB5-A0DF814C394B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9154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044996-AC82-E94F-8AB5-A0DF814C394B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9154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When you find yourself writing lots of tests</a:t>
            </a:r>
            <a:r>
              <a:rPr lang="en-US" baseline="0" dirty="0" smtClean="0"/>
              <a:t> that differ only in inputs and outputs, consider a parameterized test.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044996-AC82-E94F-8AB5-A0DF814C394B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9154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a popular code kata.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044996-AC82-E94F-8AB5-A0DF814C394B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9154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Hearkens back to the old </a:t>
            </a:r>
            <a:r>
              <a:rPr lang="en-US" dirty="0" err="1" smtClean="0"/>
              <a:t>Junit</a:t>
            </a:r>
            <a:r>
              <a:rPr lang="en-US" dirty="0" smtClean="0"/>
              <a:t> 3 style </a:t>
            </a:r>
            <a:r>
              <a:rPr lang="en-US" dirty="0" err="1" smtClean="0"/>
              <a:t>AllTests</a:t>
            </a:r>
            <a:r>
              <a:rPr lang="en-US" baseline="0" dirty="0" smtClean="0"/>
              <a:t> with a public static Test suite() method that programmatically built up a </a:t>
            </a:r>
            <a:r>
              <a:rPr lang="en-US" baseline="0" dirty="0" err="1" smtClean="0"/>
              <a:t>TestSuite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smtClean="0"/>
              <a:t>Example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044996-AC82-E94F-8AB5-A0DF814C394B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9154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044996-AC82-E94F-8AB5-A0DF814C394B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9154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Philosophies – guiding</a:t>
            </a:r>
            <a:r>
              <a:rPr lang="en-US" baseline="0" dirty="0" smtClean="0"/>
              <a:t> principles, helps to understand why JUnit is the way it is.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Review the changes in JUnit 4 that brought on the ability to flex in different ways.</a:t>
            </a:r>
          </a:p>
          <a:p>
            <a:endParaRPr lang="en-US" dirty="0" smtClean="0"/>
          </a:p>
          <a:p>
            <a:r>
              <a:rPr lang="en-US" dirty="0" smtClean="0"/>
              <a:t>Some specific</a:t>
            </a:r>
            <a:r>
              <a:rPr lang="en-US" baseline="0" dirty="0" smtClean="0"/>
              <a:t> ways to plug into JUnit 4 – matchers, Rules</a:t>
            </a:r>
          </a:p>
          <a:p>
            <a:endParaRPr lang="en-US" baseline="0" dirty="0" smtClean="0"/>
          </a:p>
          <a:p>
            <a:r>
              <a:rPr lang="en-US" baseline="0" dirty="0" smtClean="0"/>
              <a:t>…</a:t>
            </a:r>
          </a:p>
          <a:p>
            <a:endParaRPr lang="en-US" baseline="0" dirty="0" smtClean="0"/>
          </a:p>
          <a:p>
            <a:r>
              <a:rPr lang="en-US" baseline="0" dirty="0" smtClean="0"/>
              <a:t>Custom Runners – the building blocks and how you can assemble them, and add your own.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044996-AC82-E94F-8AB5-A0DF814C394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4533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044996-AC82-E94F-8AB5-A0DF814C394B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91544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044996-AC82-E94F-8AB5-A0DF814C394B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91544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044996-AC82-E94F-8AB5-A0DF814C394B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91544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044996-AC82-E94F-8AB5-A0DF814C394B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91544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Dive out to build theories for prime factors.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044996-AC82-E94F-8AB5-A0DF814C394B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91544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044996-AC82-E94F-8AB5-A0DF814C394B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91544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044996-AC82-E94F-8AB5-A0DF814C394B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91544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044996-AC82-E94F-8AB5-A0DF814C394B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91544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044996-AC82-E94F-8AB5-A0DF814C394B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91544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044996-AC82-E94F-8AB5-A0DF814C394B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9154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OCP – Classes should be open for extension but closed</a:t>
            </a:r>
            <a:r>
              <a:rPr lang="en-US" baseline="0" dirty="0" smtClean="0"/>
              <a:t> to modification.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044996-AC82-E94F-8AB5-A0DF814C394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0266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Annotations over naming conventions</a:t>
            </a:r>
          </a:p>
          <a:p>
            <a:endParaRPr lang="en-US" dirty="0" smtClean="0"/>
          </a:p>
          <a:p>
            <a:r>
              <a:rPr lang="en-US" dirty="0" smtClean="0"/>
              <a:t>No common superclass frees up superclass slot.</a:t>
            </a:r>
          </a:p>
          <a:p>
            <a:endParaRPr lang="en-US" dirty="0" smtClean="0"/>
          </a:p>
          <a:p>
            <a:r>
              <a:rPr lang="en-US" dirty="0" smtClean="0"/>
              <a:t>Multiple @Before and @After are possible,</a:t>
            </a:r>
            <a:r>
              <a:rPr lang="en-US" baseline="0" dirty="0" smtClean="0"/>
              <a:t> even in </a:t>
            </a:r>
            <a:r>
              <a:rPr lang="en-US" baseline="0" dirty="0" err="1" smtClean="0"/>
              <a:t>superclasses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smtClean="0"/>
              <a:t>@</a:t>
            </a:r>
            <a:r>
              <a:rPr lang="en-US" baseline="0" dirty="0" err="1" smtClean="0"/>
              <a:t>Befores</a:t>
            </a:r>
            <a:r>
              <a:rPr lang="en-US" baseline="0" dirty="0" smtClean="0"/>
              <a:t> run in order from “top” of hierarchy to bottom, and reverse for @</a:t>
            </a:r>
            <a:r>
              <a:rPr lang="en-US" baseline="0" dirty="0" err="1" smtClean="0"/>
              <a:t>Afters</a:t>
            </a:r>
            <a:endParaRPr lang="en-US" baseline="0" dirty="0" smtClean="0"/>
          </a:p>
          <a:p>
            <a:endParaRPr lang="en-US" dirty="0" smtClean="0"/>
          </a:p>
          <a:p>
            <a:r>
              <a:rPr lang="en-US" dirty="0" err="1" smtClean="0"/>
              <a:t>TestCase</a:t>
            </a:r>
            <a:r>
              <a:rPr lang="en-US" dirty="0" smtClean="0"/>
              <a:t> extended</a:t>
            </a:r>
            <a:r>
              <a:rPr lang="en-US" baseline="0" dirty="0" smtClean="0"/>
              <a:t> Assert, so subclasses of </a:t>
            </a:r>
            <a:r>
              <a:rPr lang="en-US" baseline="0" dirty="0" err="1" smtClean="0"/>
              <a:t>TestCase</a:t>
            </a:r>
            <a:r>
              <a:rPr lang="en-US" baseline="0" dirty="0" smtClean="0"/>
              <a:t> got assertion methods for free. Now, you typically have static assertion methods on other classes, and you static import them.</a:t>
            </a:r>
          </a:p>
          <a:p>
            <a:endParaRPr lang="en-US" dirty="0" smtClean="0"/>
          </a:p>
          <a:p>
            <a:r>
              <a:rPr lang="en-US" dirty="0" err="1" smtClean="0"/>
              <a:t>junit.framework</a:t>
            </a:r>
            <a:r>
              <a:rPr lang="en-US" baseline="0" dirty="0" smtClean="0"/>
              <a:t> hangs around for legacy tests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044996-AC82-E94F-8AB5-A0DF814C394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3188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It is common for users of JUnit</a:t>
            </a:r>
            <a:r>
              <a:rPr lang="en-US" baseline="0" dirty="0" smtClean="0"/>
              <a:t> to swap expected and actual </a:t>
            </a:r>
            <a:r>
              <a:rPr lang="en-US" baseline="0" dirty="0" err="1" smtClean="0"/>
              <a:t>args</a:t>
            </a:r>
            <a:r>
              <a:rPr lang="en-US" baseline="0" dirty="0" smtClean="0"/>
              <a:t>. When the assertion pops, you want the message that is displayed to be accurate.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044996-AC82-E94F-8AB5-A0DF814C394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3121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en-US" baseline="0" dirty="0" smtClean="0"/>
              <a:t> matcher needs to be constructed in a way that enables it to compare the actual to some expectation.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Hamcrest</a:t>
            </a:r>
            <a:r>
              <a:rPr lang="en-US" baseline="0" dirty="0" smtClean="0"/>
              <a:t> is a library that sprang from Joe </a:t>
            </a:r>
            <a:r>
              <a:rPr lang="en-US" baseline="0" dirty="0" err="1" smtClean="0"/>
              <a:t>Walnes</a:t>
            </a:r>
            <a:r>
              <a:rPr lang="en-US" baseline="0" dirty="0" smtClean="0"/>
              <a:t>’ original </a:t>
            </a:r>
            <a:r>
              <a:rPr lang="en-US" baseline="0" dirty="0" err="1" smtClean="0"/>
              <a:t>assertThat</a:t>
            </a:r>
            <a:r>
              <a:rPr lang="en-US" baseline="0" dirty="0" smtClean="0"/>
              <a:t>() article. It has some basic matchers, and means to compose them (and, or, not, any, all).</a:t>
            </a:r>
          </a:p>
          <a:p>
            <a:endParaRPr lang="en-US" baseline="0" dirty="0" smtClean="0"/>
          </a:p>
          <a:p>
            <a:r>
              <a:rPr lang="en-US" baseline="0" dirty="0" smtClean="0"/>
              <a:t>JUnit has some matchers too.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Why the name “</a:t>
            </a:r>
            <a:r>
              <a:rPr lang="en-US" baseline="0" dirty="0" err="1" smtClean="0"/>
              <a:t>Hamcrest</a:t>
            </a:r>
            <a:r>
              <a:rPr lang="en-US" baseline="0" dirty="0" smtClean="0"/>
              <a:t>”? 8^)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044996-AC82-E94F-8AB5-A0DF814C394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7223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Demonstrate with palin</a:t>
            </a:r>
            <a:r>
              <a:rPr lang="en-US" baseline="0" dirty="0" smtClean="0"/>
              <a:t>drome, same contents.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SAM types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044996-AC82-E94F-8AB5-A0DF814C394B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0346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Expect() is Matcher-friendly</a:t>
            </a:r>
            <a:r>
              <a:rPr lang="en-US" baseline="0" dirty="0" smtClean="0"/>
              <a:t> – we'll see that in the examples.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Watch where you train the rule to expect stuff.</a:t>
            </a:r>
          </a:p>
          <a:p>
            <a:endParaRPr lang="en-US" baseline="0" dirty="0" smtClean="0"/>
          </a:p>
          <a:p>
            <a:r>
              <a:rPr lang="en-US" baseline="0" dirty="0" smtClean="0"/>
              <a:t>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044996-AC82-E94F-8AB5-A0DF814C394B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3344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Don't write tests that hit the </a:t>
            </a:r>
            <a:r>
              <a:rPr lang="en-US" smtClean="0"/>
              <a:t>file system?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044996-AC82-E94F-8AB5-A0DF814C394B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9154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6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Title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492375"/>
            <a:ext cx="6762749" cy="1470025"/>
          </a:xfrm>
        </p:spPr>
        <p:txBody>
          <a:bodyPr/>
          <a:lstStyle>
            <a:lvl1pPr algn="r">
              <a:defRPr sz="4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1" y="3966882"/>
            <a:ext cx="6762749" cy="1752600"/>
          </a:xfrm>
        </p:spPr>
        <p:txBody>
          <a:bodyPr>
            <a:normAutofit/>
          </a:bodyPr>
          <a:lstStyle>
            <a:lvl1pPr marL="0" indent="0" algn="r"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10/6/11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10/6/11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Cap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4" y="590550"/>
            <a:ext cx="365760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3023" y="739588"/>
            <a:ext cx="3657600" cy="53087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464" y="1816100"/>
            <a:ext cx="3657600" cy="3822700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10/6/11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PictureCap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977" y="187452"/>
            <a:ext cx="853665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0" y="533400"/>
            <a:ext cx="4476750" cy="125253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6124" y="1828800"/>
            <a:ext cx="4474539" cy="38100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6124" y="6288741"/>
            <a:ext cx="1887537" cy="365125"/>
          </a:xfrm>
        </p:spPr>
        <p:txBody>
          <a:bodyPr/>
          <a:lstStyle/>
          <a:p>
            <a:fld id="{D140825E-4A15-4D39-8176-1F07E904CB30}" type="datetimeFigureOut">
              <a:rPr lang="en-US" smtClean="0"/>
              <a:t>10/6/11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67399" y="6288741"/>
            <a:ext cx="267596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188253" y="179292"/>
            <a:ext cx="3281087" cy="6483096"/>
          </a:xfrm>
          <a:prstGeom prst="round1Rect">
            <a:avLst>
              <a:gd name="adj" fmla="val 17325"/>
            </a:avLst>
          </a:prstGeom>
          <a:blipFill dpi="0" rotWithShape="0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-PictureCaption-Extra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0953" y="533400"/>
            <a:ext cx="3657600" cy="125253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596153" y="1600199"/>
            <a:ext cx="3657600" cy="3657601"/>
          </a:xfrm>
          <a:prstGeom prst="ellipse">
            <a:avLst/>
          </a:prstGeom>
          <a:blipFill dpi="0" rotWithShape="0">
            <a:blip r:embed="rId3" cstate="print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0412" y="1828800"/>
            <a:ext cx="3657600" cy="38100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288741"/>
            <a:ext cx="1865125" cy="365125"/>
          </a:xfrm>
        </p:spPr>
        <p:txBody>
          <a:bodyPr/>
          <a:lstStyle/>
          <a:p>
            <a:fld id="{D140825E-4A15-4D39-8176-1F07E904CB30}" type="datetimeFigureOut">
              <a:rPr lang="en-US" smtClean="0"/>
              <a:t>10/6/11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5813" y="6288741"/>
            <a:ext cx="5217551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-PictureCaption-Extra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038" y="3778624"/>
            <a:ext cx="7560515" cy="110265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871584" y="762000"/>
            <a:ext cx="7427726" cy="2989730"/>
          </a:xfrm>
          <a:prstGeom prst="roundRect">
            <a:avLst>
              <a:gd name="adj" fmla="val 7476"/>
            </a:avLst>
          </a:prstGeom>
          <a:blipFill dpi="0" rotWithShape="0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8034" y="4827493"/>
            <a:ext cx="7559977" cy="1220881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288741"/>
            <a:ext cx="1865125" cy="365125"/>
          </a:xfrm>
        </p:spPr>
        <p:txBody>
          <a:bodyPr/>
          <a:lstStyle/>
          <a:p>
            <a:fld id="{D140825E-4A15-4D39-8176-1F07E904CB30}" type="datetimeFigureOut">
              <a:rPr lang="en-US" smtClean="0"/>
              <a:t>10/6/11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5813" y="6288741"/>
            <a:ext cx="5217551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10/6/11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28646" y="779463"/>
            <a:ext cx="1358153" cy="52689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9462" y="779464"/>
            <a:ext cx="6170613" cy="5268911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10/6/11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10/6/11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SectionHea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591360"/>
            <a:ext cx="7583487" cy="1362075"/>
          </a:xfrm>
        </p:spPr>
        <p:txBody>
          <a:bodyPr anchor="b" anchorCtr="0">
            <a:noAutofit/>
          </a:bodyPr>
          <a:lstStyle>
            <a:lvl1pPr algn="l">
              <a:defRPr sz="44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3950354"/>
            <a:ext cx="7583487" cy="1500187"/>
          </a:xfrm>
        </p:spPr>
        <p:txBody>
          <a:bodyPr anchor="t" anchorCtr="0"/>
          <a:lstStyle>
            <a:lvl1pPr marL="0" indent="0" algn="l">
              <a:spcBef>
                <a:spcPts val="600"/>
              </a:spcBef>
              <a:buNone/>
              <a:defRPr sz="20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10/6/11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8541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10/6/11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104438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438835"/>
            <a:ext cx="3657600" cy="789828"/>
          </a:xfr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3" y="2362199"/>
            <a:ext cx="3657600" cy="36861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5350" y="1438835"/>
            <a:ext cx="3657600" cy="789828"/>
          </a:xfr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5350" y="2362199"/>
            <a:ext cx="3657600" cy="36861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10/6/11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874059" y="2286000"/>
            <a:ext cx="3563003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815840" y="2286000"/>
            <a:ext cx="356616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874059" y="2286000"/>
            <a:ext cx="3563003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815840" y="2286000"/>
            <a:ext cx="356616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28801"/>
            <a:ext cx="7585076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10/6/11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779462" y="3991816"/>
            <a:ext cx="7585076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095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10/6/11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471095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779462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10/6/11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4"/>
          </p:nvPr>
        </p:nvSpPr>
        <p:spPr>
          <a:xfrm>
            <a:off x="77946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5"/>
          </p:nvPr>
        </p:nvSpPr>
        <p:spPr>
          <a:xfrm>
            <a:off x="77946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"/>
          </p:nvPr>
        </p:nvSpPr>
        <p:spPr>
          <a:xfrm>
            <a:off x="471095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3"/>
          </p:nvPr>
        </p:nvSpPr>
        <p:spPr>
          <a:xfrm>
            <a:off x="471095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10/6/11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Diagonal Corner Rectangle 7"/>
          <p:cNvSpPr/>
          <p:nvPr/>
        </p:nvSpPr>
        <p:spPr>
          <a:xfrm>
            <a:off x="189707" y="189707"/>
            <a:ext cx="8764587" cy="6478587"/>
          </a:xfrm>
          <a:prstGeom prst="round2DiagRect">
            <a:avLst>
              <a:gd name="adj1" fmla="val 9416"/>
              <a:gd name="adj2" fmla="val 0"/>
            </a:avLst>
          </a:prstGeom>
          <a:gradFill>
            <a:gsLst>
              <a:gs pos="17000">
                <a:schemeClr val="bg2"/>
              </a:gs>
              <a:gs pos="100000">
                <a:schemeClr val="tx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104438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828800"/>
            <a:ext cx="7583487" cy="42089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1000" y="6288741"/>
            <a:ext cx="18875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D140825E-4A15-4D39-8176-1F07E904CB30}" type="datetimeFigureOut">
              <a:rPr lang="en-US" smtClean="0"/>
              <a:t>10/6/11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04615" y="6288741"/>
            <a:ext cx="52387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4411" y="219635"/>
            <a:ext cx="493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93E4AAA4-6363-4581-962D-1ACCC2D600C5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914400" rtl="0" eaLnBrk="1" latinLnBrk="0" hangingPunct="1">
        <a:spcBef>
          <a:spcPct val="0"/>
        </a:spcBef>
        <a:buNone/>
        <a:defRPr sz="3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82575" indent="-282575" algn="l" defTabSz="914400" rtl="0" eaLnBrk="1" latinLnBrk="0" hangingPunct="1">
        <a:spcBef>
          <a:spcPts val="2000"/>
        </a:spcBef>
        <a:buFont typeface="Wingdings 2" pitchFamily="18" charset="2"/>
        <a:buChar char=""/>
        <a:defRPr sz="2200" kern="1200">
          <a:solidFill>
            <a:schemeClr val="bg1"/>
          </a:solidFill>
          <a:latin typeface="+mn-lt"/>
          <a:ea typeface="+mn-ea"/>
          <a:cs typeface="+mn-cs"/>
        </a:defRPr>
      </a:lvl1pPr>
      <a:lvl2pPr marL="577850" indent="-295275" algn="l" defTabSz="914400" rtl="0" eaLnBrk="1" latinLnBrk="0" hangingPunct="1">
        <a:spcBef>
          <a:spcPts val="600"/>
        </a:spcBef>
        <a:buFont typeface="Wingdings 2" pitchFamily="18" charset="2"/>
        <a:buChar char="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86042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143000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142557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1711325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6pPr>
      <a:lvl7pPr marL="2000250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7pPr>
      <a:lvl8pPr marL="2290763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8pPr>
      <a:lvl9pPr marL="2571750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://cleveralias.blogs.com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Bending JUnit To Your Will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Paul Holser</a:t>
            </a:r>
          </a:p>
          <a:p>
            <a:r>
              <a:rPr lang="en-US" dirty="0" smtClean="0"/>
              <a:t>Tulsa </a:t>
            </a:r>
            <a:r>
              <a:rPr lang="en-US" dirty="0" err="1" smtClean="0"/>
              <a:t>TechFest</a:t>
            </a:r>
            <a:endParaRPr lang="en-US" dirty="0" smtClean="0"/>
          </a:p>
          <a:p>
            <a:r>
              <a:rPr lang="en-US" dirty="0" smtClean="0"/>
              <a:t>October 7, 2011</a:t>
            </a:r>
          </a:p>
        </p:txBody>
      </p:sp>
    </p:spTree>
    <p:extLst>
      <p:ext uri="{BB962C8B-B14F-4D97-AF65-F5344CB8AC3E}">
        <p14:creationId xmlns:p14="http://schemas.microsoft.com/office/powerpoint/2010/main" val="28791478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Don’t Repeat Yourself (DRY)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Wouldn’t it be nice to say: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   </a:t>
            </a:r>
            <a:r>
              <a:rPr lang="en-US" sz="2000" dirty="0" err="1" smtClean="0">
                <a:latin typeface="Courier New"/>
                <a:cs typeface="Courier New"/>
              </a:rPr>
              <a:t>assertThat</a:t>
            </a:r>
            <a:r>
              <a:rPr lang="en-US" sz="2000" dirty="0" smtClean="0">
                <a:latin typeface="Courier New"/>
                <a:cs typeface="Courier New"/>
              </a:rPr>
              <a:t>("aba", #</a:t>
            </a:r>
            <a:r>
              <a:rPr lang="en-US" sz="2000" dirty="0" err="1" smtClean="0">
                <a:latin typeface="Courier New"/>
                <a:cs typeface="Courier New"/>
              </a:rPr>
              <a:t>Strings.isPalindrome</a:t>
            </a:r>
            <a:r>
              <a:rPr lang="en-US" sz="2000" dirty="0" smtClean="0">
                <a:latin typeface="Courier New"/>
                <a:cs typeface="Courier New"/>
              </a:rPr>
              <a:t>);</a:t>
            </a:r>
          </a:p>
          <a:p>
            <a:r>
              <a:rPr lang="en-US" sz="2000" dirty="0" err="1" smtClean="0">
                <a:latin typeface="Courier New"/>
                <a:cs typeface="Courier New"/>
              </a:rPr>
              <a:t>PredicateMatcher</a:t>
            </a:r>
            <a:endParaRPr lang="en-US" sz="20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4704142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latin typeface="Courier New"/>
                <a:cs typeface="Courier New"/>
              </a:rPr>
              <a:t>@</a:t>
            </a:r>
            <a:r>
              <a:rPr lang="en-US" dirty="0" err="1" smtClean="0">
                <a:latin typeface="Courier New"/>
                <a:cs typeface="Courier New"/>
              </a:rPr>
              <a:t>BeforeClass</a:t>
            </a:r>
            <a:r>
              <a:rPr lang="en-US" dirty="0" smtClean="0"/>
              <a:t> …</a:t>
            </a:r>
          </a:p>
          <a:p>
            <a:pPr lvl="1"/>
            <a:r>
              <a:rPr lang="en-US" dirty="0" smtClean="0">
                <a:latin typeface="Courier New"/>
                <a:cs typeface="Courier New"/>
              </a:rPr>
              <a:t>@Before</a:t>
            </a:r>
            <a:r>
              <a:rPr lang="en-US" dirty="0" smtClean="0"/>
              <a:t> …, </a:t>
            </a:r>
            <a:r>
              <a:rPr lang="en-US" dirty="0">
                <a:latin typeface="Courier New"/>
                <a:cs typeface="Courier New"/>
              </a:rPr>
              <a:t>@Test</a:t>
            </a:r>
            <a:r>
              <a:rPr lang="en-US" dirty="0" smtClean="0"/>
              <a:t>, </a:t>
            </a:r>
            <a:r>
              <a:rPr lang="en-US" dirty="0" smtClean="0">
                <a:latin typeface="Courier New"/>
                <a:cs typeface="Courier New"/>
              </a:rPr>
              <a:t>@After</a:t>
            </a:r>
            <a:r>
              <a:rPr lang="en-US" dirty="0" smtClean="0"/>
              <a:t> …</a:t>
            </a:r>
          </a:p>
          <a:p>
            <a:pPr lvl="1"/>
            <a:r>
              <a:rPr lang="en-US" dirty="0">
                <a:latin typeface="Courier New"/>
                <a:cs typeface="Courier New"/>
              </a:rPr>
              <a:t>@Before</a:t>
            </a:r>
            <a:r>
              <a:rPr lang="en-US" dirty="0" smtClean="0"/>
              <a:t> </a:t>
            </a:r>
            <a:r>
              <a:rPr lang="en-US" dirty="0"/>
              <a:t>…, </a:t>
            </a:r>
            <a:r>
              <a:rPr lang="en-US" dirty="0">
                <a:latin typeface="Courier New"/>
                <a:cs typeface="Courier New"/>
              </a:rPr>
              <a:t>@Test</a:t>
            </a:r>
            <a:r>
              <a:rPr lang="en-US" dirty="0" smtClean="0"/>
              <a:t>, </a:t>
            </a:r>
            <a:r>
              <a:rPr lang="en-US" dirty="0">
                <a:latin typeface="Courier New"/>
                <a:cs typeface="Courier New"/>
              </a:rPr>
              <a:t>@After</a:t>
            </a:r>
            <a:r>
              <a:rPr lang="en-US" dirty="0" smtClean="0"/>
              <a:t> …</a:t>
            </a:r>
          </a:p>
          <a:p>
            <a:pPr lvl="1"/>
            <a:r>
              <a:rPr lang="en-US" dirty="0">
                <a:latin typeface="Courier New"/>
                <a:cs typeface="Courier New"/>
              </a:rPr>
              <a:t>@Before</a:t>
            </a:r>
            <a:r>
              <a:rPr lang="en-US" dirty="0" smtClean="0"/>
              <a:t> </a:t>
            </a:r>
            <a:r>
              <a:rPr lang="en-US" dirty="0"/>
              <a:t>…, </a:t>
            </a:r>
            <a:r>
              <a:rPr lang="en-US" dirty="0">
                <a:latin typeface="Courier New"/>
                <a:cs typeface="Courier New"/>
              </a:rPr>
              <a:t>@Test</a:t>
            </a:r>
            <a:r>
              <a:rPr lang="en-US" dirty="0"/>
              <a:t>, </a:t>
            </a:r>
            <a:r>
              <a:rPr lang="en-US" dirty="0">
                <a:latin typeface="Courier New"/>
                <a:cs typeface="Courier New"/>
              </a:rPr>
              <a:t>@After</a:t>
            </a:r>
            <a:r>
              <a:rPr lang="en-US" dirty="0" smtClean="0"/>
              <a:t> …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>
                <a:latin typeface="Courier New"/>
                <a:cs typeface="Courier New"/>
              </a:rPr>
              <a:t>@</a:t>
            </a:r>
            <a:r>
              <a:rPr lang="en-US" dirty="0" err="1" smtClean="0">
                <a:latin typeface="Courier New"/>
                <a:cs typeface="Courier New"/>
              </a:rPr>
              <a:t>AfterClass</a:t>
            </a:r>
            <a:r>
              <a:rPr lang="en-US" dirty="0" smtClean="0"/>
              <a:t> …</a:t>
            </a:r>
          </a:p>
          <a:p>
            <a:r>
              <a:rPr lang="en-US" dirty="0" smtClean="0"/>
              <a:t>Rules allow you to inject into this flow</a:t>
            </a:r>
          </a:p>
          <a:p>
            <a:pPr lvl="1"/>
            <a:r>
              <a:rPr lang="en-US" dirty="0" smtClean="0"/>
              <a:t>Set up context before test is run</a:t>
            </a:r>
          </a:p>
          <a:p>
            <a:pPr lvl="1"/>
            <a:r>
              <a:rPr lang="en-US" dirty="0" smtClean="0"/>
              <a:t>Decide whether to run test</a:t>
            </a:r>
          </a:p>
          <a:p>
            <a:pPr lvl="1"/>
            <a:r>
              <a:rPr lang="en-US" dirty="0" smtClean="0"/>
              <a:t>Do something with result of test</a:t>
            </a:r>
          </a:p>
          <a:p>
            <a:pPr lvl="1"/>
            <a:r>
              <a:rPr lang="en-US" dirty="0" smtClean="0"/>
              <a:t>…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1887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60000"/>
              </a:lnSpc>
              <a:buNone/>
            </a:pPr>
            <a:r>
              <a:rPr lang="en-US" sz="1800" dirty="0" smtClean="0">
                <a:latin typeface="Courier New"/>
                <a:cs typeface="Courier New"/>
              </a:rPr>
              <a:t>public class </a:t>
            </a:r>
            <a:r>
              <a:rPr lang="en-US" sz="1800" dirty="0" err="1" smtClean="0">
                <a:latin typeface="Courier New"/>
                <a:cs typeface="Courier New"/>
              </a:rPr>
              <a:t>RuleHaver</a:t>
            </a:r>
            <a:r>
              <a:rPr lang="en-US" sz="1800" dirty="0" smtClean="0">
                <a:latin typeface="Courier New"/>
                <a:cs typeface="Courier New"/>
              </a:rPr>
              <a:t> {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dirty="0" smtClean="0">
                <a:latin typeface="Courier New"/>
                <a:cs typeface="Courier New"/>
              </a:rPr>
              <a:t>   @Rule public final </a:t>
            </a:r>
            <a:r>
              <a:rPr lang="en-US" sz="1800" dirty="0" err="1" smtClean="0">
                <a:latin typeface="Courier New"/>
                <a:cs typeface="Courier New"/>
              </a:rPr>
              <a:t>MyRule</a:t>
            </a:r>
            <a:r>
              <a:rPr lang="en-US" sz="1800" dirty="0" smtClean="0">
                <a:latin typeface="Courier New"/>
                <a:cs typeface="Courier New"/>
              </a:rPr>
              <a:t> = new </a:t>
            </a:r>
            <a:r>
              <a:rPr lang="en-US" sz="1800" dirty="0" err="1" smtClean="0">
                <a:latin typeface="Courier New"/>
                <a:cs typeface="Courier New"/>
              </a:rPr>
              <a:t>MyRule</a:t>
            </a:r>
            <a:r>
              <a:rPr lang="en-US" sz="1800" dirty="0" smtClean="0">
                <a:latin typeface="Courier New"/>
                <a:cs typeface="Courier New"/>
              </a:rPr>
              <a:t>();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dirty="0" smtClean="0">
                <a:latin typeface="Courier New"/>
                <a:cs typeface="Courier New"/>
              </a:rPr>
              <a:t>   @</a:t>
            </a:r>
            <a:r>
              <a:rPr lang="en-US" sz="1800" dirty="0" err="1" smtClean="0">
                <a:latin typeface="Courier New"/>
                <a:cs typeface="Courier New"/>
              </a:rPr>
              <a:t>ClassRule</a:t>
            </a:r>
            <a:r>
              <a:rPr lang="en-US" sz="1800" dirty="0" smtClean="0">
                <a:latin typeface="Courier New"/>
                <a:cs typeface="Courier New"/>
              </a:rPr>
              <a:t> public static final </a:t>
            </a:r>
            <a:r>
              <a:rPr lang="en-US" sz="1800" dirty="0" err="1" smtClean="0">
                <a:latin typeface="Courier New"/>
                <a:cs typeface="Courier New"/>
              </a:rPr>
              <a:t>MyClassRule</a:t>
            </a:r>
            <a:r>
              <a:rPr lang="en-US" sz="1800" dirty="0" smtClean="0">
                <a:latin typeface="Courier New"/>
                <a:cs typeface="Courier New"/>
              </a:rPr>
              <a:t> =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dirty="0" smtClean="0">
                <a:latin typeface="Courier New"/>
                <a:cs typeface="Courier New"/>
              </a:rPr>
              <a:t>       new </a:t>
            </a:r>
            <a:r>
              <a:rPr lang="en-US" sz="1800" dirty="0" err="1" smtClean="0">
                <a:latin typeface="Courier New"/>
                <a:cs typeface="Courier New"/>
              </a:rPr>
              <a:t>MyRule</a:t>
            </a:r>
            <a:r>
              <a:rPr lang="en-US" sz="1800" dirty="0" smtClean="0">
                <a:latin typeface="Courier New"/>
                <a:cs typeface="Courier New"/>
              </a:rPr>
              <a:t>();</a:t>
            </a:r>
          </a:p>
          <a:p>
            <a:pPr marL="0" indent="0">
              <a:lnSpc>
                <a:spcPct val="60000"/>
              </a:lnSpc>
              <a:buNone/>
            </a:pPr>
            <a:endParaRPr lang="en-US" sz="1800" dirty="0">
              <a:latin typeface="Courier New"/>
              <a:cs typeface="Courier New"/>
            </a:endParaRPr>
          </a:p>
          <a:p>
            <a:pPr marL="0" indent="0">
              <a:lnSpc>
                <a:spcPct val="60000"/>
              </a:lnSpc>
              <a:buNone/>
            </a:pPr>
            <a:r>
              <a:rPr lang="en-US" sz="1800" dirty="0" smtClean="0">
                <a:latin typeface="Courier New"/>
                <a:cs typeface="Courier New"/>
              </a:rPr>
              <a:t>    @Test public void </a:t>
            </a:r>
            <a:r>
              <a:rPr lang="en-US" sz="1800" dirty="0" err="1" smtClean="0">
                <a:latin typeface="Courier New"/>
                <a:cs typeface="Courier New"/>
              </a:rPr>
              <a:t>aTest</a:t>
            </a:r>
            <a:r>
              <a:rPr lang="en-US" sz="1800" dirty="0" smtClean="0">
                <a:latin typeface="Courier New"/>
                <a:cs typeface="Courier New"/>
              </a:rPr>
              <a:t>() { /* … */ }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1800" dirty="0" smtClean="0">
                <a:latin typeface="Courier New"/>
                <a:cs typeface="Courier New"/>
              </a:rPr>
              <a:t>}</a:t>
            </a:r>
          </a:p>
          <a:p>
            <a:pPr marL="0" indent="0">
              <a:lnSpc>
                <a:spcPct val="60000"/>
              </a:lnSpc>
              <a:buNone/>
            </a:pPr>
            <a:endParaRPr lang="en-US" sz="1800" dirty="0" smtClean="0">
              <a:latin typeface="Courier New"/>
              <a:cs typeface="Courier New"/>
            </a:endParaRPr>
          </a:p>
          <a:p>
            <a:pPr marL="0" indent="0">
              <a:lnSpc>
                <a:spcPct val="60000"/>
              </a:lnSpc>
              <a:buNone/>
            </a:pPr>
            <a:r>
              <a:rPr lang="en-US" sz="1800" dirty="0" smtClean="0">
                <a:latin typeface="Courier New"/>
                <a:cs typeface="Courier New"/>
              </a:rPr>
              <a:t>class </a:t>
            </a:r>
            <a:r>
              <a:rPr lang="en-US" sz="1800" dirty="0" err="1" smtClean="0">
                <a:latin typeface="Courier New"/>
                <a:cs typeface="Courier New"/>
              </a:rPr>
              <a:t>MyRule</a:t>
            </a:r>
            <a:r>
              <a:rPr lang="en-US" sz="1800" dirty="0" smtClean="0">
                <a:latin typeface="Courier New"/>
                <a:cs typeface="Courier New"/>
              </a:rPr>
              <a:t> implements </a:t>
            </a:r>
            <a:r>
              <a:rPr lang="en-US" sz="1800" dirty="0" err="1" smtClean="0">
                <a:latin typeface="Courier New"/>
                <a:cs typeface="Courier New"/>
              </a:rPr>
              <a:t>TestRule</a:t>
            </a:r>
            <a:r>
              <a:rPr lang="en-US" sz="1800" dirty="0" smtClean="0">
                <a:latin typeface="Courier New"/>
                <a:cs typeface="Courier New"/>
              </a:rPr>
              <a:t> {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dirty="0" smtClean="0">
                <a:latin typeface="Courier New"/>
                <a:cs typeface="Courier New"/>
              </a:rPr>
              <a:t>   // …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1800" dirty="0">
                <a:latin typeface="Courier New"/>
                <a:cs typeface="Courier New"/>
              </a:rPr>
              <a:t>}</a:t>
            </a:r>
            <a:endParaRPr lang="en-US" sz="1800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2206554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ExpectedException</a:t>
            </a:r>
            <a:r>
              <a:rPr lang="en-US" dirty="0" smtClean="0"/>
              <a:t> – JUnit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60000"/>
              </a:lnSpc>
              <a:buNone/>
            </a:pPr>
            <a:r>
              <a:rPr lang="en-US" dirty="0" smtClean="0">
                <a:latin typeface="Courier New"/>
                <a:cs typeface="Courier New"/>
              </a:rPr>
              <a:t>try {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   </a:t>
            </a:r>
            <a:r>
              <a:rPr lang="en-US" dirty="0" err="1" smtClean="0">
                <a:latin typeface="Courier New"/>
                <a:cs typeface="Courier New"/>
              </a:rPr>
              <a:t>doSomethingThatRaisesException</a:t>
            </a:r>
            <a:r>
              <a:rPr lang="en-US" dirty="0" smtClean="0">
                <a:latin typeface="Courier New"/>
                <a:cs typeface="Courier New"/>
              </a:rPr>
              <a:t>();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   fail();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dirty="0" smtClean="0">
                <a:latin typeface="Courier New"/>
                <a:cs typeface="Courier New"/>
              </a:rPr>
              <a:t>} catch (</a:t>
            </a:r>
            <a:r>
              <a:rPr lang="en-US" dirty="0" err="1" smtClean="0">
                <a:latin typeface="Courier New"/>
                <a:cs typeface="Courier New"/>
              </a:rPr>
              <a:t>TheExceptionIAmExpecting</a:t>
            </a:r>
            <a:r>
              <a:rPr lang="en-US" dirty="0" smtClean="0">
                <a:latin typeface="Courier New"/>
                <a:cs typeface="Courier New"/>
              </a:rPr>
              <a:t> ignored) {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   // success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dirty="0" smtClean="0">
                <a:latin typeface="Courier New"/>
                <a:cs typeface="Courier New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7215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JUnit 4, Take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60000"/>
              </a:lnSpc>
              <a:buNone/>
            </a:pPr>
            <a:r>
              <a:rPr lang="en-US" sz="1800" dirty="0" smtClean="0">
                <a:latin typeface="Courier New"/>
                <a:cs typeface="Courier New"/>
              </a:rPr>
              <a:t>@Test(expected = </a:t>
            </a:r>
            <a:r>
              <a:rPr lang="en-US" sz="1800" dirty="0" err="1" smtClean="0">
                <a:latin typeface="Courier New"/>
                <a:cs typeface="Courier New"/>
              </a:rPr>
              <a:t>TheExceptionIAmExpecting.class</a:t>
            </a:r>
            <a:r>
              <a:rPr lang="en-US" sz="1800" dirty="0" smtClean="0">
                <a:latin typeface="Courier New"/>
                <a:cs typeface="Courier New"/>
              </a:rPr>
              <a:t>)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1800" dirty="0">
                <a:latin typeface="Courier New"/>
                <a:cs typeface="Courier New"/>
              </a:rPr>
              <a:t>p</a:t>
            </a:r>
            <a:r>
              <a:rPr lang="en-US" sz="1800" dirty="0" smtClean="0">
                <a:latin typeface="Courier New"/>
                <a:cs typeface="Courier New"/>
              </a:rPr>
              <a:t>ublic void reject() {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1800" dirty="0" smtClean="0">
                <a:latin typeface="Courier New"/>
                <a:cs typeface="Courier New"/>
              </a:rPr>
              <a:t>    </a:t>
            </a:r>
            <a:r>
              <a:rPr lang="en-US" sz="1800" dirty="0" err="1" smtClean="0">
                <a:latin typeface="Courier New"/>
                <a:cs typeface="Courier New"/>
              </a:rPr>
              <a:t>doSomethingThatRaisesException</a:t>
            </a:r>
            <a:r>
              <a:rPr lang="en-US" sz="1800" dirty="0">
                <a:latin typeface="Courier New"/>
                <a:cs typeface="Courier New"/>
              </a:rPr>
              <a:t>();</a:t>
            </a:r>
            <a:endParaRPr lang="en-US" sz="1800" dirty="0" smtClean="0">
              <a:latin typeface="Courier New"/>
              <a:cs typeface="Courier New"/>
            </a:endParaRPr>
          </a:p>
          <a:p>
            <a:pPr marL="0" indent="0">
              <a:lnSpc>
                <a:spcPct val="60000"/>
              </a:lnSpc>
              <a:buNone/>
            </a:pPr>
            <a:r>
              <a:rPr lang="en-US" sz="1800" dirty="0" smtClean="0">
                <a:latin typeface="Courier New"/>
                <a:cs typeface="Courier New"/>
              </a:rPr>
              <a:t>}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What if I want to test exception message, cause…?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3537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JUnit 4, Take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60000"/>
              </a:lnSpc>
              <a:buNone/>
            </a:pPr>
            <a:r>
              <a:rPr lang="en-US" sz="1800" dirty="0" smtClean="0">
                <a:latin typeface="Courier New"/>
                <a:cs typeface="Courier New"/>
              </a:rPr>
              <a:t>@Rule public final </a:t>
            </a:r>
            <a:r>
              <a:rPr lang="en-US" sz="1800" dirty="0" err="1" smtClean="0">
                <a:latin typeface="Courier New"/>
                <a:cs typeface="Courier New"/>
              </a:rPr>
              <a:t>ExpectedException</a:t>
            </a:r>
            <a:r>
              <a:rPr lang="en-US" sz="1800" dirty="0" smtClean="0">
                <a:latin typeface="Courier New"/>
                <a:cs typeface="Courier New"/>
              </a:rPr>
              <a:t> thrown =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dirty="0" smtClean="0">
                <a:latin typeface="Courier New"/>
                <a:cs typeface="Courier New"/>
              </a:rPr>
              <a:t>   </a:t>
            </a:r>
            <a:r>
              <a:rPr lang="en-US" sz="1800" dirty="0" err="1" smtClean="0">
                <a:latin typeface="Courier New"/>
                <a:cs typeface="Courier New"/>
              </a:rPr>
              <a:t>ExpectedException.none</a:t>
            </a:r>
            <a:r>
              <a:rPr lang="en-US" sz="1800" dirty="0" smtClean="0">
                <a:latin typeface="Courier New"/>
                <a:cs typeface="Courier New"/>
              </a:rPr>
              <a:t>();</a:t>
            </a:r>
          </a:p>
          <a:p>
            <a:pPr marL="0" indent="0">
              <a:lnSpc>
                <a:spcPct val="60000"/>
              </a:lnSpc>
              <a:buNone/>
            </a:pPr>
            <a:endParaRPr lang="en-US" sz="1800" dirty="0" smtClean="0">
              <a:latin typeface="Courier New"/>
              <a:cs typeface="Courier New"/>
            </a:endParaRPr>
          </a:p>
          <a:p>
            <a:pPr marL="0" indent="0">
              <a:lnSpc>
                <a:spcPct val="60000"/>
              </a:lnSpc>
              <a:buNone/>
            </a:pPr>
            <a:r>
              <a:rPr lang="en-US" sz="1800" dirty="0" smtClean="0">
                <a:latin typeface="Courier New"/>
                <a:cs typeface="Courier New"/>
              </a:rPr>
              <a:t>@Test public void reject() {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dirty="0" smtClean="0">
                <a:latin typeface="Courier New"/>
                <a:cs typeface="Courier New"/>
              </a:rPr>
              <a:t>   </a:t>
            </a:r>
            <a:r>
              <a:rPr lang="en-US" sz="1800" dirty="0" err="1" smtClean="0">
                <a:latin typeface="Courier New"/>
                <a:cs typeface="Courier New"/>
              </a:rPr>
              <a:t>thrown.expect</a:t>
            </a:r>
            <a:r>
              <a:rPr lang="en-US" sz="1800" dirty="0" smtClean="0">
                <a:latin typeface="Courier New"/>
                <a:cs typeface="Courier New"/>
              </a:rPr>
              <a:t>(</a:t>
            </a:r>
            <a:r>
              <a:rPr lang="en-US" sz="1800" dirty="0" err="1" smtClean="0">
                <a:latin typeface="Courier New"/>
                <a:cs typeface="Courier New"/>
              </a:rPr>
              <a:t>TheExceptionIAmExpecting.class</a:t>
            </a:r>
            <a:r>
              <a:rPr lang="en-US" sz="1800" dirty="0" smtClean="0">
                <a:latin typeface="Courier New"/>
                <a:cs typeface="Courier New"/>
              </a:rPr>
              <a:t>);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dirty="0" smtClean="0">
                <a:latin typeface="Courier New"/>
                <a:cs typeface="Courier New"/>
              </a:rPr>
              <a:t>   </a:t>
            </a:r>
            <a:r>
              <a:rPr lang="en-US" sz="1800" dirty="0" err="1" smtClean="0">
                <a:latin typeface="Courier New"/>
                <a:cs typeface="Courier New"/>
              </a:rPr>
              <a:t>thrown.expectMessage</a:t>
            </a:r>
            <a:r>
              <a:rPr lang="en-US" sz="1800" dirty="0" smtClean="0">
                <a:latin typeface="Courier New"/>
                <a:cs typeface="Courier New"/>
              </a:rPr>
              <a:t>("a substring");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dirty="0" smtClean="0">
                <a:latin typeface="Courier New"/>
                <a:cs typeface="Courier New"/>
              </a:rPr>
              <a:t>   </a:t>
            </a:r>
            <a:r>
              <a:rPr lang="en-US" sz="1800" dirty="0" err="1" smtClean="0">
                <a:latin typeface="Courier New"/>
                <a:cs typeface="Courier New"/>
              </a:rPr>
              <a:t>thrown.expect</a:t>
            </a:r>
            <a:r>
              <a:rPr lang="en-US" sz="1800" dirty="0" smtClean="0">
                <a:latin typeface="Courier New"/>
                <a:cs typeface="Courier New"/>
              </a:rPr>
              <a:t>(</a:t>
            </a:r>
            <a:r>
              <a:rPr lang="en-US" sz="1800" dirty="0" err="1" smtClean="0">
                <a:latin typeface="Courier New"/>
                <a:cs typeface="Courier New"/>
              </a:rPr>
              <a:t>someMatcher</a:t>
            </a:r>
            <a:r>
              <a:rPr lang="en-US" sz="1800" dirty="0" smtClean="0">
                <a:latin typeface="Courier New"/>
                <a:cs typeface="Courier New"/>
              </a:rPr>
              <a:t>);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1800" dirty="0" smtClean="0">
                <a:latin typeface="Courier New"/>
                <a:cs typeface="Courier New"/>
              </a:rPr>
              <a:t>    </a:t>
            </a:r>
            <a:r>
              <a:rPr lang="en-US" sz="1800" dirty="0" err="1" smtClean="0">
                <a:latin typeface="Courier New"/>
                <a:cs typeface="Courier New"/>
              </a:rPr>
              <a:t>doSomethingThatRaisesException</a:t>
            </a:r>
            <a:r>
              <a:rPr lang="en-US" sz="1800" dirty="0">
                <a:latin typeface="Courier New"/>
                <a:cs typeface="Courier New"/>
              </a:rPr>
              <a:t>();</a:t>
            </a:r>
            <a:endParaRPr lang="en-US" sz="1800" dirty="0" smtClean="0">
              <a:latin typeface="Courier New"/>
              <a:cs typeface="Courier New"/>
            </a:endParaRPr>
          </a:p>
          <a:p>
            <a:pPr marL="0" indent="0">
              <a:lnSpc>
                <a:spcPct val="60000"/>
              </a:lnSpc>
              <a:buNone/>
            </a:pPr>
            <a:r>
              <a:rPr lang="en-US" sz="1800" dirty="0" smtClean="0">
                <a:latin typeface="Courier New"/>
                <a:cs typeface="Courier New"/>
              </a:rPr>
              <a:t>}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158584" y="117236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9589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TempFolder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60000"/>
              </a:lnSpc>
              <a:buNone/>
            </a:pPr>
            <a:r>
              <a:rPr lang="en-US" sz="1800" dirty="0" smtClean="0">
                <a:latin typeface="Courier New"/>
                <a:cs typeface="Courier New"/>
              </a:rPr>
              <a:t>@Rule public final </a:t>
            </a:r>
            <a:r>
              <a:rPr lang="en-US" sz="1800" dirty="0" err="1" smtClean="0">
                <a:latin typeface="Courier New"/>
                <a:cs typeface="Courier New"/>
              </a:rPr>
              <a:t>TempFolder</a:t>
            </a:r>
            <a:r>
              <a:rPr lang="en-US" sz="1800" dirty="0" smtClean="0">
                <a:latin typeface="Courier New"/>
                <a:cs typeface="Courier New"/>
              </a:rPr>
              <a:t> </a:t>
            </a:r>
            <a:r>
              <a:rPr lang="en-US" sz="1800" dirty="0" err="1" smtClean="0">
                <a:latin typeface="Courier New"/>
                <a:cs typeface="Courier New"/>
              </a:rPr>
              <a:t>fileSystem</a:t>
            </a:r>
            <a:r>
              <a:rPr lang="en-US" sz="1800" dirty="0" smtClean="0">
                <a:latin typeface="Courier New"/>
                <a:cs typeface="Courier New"/>
              </a:rPr>
              <a:t> =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dirty="0" smtClean="0">
                <a:latin typeface="Courier New"/>
                <a:cs typeface="Courier New"/>
              </a:rPr>
              <a:t>   new </a:t>
            </a:r>
            <a:r>
              <a:rPr lang="en-US" sz="1800" dirty="0" err="1" smtClean="0">
                <a:latin typeface="Courier New"/>
                <a:cs typeface="Courier New"/>
              </a:rPr>
              <a:t>TempFolder</a:t>
            </a:r>
            <a:r>
              <a:rPr lang="en-US" sz="1800" dirty="0" smtClean="0">
                <a:latin typeface="Courier New"/>
                <a:cs typeface="Courier New"/>
              </a:rPr>
              <a:t>();</a:t>
            </a:r>
          </a:p>
          <a:p>
            <a:pPr marL="0" indent="0">
              <a:lnSpc>
                <a:spcPct val="60000"/>
              </a:lnSpc>
              <a:buNone/>
            </a:pPr>
            <a:endParaRPr lang="en-US" sz="1800" dirty="0" smtClean="0">
              <a:latin typeface="Courier New"/>
              <a:cs typeface="Courier New"/>
            </a:endParaRPr>
          </a:p>
          <a:p>
            <a:pPr marL="0" indent="0">
              <a:lnSpc>
                <a:spcPct val="60000"/>
              </a:lnSpc>
              <a:buNone/>
            </a:pPr>
            <a:r>
              <a:rPr lang="en-US" sz="1800" dirty="0" smtClean="0">
                <a:latin typeface="Courier New"/>
                <a:cs typeface="Courier New"/>
              </a:rPr>
              <a:t>@Test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1800" dirty="0">
                <a:latin typeface="Courier New"/>
                <a:cs typeface="Courier New"/>
              </a:rPr>
              <a:t>p</a:t>
            </a:r>
            <a:r>
              <a:rPr lang="en-US" sz="1800" dirty="0" smtClean="0">
                <a:latin typeface="Courier New"/>
                <a:cs typeface="Courier New"/>
              </a:rPr>
              <a:t>ublic void </a:t>
            </a:r>
            <a:r>
              <a:rPr lang="en-US" sz="1800" dirty="0" err="1" smtClean="0">
                <a:latin typeface="Courier New"/>
                <a:cs typeface="Courier New"/>
              </a:rPr>
              <a:t>manipulateFiles</a:t>
            </a:r>
            <a:r>
              <a:rPr lang="en-US" sz="1800" dirty="0" smtClean="0">
                <a:latin typeface="Courier New"/>
                <a:cs typeface="Courier New"/>
              </a:rPr>
              <a:t>() {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1800" dirty="0" smtClean="0">
                <a:latin typeface="Courier New"/>
                <a:cs typeface="Courier New"/>
              </a:rPr>
              <a:t>    </a:t>
            </a:r>
            <a:r>
              <a:rPr lang="en-US" sz="1800" dirty="0" err="1" smtClean="0">
                <a:latin typeface="Courier New"/>
                <a:cs typeface="Courier New"/>
              </a:rPr>
              <a:t>assertEquals</a:t>
            </a:r>
            <a:r>
              <a:rPr lang="en-US" sz="1800" dirty="0" smtClean="0">
                <a:latin typeface="Courier New"/>
                <a:cs typeface="Courier New"/>
              </a:rPr>
              <a:t>(0, new </a:t>
            </a:r>
            <a:r>
              <a:rPr lang="en-US" sz="1800" dirty="0" err="1" smtClean="0">
                <a:latin typeface="Courier New"/>
                <a:cs typeface="Courier New"/>
              </a:rPr>
              <a:t>FileCounter</a:t>
            </a:r>
            <a:r>
              <a:rPr lang="en-US" sz="1800" dirty="0" smtClean="0">
                <a:latin typeface="Courier New"/>
                <a:cs typeface="Courier New"/>
              </a:rPr>
              <a:t>().count(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dirty="0" smtClean="0">
                <a:latin typeface="Courier New"/>
                <a:cs typeface="Courier New"/>
              </a:rPr>
              <a:t>       </a:t>
            </a:r>
            <a:r>
              <a:rPr lang="en-US" sz="1800" dirty="0" err="1" smtClean="0">
                <a:latin typeface="Courier New"/>
                <a:cs typeface="Courier New"/>
              </a:rPr>
              <a:t>fileSystem.newFolder</a:t>
            </a:r>
            <a:r>
              <a:rPr lang="en-US" sz="1800" dirty="0" smtClean="0">
                <a:latin typeface="Courier New"/>
                <a:cs typeface="Courier New"/>
              </a:rPr>
              <a:t>("</a:t>
            </a:r>
            <a:r>
              <a:rPr lang="en-US" sz="1800" dirty="0" err="1" smtClean="0">
                <a:latin typeface="Courier New"/>
                <a:cs typeface="Courier New"/>
              </a:rPr>
              <a:t>aFolder</a:t>
            </a:r>
            <a:r>
              <a:rPr lang="en-US" sz="1800" dirty="0" smtClean="0">
                <a:latin typeface="Courier New"/>
                <a:cs typeface="Courier New"/>
              </a:rPr>
              <a:t>");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1800" dirty="0" smtClean="0">
                <a:latin typeface="Courier New"/>
                <a:cs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309589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TestName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60000"/>
              </a:lnSpc>
              <a:buNone/>
            </a:pPr>
            <a:r>
              <a:rPr lang="en-US" sz="1800" dirty="0" smtClean="0">
                <a:latin typeface="Courier New"/>
                <a:cs typeface="Courier New"/>
              </a:rPr>
              <a:t>@</a:t>
            </a:r>
            <a:r>
              <a:rPr lang="en-US" sz="1800" dirty="0" smtClean="0">
                <a:latin typeface="Courier New"/>
                <a:cs typeface="Courier New"/>
              </a:rPr>
              <a:t>Rule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1800" dirty="0" smtClean="0">
                <a:latin typeface="Courier New"/>
                <a:cs typeface="Courier New"/>
              </a:rPr>
              <a:t>public </a:t>
            </a:r>
            <a:r>
              <a:rPr lang="en-US" sz="1800" dirty="0" smtClean="0">
                <a:latin typeface="Courier New"/>
                <a:cs typeface="Courier New"/>
              </a:rPr>
              <a:t>final </a:t>
            </a:r>
            <a:r>
              <a:rPr lang="en-US" sz="1800" dirty="0" err="1" smtClean="0">
                <a:latin typeface="Courier New"/>
                <a:cs typeface="Courier New"/>
              </a:rPr>
              <a:t>TestName</a:t>
            </a:r>
            <a:r>
              <a:rPr lang="en-US" sz="1800" dirty="0" smtClean="0">
                <a:latin typeface="Courier New"/>
                <a:cs typeface="Courier New"/>
              </a:rPr>
              <a:t> name = new </a:t>
            </a:r>
            <a:r>
              <a:rPr lang="en-US" sz="1800" dirty="0" err="1" smtClean="0">
                <a:latin typeface="Courier New"/>
                <a:cs typeface="Courier New"/>
              </a:rPr>
              <a:t>TestName</a:t>
            </a:r>
            <a:r>
              <a:rPr lang="en-US" sz="1800" dirty="0" smtClean="0">
                <a:latin typeface="Courier New"/>
                <a:cs typeface="Courier New"/>
              </a:rPr>
              <a:t>(</a:t>
            </a:r>
            <a:r>
              <a:rPr lang="en-US" sz="1800" dirty="0" smtClean="0">
                <a:latin typeface="Courier New"/>
                <a:cs typeface="Courier New"/>
              </a:rPr>
              <a:t>);</a:t>
            </a:r>
          </a:p>
          <a:p>
            <a:pPr marL="0" indent="0">
              <a:lnSpc>
                <a:spcPct val="60000"/>
              </a:lnSpc>
              <a:buNone/>
            </a:pPr>
            <a:endParaRPr lang="en-US" sz="1800" dirty="0" smtClean="0">
              <a:latin typeface="Courier New"/>
              <a:cs typeface="Courier New"/>
            </a:endParaRPr>
          </a:p>
          <a:p>
            <a:pPr marL="0" indent="0">
              <a:lnSpc>
                <a:spcPct val="60000"/>
              </a:lnSpc>
              <a:buNone/>
            </a:pPr>
            <a:r>
              <a:rPr lang="en-US" sz="1800" dirty="0" smtClean="0">
                <a:latin typeface="Courier New"/>
                <a:cs typeface="Courier New"/>
              </a:rPr>
              <a:t>@Test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1800" dirty="0">
                <a:latin typeface="Courier New"/>
                <a:cs typeface="Courier New"/>
              </a:rPr>
              <a:t>p</a:t>
            </a:r>
            <a:r>
              <a:rPr lang="en-US" sz="1800" dirty="0" smtClean="0">
                <a:latin typeface="Courier New"/>
                <a:cs typeface="Courier New"/>
              </a:rPr>
              <a:t>ublic void </a:t>
            </a:r>
            <a:r>
              <a:rPr lang="en-US" sz="1800" dirty="0" err="1" smtClean="0">
                <a:latin typeface="Courier New"/>
                <a:cs typeface="Courier New"/>
              </a:rPr>
              <a:t>refersToSelf</a:t>
            </a:r>
            <a:r>
              <a:rPr lang="en-US" sz="1800" dirty="0" smtClean="0">
                <a:latin typeface="Courier New"/>
                <a:cs typeface="Courier New"/>
              </a:rPr>
              <a:t>(</a:t>
            </a:r>
            <a:r>
              <a:rPr lang="en-US" sz="1800" dirty="0" smtClean="0">
                <a:latin typeface="Courier New"/>
                <a:cs typeface="Courier New"/>
              </a:rPr>
              <a:t>) {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1800" dirty="0" smtClean="0">
                <a:latin typeface="Courier New"/>
                <a:cs typeface="Courier New"/>
              </a:rPr>
              <a:t>    </a:t>
            </a:r>
            <a:r>
              <a:rPr lang="en-US" sz="1800" dirty="0" err="1" smtClean="0">
                <a:latin typeface="Courier New"/>
                <a:cs typeface="Courier New"/>
              </a:rPr>
              <a:t>System.out.println</a:t>
            </a:r>
            <a:r>
              <a:rPr lang="en-US" sz="1800" dirty="0" smtClean="0">
                <a:latin typeface="Courier New"/>
                <a:cs typeface="Courier New"/>
              </a:rPr>
              <a:t>(</a:t>
            </a:r>
            <a:r>
              <a:rPr lang="en-US" sz="1800" dirty="0" err="1" smtClean="0">
                <a:latin typeface="Courier New"/>
                <a:cs typeface="Courier New"/>
              </a:rPr>
              <a:t>name.getMethodName</a:t>
            </a:r>
            <a:r>
              <a:rPr lang="en-US" sz="1800" dirty="0" smtClean="0">
                <a:latin typeface="Courier New"/>
                <a:cs typeface="Courier New"/>
              </a:rPr>
              <a:t>());</a:t>
            </a:r>
            <a:endParaRPr lang="en-US" sz="1800" dirty="0" smtClean="0">
              <a:latin typeface="Courier New"/>
              <a:cs typeface="Courier New"/>
            </a:endParaRPr>
          </a:p>
          <a:p>
            <a:pPr marL="0" indent="0">
              <a:lnSpc>
                <a:spcPct val="60000"/>
              </a:lnSpc>
              <a:buNone/>
            </a:pPr>
            <a:r>
              <a:rPr lang="en-US" sz="1800" dirty="0" smtClean="0">
                <a:latin typeface="Courier New"/>
                <a:cs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230967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Logging Rule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1800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5470973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Clock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1800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547097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JUnit Philosophies</a:t>
            </a:r>
          </a:p>
          <a:p>
            <a:r>
              <a:rPr lang="en-US" dirty="0" smtClean="0"/>
              <a:t>From JUnit 3 to JUnit 4</a:t>
            </a:r>
          </a:p>
          <a:p>
            <a:r>
              <a:rPr lang="en-US" dirty="0" smtClean="0"/>
              <a:t>Matchers and Assertions</a:t>
            </a:r>
          </a:p>
          <a:p>
            <a:r>
              <a:rPr lang="en-US" dirty="0" smtClean="0"/>
              <a:t>Rules</a:t>
            </a:r>
          </a:p>
          <a:p>
            <a:r>
              <a:rPr lang="en-US" dirty="0" smtClean="0"/>
              <a:t>Alternative Runners</a:t>
            </a:r>
          </a:p>
          <a:p>
            <a:r>
              <a:rPr lang="en-US" dirty="0" smtClean="0"/>
              <a:t>Theories and Assumptions</a:t>
            </a:r>
          </a:p>
          <a:p>
            <a:r>
              <a:rPr lang="en-US" dirty="0" smtClean="0"/>
              <a:t>Runners: Behind the Music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6926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System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1800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0791874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Rules: Under the Hood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cs typeface="Courier New"/>
              </a:rPr>
              <a:t>JUnit runners create and chain together Statements that represent a bit of test running workflow.</a:t>
            </a:r>
          </a:p>
          <a:p>
            <a:r>
              <a:rPr lang="en-US" dirty="0" smtClean="0">
                <a:cs typeface="Courier New"/>
              </a:rPr>
              <a:t>Some runners create Rules that each get to execute code before/after/around </a:t>
            </a:r>
            <a:r>
              <a:rPr lang="en-US" smtClean="0">
                <a:cs typeface="Courier New"/>
              </a:rPr>
              <a:t>Statements.</a:t>
            </a:r>
          </a:p>
          <a:p>
            <a:pPr marL="0" indent="0">
              <a:buNone/>
            </a:pPr>
            <a:endParaRPr lang="en-US" dirty="0" smtClean="0">
              <a:cs typeface="Courier New"/>
            </a:endParaRPr>
          </a:p>
          <a:p>
            <a:pPr marL="0" indent="0">
              <a:lnSpc>
                <a:spcPct val="60000"/>
              </a:lnSpc>
              <a:buNone/>
            </a:pPr>
            <a:r>
              <a:rPr lang="en-US" sz="1800" dirty="0">
                <a:latin typeface="Courier New"/>
                <a:cs typeface="Courier New"/>
              </a:rPr>
              <a:t>p</a:t>
            </a:r>
            <a:r>
              <a:rPr lang="en-US" sz="1800" dirty="0" smtClean="0">
                <a:latin typeface="Courier New"/>
                <a:cs typeface="Courier New"/>
              </a:rPr>
              <a:t>ublic interface </a:t>
            </a:r>
            <a:r>
              <a:rPr lang="en-US" sz="1800" dirty="0" err="1" smtClean="0">
                <a:latin typeface="Courier New"/>
                <a:cs typeface="Courier New"/>
              </a:rPr>
              <a:t>TestRule</a:t>
            </a:r>
            <a:r>
              <a:rPr lang="en-US" sz="1800" dirty="0" smtClean="0">
                <a:latin typeface="Courier New"/>
                <a:cs typeface="Courier New"/>
              </a:rPr>
              <a:t> {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dirty="0" smtClean="0">
                <a:latin typeface="Courier New"/>
                <a:cs typeface="Courier New"/>
              </a:rPr>
              <a:t>   Statement apply(Statement base, Description d);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1800" dirty="0">
                <a:latin typeface="Courier New"/>
                <a:cs typeface="Courier New"/>
              </a:rPr>
              <a:t>}</a:t>
            </a:r>
            <a:endParaRPr lang="en-US" sz="1800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0791874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 Ordering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cs typeface="Courier New"/>
              </a:rPr>
              <a:t>Demo</a:t>
            </a:r>
          </a:p>
          <a:p>
            <a:r>
              <a:rPr lang="en-US" dirty="0" smtClean="0">
                <a:cs typeface="Courier New"/>
              </a:rPr>
              <a:t>JUnit 4.10: </a:t>
            </a:r>
            <a:r>
              <a:rPr lang="en-US" dirty="0" err="1" smtClean="0">
                <a:cs typeface="Courier New"/>
              </a:rPr>
              <a:t>RuleChain</a:t>
            </a:r>
            <a:endParaRPr lang="en-US" dirty="0" smtClean="0"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0791874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Runners: Parameterized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ourier New"/>
                <a:cs typeface="Courier New"/>
              </a:rPr>
              <a:t>@</a:t>
            </a:r>
            <a:r>
              <a:rPr lang="en-US" dirty="0" err="1" smtClean="0">
                <a:latin typeface="Courier New"/>
                <a:cs typeface="Courier New"/>
              </a:rPr>
              <a:t>RunWith</a:t>
            </a:r>
            <a:r>
              <a:rPr lang="en-US" dirty="0" smtClean="0">
                <a:latin typeface="Courier New"/>
                <a:cs typeface="Courier New"/>
              </a:rPr>
              <a:t>(</a:t>
            </a:r>
            <a:r>
              <a:rPr lang="en-US" dirty="0" err="1" smtClean="0">
                <a:latin typeface="Courier New"/>
                <a:cs typeface="Courier New"/>
              </a:rPr>
              <a:t>Parameterized.class</a:t>
            </a:r>
            <a:r>
              <a:rPr lang="en-US" dirty="0" smtClean="0">
                <a:latin typeface="Courier New"/>
                <a:cs typeface="Courier New"/>
              </a:rPr>
              <a:t>)</a:t>
            </a:r>
          </a:p>
          <a:p>
            <a:r>
              <a:rPr lang="en-US" dirty="0" smtClean="0">
                <a:cs typeface="Courier New"/>
              </a:rPr>
              <a:t>Constructor that accepts parameters</a:t>
            </a:r>
          </a:p>
          <a:p>
            <a:r>
              <a:rPr lang="en-US" dirty="0" smtClean="0">
                <a:latin typeface="Courier New"/>
                <a:cs typeface="Courier New"/>
              </a:rPr>
              <a:t>@Parameters public static Collection&lt;?&gt; data()</a:t>
            </a:r>
          </a:p>
          <a:p>
            <a:r>
              <a:rPr lang="en-US" dirty="0" smtClean="0">
                <a:cs typeface="Courier New"/>
              </a:rPr>
              <a:t>Items from </a:t>
            </a:r>
            <a:r>
              <a:rPr lang="en-US" dirty="0" smtClean="0">
                <a:latin typeface="Courier New"/>
                <a:cs typeface="Courier New"/>
              </a:rPr>
              <a:t>@Parameters</a:t>
            </a:r>
            <a:r>
              <a:rPr lang="en-US" dirty="0" smtClean="0">
                <a:cs typeface="Courier New"/>
              </a:rPr>
              <a:t> method are arrays whose elements correspond to the constructor signature</a:t>
            </a:r>
          </a:p>
          <a:p>
            <a:r>
              <a:rPr lang="en-US" dirty="0" smtClean="0">
                <a:latin typeface="Courier New"/>
                <a:cs typeface="Courier New"/>
              </a:rPr>
              <a:t>@Test</a:t>
            </a:r>
            <a:r>
              <a:rPr lang="en-US" dirty="0" smtClean="0">
                <a:cs typeface="Courier New"/>
              </a:rPr>
              <a:t> run once for each </a:t>
            </a:r>
            <a:r>
              <a:rPr lang="en-US" dirty="0" smtClean="0">
                <a:latin typeface="Courier New"/>
                <a:cs typeface="Courier New"/>
              </a:rPr>
              <a:t>@Parameters</a:t>
            </a:r>
            <a:r>
              <a:rPr lang="en-US" dirty="0" smtClean="0">
                <a:cs typeface="Courier New"/>
              </a:rPr>
              <a:t> value set</a:t>
            </a:r>
            <a:endParaRPr lang="en-US" dirty="0" smtClean="0"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0791874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Prime Factors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413959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Runners: Suite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ourier New"/>
                <a:cs typeface="Courier New"/>
              </a:rPr>
              <a:t>@</a:t>
            </a:r>
            <a:r>
              <a:rPr lang="en-US" dirty="0" err="1" smtClean="0">
                <a:latin typeface="Courier New"/>
                <a:cs typeface="Courier New"/>
              </a:rPr>
              <a:t>RunWith</a:t>
            </a:r>
            <a:r>
              <a:rPr lang="en-US" dirty="0" smtClean="0">
                <a:latin typeface="Courier New"/>
                <a:cs typeface="Courier New"/>
              </a:rPr>
              <a:t>(</a:t>
            </a:r>
            <a:r>
              <a:rPr lang="en-US" dirty="0" err="1" smtClean="0">
                <a:latin typeface="Courier New"/>
                <a:cs typeface="Courier New"/>
              </a:rPr>
              <a:t>Suite.class</a:t>
            </a:r>
            <a:r>
              <a:rPr lang="en-US" dirty="0" smtClean="0">
                <a:latin typeface="Courier New"/>
                <a:cs typeface="Courier New"/>
              </a:rPr>
              <a:t>)</a:t>
            </a:r>
          </a:p>
          <a:p>
            <a:r>
              <a:rPr lang="en-US" dirty="0" smtClean="0">
                <a:latin typeface="Courier New"/>
                <a:cs typeface="Courier New"/>
              </a:rPr>
              <a:t>@</a:t>
            </a:r>
            <a:r>
              <a:rPr lang="en-US" dirty="0" err="1" smtClean="0">
                <a:latin typeface="Courier New"/>
                <a:cs typeface="Courier New"/>
              </a:rPr>
              <a:t>SuiteClasses</a:t>
            </a:r>
            <a:r>
              <a:rPr lang="en-US" dirty="0" smtClean="0">
                <a:latin typeface="Courier New"/>
                <a:cs typeface="Courier New"/>
              </a:rPr>
              <a:t>({ </a:t>
            </a:r>
            <a:r>
              <a:rPr lang="en-US" dirty="0" err="1" smtClean="0">
                <a:latin typeface="Courier New"/>
                <a:cs typeface="Courier New"/>
              </a:rPr>
              <a:t>X.class</a:t>
            </a:r>
            <a:r>
              <a:rPr lang="en-US" dirty="0" smtClean="0">
                <a:latin typeface="Courier New"/>
                <a:cs typeface="Courier New"/>
              </a:rPr>
              <a:t>, </a:t>
            </a:r>
            <a:r>
              <a:rPr lang="en-US" dirty="0" err="1" smtClean="0">
                <a:latin typeface="Courier New"/>
                <a:cs typeface="Courier New"/>
              </a:rPr>
              <a:t>Y.class</a:t>
            </a:r>
            <a:r>
              <a:rPr lang="en-US" dirty="0" smtClean="0">
                <a:latin typeface="Courier New"/>
                <a:cs typeface="Courier New"/>
              </a:rPr>
              <a:t>, …})</a:t>
            </a:r>
            <a:endParaRPr lang="en-US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380225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Runners: Categories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latin typeface="Courier New"/>
                <a:cs typeface="Courier New"/>
              </a:rPr>
              <a:t>@</a:t>
            </a:r>
            <a:r>
              <a:rPr lang="en-US" dirty="0" err="1" smtClean="0">
                <a:latin typeface="Courier New"/>
                <a:cs typeface="Courier New"/>
              </a:rPr>
              <a:t>RunWith</a:t>
            </a:r>
            <a:r>
              <a:rPr lang="en-US" dirty="0" smtClean="0">
                <a:latin typeface="Courier New"/>
                <a:cs typeface="Courier New"/>
              </a:rPr>
              <a:t>(</a:t>
            </a:r>
            <a:r>
              <a:rPr lang="en-US" dirty="0" err="1" smtClean="0">
                <a:latin typeface="Courier New"/>
                <a:cs typeface="Courier New"/>
              </a:rPr>
              <a:t>Categories.class</a:t>
            </a:r>
            <a:r>
              <a:rPr lang="en-US" dirty="0" smtClean="0">
                <a:latin typeface="Courier New"/>
                <a:cs typeface="Courier New"/>
              </a:rPr>
              <a:t>)</a:t>
            </a:r>
          </a:p>
          <a:p>
            <a:r>
              <a:rPr lang="en-US" dirty="0" smtClean="0">
                <a:latin typeface="Courier New"/>
                <a:cs typeface="Courier New"/>
              </a:rPr>
              <a:t>@</a:t>
            </a:r>
            <a:r>
              <a:rPr lang="en-US" dirty="0" err="1" smtClean="0">
                <a:latin typeface="Courier New"/>
                <a:cs typeface="Courier New"/>
              </a:rPr>
              <a:t>SuiteClasses</a:t>
            </a:r>
            <a:endParaRPr lang="en-US" dirty="0" smtClean="0">
              <a:latin typeface="Courier New"/>
              <a:cs typeface="Courier New"/>
            </a:endParaRPr>
          </a:p>
          <a:p>
            <a:pPr lvl="1"/>
            <a:r>
              <a:rPr lang="en-US" dirty="0" smtClean="0">
                <a:cs typeface="Courier New"/>
              </a:rPr>
              <a:t>Categories is-a-kind-of Suite</a:t>
            </a:r>
          </a:p>
          <a:p>
            <a:pPr lvl="1"/>
            <a:endParaRPr lang="en-US" dirty="0">
              <a:cs typeface="Courier New"/>
            </a:endParaRPr>
          </a:p>
          <a:p>
            <a:r>
              <a:rPr lang="en-US" dirty="0" smtClean="0">
                <a:cs typeface="Courier New"/>
              </a:rPr>
              <a:t>Mark classes and methods with </a:t>
            </a:r>
            <a:r>
              <a:rPr lang="en-US" dirty="0" smtClean="0">
                <a:latin typeface="Courier New"/>
                <a:cs typeface="Courier New"/>
              </a:rPr>
              <a:t>@Category(</a:t>
            </a:r>
            <a:r>
              <a:rPr lang="en-US" dirty="0" err="1" smtClean="0">
                <a:latin typeface="Courier New"/>
                <a:cs typeface="Courier New"/>
              </a:rPr>
              <a:t>SomeCategory.class</a:t>
            </a:r>
            <a:r>
              <a:rPr lang="en-US" dirty="0" smtClean="0">
                <a:latin typeface="Courier New"/>
                <a:cs typeface="Courier New"/>
              </a:rPr>
              <a:t>)</a:t>
            </a:r>
            <a:r>
              <a:rPr lang="en-US" dirty="0" smtClean="0">
                <a:cs typeface="Courier New"/>
              </a:rPr>
              <a:t>(usually a marker interface)</a:t>
            </a:r>
          </a:p>
          <a:p>
            <a:r>
              <a:rPr lang="en-US" dirty="0" smtClean="0">
                <a:latin typeface="Courier New"/>
                <a:cs typeface="Courier New"/>
              </a:rPr>
              <a:t>@</a:t>
            </a:r>
            <a:r>
              <a:rPr lang="en-US" dirty="0" err="1" smtClean="0">
                <a:latin typeface="Courier New"/>
                <a:cs typeface="Courier New"/>
              </a:rPr>
              <a:t>IncludeCategory</a:t>
            </a:r>
            <a:r>
              <a:rPr lang="en-US" dirty="0" smtClean="0">
                <a:latin typeface="Courier New"/>
                <a:cs typeface="Courier New"/>
              </a:rPr>
              <a:t>(</a:t>
            </a:r>
            <a:r>
              <a:rPr lang="en-US" dirty="0" err="1" smtClean="0">
                <a:latin typeface="Courier New"/>
                <a:cs typeface="Courier New"/>
              </a:rPr>
              <a:t>SomeCategory.class</a:t>
            </a:r>
            <a:r>
              <a:rPr lang="en-US" dirty="0" smtClean="0">
                <a:latin typeface="Courier New"/>
                <a:cs typeface="Courier New"/>
              </a:rPr>
              <a:t>)</a:t>
            </a:r>
          </a:p>
          <a:p>
            <a:r>
              <a:rPr lang="en-US" dirty="0" smtClean="0">
                <a:latin typeface="Courier New"/>
                <a:cs typeface="Courier New"/>
              </a:rPr>
              <a:t>@</a:t>
            </a:r>
            <a:r>
              <a:rPr lang="en-US" dirty="0" err="1" smtClean="0">
                <a:latin typeface="Courier New"/>
                <a:cs typeface="Courier New"/>
              </a:rPr>
              <a:t>ExcludeCategory</a:t>
            </a:r>
            <a:r>
              <a:rPr lang="en-US" dirty="0" smtClean="0">
                <a:latin typeface="Courier New"/>
                <a:cs typeface="Courier New"/>
              </a:rPr>
              <a:t>(</a:t>
            </a:r>
            <a:r>
              <a:rPr lang="en-US" dirty="0" err="1" smtClean="0">
                <a:latin typeface="Courier New"/>
                <a:cs typeface="Courier New"/>
              </a:rPr>
              <a:t>AnotherCategory.class</a:t>
            </a:r>
            <a:r>
              <a:rPr lang="en-US" dirty="0" smtClean="0">
                <a:latin typeface="Courier New"/>
                <a:cs typeface="Courier New"/>
              </a:rPr>
              <a:t>)</a:t>
            </a:r>
          </a:p>
          <a:p>
            <a:r>
              <a:rPr lang="en-US" dirty="0" smtClean="0">
                <a:cs typeface="Courier New"/>
              </a:rPr>
              <a:t>Subtyping of categories</a:t>
            </a:r>
            <a:endParaRPr lang="en-US" dirty="0" smtClean="0"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9664345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Runners: </a:t>
            </a:r>
            <a:r>
              <a:rPr lang="en-US" dirty="0" err="1" smtClean="0"/>
              <a:t>ClasspathSuite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ourier New"/>
                <a:cs typeface="Courier New"/>
              </a:rPr>
              <a:t>http://</a:t>
            </a:r>
            <a:r>
              <a:rPr lang="en-US" dirty="0" err="1">
                <a:latin typeface="Courier New"/>
                <a:cs typeface="Courier New"/>
              </a:rPr>
              <a:t>johanneslink.net</a:t>
            </a:r>
            <a:r>
              <a:rPr lang="en-US" dirty="0">
                <a:latin typeface="Courier New"/>
                <a:cs typeface="Courier New"/>
              </a:rPr>
              <a:t>/projects/</a:t>
            </a:r>
            <a:r>
              <a:rPr lang="en-US" dirty="0" err="1">
                <a:latin typeface="Courier New"/>
                <a:cs typeface="Courier New"/>
              </a:rPr>
              <a:t>cpsuite.jsp</a:t>
            </a:r>
            <a:endParaRPr lang="en-US" dirty="0">
              <a:latin typeface="Courier New"/>
              <a:cs typeface="Courier New"/>
            </a:endParaRPr>
          </a:p>
          <a:p>
            <a:r>
              <a:rPr lang="en-US" dirty="0" smtClean="0">
                <a:latin typeface="Courier New"/>
                <a:cs typeface="Courier New"/>
              </a:rPr>
              <a:t>@</a:t>
            </a:r>
            <a:r>
              <a:rPr lang="en-US" dirty="0" err="1" smtClean="0">
                <a:latin typeface="Courier New"/>
                <a:cs typeface="Courier New"/>
              </a:rPr>
              <a:t>RunWith</a:t>
            </a:r>
            <a:r>
              <a:rPr lang="en-US" dirty="0" smtClean="0">
                <a:latin typeface="Courier New"/>
                <a:cs typeface="Courier New"/>
              </a:rPr>
              <a:t>(</a:t>
            </a:r>
            <a:r>
              <a:rPr lang="en-US" dirty="0" err="1" smtClean="0">
                <a:latin typeface="Courier New"/>
                <a:cs typeface="Courier New"/>
              </a:rPr>
              <a:t>ClasspathSuite.class</a:t>
            </a:r>
            <a:r>
              <a:rPr lang="en-US" dirty="0" smtClean="0">
                <a:latin typeface="Courier New"/>
                <a:cs typeface="Courier New"/>
              </a:rPr>
              <a:t>)</a:t>
            </a:r>
          </a:p>
          <a:p>
            <a:r>
              <a:rPr lang="en-US" dirty="0" smtClean="0">
                <a:cs typeface="Courier New"/>
              </a:rPr>
              <a:t>Easy to build an all-tests suite from </a:t>
            </a:r>
            <a:r>
              <a:rPr lang="en-US" dirty="0" err="1" smtClean="0">
                <a:cs typeface="Courier New"/>
              </a:rPr>
              <a:t>classpath</a:t>
            </a:r>
            <a:endParaRPr lang="en-US" dirty="0" smtClean="0">
              <a:cs typeface="Courier New"/>
            </a:endParaRPr>
          </a:p>
          <a:p>
            <a:r>
              <a:rPr lang="en-US" dirty="0" smtClean="0">
                <a:cs typeface="Courier New"/>
              </a:rPr>
              <a:t>Then refine with categories</a:t>
            </a:r>
          </a:p>
        </p:txBody>
      </p:sp>
    </p:spTree>
    <p:extLst>
      <p:ext uri="{BB962C8B-B14F-4D97-AF65-F5344CB8AC3E}">
        <p14:creationId xmlns:p14="http://schemas.microsoft.com/office/powerpoint/2010/main" val="19989415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Test-Driven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cs typeface="Courier New"/>
              </a:rPr>
              <a:t>Example-based testing</a:t>
            </a:r>
          </a:p>
          <a:p>
            <a:r>
              <a:rPr lang="en-US" dirty="0" smtClean="0">
                <a:cs typeface="Courier New"/>
              </a:rPr>
              <a:t>Build up confidence by adding examples</a:t>
            </a:r>
          </a:p>
          <a:p>
            <a:r>
              <a:rPr lang="en-US" dirty="0" smtClean="0">
                <a:cs typeface="Courier New"/>
              </a:rPr>
              <a:t>Helps explain important cases we care about</a:t>
            </a:r>
          </a:p>
        </p:txBody>
      </p:sp>
    </p:spTree>
    <p:extLst>
      <p:ext uri="{BB962C8B-B14F-4D97-AF65-F5344CB8AC3E}">
        <p14:creationId xmlns:p14="http://schemas.microsoft.com/office/powerpoint/2010/main" val="28609371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Stronger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Courier New"/>
              </a:rPr>
              <a:t>For any key k and plaintext </a:t>
            </a:r>
            <a:r>
              <a:rPr lang="en-US" dirty="0" smtClean="0">
                <a:cs typeface="Courier New"/>
              </a:rPr>
              <a:t>p</a:t>
            </a:r>
            <a:r>
              <a:rPr lang="en-US" dirty="0">
                <a:cs typeface="Courier New"/>
              </a:rPr>
              <a:t>:</a:t>
            </a:r>
            <a:endParaRPr lang="en-US" dirty="0" smtClean="0">
              <a:cs typeface="Courier New"/>
            </a:endParaRPr>
          </a:p>
          <a:p>
            <a:pPr lvl="1"/>
            <a:r>
              <a:rPr lang="en-US" dirty="0" smtClean="0">
                <a:cs typeface="Courier New"/>
              </a:rPr>
              <a:t>decrypt</a:t>
            </a:r>
            <a:r>
              <a:rPr lang="en-US" dirty="0">
                <a:cs typeface="Courier New"/>
              </a:rPr>
              <a:t>(k, encrypt(k, p)) == p</a:t>
            </a:r>
            <a:endParaRPr lang="en-US" dirty="0" smtClean="0">
              <a:cs typeface="Courier New"/>
            </a:endParaRPr>
          </a:p>
          <a:p>
            <a:r>
              <a:rPr lang="en-US" dirty="0">
                <a:cs typeface="Courier New"/>
              </a:rPr>
              <a:t>For any positive integer n, </a:t>
            </a:r>
            <a:r>
              <a:rPr lang="en-US" dirty="0" err="1" smtClean="0">
                <a:cs typeface="Courier New"/>
              </a:rPr>
              <a:t>PrimeFactors.of</a:t>
            </a:r>
            <a:r>
              <a:rPr lang="en-US" dirty="0">
                <a:cs typeface="Courier New"/>
              </a:rPr>
              <a:t>(n) is such that</a:t>
            </a:r>
            <a:r>
              <a:rPr lang="en-US" dirty="0" smtClean="0">
                <a:cs typeface="Courier New"/>
              </a:rPr>
              <a:t>:</a:t>
            </a:r>
          </a:p>
          <a:p>
            <a:pPr lvl="1"/>
            <a:r>
              <a:rPr lang="en-US" dirty="0" smtClean="0">
                <a:cs typeface="Courier New"/>
              </a:rPr>
              <a:t>All the factors pass a </a:t>
            </a:r>
            <a:r>
              <a:rPr lang="en-US" dirty="0" err="1" smtClean="0">
                <a:cs typeface="Courier New"/>
              </a:rPr>
              <a:t>primality</a:t>
            </a:r>
            <a:r>
              <a:rPr lang="en-US" dirty="0" smtClean="0">
                <a:cs typeface="Courier New"/>
              </a:rPr>
              <a:t> test</a:t>
            </a:r>
          </a:p>
          <a:p>
            <a:pPr lvl="1"/>
            <a:r>
              <a:rPr lang="en-US" dirty="0" smtClean="0">
                <a:cs typeface="Courier New"/>
              </a:rPr>
              <a:t>Multiplying the factors together gives n</a:t>
            </a:r>
          </a:p>
          <a:p>
            <a:pPr lvl="1"/>
            <a:r>
              <a:rPr lang="en-US" dirty="0" smtClean="0">
                <a:cs typeface="Courier New"/>
              </a:rPr>
              <a:t>For any positive integer m != n, </a:t>
            </a:r>
            <a:r>
              <a:rPr lang="en-US" dirty="0" err="1" smtClean="0">
                <a:cs typeface="Courier New"/>
              </a:rPr>
              <a:t>PrimeFactors.of</a:t>
            </a:r>
            <a:r>
              <a:rPr lang="en-US" dirty="0" smtClean="0">
                <a:cs typeface="Courier New"/>
              </a:rPr>
              <a:t>(m) != </a:t>
            </a:r>
            <a:r>
              <a:rPr lang="en-US" dirty="0" err="1" smtClean="0">
                <a:cs typeface="Courier New"/>
              </a:rPr>
              <a:t>PrimeFactors.of</a:t>
            </a:r>
            <a:r>
              <a:rPr lang="en-US" dirty="0" smtClean="0">
                <a:cs typeface="Courier New"/>
              </a:rPr>
              <a:t>(n)</a:t>
            </a:r>
          </a:p>
        </p:txBody>
      </p:sp>
    </p:spTree>
    <p:extLst>
      <p:ext uri="{BB962C8B-B14F-4D97-AF65-F5344CB8AC3E}">
        <p14:creationId xmlns:p14="http://schemas.microsoft.com/office/powerpoint/2010/main" val="208493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Philosophies: Keep the Core Small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framework that you have to rework every time something new comes along isn't much </a:t>
            </a:r>
            <a:r>
              <a:rPr lang="en-US" dirty="0" smtClean="0"/>
              <a:t>of a framework.</a:t>
            </a:r>
          </a:p>
          <a:p>
            <a:r>
              <a:rPr lang="en-US" dirty="0"/>
              <a:t>You want degrees of freedom where you know you need them, and nowhere </a:t>
            </a:r>
            <a:r>
              <a:rPr lang="en-US" dirty="0" smtClean="0"/>
              <a:t>else.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2739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Runners: Theories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ourier New"/>
                <a:cs typeface="Courier New"/>
              </a:rPr>
              <a:t>@</a:t>
            </a:r>
            <a:r>
              <a:rPr lang="en-US" dirty="0" err="1" smtClean="0">
                <a:latin typeface="Courier New"/>
                <a:cs typeface="Courier New"/>
              </a:rPr>
              <a:t>RunWith</a:t>
            </a:r>
            <a:r>
              <a:rPr lang="en-US" dirty="0" smtClean="0">
                <a:latin typeface="Courier New"/>
                <a:cs typeface="Courier New"/>
              </a:rPr>
              <a:t>(</a:t>
            </a:r>
            <a:r>
              <a:rPr lang="en-US" dirty="0" err="1" smtClean="0">
                <a:latin typeface="Courier New"/>
                <a:cs typeface="Courier New"/>
              </a:rPr>
              <a:t>Theories.class</a:t>
            </a:r>
            <a:r>
              <a:rPr lang="en-US" dirty="0" smtClean="0">
                <a:latin typeface="Courier New"/>
                <a:cs typeface="Courier New"/>
              </a:rPr>
              <a:t>)</a:t>
            </a:r>
          </a:p>
          <a:p>
            <a:r>
              <a:rPr lang="en-US" dirty="0" smtClean="0">
                <a:latin typeface="Courier New"/>
                <a:cs typeface="Courier New"/>
              </a:rPr>
              <a:t>@Theory</a:t>
            </a:r>
            <a:r>
              <a:rPr lang="en-US" dirty="0" smtClean="0">
                <a:cs typeface="Courier New"/>
              </a:rPr>
              <a:t> methods with parameters</a:t>
            </a:r>
          </a:p>
          <a:p>
            <a:r>
              <a:rPr lang="en-US" dirty="0" smtClean="0">
                <a:latin typeface="Courier New"/>
                <a:cs typeface="Courier New"/>
              </a:rPr>
              <a:t>@</a:t>
            </a:r>
            <a:r>
              <a:rPr lang="en-US" dirty="0" err="1" smtClean="0">
                <a:latin typeface="Courier New"/>
                <a:cs typeface="Courier New"/>
              </a:rPr>
              <a:t>DataPoint</a:t>
            </a:r>
            <a:r>
              <a:rPr lang="en-US" dirty="0" smtClean="0">
                <a:cs typeface="Courier New"/>
              </a:rPr>
              <a:t>(</a:t>
            </a:r>
            <a:r>
              <a:rPr lang="en-US" dirty="0" smtClean="0">
                <a:latin typeface="Courier New"/>
                <a:cs typeface="Courier New"/>
              </a:rPr>
              <a:t>s</a:t>
            </a:r>
            <a:r>
              <a:rPr lang="en-US" dirty="0" smtClean="0">
                <a:cs typeface="Courier New"/>
              </a:rPr>
              <a:t>) fields/methods with types matching </a:t>
            </a:r>
            <a:r>
              <a:rPr lang="en-US" dirty="0" smtClean="0">
                <a:latin typeface="Courier New"/>
                <a:cs typeface="Courier New"/>
              </a:rPr>
              <a:t>@Theory</a:t>
            </a:r>
            <a:r>
              <a:rPr lang="en-US" dirty="0" smtClean="0">
                <a:cs typeface="Courier New"/>
              </a:rPr>
              <a:t> parameters</a:t>
            </a:r>
          </a:p>
          <a:p>
            <a:r>
              <a:rPr lang="en-US" dirty="0" smtClean="0">
                <a:latin typeface="Courier New"/>
                <a:cs typeface="Courier New"/>
              </a:rPr>
              <a:t>@Theory</a:t>
            </a:r>
            <a:r>
              <a:rPr lang="en-US" dirty="0" smtClean="0">
                <a:cs typeface="Courier New"/>
              </a:rPr>
              <a:t> methods state their assumptions</a:t>
            </a:r>
          </a:p>
          <a:p>
            <a:r>
              <a:rPr lang="en-US" dirty="0" smtClean="0">
                <a:cs typeface="Courier New"/>
              </a:rPr>
              <a:t>Make assertions supposing the assumptions hold true</a:t>
            </a:r>
          </a:p>
        </p:txBody>
      </p:sp>
    </p:spTree>
    <p:extLst>
      <p:ext uri="{BB962C8B-B14F-4D97-AF65-F5344CB8AC3E}">
        <p14:creationId xmlns:p14="http://schemas.microsoft.com/office/powerpoint/2010/main" val="963484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 Factors Theories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1173086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 Suppliers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cs typeface="Courier New"/>
              </a:rPr>
              <a:t>More targeted way to apply theory parameters</a:t>
            </a:r>
          </a:p>
          <a:p>
            <a:r>
              <a:rPr lang="en-US" dirty="0" smtClean="0">
                <a:cs typeface="Courier New"/>
              </a:rPr>
              <a:t>Create an annotation for a theory parameter, that is itself annotated with </a:t>
            </a:r>
            <a:r>
              <a:rPr lang="en-US" dirty="0" smtClean="0">
                <a:latin typeface="Courier New"/>
                <a:cs typeface="Courier New"/>
              </a:rPr>
              <a:t>@</a:t>
            </a:r>
            <a:r>
              <a:rPr lang="en-US" dirty="0" err="1" smtClean="0">
                <a:latin typeface="Courier New"/>
                <a:cs typeface="Courier New"/>
              </a:rPr>
              <a:t>ParametersSuppliedBy</a:t>
            </a:r>
            <a:r>
              <a:rPr lang="en-US" dirty="0" smtClean="0">
                <a:latin typeface="Courier New"/>
                <a:cs typeface="Courier New"/>
              </a:rPr>
              <a:t>(</a:t>
            </a:r>
            <a:r>
              <a:rPr lang="en-US" dirty="0" err="1" smtClean="0">
                <a:latin typeface="Courier New"/>
                <a:cs typeface="Courier New"/>
              </a:rPr>
              <a:t>SomeSupplier.class</a:t>
            </a:r>
            <a:r>
              <a:rPr lang="en-US" dirty="0" smtClean="0">
                <a:latin typeface="Courier New"/>
                <a:cs typeface="Courier New"/>
              </a:rPr>
              <a:t>)</a:t>
            </a:r>
          </a:p>
          <a:p>
            <a:r>
              <a:rPr lang="en-US" dirty="0" err="1" smtClean="0">
                <a:latin typeface="Courier New"/>
                <a:cs typeface="Courier New"/>
              </a:rPr>
              <a:t>SomeSupplier</a:t>
            </a:r>
            <a:r>
              <a:rPr lang="en-US" dirty="0" smtClean="0">
                <a:cs typeface="Courier New"/>
              </a:rPr>
              <a:t> gives a list of values to be applied to the parameter so annotated</a:t>
            </a:r>
          </a:p>
        </p:txBody>
      </p:sp>
    </p:spTree>
    <p:extLst>
      <p:ext uri="{BB962C8B-B14F-4D97-AF65-F5344CB8AC3E}">
        <p14:creationId xmlns:p14="http://schemas.microsoft.com/office/powerpoint/2010/main" val="44575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Utility class theories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806372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</a:t>
            </a:r>
            <a:r>
              <a:rPr lang="en-US" dirty="0" err="1" smtClean="0"/>
              <a:t>unit-quickcheck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cs typeface="Courier New"/>
              </a:rPr>
              <a:t>Come up with lots of random values for theory parameters</a:t>
            </a:r>
          </a:p>
          <a:p>
            <a:r>
              <a:rPr lang="en-US" dirty="0" smtClean="0">
                <a:latin typeface="Courier New"/>
                <a:cs typeface="Courier New"/>
              </a:rPr>
              <a:t>http://</a:t>
            </a:r>
            <a:r>
              <a:rPr lang="en-US" dirty="0" err="1" smtClean="0">
                <a:latin typeface="Courier New"/>
                <a:cs typeface="Courier New"/>
              </a:rPr>
              <a:t>github.com</a:t>
            </a:r>
            <a:r>
              <a:rPr lang="en-US" dirty="0" smtClean="0">
                <a:latin typeface="Courier New"/>
                <a:cs typeface="Courier New"/>
              </a:rPr>
              <a:t>/</a:t>
            </a:r>
            <a:r>
              <a:rPr lang="en-US" dirty="0" err="1" smtClean="0">
                <a:latin typeface="Courier New"/>
                <a:cs typeface="Courier New"/>
              </a:rPr>
              <a:t>pholser</a:t>
            </a:r>
            <a:r>
              <a:rPr lang="en-US" dirty="0" smtClean="0">
                <a:latin typeface="Courier New"/>
                <a:cs typeface="Courier New"/>
              </a:rPr>
              <a:t>/</a:t>
            </a:r>
            <a:r>
              <a:rPr lang="en-US" dirty="0" err="1" smtClean="0">
                <a:latin typeface="Courier New"/>
                <a:cs typeface="Courier New"/>
              </a:rPr>
              <a:t>junit-quickcheck</a:t>
            </a:r>
            <a:endParaRPr lang="en-US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8914137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Runners: Behind the Music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cs typeface="Courier New"/>
              </a:rPr>
              <a:t>Most runners extend BlockJUnit4ClassRunner, to leverage a "default" construction of Statements</a:t>
            </a:r>
          </a:p>
          <a:p>
            <a:r>
              <a:rPr lang="en-US" dirty="0" smtClean="0">
                <a:cs typeface="Courier New"/>
              </a:rPr>
              <a:t>Examine the source of BlockJUnit4ClassRunner and derivatives, and </a:t>
            </a:r>
            <a:r>
              <a:rPr lang="en-US" dirty="0" err="1" smtClean="0">
                <a:cs typeface="Courier New"/>
              </a:rPr>
              <a:t>JUnitCore</a:t>
            </a:r>
            <a:endParaRPr lang="en-US" dirty="0" smtClean="0"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89141372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cs typeface="Courier New"/>
              </a:rPr>
              <a:t>Twitter: @</a:t>
            </a:r>
            <a:r>
              <a:rPr lang="en-US" dirty="0" err="1" smtClean="0">
                <a:cs typeface="Courier New"/>
              </a:rPr>
              <a:t>pholser</a:t>
            </a:r>
            <a:endParaRPr lang="en-US" dirty="0" smtClean="0">
              <a:cs typeface="Courier New"/>
            </a:endParaRPr>
          </a:p>
          <a:p>
            <a:r>
              <a:rPr lang="en-US" dirty="0" err="1" smtClean="0">
                <a:cs typeface="Courier New"/>
              </a:rPr>
              <a:t>GitHub</a:t>
            </a:r>
            <a:r>
              <a:rPr lang="en-US" dirty="0" smtClean="0">
                <a:cs typeface="Courier New"/>
              </a:rPr>
              <a:t>, LinkedIn: </a:t>
            </a:r>
            <a:r>
              <a:rPr lang="en-US" dirty="0" err="1" smtClean="0">
                <a:cs typeface="Courier New"/>
              </a:rPr>
              <a:t>pholser</a:t>
            </a:r>
            <a:endParaRPr lang="en-US" dirty="0" smtClean="0">
              <a:cs typeface="Courier New"/>
            </a:endParaRPr>
          </a:p>
          <a:p>
            <a:r>
              <a:rPr lang="en-US" dirty="0" smtClean="0">
                <a:cs typeface="Courier New"/>
              </a:rPr>
              <a:t>Blog: </a:t>
            </a:r>
            <a:r>
              <a:rPr lang="en-US" dirty="0" smtClean="0">
                <a:cs typeface="Courier New"/>
                <a:hlinkClick r:id="rId3"/>
              </a:rPr>
              <a:t>http://cleveralias.blogs.com</a:t>
            </a:r>
            <a:endParaRPr lang="en-US" dirty="0" smtClean="0">
              <a:cs typeface="Courier New"/>
            </a:endParaRPr>
          </a:p>
          <a:p>
            <a:pPr marL="0" indent="0">
              <a:buNone/>
            </a:pPr>
            <a:endParaRPr lang="en-US" dirty="0" smtClean="0"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051963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Philosophies: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Small, focused</a:t>
            </a:r>
          </a:p>
          <a:p>
            <a:r>
              <a:rPr lang="en-US" dirty="0" smtClean="0"/>
              <a:t>Fast (</a:t>
            </a:r>
            <a:r>
              <a:rPr lang="en-US" dirty="0" err="1" smtClean="0"/>
              <a:t>nK</a:t>
            </a:r>
            <a:r>
              <a:rPr lang="en-US" dirty="0" smtClean="0"/>
              <a:t>/sec)</a:t>
            </a:r>
          </a:p>
          <a:p>
            <a:r>
              <a:rPr lang="en-US" dirty="0" smtClean="0"/>
              <a:t>Isolated</a:t>
            </a:r>
          </a:p>
          <a:p>
            <a:r>
              <a:rPr lang="en-US" dirty="0" smtClean="0"/>
              <a:t>Order-independent</a:t>
            </a:r>
          </a:p>
          <a:p>
            <a:r>
              <a:rPr lang="en-US" dirty="0" smtClean="0"/>
              <a:t>Repeatable</a:t>
            </a:r>
          </a:p>
          <a:p>
            <a:r>
              <a:rPr lang="en-US" dirty="0" smtClean="0"/>
              <a:t>One reason to fail</a:t>
            </a:r>
          </a:p>
          <a:p>
            <a:r>
              <a:rPr lang="en-US" dirty="0" smtClean="0"/>
              <a:t>Clearly, concisely communicate intent</a:t>
            </a:r>
          </a:p>
        </p:txBody>
      </p:sp>
    </p:spTree>
    <p:extLst>
      <p:ext uri="{BB962C8B-B14F-4D97-AF65-F5344CB8AC3E}">
        <p14:creationId xmlns:p14="http://schemas.microsoft.com/office/powerpoint/2010/main" val="17881895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JUnit 3 to JUnit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urier New"/>
                <a:cs typeface="Courier New"/>
              </a:rPr>
              <a:t>TestCase</a:t>
            </a:r>
            <a:r>
              <a:rPr lang="en-US" dirty="0" smtClean="0"/>
              <a:t> subclass </a:t>
            </a:r>
            <a:r>
              <a:rPr lang="en-US" dirty="0" smtClean="0">
                <a:sym typeface="Wingdings"/>
              </a:rPr>
              <a:t> no common superclass</a:t>
            </a:r>
          </a:p>
          <a:p>
            <a:r>
              <a:rPr lang="en-US" dirty="0">
                <a:latin typeface="Courier New"/>
                <a:cs typeface="Courier New"/>
              </a:rPr>
              <a:t>t</a:t>
            </a:r>
            <a:r>
              <a:rPr lang="en-US" dirty="0" smtClean="0">
                <a:latin typeface="Courier New"/>
                <a:cs typeface="Courier New"/>
              </a:rPr>
              <a:t>est___()</a:t>
            </a:r>
            <a:r>
              <a:rPr lang="en-US" dirty="0" smtClean="0"/>
              <a:t> method </a:t>
            </a:r>
            <a:r>
              <a:rPr lang="en-US" dirty="0" smtClean="0">
                <a:sym typeface="Wingdings"/>
              </a:rPr>
              <a:t> method marked </a:t>
            </a:r>
            <a:r>
              <a:rPr lang="en-US" dirty="0" smtClean="0">
                <a:latin typeface="Courier New"/>
                <a:cs typeface="Courier New"/>
                <a:sym typeface="Wingdings"/>
              </a:rPr>
              <a:t>@Test</a:t>
            </a:r>
            <a:endParaRPr lang="en-US" dirty="0">
              <a:latin typeface="Courier New"/>
              <a:cs typeface="Courier New"/>
              <a:sym typeface="Wingdings"/>
            </a:endParaRPr>
          </a:p>
          <a:p>
            <a:r>
              <a:rPr lang="en-US" dirty="0" err="1" smtClean="0">
                <a:latin typeface="Courier New"/>
                <a:cs typeface="Courier New"/>
                <a:sym typeface="Wingdings"/>
              </a:rPr>
              <a:t>setUp</a:t>
            </a:r>
            <a:r>
              <a:rPr lang="en-US" dirty="0" smtClean="0">
                <a:latin typeface="Courier New"/>
                <a:cs typeface="Courier New"/>
                <a:sym typeface="Wingdings"/>
              </a:rPr>
              <a:t>()/</a:t>
            </a:r>
            <a:r>
              <a:rPr lang="en-US" dirty="0" err="1" smtClean="0">
                <a:latin typeface="Courier New"/>
                <a:cs typeface="Courier New"/>
                <a:sym typeface="Wingdings"/>
              </a:rPr>
              <a:t>tearDown</a:t>
            </a:r>
            <a:r>
              <a:rPr lang="en-US" dirty="0" smtClean="0">
                <a:latin typeface="Courier New"/>
                <a:cs typeface="Courier New"/>
                <a:sym typeface="Wingdings"/>
              </a:rPr>
              <a:t>()</a:t>
            </a:r>
            <a:r>
              <a:rPr lang="en-US" dirty="0" smtClean="0">
                <a:cs typeface="Courier New"/>
                <a:sym typeface="Wingdings"/>
              </a:rPr>
              <a:t>  </a:t>
            </a:r>
            <a:r>
              <a:rPr lang="en-US" dirty="0" smtClean="0">
                <a:latin typeface="Courier New"/>
                <a:cs typeface="Courier New"/>
                <a:sym typeface="Wingdings"/>
              </a:rPr>
              <a:t>@Before</a:t>
            </a:r>
            <a:r>
              <a:rPr lang="en-US" dirty="0" smtClean="0">
                <a:cs typeface="Courier New"/>
                <a:sym typeface="Wingdings"/>
              </a:rPr>
              <a:t>/</a:t>
            </a:r>
            <a:r>
              <a:rPr lang="en-US" dirty="0" smtClean="0">
                <a:latin typeface="Courier New"/>
                <a:cs typeface="Courier New"/>
                <a:sym typeface="Wingdings"/>
              </a:rPr>
              <a:t>@After</a:t>
            </a:r>
          </a:p>
          <a:p>
            <a:r>
              <a:rPr lang="en-US" dirty="0" smtClean="0">
                <a:cs typeface="Courier New"/>
                <a:sym typeface="Wingdings"/>
              </a:rPr>
              <a:t>Assertions static importable</a:t>
            </a:r>
          </a:p>
          <a:p>
            <a:r>
              <a:rPr lang="en-US" dirty="0" err="1" smtClean="0">
                <a:latin typeface="Courier New"/>
                <a:cs typeface="Courier New"/>
                <a:sym typeface="Wingdings"/>
              </a:rPr>
              <a:t>junit.framework</a:t>
            </a:r>
            <a:r>
              <a:rPr lang="en-US" dirty="0" smtClean="0">
                <a:cs typeface="Courier New"/>
                <a:sym typeface="Wingdings"/>
              </a:rPr>
              <a:t>  </a:t>
            </a:r>
            <a:r>
              <a:rPr lang="en-US" dirty="0" err="1" smtClean="0">
                <a:latin typeface="Courier New"/>
                <a:cs typeface="Courier New"/>
                <a:sym typeface="Wingdings"/>
              </a:rPr>
              <a:t>org.junit</a:t>
            </a:r>
            <a:endParaRPr lang="en-US" dirty="0" smtClean="0">
              <a:latin typeface="Courier New"/>
              <a:cs typeface="Courier New"/>
              <a:sym typeface="Wingdings"/>
            </a:endParaRPr>
          </a:p>
          <a:p>
            <a:endParaRPr lang="en-US" dirty="0" smtClean="0">
              <a:cs typeface="Courier New"/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28993535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/>
                <a:cs typeface="Courier New"/>
              </a:rPr>
              <a:t>assert____([message,] expected, actual)</a:t>
            </a:r>
          </a:p>
          <a:p>
            <a:r>
              <a:rPr lang="en-US" dirty="0" smtClean="0"/>
              <a:t>Equality, nullity, sameness, true/false…</a:t>
            </a:r>
          </a:p>
          <a:p>
            <a:r>
              <a:rPr lang="en-US" dirty="0" smtClean="0"/>
              <a:t>What about </a:t>
            </a:r>
            <a:r>
              <a:rPr lang="en-US" dirty="0" err="1" smtClean="0">
                <a:latin typeface="Courier New"/>
                <a:cs typeface="Courier New"/>
              </a:rPr>
              <a:t>assertNotEquals</a:t>
            </a:r>
            <a:r>
              <a:rPr lang="en-US" dirty="0" smtClean="0">
                <a:latin typeface="Courier New"/>
                <a:cs typeface="Courier New"/>
              </a:rPr>
              <a:t>()</a:t>
            </a:r>
            <a:r>
              <a:rPr lang="en-US" dirty="0" smtClean="0"/>
              <a:t>?</a:t>
            </a:r>
          </a:p>
          <a:p>
            <a:r>
              <a:rPr lang="en-US" dirty="0" smtClean="0"/>
              <a:t>What about arrays?...</a:t>
            </a:r>
          </a:p>
          <a:p>
            <a:r>
              <a:rPr lang="en-US" dirty="0" smtClean="0"/>
              <a:t>Which </a:t>
            </a:r>
            <a:r>
              <a:rPr lang="en-US" dirty="0" err="1" smtClean="0"/>
              <a:t>arg</a:t>
            </a:r>
            <a:r>
              <a:rPr lang="en-US" dirty="0" smtClean="0"/>
              <a:t> comes first?</a:t>
            </a:r>
          </a:p>
          <a:p>
            <a:pPr marL="860425" lvl="3" indent="0">
              <a:buNone/>
            </a:pPr>
            <a:r>
              <a:rPr lang="en-US" dirty="0" err="1" smtClean="0">
                <a:latin typeface="Courier New"/>
                <a:cs typeface="Courier New"/>
              </a:rPr>
              <a:t>assertEquals</a:t>
            </a:r>
            <a:r>
              <a:rPr lang="en-US" dirty="0" smtClean="0">
                <a:latin typeface="Courier New"/>
                <a:cs typeface="Courier New"/>
              </a:rPr>
              <a:t>(</a:t>
            </a:r>
            <a:r>
              <a:rPr lang="en-US" dirty="0" err="1" smtClean="0">
                <a:latin typeface="Courier New"/>
                <a:cs typeface="Courier New"/>
              </a:rPr>
              <a:t>foo.bar</a:t>
            </a:r>
            <a:r>
              <a:rPr lang="en-US" dirty="0" smtClean="0">
                <a:latin typeface="Courier New"/>
                <a:cs typeface="Courier New"/>
              </a:rPr>
              <a:t>(), 2);</a:t>
            </a:r>
          </a:p>
        </p:txBody>
      </p:sp>
    </p:spTree>
    <p:extLst>
      <p:ext uri="{BB962C8B-B14F-4D97-AF65-F5344CB8AC3E}">
        <p14:creationId xmlns:p14="http://schemas.microsoft.com/office/powerpoint/2010/main" val="32181921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assertThat</a:t>
            </a:r>
            <a:r>
              <a:rPr lang="en-US" dirty="0" smtClean="0"/>
              <a:t>() + Matchers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Separate the asserting mechanism from the condition that pops the assertion</a:t>
            </a:r>
          </a:p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   </a:t>
            </a:r>
            <a:r>
              <a:rPr lang="en-US" sz="1800" dirty="0" err="1" smtClean="0">
                <a:latin typeface="Courier New"/>
                <a:cs typeface="Courier New"/>
              </a:rPr>
              <a:t>assertThat</a:t>
            </a:r>
            <a:r>
              <a:rPr lang="en-US" sz="1800" dirty="0" smtClean="0">
                <a:latin typeface="Courier New"/>
                <a:cs typeface="Courier New"/>
              </a:rPr>
              <a:t>(T actual, Matcher&lt;? super T&gt; matcher)</a:t>
            </a:r>
          </a:p>
          <a:p>
            <a:pPr marL="0" indent="0">
              <a:buNone/>
            </a:pPr>
            <a:r>
              <a:rPr lang="en-US" dirty="0">
                <a:cs typeface="Courier New"/>
              </a:rPr>
              <a:t> </a:t>
            </a:r>
            <a:r>
              <a:rPr lang="en-US" dirty="0" smtClean="0">
                <a:cs typeface="Courier New"/>
              </a:rPr>
              <a:t>   where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dirty="0">
                <a:cs typeface="Courier New"/>
              </a:rPr>
              <a:t> </a:t>
            </a:r>
            <a:r>
              <a:rPr lang="en-US" dirty="0" smtClean="0">
                <a:cs typeface="Courier New"/>
              </a:rPr>
              <a:t>   </a:t>
            </a:r>
            <a:r>
              <a:rPr lang="en-US" dirty="0" smtClean="0">
                <a:latin typeface="Courier New"/>
                <a:cs typeface="Courier New"/>
              </a:rPr>
              <a:t>interface Matcher&lt;T&gt; {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   </a:t>
            </a:r>
            <a:r>
              <a:rPr lang="en-US" dirty="0" err="1" smtClean="0">
                <a:latin typeface="Courier New"/>
                <a:cs typeface="Courier New"/>
              </a:rPr>
              <a:t>boolean</a:t>
            </a:r>
            <a:r>
              <a:rPr lang="en-US" dirty="0" smtClean="0">
                <a:latin typeface="Courier New"/>
                <a:cs typeface="Courier New"/>
              </a:rPr>
              <a:t> matches(Object actual);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 }</a:t>
            </a:r>
          </a:p>
          <a:p>
            <a:r>
              <a:rPr lang="en-US" dirty="0" err="1" smtClean="0">
                <a:cs typeface="Courier New"/>
              </a:rPr>
              <a:t>Hamcrest</a:t>
            </a:r>
            <a:endParaRPr lang="en-US" dirty="0"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6745283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Palindromes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4636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Collection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5269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Revolution">
  <a:themeElements>
    <a:clrScheme name="Revolution">
      <a:dk1>
        <a:sysClr val="windowText" lastClr="000000"/>
      </a:dk1>
      <a:lt1>
        <a:sysClr val="window" lastClr="FFFFFF"/>
      </a:lt1>
      <a:dk2>
        <a:srgbClr val="1B3861"/>
      </a:dk2>
      <a:lt2>
        <a:srgbClr val="38ABED"/>
      </a:lt2>
      <a:accent1>
        <a:srgbClr val="0C5986"/>
      </a:accent1>
      <a:accent2>
        <a:srgbClr val="DDF53D"/>
      </a:accent2>
      <a:accent3>
        <a:srgbClr val="508709"/>
      </a:accent3>
      <a:accent4>
        <a:srgbClr val="BF5E00"/>
      </a:accent4>
      <a:accent5>
        <a:srgbClr val="9C0001"/>
      </a:accent5>
      <a:accent6>
        <a:srgbClr val="660075"/>
      </a:accent6>
      <a:hlink>
        <a:srgbClr val="ABF24D"/>
      </a:hlink>
      <a:folHlink>
        <a:srgbClr val="A0E7FB"/>
      </a:folHlink>
    </a:clrScheme>
    <a:fontScheme name="Revolution">
      <a:maj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Revolution">
      <a: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0800000">
              <a:srgbClr val="808080">
                <a:alpha val="75000"/>
              </a:srgbClr>
            </a:innerShdw>
          </a:effectLst>
        </a:effectStyle>
        <a:effectStyle>
          <a:effectLst>
            <a:innerShdw blurRad="50800" dist="25400" dir="13500000">
              <a:srgbClr val="808080">
                <a:alpha val="75000"/>
              </a:srgbClr>
            </a:innerShdw>
            <a:outerShdw blurRad="63500" dist="50800" dir="5400000" algn="br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1400000"/>
            </a:lightRig>
          </a:scene3d>
          <a:sp3d contourW="12700" prstMaterial="softmetal">
            <a:bevelT w="63500" h="254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Revolution.thmx</Template>
  <TotalTime>1336</TotalTime>
  <Words>1678</Words>
  <Application>Microsoft Macintosh PowerPoint</Application>
  <PresentationFormat>On-screen Show (4:3)</PresentationFormat>
  <Paragraphs>274</Paragraphs>
  <Slides>36</Slides>
  <Notes>29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Revolution</vt:lpstr>
      <vt:lpstr>Bending JUnit To Your Will</vt:lpstr>
      <vt:lpstr>Agenda</vt:lpstr>
      <vt:lpstr>Philosophies: Keep the Core Small</vt:lpstr>
      <vt:lpstr>Philosophies: Tests</vt:lpstr>
      <vt:lpstr>From JUnit 3 to JUnit 4</vt:lpstr>
      <vt:lpstr>Assertions</vt:lpstr>
      <vt:lpstr>assertThat() + Matchers</vt:lpstr>
      <vt:lpstr>Example: Palindromes</vt:lpstr>
      <vt:lpstr>Example: Collection contents</vt:lpstr>
      <vt:lpstr>Don’t Repeat Yourself (DRY)</vt:lpstr>
      <vt:lpstr>Rules</vt:lpstr>
      <vt:lpstr>Rules</vt:lpstr>
      <vt:lpstr>ExpectedException – JUnit 3</vt:lpstr>
      <vt:lpstr>JUnit 4, Take 1</vt:lpstr>
      <vt:lpstr>JUnit 4, Take 2</vt:lpstr>
      <vt:lpstr>TempFolder</vt:lpstr>
      <vt:lpstr>TestName</vt:lpstr>
      <vt:lpstr>Example: Logging Rule</vt:lpstr>
      <vt:lpstr>Example: Clock</vt:lpstr>
      <vt:lpstr>Example: System Properties</vt:lpstr>
      <vt:lpstr>Rules: Under the Hood</vt:lpstr>
      <vt:lpstr>Rules Ordering</vt:lpstr>
      <vt:lpstr>Runners: Parameterized Tests</vt:lpstr>
      <vt:lpstr>Example: Prime Factors</vt:lpstr>
      <vt:lpstr>Runners: Suite</vt:lpstr>
      <vt:lpstr>Runners: Categories</vt:lpstr>
      <vt:lpstr>Runners: ClasspathSuite</vt:lpstr>
      <vt:lpstr>Test-Driven Development</vt:lpstr>
      <vt:lpstr>Stronger statements</vt:lpstr>
      <vt:lpstr>Runners: Theories</vt:lpstr>
      <vt:lpstr>Prime Factors Theories</vt:lpstr>
      <vt:lpstr>Parameter Suppliers </vt:lpstr>
      <vt:lpstr>Utility class theories </vt:lpstr>
      <vt:lpstr>junit-quickcheck </vt:lpstr>
      <vt:lpstr>Runners: Behind the Music </vt:lpstr>
      <vt:lpstr>Thank you! </vt:lpstr>
    </vt:vector>
  </TitlesOfParts>
  <Company>The Container Store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Bending JUnit To Your Will</dc:title>
  <dc:creator>Paul Holser</dc:creator>
  <cp:lastModifiedBy>Paul Holser</cp:lastModifiedBy>
  <cp:revision>144</cp:revision>
  <dcterms:created xsi:type="dcterms:W3CDTF">2011-10-04T21:39:42Z</dcterms:created>
  <dcterms:modified xsi:type="dcterms:W3CDTF">2011-10-07T14:10:07Z</dcterms:modified>
</cp:coreProperties>
</file>