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84" autoAdjust="0"/>
  </p:normalViewPr>
  <p:slideViewPr>
    <p:cSldViewPr snapToGrid="0" snapToObjects="1">
      <p:cViewPr varScale="1">
        <p:scale>
          <a:sx n="91" d="100"/>
          <a:sy n="91" d="100"/>
        </p:scale>
        <p:origin x="-2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E286E-9F28-6741-8610-9BEE110680A5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4996-AC82-E94F-8AB5-A0DF814C39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7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85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</a:t>
            </a:r>
            <a:r>
              <a:rPr lang="en-US" baseline="0" dirty="0" smtClean="0"/>
              <a:t> we've wanted a way to get at the currently running test's name, for logging purposes, debugging, whatever. Here you go.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rule is a subclass of the same thing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Time-sensitive</a:t>
            </a:r>
            <a:r>
              <a:rPr lang="en-US" baseline="0" dirty="0" smtClean="0"/>
              <a:t> code is usually hard to test. Why? </a:t>
            </a:r>
            <a:r>
              <a:rPr lang="en-US" baseline="0" dirty="0" err="1" smtClean="0"/>
              <a:t>System.currentTimeMillis</a:t>
            </a:r>
            <a:r>
              <a:rPr lang="en-US" baseline="0" dirty="0" smtClean="0"/>
              <a:t>(), new Date(), etc. Hard to mock these out.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Introduce a Clock interface and inject instances where needed? Could be pervasive.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Joda</a:t>
            </a:r>
            <a:r>
              <a:rPr lang="en-US" baseline="0" dirty="0" smtClean="0"/>
              <a:t> Time offers </a:t>
            </a:r>
            <a:r>
              <a:rPr lang="en-US" baseline="0" dirty="0" err="1" smtClean="0"/>
              <a:t>DateUtils</a:t>
            </a:r>
            <a:r>
              <a:rPr lang="en-US" baseline="0" dirty="0" smtClean="0"/>
              <a:t> methods so that when you ask for timestamps from </a:t>
            </a:r>
            <a:r>
              <a:rPr lang="en-US" baseline="0" dirty="0" err="1" smtClean="0"/>
              <a:t>Joda</a:t>
            </a:r>
            <a:r>
              <a:rPr lang="en-US" baseline="0" dirty="0" smtClean="0"/>
              <a:t>, it can give you a fixed point in 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about a rule to support "freezing" time during a test, and resetting the clock to real time afterward?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that</a:t>
            </a:r>
            <a:r>
              <a:rPr lang="en-US" baseline="0" dirty="0" smtClean="0"/>
              <a:t> uses system properties is similarly hard. Why? Static dependency, hard to mock. Hard to remember to "clean up" after yourself.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about a rule to capture current state of sys props before a test, thereby allowing specific tests to tweak the properties however they want, and know that the sys props will be reset to the state they were in before the test runs?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Alistair Israel has a library of custom rules that might be useful. Find it on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find yourself writing lots of tests</a:t>
            </a:r>
            <a:r>
              <a:rPr lang="en-US" baseline="0" dirty="0" smtClean="0"/>
              <a:t> that differ only in inputs and outputs, consider a parameterized test.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popular code kata.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Hearkens back to the old </a:t>
            </a:r>
            <a:r>
              <a:rPr lang="en-US" dirty="0" err="1" smtClean="0"/>
              <a:t>Junit</a:t>
            </a:r>
            <a:r>
              <a:rPr lang="en-US" dirty="0" smtClean="0"/>
              <a:t> 3 style </a:t>
            </a:r>
            <a:r>
              <a:rPr lang="en-US" dirty="0" err="1" smtClean="0"/>
              <a:t>AllTests</a:t>
            </a:r>
            <a:r>
              <a:rPr lang="en-US" baseline="0" dirty="0" smtClean="0"/>
              <a:t> with a public static Test suite() method that programmatically built up a </a:t>
            </a:r>
            <a:r>
              <a:rPr lang="en-US" baseline="0" dirty="0" err="1" smtClean="0"/>
              <a:t>TestSuite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Philosophies – guiding</a:t>
            </a:r>
            <a:r>
              <a:rPr lang="en-US" baseline="0" dirty="0" smtClean="0"/>
              <a:t> principles, helps to understand why JUnit is the way it 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Review the changes in JUnit 4 that brought on the ability to flex in different ways.</a:t>
            </a:r>
          </a:p>
          <a:p>
            <a:endParaRPr lang="en-US" dirty="0" smtClean="0"/>
          </a:p>
          <a:p>
            <a:r>
              <a:rPr lang="en-US" dirty="0" smtClean="0"/>
              <a:t>Some specific</a:t>
            </a:r>
            <a:r>
              <a:rPr lang="en-US" baseline="0" dirty="0" smtClean="0"/>
              <a:t> ways to plug into JUnit 4 – matchers, Rules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Custom Runners – the building blocks and how you can assemble them, and add your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53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Dive out to build theories for prime factors.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OCP – Classes should be open for extension but closed</a:t>
            </a:r>
            <a:r>
              <a:rPr lang="en-US" baseline="0" dirty="0" smtClean="0"/>
              <a:t> to modification.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26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Annotations over naming conventions</a:t>
            </a:r>
          </a:p>
          <a:p>
            <a:endParaRPr lang="en-US" dirty="0" smtClean="0"/>
          </a:p>
          <a:p>
            <a:r>
              <a:rPr lang="en-US" dirty="0" smtClean="0"/>
              <a:t>No common superclass frees up superclass slot.</a:t>
            </a:r>
          </a:p>
          <a:p>
            <a:endParaRPr lang="en-US" dirty="0" smtClean="0"/>
          </a:p>
          <a:p>
            <a:r>
              <a:rPr lang="en-US" dirty="0" smtClean="0"/>
              <a:t>Multiple @Before and @After are possible,</a:t>
            </a:r>
            <a:r>
              <a:rPr lang="en-US" baseline="0" dirty="0" smtClean="0"/>
              <a:t> even in </a:t>
            </a:r>
            <a:r>
              <a:rPr lang="en-US" baseline="0" dirty="0" err="1" smtClean="0"/>
              <a:t>superclasses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@</a:t>
            </a:r>
            <a:r>
              <a:rPr lang="en-US" baseline="0" dirty="0" err="1" smtClean="0"/>
              <a:t>Befores</a:t>
            </a:r>
            <a:r>
              <a:rPr lang="en-US" baseline="0" dirty="0" smtClean="0"/>
              <a:t> run in order from “top” of hierarchy to bottom, and reverse for @</a:t>
            </a:r>
            <a:r>
              <a:rPr lang="en-US" baseline="0" dirty="0" err="1" smtClean="0"/>
              <a:t>Afters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err="1" smtClean="0"/>
              <a:t>TestCase</a:t>
            </a:r>
            <a:r>
              <a:rPr lang="en-US" dirty="0" smtClean="0"/>
              <a:t> extended</a:t>
            </a:r>
            <a:r>
              <a:rPr lang="en-US" baseline="0" dirty="0" smtClean="0"/>
              <a:t> Assert, so subclasses of </a:t>
            </a:r>
            <a:r>
              <a:rPr lang="en-US" baseline="0" dirty="0" err="1" smtClean="0"/>
              <a:t>TestCase</a:t>
            </a:r>
            <a:r>
              <a:rPr lang="en-US" baseline="0" dirty="0" smtClean="0"/>
              <a:t> got assertion methods for free. Now, you typically have static assertion methods on other classes, and you static import them.</a:t>
            </a:r>
          </a:p>
          <a:p>
            <a:endParaRPr lang="en-US" dirty="0" smtClean="0"/>
          </a:p>
          <a:p>
            <a:r>
              <a:rPr lang="en-US" dirty="0" err="1" smtClean="0"/>
              <a:t>junit.framework</a:t>
            </a:r>
            <a:r>
              <a:rPr lang="en-US" baseline="0" dirty="0" smtClean="0"/>
              <a:t> hangs around for legacy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18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common for users of JUnit</a:t>
            </a:r>
            <a:r>
              <a:rPr lang="en-US" baseline="0" dirty="0" smtClean="0"/>
              <a:t> to swap expected and actual </a:t>
            </a:r>
            <a:r>
              <a:rPr lang="en-US" baseline="0" dirty="0" err="1" smtClean="0"/>
              <a:t>args</a:t>
            </a:r>
            <a:r>
              <a:rPr lang="en-US" baseline="0" dirty="0" smtClean="0"/>
              <a:t>. When the assertion pops, you want the message that is displayed to be accurate.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12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matcher needs to be constructed in a way that enables it to compare the actual to some expectation.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Hamcrest</a:t>
            </a:r>
            <a:r>
              <a:rPr lang="en-US" baseline="0" dirty="0" smtClean="0"/>
              <a:t> is a library that sprang from Joe </a:t>
            </a:r>
            <a:r>
              <a:rPr lang="en-US" baseline="0" dirty="0" err="1" smtClean="0"/>
              <a:t>Walnes</a:t>
            </a:r>
            <a:r>
              <a:rPr lang="en-US" baseline="0" dirty="0" smtClean="0"/>
              <a:t>’ original </a:t>
            </a:r>
            <a:r>
              <a:rPr lang="en-US" baseline="0" dirty="0" err="1" smtClean="0"/>
              <a:t>assertThat</a:t>
            </a:r>
            <a:r>
              <a:rPr lang="en-US" baseline="0" dirty="0" smtClean="0"/>
              <a:t>() article. It has some basic matchers, and means to compose them (and, or, not, any, all).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JUnit has some matchers too.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the name “</a:t>
            </a:r>
            <a:r>
              <a:rPr lang="en-US" baseline="0" dirty="0" err="1" smtClean="0"/>
              <a:t>Hamcrest</a:t>
            </a:r>
            <a:r>
              <a:rPr lang="en-US" baseline="0" dirty="0" smtClean="0"/>
              <a:t>”? 8^)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22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Demonstrate with palin</a:t>
            </a:r>
            <a:r>
              <a:rPr lang="en-US" baseline="0" dirty="0" smtClean="0"/>
              <a:t>drome, same contents.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SAM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34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Expect() is Matcher-friendly</a:t>
            </a:r>
            <a:r>
              <a:rPr lang="en-US" baseline="0" dirty="0" smtClean="0"/>
              <a:t> – we'll see that in the examples.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Watch where you train the rule to expect stuff.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34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Don't write tests that hit the </a:t>
            </a:r>
            <a:r>
              <a:rPr lang="en-US" smtClean="0"/>
              <a:t>file system?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Bending JUnit To Your Will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Tulsa </a:t>
            </a:r>
            <a:r>
              <a:rPr lang="en-US" dirty="0" err="1" smtClean="0"/>
              <a:t>TechFest</a:t>
            </a:r>
            <a:endParaRPr lang="en-US" dirty="0" smtClean="0"/>
          </a:p>
          <a:p>
            <a:r>
              <a:rPr lang="en-US" dirty="0" smtClean="0"/>
              <a:t>October 7, 2011</a:t>
            </a:r>
          </a:p>
        </p:txBody>
      </p:sp>
    </p:spTree>
    <p:extLst>
      <p:ext uri="{BB962C8B-B14F-4D97-AF65-F5344CB8AC3E}">
        <p14:creationId xmlns:p14="http://schemas.microsoft.com/office/powerpoint/2010/main" val="287914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Repeat Yourself (DRY)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Wouldn’t it be nice to say: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sz="2000" dirty="0" err="1" smtClean="0">
                <a:latin typeface="Courier New"/>
                <a:cs typeface="Courier New"/>
              </a:rPr>
              <a:t>assertThat</a:t>
            </a:r>
            <a:r>
              <a:rPr lang="en-US" sz="2000" dirty="0" smtClean="0">
                <a:latin typeface="Courier New"/>
                <a:cs typeface="Courier New"/>
              </a:rPr>
              <a:t>("aba", #</a:t>
            </a:r>
            <a:r>
              <a:rPr lang="en-US" sz="2000" dirty="0" err="1" smtClean="0">
                <a:latin typeface="Courier New"/>
                <a:cs typeface="Courier New"/>
              </a:rPr>
              <a:t>Strings.isPalindrome</a:t>
            </a:r>
            <a:r>
              <a:rPr lang="en-US" sz="20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2000" dirty="0" err="1" smtClean="0">
                <a:latin typeface="Courier New"/>
                <a:cs typeface="Courier New"/>
              </a:rPr>
              <a:t>PredicateMatcher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7041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BeforeClass</a:t>
            </a:r>
            <a:r>
              <a:rPr lang="en-US" dirty="0" smtClean="0"/>
              <a:t> …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@Before</a:t>
            </a:r>
            <a:r>
              <a:rPr lang="en-US" dirty="0" smtClean="0"/>
              <a:t> …, </a:t>
            </a:r>
            <a:r>
              <a:rPr lang="en-US" dirty="0">
                <a:latin typeface="Courier New"/>
                <a:cs typeface="Courier New"/>
              </a:rPr>
              <a:t>@Test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@After</a:t>
            </a:r>
            <a:r>
              <a:rPr lang="en-US" dirty="0" smtClean="0"/>
              <a:t> …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@Before</a:t>
            </a:r>
            <a:r>
              <a:rPr lang="en-US" dirty="0" smtClean="0"/>
              <a:t> </a:t>
            </a:r>
            <a:r>
              <a:rPr lang="en-US" dirty="0"/>
              <a:t>…, </a:t>
            </a:r>
            <a:r>
              <a:rPr lang="en-US" dirty="0">
                <a:latin typeface="Courier New"/>
                <a:cs typeface="Courier New"/>
              </a:rPr>
              <a:t>@Test</a:t>
            </a:r>
            <a:r>
              <a:rPr lang="en-US" dirty="0" smtClean="0"/>
              <a:t>, </a:t>
            </a:r>
            <a:r>
              <a:rPr lang="en-US" dirty="0">
                <a:latin typeface="Courier New"/>
                <a:cs typeface="Courier New"/>
              </a:rPr>
              <a:t>@After</a:t>
            </a:r>
            <a:r>
              <a:rPr lang="en-US" dirty="0" smtClean="0"/>
              <a:t> …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@Before</a:t>
            </a:r>
            <a:r>
              <a:rPr lang="en-US" dirty="0" smtClean="0"/>
              <a:t> </a:t>
            </a:r>
            <a:r>
              <a:rPr lang="en-US" dirty="0"/>
              <a:t>…, </a:t>
            </a:r>
            <a:r>
              <a:rPr lang="en-US" dirty="0">
                <a:latin typeface="Courier New"/>
                <a:cs typeface="Courier New"/>
              </a:rPr>
              <a:t>@Test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@After</a:t>
            </a:r>
            <a:r>
              <a:rPr lang="en-US" dirty="0" smtClean="0"/>
              <a:t> …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AfterClass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Rules allow you to inject into this flow</a:t>
            </a:r>
          </a:p>
          <a:p>
            <a:pPr lvl="1"/>
            <a:r>
              <a:rPr lang="en-US" dirty="0" smtClean="0"/>
              <a:t>Set up context before test is run</a:t>
            </a:r>
          </a:p>
          <a:p>
            <a:pPr lvl="1"/>
            <a:r>
              <a:rPr lang="en-US" dirty="0" smtClean="0"/>
              <a:t>Decide whether to run test</a:t>
            </a:r>
          </a:p>
          <a:p>
            <a:pPr lvl="1"/>
            <a:r>
              <a:rPr lang="en-US" dirty="0" smtClean="0"/>
              <a:t>Do something with result of test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8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public class </a:t>
            </a:r>
            <a:r>
              <a:rPr lang="en-US" sz="1800" dirty="0" err="1" smtClean="0">
                <a:latin typeface="Courier New"/>
                <a:cs typeface="Courier New"/>
              </a:rPr>
              <a:t>RuleHaver</a:t>
            </a:r>
            <a:r>
              <a:rPr lang="en-US" sz="1800" dirty="0" smtClean="0">
                <a:latin typeface="Courier New"/>
                <a:cs typeface="Courier New"/>
              </a:rPr>
              <a:t>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@Rule public final </a:t>
            </a:r>
            <a:r>
              <a:rPr lang="en-US" sz="1800" dirty="0" err="1" smtClean="0">
                <a:latin typeface="Courier New"/>
                <a:cs typeface="Courier New"/>
              </a:rPr>
              <a:t>MyRule</a:t>
            </a:r>
            <a:r>
              <a:rPr lang="en-US" sz="1800" dirty="0" smtClean="0">
                <a:latin typeface="Courier New"/>
                <a:cs typeface="Courier New"/>
              </a:rPr>
              <a:t> = new </a:t>
            </a:r>
            <a:r>
              <a:rPr lang="en-US" sz="1800" dirty="0" err="1" smtClean="0">
                <a:latin typeface="Courier New"/>
                <a:cs typeface="Courier New"/>
              </a:rPr>
              <a:t>MyRule</a:t>
            </a:r>
            <a:r>
              <a:rPr lang="en-US" sz="18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@</a:t>
            </a:r>
            <a:r>
              <a:rPr lang="en-US" sz="1800" dirty="0" err="1" smtClean="0">
                <a:latin typeface="Courier New"/>
                <a:cs typeface="Courier New"/>
              </a:rPr>
              <a:t>ClassRule</a:t>
            </a:r>
            <a:r>
              <a:rPr lang="en-US" sz="1800" dirty="0" smtClean="0">
                <a:latin typeface="Courier New"/>
                <a:cs typeface="Courier New"/>
              </a:rPr>
              <a:t> public static final </a:t>
            </a:r>
            <a:r>
              <a:rPr lang="en-US" sz="1800" dirty="0" err="1" smtClean="0">
                <a:latin typeface="Courier New"/>
                <a:cs typeface="Courier New"/>
              </a:rPr>
              <a:t>MyClassRule</a:t>
            </a:r>
            <a:r>
              <a:rPr lang="en-US" sz="1800" dirty="0" smtClean="0">
                <a:latin typeface="Courier New"/>
                <a:cs typeface="Courier New"/>
              </a:rPr>
              <a:t> =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    new </a:t>
            </a:r>
            <a:r>
              <a:rPr lang="en-US" sz="1800" dirty="0" err="1" smtClean="0">
                <a:latin typeface="Courier New"/>
                <a:cs typeface="Courier New"/>
              </a:rPr>
              <a:t>MyRule</a:t>
            </a:r>
            <a:r>
              <a:rPr lang="en-US" sz="18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    @Test public void </a:t>
            </a:r>
            <a:r>
              <a:rPr lang="en-US" sz="1800" dirty="0" err="1" smtClean="0">
                <a:latin typeface="Courier New"/>
                <a:cs typeface="Courier New"/>
              </a:rPr>
              <a:t>aTest</a:t>
            </a:r>
            <a:r>
              <a:rPr lang="en-US" sz="1800" dirty="0" smtClean="0">
                <a:latin typeface="Courier New"/>
                <a:cs typeface="Courier New"/>
              </a:rPr>
              <a:t>() { /* … */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class </a:t>
            </a:r>
            <a:r>
              <a:rPr lang="en-US" sz="1800" dirty="0" err="1" smtClean="0">
                <a:latin typeface="Courier New"/>
                <a:cs typeface="Courier New"/>
              </a:rPr>
              <a:t>MyRule</a:t>
            </a:r>
            <a:r>
              <a:rPr lang="en-US" sz="1800" dirty="0" smtClean="0">
                <a:latin typeface="Courier New"/>
                <a:cs typeface="Courier New"/>
              </a:rPr>
              <a:t> implements </a:t>
            </a:r>
            <a:r>
              <a:rPr lang="en-US" sz="1800" dirty="0" err="1" smtClean="0">
                <a:latin typeface="Courier New"/>
                <a:cs typeface="Courier New"/>
              </a:rPr>
              <a:t>TestRule</a:t>
            </a:r>
            <a:r>
              <a:rPr lang="en-US" sz="1800" dirty="0" smtClean="0">
                <a:latin typeface="Courier New"/>
                <a:cs typeface="Courier New"/>
              </a:rPr>
              <a:t>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// …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}</a:t>
            </a: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2065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ExpectedException</a:t>
            </a:r>
            <a:r>
              <a:rPr lang="en-US" dirty="0" smtClean="0"/>
              <a:t> – JUnit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try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doSomethingThatRaisesException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fail();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 catch (</a:t>
            </a:r>
            <a:r>
              <a:rPr lang="en-US" dirty="0" err="1" smtClean="0">
                <a:latin typeface="Courier New"/>
                <a:cs typeface="Courier New"/>
              </a:rPr>
              <a:t>TheExceptionIAmExpecting</a:t>
            </a:r>
            <a:r>
              <a:rPr lang="en-US" dirty="0" smtClean="0">
                <a:latin typeface="Courier New"/>
                <a:cs typeface="Courier New"/>
              </a:rPr>
              <a:t> ignored)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// success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2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4, Take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@Test(expected = </a:t>
            </a:r>
            <a:r>
              <a:rPr lang="en-US" sz="1800" dirty="0" err="1" smtClean="0">
                <a:latin typeface="Courier New"/>
                <a:cs typeface="Courier New"/>
              </a:rPr>
              <a:t>TheExceptionIAmExpecting.class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</a:t>
            </a:r>
            <a:r>
              <a:rPr lang="en-US" sz="1800" dirty="0" smtClean="0">
                <a:latin typeface="Courier New"/>
                <a:cs typeface="Courier New"/>
              </a:rPr>
              <a:t>ublic void reject()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doSomethingThatRaisesException</a:t>
            </a:r>
            <a:r>
              <a:rPr lang="en-US" sz="1800" dirty="0">
                <a:latin typeface="Courier New"/>
                <a:cs typeface="Courier New"/>
              </a:rPr>
              <a:t>();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if I want to test exception message, cause…?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5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4, Take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@Rule public final </a:t>
            </a:r>
            <a:r>
              <a:rPr lang="en-US" sz="1800" dirty="0" err="1" smtClean="0">
                <a:latin typeface="Courier New"/>
                <a:cs typeface="Courier New"/>
              </a:rPr>
              <a:t>ExpectedException</a:t>
            </a:r>
            <a:r>
              <a:rPr lang="en-US" sz="1800" dirty="0" smtClean="0">
                <a:latin typeface="Courier New"/>
                <a:cs typeface="Courier New"/>
              </a:rPr>
              <a:t> thrown =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ExpectedException.none</a:t>
            </a:r>
            <a:r>
              <a:rPr lang="en-US" sz="18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@Test public void reject() 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thrown.expect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latin typeface="Courier New"/>
                <a:cs typeface="Courier New"/>
              </a:rPr>
              <a:t>TheExceptionIAmExpecting.class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thrown.expectMessage</a:t>
            </a:r>
            <a:r>
              <a:rPr lang="en-US" sz="1800" dirty="0" smtClean="0">
                <a:latin typeface="Courier New"/>
                <a:cs typeface="Courier New"/>
              </a:rPr>
              <a:t>("a substring");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thrown.expect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latin typeface="Courier New"/>
                <a:cs typeface="Courier New"/>
              </a:rPr>
              <a:t>someMatcher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doSomethingThatRaisesException</a:t>
            </a:r>
            <a:r>
              <a:rPr lang="en-US" sz="1800" dirty="0">
                <a:latin typeface="Courier New"/>
                <a:cs typeface="Courier New"/>
              </a:rPr>
              <a:t>();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158584" y="11723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58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@Rule public final </a:t>
            </a:r>
            <a:r>
              <a:rPr lang="en-US" sz="1800" dirty="0" err="1" smtClean="0">
                <a:latin typeface="Courier New"/>
                <a:cs typeface="Courier New"/>
              </a:rPr>
              <a:t>TempFolder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fileSystem</a:t>
            </a:r>
            <a:r>
              <a:rPr lang="en-US" sz="1800" dirty="0" smtClean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new </a:t>
            </a:r>
            <a:r>
              <a:rPr lang="en-US" sz="1800" dirty="0" err="1" smtClean="0">
                <a:latin typeface="Courier New"/>
                <a:cs typeface="Courier New"/>
              </a:rPr>
              <a:t>TempFolder</a:t>
            </a:r>
            <a:r>
              <a:rPr lang="en-US" sz="18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@Test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</a:t>
            </a:r>
            <a:r>
              <a:rPr lang="en-US" sz="1800" dirty="0" smtClean="0">
                <a:latin typeface="Courier New"/>
                <a:cs typeface="Courier New"/>
              </a:rPr>
              <a:t>ublic void </a:t>
            </a:r>
            <a:r>
              <a:rPr lang="en-US" sz="1800" dirty="0" err="1" smtClean="0">
                <a:latin typeface="Courier New"/>
                <a:cs typeface="Courier New"/>
              </a:rPr>
              <a:t>manipulateFiles</a:t>
            </a:r>
            <a:r>
              <a:rPr lang="en-US" sz="1800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assertEquals</a:t>
            </a:r>
            <a:r>
              <a:rPr lang="en-US" sz="1800" dirty="0" smtClean="0">
                <a:latin typeface="Courier New"/>
                <a:cs typeface="Courier New"/>
              </a:rPr>
              <a:t>(0, new </a:t>
            </a:r>
            <a:r>
              <a:rPr lang="en-US" sz="1800" dirty="0" err="1" smtClean="0">
                <a:latin typeface="Courier New"/>
                <a:cs typeface="Courier New"/>
              </a:rPr>
              <a:t>FileCounter</a:t>
            </a:r>
            <a:r>
              <a:rPr lang="en-US" sz="1800" dirty="0" smtClean="0">
                <a:latin typeface="Courier New"/>
                <a:cs typeface="Courier New"/>
              </a:rPr>
              <a:t>().count(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    </a:t>
            </a:r>
            <a:r>
              <a:rPr lang="en-US" sz="1800" dirty="0" err="1" smtClean="0">
                <a:latin typeface="Courier New"/>
                <a:cs typeface="Courier New"/>
              </a:rPr>
              <a:t>fileSystem.newFolder</a:t>
            </a:r>
            <a:r>
              <a:rPr lang="en-US" sz="1800" dirty="0" smtClean="0">
                <a:latin typeface="Courier New"/>
                <a:cs typeface="Courier New"/>
              </a:rPr>
              <a:t>("</a:t>
            </a:r>
            <a:r>
              <a:rPr lang="en-US" sz="1800" dirty="0" err="1" smtClean="0">
                <a:latin typeface="Courier New"/>
                <a:cs typeface="Courier New"/>
              </a:rPr>
              <a:t>aFolder</a:t>
            </a:r>
            <a:r>
              <a:rPr lang="en-US" sz="1800" dirty="0" smtClean="0">
                <a:latin typeface="Courier New"/>
                <a:cs typeface="Courier New"/>
              </a:rPr>
              <a:t>");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958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@Rule public final </a:t>
            </a:r>
            <a:r>
              <a:rPr lang="en-US" sz="1800" dirty="0" err="1" smtClean="0">
                <a:latin typeface="Courier New"/>
                <a:cs typeface="Courier New"/>
              </a:rPr>
              <a:t>TestName</a:t>
            </a:r>
            <a:r>
              <a:rPr lang="en-US" sz="1800" dirty="0" smtClean="0">
                <a:latin typeface="Courier New"/>
                <a:cs typeface="Courier New"/>
              </a:rPr>
              <a:t> name = new </a:t>
            </a:r>
            <a:r>
              <a:rPr lang="en-US" sz="1800" dirty="0" err="1" smtClean="0">
                <a:latin typeface="Courier New"/>
                <a:cs typeface="Courier New"/>
              </a:rPr>
              <a:t>TestName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@Test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</a:t>
            </a:r>
            <a:r>
              <a:rPr lang="en-US" sz="1800" dirty="0" smtClean="0">
                <a:latin typeface="Courier New"/>
                <a:cs typeface="Courier New"/>
              </a:rPr>
              <a:t>ublic void </a:t>
            </a:r>
            <a:r>
              <a:rPr lang="en-US" sz="1800" dirty="0" err="1" smtClean="0">
                <a:latin typeface="Courier New"/>
                <a:cs typeface="Courier New"/>
              </a:rPr>
              <a:t>refersToSelf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smtClean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System.out.println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latin typeface="Courier New"/>
                <a:cs typeface="Courier New"/>
              </a:rPr>
              <a:t>name.getMethodName</a:t>
            </a:r>
            <a:r>
              <a:rPr lang="en-US" sz="1800" dirty="0" smtClean="0">
                <a:latin typeface="Courier New"/>
                <a:cs typeface="Courier New"/>
              </a:rPr>
              <a:t>());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096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Logging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7097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709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Philosophies</a:t>
            </a:r>
          </a:p>
          <a:p>
            <a:r>
              <a:rPr lang="en-US" dirty="0" smtClean="0"/>
              <a:t>From JUnit 3 to JUnit 4</a:t>
            </a:r>
          </a:p>
          <a:p>
            <a:r>
              <a:rPr lang="en-US" dirty="0" smtClean="0"/>
              <a:t>Matchers and Assertions</a:t>
            </a:r>
          </a:p>
          <a:p>
            <a:r>
              <a:rPr lang="en-US" dirty="0" smtClean="0"/>
              <a:t>Rules</a:t>
            </a:r>
          </a:p>
          <a:p>
            <a:r>
              <a:rPr lang="en-US" dirty="0" smtClean="0"/>
              <a:t>Alternative Runners</a:t>
            </a:r>
          </a:p>
          <a:p>
            <a:r>
              <a:rPr lang="en-US" dirty="0" smtClean="0"/>
              <a:t>Theories and Assumptions</a:t>
            </a:r>
          </a:p>
          <a:p>
            <a:r>
              <a:rPr lang="en-US" dirty="0" smtClean="0"/>
              <a:t>Runners: Behind the Music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92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System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9187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Rules: Under the 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JUnit runners create and chain together Statements that represent a bit of test running workflow.</a:t>
            </a:r>
          </a:p>
          <a:p>
            <a:r>
              <a:rPr lang="en-US" dirty="0" smtClean="0">
                <a:cs typeface="Courier New"/>
              </a:rPr>
              <a:t>Some runners create Rules that each get to execute code before/after/around Statements.</a:t>
            </a: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9187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Demo</a:t>
            </a:r>
          </a:p>
          <a:p>
            <a:r>
              <a:rPr lang="en-US" dirty="0" smtClean="0">
                <a:cs typeface="Courier New"/>
              </a:rPr>
              <a:t>JUnit 4.10: </a:t>
            </a:r>
            <a:r>
              <a:rPr lang="en-US" dirty="0" err="1" smtClean="0">
                <a:cs typeface="Courier New"/>
              </a:rPr>
              <a:t>RuleChain</a:t>
            </a: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9187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Runners: Parameterized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RunWith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Parameterized.class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cs typeface="Courier New"/>
              </a:rPr>
              <a:t>Constructor that accepts parameters</a:t>
            </a:r>
          </a:p>
          <a:p>
            <a:r>
              <a:rPr lang="en-US" dirty="0" smtClean="0">
                <a:latin typeface="Courier New"/>
                <a:cs typeface="Courier New"/>
              </a:rPr>
              <a:t>@Parameters public static Collection&lt;?&gt; data()</a:t>
            </a:r>
          </a:p>
          <a:p>
            <a:r>
              <a:rPr lang="en-US" dirty="0" smtClean="0">
                <a:cs typeface="Courier New"/>
              </a:rPr>
              <a:t>Items from </a:t>
            </a:r>
            <a:r>
              <a:rPr lang="en-US" dirty="0" smtClean="0">
                <a:latin typeface="Courier New"/>
                <a:cs typeface="Courier New"/>
              </a:rPr>
              <a:t>@Parameters</a:t>
            </a:r>
            <a:r>
              <a:rPr lang="en-US" dirty="0" smtClean="0">
                <a:cs typeface="Courier New"/>
              </a:rPr>
              <a:t> method are arrays whose elements correspond to the constructor signature</a:t>
            </a:r>
          </a:p>
          <a:p>
            <a:r>
              <a:rPr lang="en-US" dirty="0" smtClean="0">
                <a:latin typeface="Courier New"/>
                <a:cs typeface="Courier New"/>
              </a:rPr>
              <a:t>@Test</a:t>
            </a:r>
            <a:r>
              <a:rPr lang="en-US" dirty="0" smtClean="0">
                <a:cs typeface="Courier New"/>
              </a:rPr>
              <a:t> run once for each </a:t>
            </a:r>
            <a:r>
              <a:rPr lang="en-US" dirty="0" smtClean="0">
                <a:latin typeface="Courier New"/>
                <a:cs typeface="Courier New"/>
              </a:rPr>
              <a:t>@Parameters</a:t>
            </a:r>
            <a:r>
              <a:rPr lang="en-US" dirty="0" smtClean="0">
                <a:cs typeface="Courier New"/>
              </a:rPr>
              <a:t> value set</a:t>
            </a: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9187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Prime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1395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Runners: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RunWith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Suite.class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SuiteClasses</a:t>
            </a:r>
            <a:r>
              <a:rPr lang="en-US" dirty="0" smtClean="0">
                <a:latin typeface="Courier New"/>
                <a:cs typeface="Courier New"/>
              </a:rPr>
              <a:t>({ </a:t>
            </a:r>
            <a:r>
              <a:rPr lang="en-US" dirty="0" err="1" smtClean="0">
                <a:latin typeface="Courier New"/>
                <a:cs typeface="Courier New"/>
              </a:rPr>
              <a:t>X.class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Y.class</a:t>
            </a:r>
            <a:r>
              <a:rPr lang="en-US" dirty="0" smtClean="0">
                <a:latin typeface="Courier New"/>
                <a:cs typeface="Courier New"/>
              </a:rPr>
              <a:t>, …})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8022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Runners: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RunWith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Categories.class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SuiteClasses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cs typeface="Courier New"/>
              </a:rPr>
              <a:t>Categories is-a-kind-of Suite</a:t>
            </a:r>
          </a:p>
          <a:p>
            <a:pPr lvl="1"/>
            <a:endParaRPr lang="en-US" dirty="0">
              <a:cs typeface="Courier New"/>
            </a:endParaRPr>
          </a:p>
          <a:p>
            <a:r>
              <a:rPr lang="en-US" dirty="0" smtClean="0">
                <a:cs typeface="Courier New"/>
              </a:rPr>
              <a:t>Mark classes and methods with </a:t>
            </a:r>
            <a:r>
              <a:rPr lang="en-US" dirty="0" smtClean="0">
                <a:latin typeface="Courier New"/>
                <a:cs typeface="Courier New"/>
              </a:rPr>
              <a:t>@Category(</a:t>
            </a:r>
            <a:r>
              <a:rPr lang="en-US" dirty="0" err="1" smtClean="0">
                <a:latin typeface="Courier New"/>
                <a:cs typeface="Courier New"/>
              </a:rPr>
              <a:t>SomeCategory.class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>
                <a:cs typeface="Courier New"/>
              </a:rPr>
              <a:t>(usually a marker interface)</a:t>
            </a: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IncludeCategory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SomeCategory.class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ExcludeCategory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AnotherCategory.class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cs typeface="Courier New"/>
              </a:rPr>
              <a:t>Subtyping of categories</a:t>
            </a: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6434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Runners: </a:t>
            </a:r>
            <a:r>
              <a:rPr lang="en-US" dirty="0" err="1" smtClean="0"/>
              <a:t>ClasspathSuite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/>
                <a:cs typeface="Courier New"/>
              </a:rPr>
              <a:t>http://</a:t>
            </a:r>
            <a:r>
              <a:rPr lang="en-US" dirty="0" err="1">
                <a:latin typeface="Courier New"/>
                <a:cs typeface="Courier New"/>
              </a:rPr>
              <a:t>johanneslink.net</a:t>
            </a:r>
            <a:r>
              <a:rPr lang="en-US" dirty="0">
                <a:latin typeface="Courier New"/>
                <a:cs typeface="Courier New"/>
              </a:rPr>
              <a:t>/projects/</a:t>
            </a:r>
            <a:r>
              <a:rPr lang="en-US" dirty="0" err="1">
                <a:latin typeface="Courier New"/>
                <a:cs typeface="Courier New"/>
              </a:rPr>
              <a:t>cpsuite.jsp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RunWith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ClasspathSuite.class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cs typeface="Courier New"/>
              </a:rPr>
              <a:t>Easy to build an all-tests suite from </a:t>
            </a:r>
            <a:r>
              <a:rPr lang="en-US" dirty="0" err="1" smtClean="0">
                <a:cs typeface="Courier New"/>
              </a:rPr>
              <a:t>classpath</a:t>
            </a: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Then refine with categories</a:t>
            </a:r>
          </a:p>
        </p:txBody>
      </p:sp>
    </p:spTree>
    <p:extLst>
      <p:ext uri="{BB962C8B-B14F-4D97-AF65-F5344CB8AC3E}">
        <p14:creationId xmlns:p14="http://schemas.microsoft.com/office/powerpoint/2010/main" val="1998941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Example-based testing</a:t>
            </a:r>
          </a:p>
          <a:p>
            <a:r>
              <a:rPr lang="en-US" dirty="0" smtClean="0">
                <a:cs typeface="Courier New"/>
              </a:rPr>
              <a:t>Build up confidence by adding examples</a:t>
            </a:r>
          </a:p>
          <a:p>
            <a:r>
              <a:rPr lang="en-US" dirty="0" smtClean="0">
                <a:cs typeface="Courier New"/>
              </a:rPr>
              <a:t>Helps explain important cases we care about</a:t>
            </a:r>
          </a:p>
        </p:txBody>
      </p:sp>
    </p:spTree>
    <p:extLst>
      <p:ext uri="{BB962C8B-B14F-4D97-AF65-F5344CB8AC3E}">
        <p14:creationId xmlns:p14="http://schemas.microsoft.com/office/powerpoint/2010/main" val="2860937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Stronger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/>
              </a:rPr>
              <a:t>For any key k and plaintext </a:t>
            </a:r>
            <a:r>
              <a:rPr lang="en-US" dirty="0" smtClean="0">
                <a:cs typeface="Courier New"/>
              </a:rPr>
              <a:t>p</a:t>
            </a:r>
            <a:r>
              <a:rPr lang="en-US" dirty="0">
                <a:cs typeface="Courier New"/>
              </a:rPr>
              <a:t>:</a:t>
            </a:r>
            <a:endParaRPr lang="en-US" dirty="0" smtClean="0">
              <a:cs typeface="Courier New"/>
            </a:endParaRPr>
          </a:p>
          <a:p>
            <a:pPr lvl="1"/>
            <a:r>
              <a:rPr lang="en-US" dirty="0" smtClean="0">
                <a:cs typeface="Courier New"/>
              </a:rPr>
              <a:t>decrypt</a:t>
            </a:r>
            <a:r>
              <a:rPr lang="en-US" dirty="0">
                <a:cs typeface="Courier New"/>
              </a:rPr>
              <a:t>(k, encrypt(k, p)) == p</a:t>
            </a:r>
            <a:endParaRPr lang="en-US" dirty="0" smtClean="0">
              <a:cs typeface="Courier New"/>
            </a:endParaRPr>
          </a:p>
          <a:p>
            <a:r>
              <a:rPr lang="en-US" dirty="0">
                <a:cs typeface="Courier New"/>
              </a:rPr>
              <a:t>For any positive integer n, </a:t>
            </a:r>
            <a:r>
              <a:rPr lang="en-US" dirty="0" err="1" smtClean="0">
                <a:cs typeface="Courier New"/>
              </a:rPr>
              <a:t>PrimeFactors.of</a:t>
            </a:r>
            <a:r>
              <a:rPr lang="en-US" dirty="0">
                <a:cs typeface="Courier New"/>
              </a:rPr>
              <a:t>(n) is such that</a:t>
            </a:r>
            <a:r>
              <a:rPr lang="en-US" dirty="0" smtClean="0">
                <a:cs typeface="Courier New"/>
              </a:rPr>
              <a:t>:</a:t>
            </a:r>
          </a:p>
          <a:p>
            <a:pPr lvl="1"/>
            <a:r>
              <a:rPr lang="en-US" dirty="0" smtClean="0">
                <a:cs typeface="Courier New"/>
              </a:rPr>
              <a:t>All the factors pass a </a:t>
            </a:r>
            <a:r>
              <a:rPr lang="en-US" dirty="0" err="1" smtClean="0">
                <a:cs typeface="Courier New"/>
              </a:rPr>
              <a:t>primality</a:t>
            </a:r>
            <a:r>
              <a:rPr lang="en-US" dirty="0" smtClean="0">
                <a:cs typeface="Courier New"/>
              </a:rPr>
              <a:t> test</a:t>
            </a:r>
          </a:p>
          <a:p>
            <a:pPr lvl="1"/>
            <a:r>
              <a:rPr lang="en-US" dirty="0" smtClean="0">
                <a:cs typeface="Courier New"/>
              </a:rPr>
              <a:t>Multiplying the factors together gives n</a:t>
            </a:r>
          </a:p>
          <a:p>
            <a:pPr lvl="1"/>
            <a:r>
              <a:rPr lang="en-US" dirty="0" smtClean="0">
                <a:cs typeface="Courier New"/>
              </a:rPr>
              <a:t>For any positive integer m != n, </a:t>
            </a:r>
            <a:r>
              <a:rPr lang="en-US" dirty="0" err="1" smtClean="0">
                <a:cs typeface="Courier New"/>
              </a:rPr>
              <a:t>PrimeFactors.of</a:t>
            </a:r>
            <a:r>
              <a:rPr lang="en-US" dirty="0" smtClean="0">
                <a:cs typeface="Courier New"/>
              </a:rPr>
              <a:t>(m) != </a:t>
            </a:r>
            <a:r>
              <a:rPr lang="en-US" dirty="0" err="1" smtClean="0">
                <a:cs typeface="Courier New"/>
              </a:rPr>
              <a:t>PrimeFactors.of</a:t>
            </a:r>
            <a:r>
              <a:rPr lang="en-US" dirty="0" smtClean="0">
                <a:cs typeface="Courier New"/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20849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Philosophies: Keep the Core Small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framework that you have to rework every time something new comes along isn't much </a:t>
            </a:r>
            <a:r>
              <a:rPr lang="en-US" dirty="0" smtClean="0"/>
              <a:t>of a framework.</a:t>
            </a:r>
          </a:p>
          <a:p>
            <a:r>
              <a:rPr lang="en-US" dirty="0"/>
              <a:t>You want degrees of freedom where you know you need them, and nowhere </a:t>
            </a:r>
            <a:r>
              <a:rPr lang="en-US" dirty="0" smtClean="0"/>
              <a:t>else.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73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Runners: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RunWith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Theories.class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latin typeface="Courier New"/>
                <a:cs typeface="Courier New"/>
              </a:rPr>
              <a:t>@Theory</a:t>
            </a:r>
            <a:r>
              <a:rPr lang="en-US" dirty="0" smtClean="0">
                <a:cs typeface="Courier New"/>
              </a:rPr>
              <a:t> methods with parameters</a:t>
            </a: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DataPoint</a:t>
            </a:r>
            <a:r>
              <a:rPr lang="en-US" dirty="0" smtClean="0"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s</a:t>
            </a:r>
            <a:r>
              <a:rPr lang="en-US" dirty="0" smtClean="0">
                <a:cs typeface="Courier New"/>
              </a:rPr>
              <a:t>) fields/methods with types matching </a:t>
            </a:r>
            <a:r>
              <a:rPr lang="en-US" dirty="0" smtClean="0">
                <a:latin typeface="Courier New"/>
                <a:cs typeface="Courier New"/>
              </a:rPr>
              <a:t>@Theory</a:t>
            </a:r>
            <a:r>
              <a:rPr lang="en-US" dirty="0" smtClean="0">
                <a:cs typeface="Courier New"/>
              </a:rPr>
              <a:t> parameters</a:t>
            </a:r>
          </a:p>
          <a:p>
            <a:r>
              <a:rPr lang="en-US" dirty="0" smtClean="0">
                <a:latin typeface="Courier New"/>
                <a:cs typeface="Courier New"/>
              </a:rPr>
              <a:t>@Theory</a:t>
            </a:r>
            <a:r>
              <a:rPr lang="en-US" dirty="0" smtClean="0">
                <a:cs typeface="Courier New"/>
              </a:rPr>
              <a:t> methods state their assumptions</a:t>
            </a:r>
          </a:p>
          <a:p>
            <a:r>
              <a:rPr lang="en-US" dirty="0" smtClean="0">
                <a:cs typeface="Courier New"/>
              </a:rPr>
              <a:t>Make assertions supposing the assumptions hold true</a:t>
            </a:r>
          </a:p>
        </p:txBody>
      </p:sp>
    </p:spTree>
    <p:extLst>
      <p:ext uri="{BB962C8B-B14F-4D97-AF65-F5344CB8AC3E}">
        <p14:creationId xmlns:p14="http://schemas.microsoft.com/office/powerpoint/2010/main" val="96348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Factors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17308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Suppliers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More targeted way to apply theory parameters</a:t>
            </a:r>
          </a:p>
          <a:p>
            <a:r>
              <a:rPr lang="en-US" dirty="0" smtClean="0">
                <a:cs typeface="Courier New"/>
              </a:rPr>
              <a:t>Create an annotation for a theory parameter, that is itself annotated with </a:t>
            </a:r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ParametersSuppliedBy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SomeSupplier.class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SomeSupplier</a:t>
            </a:r>
            <a:r>
              <a:rPr lang="en-US" dirty="0" smtClean="0">
                <a:cs typeface="Courier New"/>
              </a:rPr>
              <a:t> gives a list of values to be applied to the parameter so annotated</a:t>
            </a:r>
          </a:p>
        </p:txBody>
      </p:sp>
    </p:spTree>
    <p:extLst>
      <p:ext uri="{BB962C8B-B14F-4D97-AF65-F5344CB8AC3E}">
        <p14:creationId xmlns:p14="http://schemas.microsoft.com/office/powerpoint/2010/main" val="4457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class theories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80637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unit-quickcheck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Come up with lots of random values for theory parameters</a:t>
            </a:r>
          </a:p>
          <a:p>
            <a:r>
              <a:rPr lang="en-US" dirty="0" smtClean="0">
                <a:latin typeface="Courier New"/>
                <a:cs typeface="Courier New"/>
              </a:rPr>
              <a:t>http://</a:t>
            </a:r>
            <a:r>
              <a:rPr lang="en-US" dirty="0" err="1" smtClean="0">
                <a:latin typeface="Courier New"/>
                <a:cs typeface="Courier New"/>
              </a:rPr>
              <a:t>github.com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pholser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junit-quickcheck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91413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Runners: Behind the Music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Most runners extend BlockJUnit4ClassRunner, to leverage a "default" construction of Statements</a:t>
            </a:r>
          </a:p>
          <a:p>
            <a:r>
              <a:rPr lang="en-US" dirty="0" smtClean="0">
                <a:cs typeface="Courier New"/>
              </a:rPr>
              <a:t>Examine the source of BlockJUnit4ClassRunner and derivatives, and </a:t>
            </a:r>
            <a:r>
              <a:rPr lang="en-US" dirty="0" err="1" smtClean="0">
                <a:cs typeface="Courier New"/>
              </a:rPr>
              <a:t>JUnitCore</a:t>
            </a: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91413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5196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Philosophies: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Small, focused</a:t>
            </a:r>
          </a:p>
          <a:p>
            <a:r>
              <a:rPr lang="en-US" dirty="0" smtClean="0"/>
              <a:t>Fast (</a:t>
            </a:r>
            <a:r>
              <a:rPr lang="en-US" dirty="0" err="1" smtClean="0"/>
              <a:t>nK</a:t>
            </a:r>
            <a:r>
              <a:rPr lang="en-US" dirty="0" smtClean="0"/>
              <a:t>/sec)</a:t>
            </a:r>
          </a:p>
          <a:p>
            <a:r>
              <a:rPr lang="en-US" dirty="0" smtClean="0"/>
              <a:t>Isolated</a:t>
            </a:r>
          </a:p>
          <a:p>
            <a:r>
              <a:rPr lang="en-US" dirty="0" smtClean="0"/>
              <a:t>Order-independent</a:t>
            </a:r>
          </a:p>
          <a:p>
            <a:r>
              <a:rPr lang="en-US" dirty="0" smtClean="0"/>
              <a:t>Repeatable</a:t>
            </a:r>
          </a:p>
          <a:p>
            <a:r>
              <a:rPr lang="en-US" dirty="0" smtClean="0"/>
              <a:t>One reason to fail</a:t>
            </a:r>
          </a:p>
          <a:p>
            <a:r>
              <a:rPr lang="en-US" dirty="0" smtClean="0"/>
              <a:t>Clearly, concisely communicate intent</a:t>
            </a:r>
          </a:p>
        </p:txBody>
      </p:sp>
    </p:spTree>
    <p:extLst>
      <p:ext uri="{BB962C8B-B14F-4D97-AF65-F5344CB8AC3E}">
        <p14:creationId xmlns:p14="http://schemas.microsoft.com/office/powerpoint/2010/main" val="178818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JUnit 3 to JUnit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TestCase</a:t>
            </a:r>
            <a:r>
              <a:rPr lang="en-US" dirty="0" smtClean="0"/>
              <a:t> subclass </a:t>
            </a:r>
            <a:r>
              <a:rPr lang="en-US" dirty="0" smtClean="0">
                <a:sym typeface="Wingdings"/>
              </a:rPr>
              <a:t> no common superclass</a:t>
            </a:r>
          </a:p>
          <a:p>
            <a:r>
              <a:rPr lang="en-US" dirty="0"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est___()</a:t>
            </a:r>
            <a:r>
              <a:rPr lang="en-US" dirty="0" smtClean="0"/>
              <a:t> method </a:t>
            </a:r>
            <a:r>
              <a:rPr lang="en-US" dirty="0" smtClean="0">
                <a:sym typeface="Wingdings"/>
              </a:rPr>
              <a:t> method marked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@Test</a:t>
            </a:r>
            <a:endParaRPr lang="en-US" dirty="0">
              <a:latin typeface="Courier New"/>
              <a:cs typeface="Courier New"/>
              <a:sym typeface="Wingdings"/>
            </a:endParaRPr>
          </a:p>
          <a:p>
            <a:r>
              <a:rPr lang="en-US" dirty="0" err="1" smtClean="0">
                <a:latin typeface="Courier New"/>
                <a:cs typeface="Courier New"/>
                <a:sym typeface="Wingdings"/>
              </a:rPr>
              <a:t>setUp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()/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tearDown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()</a:t>
            </a:r>
            <a:r>
              <a:rPr lang="en-US" dirty="0" smtClean="0">
                <a:cs typeface="Courier New"/>
                <a:sym typeface="Wingdings"/>
              </a:rPr>
              <a:t> 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@Before</a:t>
            </a:r>
            <a:r>
              <a:rPr lang="en-US" dirty="0" smtClean="0">
                <a:cs typeface="Courier New"/>
                <a:sym typeface="Wingdings"/>
              </a:rPr>
              <a:t>/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@After</a:t>
            </a:r>
          </a:p>
          <a:p>
            <a:r>
              <a:rPr lang="en-US" dirty="0" smtClean="0">
                <a:cs typeface="Courier New"/>
                <a:sym typeface="Wingdings"/>
              </a:rPr>
              <a:t>Assertions static importable</a:t>
            </a:r>
          </a:p>
          <a:p>
            <a:r>
              <a:rPr lang="en-US" dirty="0" err="1" smtClean="0">
                <a:latin typeface="Courier New"/>
                <a:cs typeface="Courier New"/>
                <a:sym typeface="Wingdings"/>
              </a:rPr>
              <a:t>junit.framework</a:t>
            </a:r>
            <a:r>
              <a:rPr lang="en-US" dirty="0" smtClean="0">
                <a:cs typeface="Courier New"/>
                <a:sym typeface="Wingdings"/>
              </a:rPr>
              <a:t>  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org.junit</a:t>
            </a:r>
            <a:endParaRPr lang="en-US" dirty="0" smtClean="0">
              <a:latin typeface="Courier New"/>
              <a:cs typeface="Courier New"/>
              <a:sym typeface="Wingdings"/>
            </a:endParaRPr>
          </a:p>
          <a:p>
            <a:endParaRPr lang="en-US" dirty="0" smtClean="0">
              <a:cs typeface="Courier New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89935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assert____([message,] expected, actual)</a:t>
            </a:r>
          </a:p>
          <a:p>
            <a:r>
              <a:rPr lang="en-US" dirty="0" smtClean="0"/>
              <a:t>Equality, nullity, sameness, true/false…</a:t>
            </a:r>
          </a:p>
          <a:p>
            <a:r>
              <a:rPr lang="en-US" dirty="0" smtClean="0"/>
              <a:t>What about </a:t>
            </a:r>
            <a:r>
              <a:rPr lang="en-US" dirty="0" err="1" smtClean="0">
                <a:latin typeface="Courier New"/>
                <a:cs typeface="Courier New"/>
              </a:rPr>
              <a:t>assertNotEquals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about arrays?...</a:t>
            </a:r>
          </a:p>
          <a:p>
            <a:r>
              <a:rPr lang="en-US" dirty="0" smtClean="0"/>
              <a:t>Which </a:t>
            </a:r>
            <a:r>
              <a:rPr lang="en-US" dirty="0" err="1" smtClean="0"/>
              <a:t>arg</a:t>
            </a:r>
            <a:r>
              <a:rPr lang="en-US" dirty="0" smtClean="0"/>
              <a:t> comes first?</a:t>
            </a:r>
          </a:p>
          <a:p>
            <a:pPr marL="860425" lvl="3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assertEquals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foo.bar</a:t>
            </a:r>
            <a:r>
              <a:rPr lang="en-US" dirty="0" smtClean="0">
                <a:latin typeface="Courier New"/>
                <a:cs typeface="Courier New"/>
              </a:rPr>
              <a:t>(), 2);</a:t>
            </a:r>
          </a:p>
        </p:txBody>
      </p:sp>
    </p:spTree>
    <p:extLst>
      <p:ext uri="{BB962C8B-B14F-4D97-AF65-F5344CB8AC3E}">
        <p14:creationId xmlns:p14="http://schemas.microsoft.com/office/powerpoint/2010/main" val="321819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assertThat</a:t>
            </a:r>
            <a:r>
              <a:rPr lang="en-US" dirty="0" smtClean="0"/>
              <a:t>() + Matchers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the asserting mechanism from the condition that pops the assertion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assertThat</a:t>
            </a:r>
            <a:r>
              <a:rPr lang="en-US" sz="1800" dirty="0" smtClean="0">
                <a:latin typeface="Courier New"/>
                <a:cs typeface="Courier New"/>
              </a:rPr>
              <a:t>(T actual, Matcher&lt;? super T&gt; matcher)</a:t>
            </a:r>
          </a:p>
          <a:p>
            <a:pPr marL="0" indent="0">
              <a:buNone/>
            </a:pPr>
            <a:r>
              <a:rPr lang="en-US" dirty="0"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   where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   </a:t>
            </a:r>
            <a:r>
              <a:rPr lang="en-US" dirty="0" smtClean="0">
                <a:latin typeface="Courier New"/>
                <a:cs typeface="Courier New"/>
              </a:rPr>
              <a:t>interface Matcher&lt;T&gt;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boolean</a:t>
            </a:r>
            <a:r>
              <a:rPr lang="en-US" dirty="0" smtClean="0">
                <a:latin typeface="Courier New"/>
                <a:cs typeface="Courier New"/>
              </a:rPr>
              <a:t> matches(Object actual);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}</a:t>
            </a:r>
          </a:p>
          <a:p>
            <a:r>
              <a:rPr lang="en-US" dirty="0" err="1" smtClean="0">
                <a:cs typeface="Courier New"/>
              </a:rPr>
              <a:t>Hamcrest</a:t>
            </a:r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7452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Palindromes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6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Collection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26997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785</TotalTime>
  <Words>1644</Words>
  <Application>Microsoft Macintosh PowerPoint</Application>
  <PresentationFormat>On-screen Show (4:3)</PresentationFormat>
  <Paragraphs>264</Paragraphs>
  <Slides>36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Revolution</vt:lpstr>
      <vt:lpstr>Bending JUnit To Your Will</vt:lpstr>
      <vt:lpstr>Agenda</vt:lpstr>
      <vt:lpstr>Philosophies: Keep the Core Small</vt:lpstr>
      <vt:lpstr>Philosophies: Tests</vt:lpstr>
      <vt:lpstr>From JUnit 3 to JUnit 4</vt:lpstr>
      <vt:lpstr>Assertions</vt:lpstr>
      <vt:lpstr>assertThat() + Matchers</vt:lpstr>
      <vt:lpstr>Example: Palindromes</vt:lpstr>
      <vt:lpstr>Example: Collection contents</vt:lpstr>
      <vt:lpstr>Don’t Repeat Yourself (DRY)</vt:lpstr>
      <vt:lpstr>Rules</vt:lpstr>
      <vt:lpstr>Rules</vt:lpstr>
      <vt:lpstr>ExpectedException – JUnit 3</vt:lpstr>
      <vt:lpstr>JUnit 4, Take 1</vt:lpstr>
      <vt:lpstr>JUnit 4, Take 2</vt:lpstr>
      <vt:lpstr>TempFolder</vt:lpstr>
      <vt:lpstr>TestName</vt:lpstr>
      <vt:lpstr>Example: Logging Rule</vt:lpstr>
      <vt:lpstr>Example: Clock</vt:lpstr>
      <vt:lpstr>Example: System Properties</vt:lpstr>
      <vt:lpstr>Rules: Under the Hood</vt:lpstr>
      <vt:lpstr>Rules Ordering</vt:lpstr>
      <vt:lpstr>Runners: Parameterized Tests</vt:lpstr>
      <vt:lpstr>Example: Prime Factors</vt:lpstr>
      <vt:lpstr>Runners: Suite</vt:lpstr>
      <vt:lpstr>Runners: Categories</vt:lpstr>
      <vt:lpstr>Runners: ClasspathSuite</vt:lpstr>
      <vt:lpstr>Test-Driven Development</vt:lpstr>
      <vt:lpstr>Stronger statements</vt:lpstr>
      <vt:lpstr>Runners: Theories</vt:lpstr>
      <vt:lpstr>Prime Factors Theories</vt:lpstr>
      <vt:lpstr>Parameter Suppliers </vt:lpstr>
      <vt:lpstr>Utility class theories </vt:lpstr>
      <vt:lpstr>junit-quickcheck </vt:lpstr>
      <vt:lpstr>Runners: Behind the Music </vt:lpstr>
      <vt:lpstr>Thank you! </vt:lpstr>
    </vt:vector>
  </TitlesOfParts>
  <Company>The Container 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Bending JUnit To Your Will</dc:title>
  <dc:creator>Paul Holser</dc:creator>
  <cp:lastModifiedBy>Paul Holser</cp:lastModifiedBy>
  <cp:revision>131</cp:revision>
  <dcterms:created xsi:type="dcterms:W3CDTF">2011-10-04T21:39:42Z</dcterms:created>
  <dcterms:modified xsi:type="dcterms:W3CDTF">2011-10-07T04:59:59Z</dcterms:modified>
</cp:coreProperties>
</file>