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84" autoAdjust="0"/>
  </p:normalViewPr>
  <p:slideViewPr>
    <p:cSldViewPr snapToGrid="0" snapToObjects="1">
      <p:cViewPr varScale="1">
        <p:scale>
          <a:sx n="91" d="100"/>
          <a:sy n="91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286E-9F28-6741-8610-9BEE110680A5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4996-AC82-E94F-8AB5-A0DF814C39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Philosophies – guiding</a:t>
            </a:r>
            <a:r>
              <a:rPr lang="en-US" baseline="0" dirty="0" smtClean="0"/>
              <a:t> principles, helps to understand why JUnit is the way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the changes in JUnit 4 that brought on the ability to flex in different ways.</a:t>
            </a:r>
          </a:p>
          <a:p>
            <a:endParaRPr lang="en-US" dirty="0" smtClean="0"/>
          </a:p>
          <a:p>
            <a:r>
              <a:rPr lang="en-US" dirty="0" smtClean="0"/>
              <a:t>Some specific</a:t>
            </a:r>
            <a:r>
              <a:rPr lang="en-US" baseline="0" dirty="0" smtClean="0"/>
              <a:t> ways to plug into JUnit 4 – matchers,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 Runners – the building blocks and how you can assemble them, and add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OCP – Classes should be open for extension but closed</a:t>
            </a:r>
            <a:r>
              <a:rPr lang="en-US" baseline="0" dirty="0" smtClean="0"/>
              <a:t> to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2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 over naming conventions</a:t>
            </a:r>
          </a:p>
          <a:p>
            <a:endParaRPr lang="en-US" dirty="0" smtClean="0"/>
          </a:p>
          <a:p>
            <a:r>
              <a:rPr lang="en-US" dirty="0" smtClean="0"/>
              <a:t>No common superclass frees up superclass slot.</a:t>
            </a:r>
          </a:p>
          <a:p>
            <a:endParaRPr lang="en-US" dirty="0" smtClean="0"/>
          </a:p>
          <a:p>
            <a:r>
              <a:rPr lang="en-US" dirty="0" smtClean="0"/>
              <a:t>Multiple @Before and @After are possible,</a:t>
            </a:r>
            <a:r>
              <a:rPr lang="en-US" baseline="0" dirty="0" smtClean="0"/>
              <a:t> even in </a:t>
            </a:r>
            <a:r>
              <a:rPr lang="en-US" baseline="0" dirty="0" err="1" smtClean="0"/>
              <a:t>superclasses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Befores</a:t>
            </a:r>
            <a:r>
              <a:rPr lang="en-US" baseline="0" dirty="0" smtClean="0"/>
              <a:t> run in order from “top” of hierarchy to bottom, and reverse for @</a:t>
            </a:r>
            <a:r>
              <a:rPr lang="en-US" baseline="0" dirty="0" err="1" smtClean="0"/>
              <a:t>Afters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TestCase</a:t>
            </a:r>
            <a:r>
              <a:rPr lang="en-US" dirty="0" smtClean="0"/>
              <a:t> extended</a:t>
            </a:r>
            <a:r>
              <a:rPr lang="en-US" baseline="0" dirty="0" smtClean="0"/>
              <a:t> Assert, so subclasses of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got assertion methods for free. Now, you typically have static assertion methods on other classes, and you static import them.</a:t>
            </a:r>
          </a:p>
          <a:p>
            <a:endParaRPr lang="en-US" dirty="0" smtClean="0"/>
          </a:p>
          <a:p>
            <a:r>
              <a:rPr lang="en-US" dirty="0" err="1" smtClean="0"/>
              <a:t>junit.framework</a:t>
            </a:r>
            <a:r>
              <a:rPr lang="en-US" baseline="0" dirty="0" smtClean="0"/>
              <a:t> hangs around for legacy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common for users of JUnit</a:t>
            </a:r>
            <a:r>
              <a:rPr lang="en-US" baseline="0" dirty="0" smtClean="0"/>
              <a:t> to swap expected and actual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. When the assertion pops, you want the message that is displayed to be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matcher needs to be constructed in a way that enables it to compare the actual to some expectation.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Hamcrest</a:t>
            </a:r>
            <a:r>
              <a:rPr lang="en-US" baseline="0" dirty="0" smtClean="0"/>
              <a:t> is a library that sprang from Joe </a:t>
            </a:r>
            <a:r>
              <a:rPr lang="en-US" baseline="0" dirty="0" err="1" smtClean="0"/>
              <a:t>Walnes</a:t>
            </a:r>
            <a:r>
              <a:rPr lang="en-US" baseline="0" dirty="0" smtClean="0"/>
              <a:t>’ original </a:t>
            </a:r>
            <a:r>
              <a:rPr lang="en-US" baseline="0" dirty="0" err="1" smtClean="0"/>
              <a:t>assertThat</a:t>
            </a:r>
            <a:r>
              <a:rPr lang="en-US" baseline="0" dirty="0" smtClean="0"/>
              <a:t>() article. It has some basic matchers, and means to compose them (and, or, not, any, all).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JUnit has some matchers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the name “</a:t>
            </a:r>
            <a:r>
              <a:rPr lang="en-US" baseline="0" dirty="0" err="1" smtClean="0"/>
              <a:t>Hamcrest</a:t>
            </a:r>
            <a:r>
              <a:rPr lang="en-US" baseline="0" dirty="0" smtClean="0"/>
              <a:t>”? 8^)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with palin</a:t>
            </a:r>
            <a:r>
              <a:rPr lang="en-US" baseline="0" dirty="0" smtClean="0"/>
              <a:t>drome, same contents.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Expect() is Matcher-friendly</a:t>
            </a:r>
            <a:r>
              <a:rPr lang="en-US" baseline="0" dirty="0" smtClean="0"/>
              <a:t> – we'll see that in the examples.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Watch where you train the rule to expect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3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write tests that hit the </a:t>
            </a:r>
            <a:r>
              <a:rPr lang="en-US" smtClean="0"/>
              <a:t>file system?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Bending JUnit To Your Will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Tulsa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October 7, 2011</a:t>
            </a:r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to say: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assertThat</a:t>
            </a:r>
            <a:r>
              <a:rPr lang="en-US" sz="2000" dirty="0" smtClean="0">
                <a:latin typeface="Courier New"/>
                <a:cs typeface="Courier New"/>
              </a:rPr>
              <a:t>("aba", #</a:t>
            </a:r>
            <a:r>
              <a:rPr lang="en-US" sz="2000" dirty="0" err="1" smtClean="0">
                <a:latin typeface="Courier New"/>
                <a:cs typeface="Courier New"/>
              </a:rPr>
              <a:t>Strings.isPalindrome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PredicateMatcher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41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BeforeClass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@Before</a:t>
            </a:r>
            <a:r>
              <a:rPr lang="en-US" dirty="0" smtClean="0"/>
              <a:t> 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AfterClass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Rules allow you to inject into this flow</a:t>
            </a:r>
          </a:p>
          <a:p>
            <a:pPr lvl="1"/>
            <a:r>
              <a:rPr lang="en-US" dirty="0" smtClean="0"/>
              <a:t>Set up context before test is run</a:t>
            </a:r>
          </a:p>
          <a:p>
            <a:pPr lvl="1"/>
            <a:r>
              <a:rPr lang="en-US" dirty="0" smtClean="0"/>
              <a:t>Decide whether to run test</a:t>
            </a:r>
          </a:p>
          <a:p>
            <a:pPr lvl="1"/>
            <a:r>
              <a:rPr lang="en-US" dirty="0" smtClean="0"/>
              <a:t>Do something with result of test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RuleHaver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@Rule public final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=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</a:t>
            </a:r>
            <a:r>
              <a:rPr lang="en-US" sz="1800" dirty="0" err="1" smtClean="0">
                <a:latin typeface="Courier New"/>
                <a:cs typeface="Courier New"/>
              </a:rPr>
              <a:t>ClassRule</a:t>
            </a:r>
            <a:r>
              <a:rPr lang="en-US" sz="1800" dirty="0" smtClean="0">
                <a:latin typeface="Courier New"/>
                <a:cs typeface="Courier New"/>
              </a:rPr>
              <a:t> public static final </a:t>
            </a:r>
            <a:r>
              <a:rPr lang="en-US" sz="1800" dirty="0" err="1" smtClean="0">
                <a:latin typeface="Courier New"/>
                <a:cs typeface="Courier New"/>
              </a:rPr>
              <a:t>MyClassRule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@Test public void </a:t>
            </a:r>
            <a:r>
              <a:rPr lang="en-US" sz="1800" dirty="0" err="1" smtClean="0">
                <a:latin typeface="Courier New"/>
                <a:cs typeface="Courier New"/>
              </a:rPr>
              <a:t>aTest</a:t>
            </a:r>
            <a:r>
              <a:rPr lang="en-US" sz="1800" dirty="0" smtClean="0">
                <a:latin typeface="Courier New"/>
                <a:cs typeface="Courier New"/>
              </a:rPr>
              <a:t>() { /* … */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implements </a:t>
            </a:r>
            <a:r>
              <a:rPr lang="en-US" sz="1800" dirty="0" err="1" smtClean="0">
                <a:latin typeface="Courier New"/>
                <a:cs typeface="Courier New"/>
              </a:rPr>
              <a:t>TestRule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// …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6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ExpectedException</a:t>
            </a:r>
            <a:r>
              <a:rPr lang="en-US" dirty="0" smtClean="0"/>
              <a:t> – JUnit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fail();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catch (</a:t>
            </a:r>
            <a:r>
              <a:rPr lang="en-US" dirty="0" err="1" smtClean="0">
                <a:latin typeface="Courier New"/>
                <a:cs typeface="Courier New"/>
              </a:rPr>
              <a:t>TheExceptionIAmExpecting</a:t>
            </a:r>
            <a:r>
              <a:rPr lang="en-US" dirty="0" smtClean="0">
                <a:latin typeface="Courier New"/>
                <a:cs typeface="Courier New"/>
              </a:rPr>
              <a:t> ignored)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// success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@Test(expected = 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reject()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if I want to test exception message, cause…?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5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ExpectedException</a:t>
            </a:r>
            <a:r>
              <a:rPr lang="en-US" sz="1800" dirty="0" smtClean="0">
                <a:latin typeface="Courier New"/>
                <a:cs typeface="Courier New"/>
              </a:rPr>
              <a:t> thrown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ExpectedException.none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 public void reject()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thrown.expectMessage</a:t>
            </a:r>
            <a:r>
              <a:rPr lang="en-US" sz="1800" dirty="0" smtClean="0">
                <a:latin typeface="Courier New"/>
                <a:cs typeface="Courier New"/>
              </a:rPr>
              <a:t>("a substring");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someMatcher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58584" y="11723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fileSystem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new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manipulateFiles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assertEquals</a:t>
            </a:r>
            <a:r>
              <a:rPr lang="en-US" sz="1800" dirty="0" smtClean="0">
                <a:latin typeface="Courier New"/>
                <a:cs typeface="Courier New"/>
              </a:rPr>
              <a:t>(0, new </a:t>
            </a:r>
            <a:r>
              <a:rPr lang="en-US" sz="1800" dirty="0" err="1" smtClean="0">
                <a:latin typeface="Courier New"/>
                <a:cs typeface="Courier New"/>
              </a:rPr>
              <a:t>FileCounter</a:t>
            </a:r>
            <a:r>
              <a:rPr lang="en-US" sz="1800" dirty="0" smtClean="0">
                <a:latin typeface="Courier New"/>
                <a:cs typeface="Courier New"/>
              </a:rPr>
              <a:t>().count(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</a:t>
            </a:r>
            <a:r>
              <a:rPr lang="en-US" sz="1800" dirty="0" err="1" smtClean="0">
                <a:latin typeface="Courier New"/>
                <a:cs typeface="Courier New"/>
              </a:rPr>
              <a:t>fileSystem.newFolder</a:t>
            </a:r>
            <a:r>
              <a:rPr lang="en-US" sz="1800" dirty="0" smtClean="0">
                <a:latin typeface="Courier New"/>
                <a:cs typeface="Courier New"/>
              </a:rPr>
              <a:t>("</a:t>
            </a:r>
            <a:r>
              <a:rPr lang="en-US" sz="1800" dirty="0" err="1" smtClean="0">
                <a:latin typeface="Courier New"/>
                <a:cs typeface="Courier New"/>
              </a:rPr>
              <a:t>aFolder</a:t>
            </a:r>
            <a:r>
              <a:rPr lang="en-US" sz="1800" dirty="0" smtClean="0">
                <a:latin typeface="Courier New"/>
                <a:cs typeface="Courier New"/>
              </a:rPr>
              <a:t>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Philosophies</a:t>
            </a:r>
          </a:p>
          <a:p>
            <a:r>
              <a:rPr lang="en-US" dirty="0" smtClean="0"/>
              <a:t>From JUnit 3 to JUnit 4</a:t>
            </a:r>
          </a:p>
          <a:p>
            <a:r>
              <a:rPr lang="en-US" dirty="0" smtClean="0"/>
              <a:t>Matchers and Assertions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Alternative Runners</a:t>
            </a:r>
          </a:p>
          <a:p>
            <a:r>
              <a:rPr lang="en-US" dirty="0" smtClean="0"/>
              <a:t>Theories and Assumptions</a:t>
            </a:r>
          </a:p>
          <a:p>
            <a:r>
              <a:rPr lang="en-US" dirty="0" smtClean="0"/>
              <a:t>Runners: Behind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9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Keep the Core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you have to rework every time something new comes along isn't much </a:t>
            </a:r>
            <a:r>
              <a:rPr lang="en-US" dirty="0" smtClean="0"/>
              <a:t>of a framework.</a:t>
            </a:r>
          </a:p>
          <a:p>
            <a:r>
              <a:rPr lang="en-US" dirty="0"/>
              <a:t>You want degrees of freedom where you know you need them, and nowhere </a:t>
            </a:r>
            <a:r>
              <a:rPr lang="en-US" dirty="0" smtClean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</a:t>
            </a:r>
          </a:p>
          <a:p>
            <a:r>
              <a:rPr lang="en-US" dirty="0" smtClean="0"/>
              <a:t>Fast (</a:t>
            </a:r>
            <a:r>
              <a:rPr lang="en-US" dirty="0" err="1" smtClean="0"/>
              <a:t>nK</a:t>
            </a:r>
            <a:r>
              <a:rPr lang="en-US" dirty="0" smtClean="0"/>
              <a:t>/sec)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Order-independent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One reason to fail</a:t>
            </a:r>
          </a:p>
          <a:p>
            <a:r>
              <a:rPr lang="en-US" dirty="0" smtClean="0"/>
              <a:t>Clearly, concisely communicate intent</a:t>
            </a:r>
          </a:p>
        </p:txBody>
      </p:sp>
    </p:spTree>
    <p:extLst>
      <p:ext uri="{BB962C8B-B14F-4D97-AF65-F5344CB8AC3E}">
        <p14:creationId xmlns:p14="http://schemas.microsoft.com/office/powerpoint/2010/main" val="17881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JUnit 3 to JUnit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TestCase</a:t>
            </a:r>
            <a:r>
              <a:rPr lang="en-US" dirty="0" smtClean="0"/>
              <a:t> subclass </a:t>
            </a:r>
            <a:r>
              <a:rPr lang="en-US" dirty="0" smtClean="0">
                <a:sym typeface="Wingdings"/>
              </a:rPr>
              <a:t> no common superclass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est___()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method marked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@Test</a:t>
            </a:r>
            <a:endParaRPr lang="en-US" dirty="0">
              <a:latin typeface="Courier New"/>
              <a:cs typeface="Courier New"/>
              <a:sym typeface="Wingdings"/>
            </a:endParaRP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setUp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()/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tearDown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@Before</a:t>
            </a:r>
            <a:r>
              <a:rPr lang="en-US" dirty="0" smtClean="0">
                <a:cs typeface="Courier New"/>
                <a:sym typeface="Wingdings"/>
              </a:rPr>
              <a:t>/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@After</a:t>
            </a:r>
          </a:p>
          <a:p>
            <a:r>
              <a:rPr lang="en-US" dirty="0" smtClean="0">
                <a:cs typeface="Courier New"/>
                <a:sym typeface="Wingdings"/>
              </a:rPr>
              <a:t>Assertions static importable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junit.framework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org.junit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  <a:p>
            <a:endParaRPr lang="en-US" dirty="0" smtClean="0">
              <a:cs typeface="Courier New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93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assert____([message,] expected, actual)</a:t>
            </a:r>
          </a:p>
          <a:p>
            <a:r>
              <a:rPr lang="en-US" dirty="0" smtClean="0"/>
              <a:t>Equality, nullity, sameness, true/false…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latin typeface="Courier New"/>
                <a:cs typeface="Courier New"/>
              </a:rPr>
              <a:t>assertNotEquals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arrays?...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arg</a:t>
            </a:r>
            <a:r>
              <a:rPr lang="en-US" dirty="0" smtClean="0"/>
              <a:t> comes first?</a:t>
            </a:r>
          </a:p>
          <a:p>
            <a:pPr marL="860425" lvl="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assertEquals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foo.bar</a:t>
            </a:r>
            <a:r>
              <a:rPr lang="en-US" dirty="0" smtClean="0">
                <a:latin typeface="Courier New"/>
                <a:cs typeface="Courier New"/>
              </a:rPr>
              <a:t>(), 2);</a:t>
            </a:r>
          </a:p>
        </p:txBody>
      </p:sp>
    </p:spTree>
    <p:extLst>
      <p:ext uri="{BB962C8B-B14F-4D97-AF65-F5344CB8AC3E}">
        <p14:creationId xmlns:p14="http://schemas.microsoft.com/office/powerpoint/2010/main" val="32181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assertThat</a:t>
            </a:r>
            <a:r>
              <a:rPr lang="en-US" dirty="0" smtClean="0"/>
              <a:t>() +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asserting mechanism from the condition that pops the assertion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assertThat</a:t>
            </a:r>
            <a:r>
              <a:rPr lang="en-US" sz="1800" dirty="0" smtClean="0">
                <a:latin typeface="Courier New"/>
                <a:cs typeface="Courier New"/>
              </a:rPr>
              <a:t>(T actual, Matcher&lt;? super T&gt; matcher)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where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interface Matcher&lt;T&gt;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matches(Object actual);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</a:p>
          <a:p>
            <a:r>
              <a:rPr lang="en-US" dirty="0" err="1" smtClean="0">
                <a:cs typeface="Courier New"/>
              </a:rPr>
              <a:t>Hamcrest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45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Collection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699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710</TotalTime>
  <Words>869</Words>
  <Application>Microsoft Macintosh PowerPoint</Application>
  <PresentationFormat>On-screen Show (4:3)</PresentationFormat>
  <Paragraphs>152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Revolution</vt:lpstr>
      <vt:lpstr>Bending JUnit To Your Will</vt:lpstr>
      <vt:lpstr>Agenda</vt:lpstr>
      <vt:lpstr>Philosophies: Keep the Core Small</vt:lpstr>
      <vt:lpstr>Philosophies: Tests</vt:lpstr>
      <vt:lpstr>From JUnit 3 to JUnit 4</vt:lpstr>
      <vt:lpstr>Assertions</vt:lpstr>
      <vt:lpstr>assertThat() + Matchers</vt:lpstr>
      <vt:lpstr>Example: Palindromes</vt:lpstr>
      <vt:lpstr>Example: Collection contents</vt:lpstr>
      <vt:lpstr>Don’t Repeat Yourself (DRY)</vt:lpstr>
      <vt:lpstr>Rules</vt:lpstr>
      <vt:lpstr>Rules</vt:lpstr>
      <vt:lpstr>ExpectedException – JUnit 3</vt:lpstr>
      <vt:lpstr>JUnit 4, Take 1</vt:lpstr>
      <vt:lpstr>JUnit 4, Take 2</vt:lpstr>
      <vt:lpstr>TempFolder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72</cp:revision>
  <dcterms:created xsi:type="dcterms:W3CDTF">2011-10-04T21:39:42Z</dcterms:created>
  <dcterms:modified xsi:type="dcterms:W3CDTF">2011-10-06T20:14:14Z</dcterms:modified>
</cp:coreProperties>
</file>