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84" autoAdjust="0"/>
  </p:normalViewPr>
  <p:slideViewPr>
    <p:cSldViewPr snapToGrid="0" snapToObjects="1">
      <p:cViewPr varScale="1">
        <p:scale>
          <a:sx n="95" d="100"/>
          <a:sy n="9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AE286E-9F28-6741-8610-9BEE110680A5}" type="datetimeFigureOut">
              <a:rPr lang="en-US" smtClean="0"/>
              <a:t>2/8/12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44996-AC82-E94F-8AB5-A0DF814C394B}" type="slidenum">
              <a:rPr lang="en-US" smtClean="0"/>
              <a:t>‹#›</a:t>
            </a:fld>
            <a:endParaRPr lang="en-US" dirty="0"/>
          </a:p>
        </p:txBody>
      </p:sp>
    </p:spTree>
    <p:extLst>
      <p:ext uri="{BB962C8B-B14F-4D97-AF65-F5344CB8AC3E}">
        <p14:creationId xmlns:p14="http://schemas.microsoft.com/office/powerpoint/2010/main" val="13574731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a:t>
            </a:fld>
            <a:endParaRPr lang="en-US" dirty="0"/>
          </a:p>
        </p:txBody>
      </p:sp>
    </p:spTree>
    <p:extLst>
      <p:ext uri="{BB962C8B-B14F-4D97-AF65-F5344CB8AC3E}">
        <p14:creationId xmlns:p14="http://schemas.microsoft.com/office/powerpoint/2010/main" val="202218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write tests that hit the </a:t>
            </a:r>
            <a:r>
              <a:rPr lang="en-US" smtClean="0"/>
              <a:t>file system?</a:t>
            </a:r>
            <a:endParaRPr lang="en-US"/>
          </a:p>
        </p:txBody>
      </p:sp>
      <p:sp>
        <p:nvSpPr>
          <p:cNvPr id="4" name="Slide Number Placeholder 3"/>
          <p:cNvSpPr>
            <a:spLocks noGrp="1"/>
          </p:cNvSpPr>
          <p:nvPr>
            <p:ph type="sldNum" sz="quarter" idx="10"/>
          </p:nvPr>
        </p:nvSpPr>
        <p:spPr/>
        <p:txBody>
          <a:bodyPr/>
          <a:lstStyle/>
          <a:p>
            <a:fld id="{A2044996-AC82-E94F-8AB5-A0DF814C394B}" type="slidenum">
              <a:rPr lang="en-US" smtClean="0"/>
              <a:t>16</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we've wanted a way to get at the currently running test's name, for logging purposes, debugging, whatever. Here you go.</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17</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rule is a subclass of the same thing </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18</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Time-sensitive</a:t>
            </a:r>
            <a:r>
              <a:rPr lang="en-US" baseline="0" dirty="0" smtClean="0"/>
              <a:t> code is usually hard to test. Why? </a:t>
            </a:r>
            <a:r>
              <a:rPr lang="en-US" baseline="0" dirty="0" err="1" smtClean="0"/>
              <a:t>System.currentTimeMillis</a:t>
            </a:r>
            <a:r>
              <a:rPr lang="en-US" baseline="0" dirty="0" smtClean="0"/>
              <a:t>(), new Date(), etc. Hard to mock these out.</a:t>
            </a:r>
          </a:p>
          <a:p>
            <a:endParaRPr lang="en-US" baseline="0" dirty="0" smtClean="0"/>
          </a:p>
          <a:p>
            <a:r>
              <a:rPr lang="en-US" baseline="0" dirty="0" smtClean="0"/>
              <a:t>Introduce a Clock interface and inject instances where needed? Could be pervasive.</a:t>
            </a:r>
          </a:p>
          <a:p>
            <a:endParaRPr lang="en-US" baseline="0" dirty="0" smtClean="0"/>
          </a:p>
          <a:p>
            <a:r>
              <a:rPr lang="en-US" baseline="0" dirty="0" err="1" smtClean="0"/>
              <a:t>Joda</a:t>
            </a:r>
            <a:r>
              <a:rPr lang="en-US" baseline="0" dirty="0" smtClean="0"/>
              <a:t> Time offers </a:t>
            </a:r>
            <a:r>
              <a:rPr lang="en-US" baseline="0" dirty="0" err="1" smtClean="0"/>
              <a:t>DateUtils</a:t>
            </a:r>
            <a:r>
              <a:rPr lang="en-US" baseline="0" dirty="0" smtClean="0"/>
              <a:t> methods so that when you ask for timestamps from </a:t>
            </a:r>
            <a:r>
              <a:rPr lang="en-US" baseline="0" dirty="0" err="1" smtClean="0"/>
              <a:t>Joda</a:t>
            </a:r>
            <a:r>
              <a:rPr lang="en-US" baseline="0" dirty="0" smtClean="0"/>
              <a:t>, it can give you a fixed point in time.</a:t>
            </a:r>
          </a:p>
          <a:p>
            <a:endParaRPr lang="en-US" baseline="0" dirty="0" smtClean="0"/>
          </a:p>
          <a:p>
            <a:r>
              <a:rPr lang="en-US" baseline="0" dirty="0" smtClean="0"/>
              <a:t>How about a rule to support "freezing" time during a test, and resetting the clock to real time afterward?</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19</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that</a:t>
            </a:r>
            <a:r>
              <a:rPr lang="en-US" baseline="0" dirty="0" smtClean="0"/>
              <a:t> uses system properties is similarly hard. Why? Static dependency, hard to mock. Hard to remember to "clean up" after yourself.</a:t>
            </a:r>
          </a:p>
          <a:p>
            <a:endParaRPr lang="en-US" baseline="0" dirty="0" smtClean="0"/>
          </a:p>
          <a:p>
            <a:r>
              <a:rPr lang="en-US" baseline="0" dirty="0" smtClean="0"/>
              <a:t>How about a rule to capture current state of sys props before a test, thereby allowing specific tests to tweak the properties however they want, and know that the sys props will be reset to the state they were in before the test runs?</a:t>
            </a:r>
          </a:p>
          <a:p>
            <a:endParaRPr lang="en-US" baseline="0" dirty="0" smtClean="0"/>
          </a:p>
          <a:p>
            <a:r>
              <a:rPr lang="en-US" baseline="0" dirty="0" smtClean="0"/>
              <a:t>Alistair Israel has a library of custom rules that might be useful. Find it on </a:t>
            </a:r>
            <a:r>
              <a:rPr lang="en-US" baseline="0" dirty="0" err="1" smtClean="0"/>
              <a:t>GitHub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20</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more about Statements</a:t>
            </a:r>
            <a:r>
              <a:rPr lang="en-US" baseline="0" dirty="0" smtClean="0"/>
              <a:t> when we peek under the hood of a Runner.</a:t>
            </a:r>
          </a:p>
          <a:p>
            <a:endParaRPr lang="en-US" baseline="0" dirty="0" smtClean="0"/>
          </a:p>
          <a:p>
            <a:r>
              <a:rPr lang="en-US" baseline="0" dirty="0" smtClean="0"/>
              <a:t>You can start to see that </a:t>
            </a:r>
            <a:r>
              <a:rPr lang="en-US" baseline="0" dirty="0" err="1" smtClean="0"/>
              <a:t>Junit</a:t>
            </a:r>
            <a:r>
              <a:rPr lang="en-US" baseline="0" dirty="0" smtClean="0"/>
              <a:t> classes are quite a bit different from regular old Java classes. They are still like "templates" for instances, but runners scrape annotated pieces off the test class and construct objects that use the instances in interesting ways – </a:t>
            </a:r>
            <a:r>
              <a:rPr lang="en-US" baseline="0" dirty="0" err="1" smtClean="0"/>
              <a:t>metaprogramming</a:t>
            </a:r>
            <a:r>
              <a:rPr lang="en-US" baseline="0" smtClean="0"/>
              <a:t>.</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21</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22</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find yourself writing lots of tests</a:t>
            </a:r>
            <a:r>
              <a:rPr lang="en-US" baseline="0" dirty="0" smtClean="0"/>
              <a:t> that differ only in inputs and outputs, consider a parameterized test.</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23</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popular code kata.</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24</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Hearkens back to the old </a:t>
            </a:r>
            <a:r>
              <a:rPr lang="en-US" dirty="0" err="1" smtClean="0"/>
              <a:t>Junit</a:t>
            </a:r>
            <a:r>
              <a:rPr lang="en-US" dirty="0" smtClean="0"/>
              <a:t> 3 style </a:t>
            </a:r>
            <a:r>
              <a:rPr lang="en-US" dirty="0" err="1" smtClean="0"/>
              <a:t>AllTests</a:t>
            </a:r>
            <a:r>
              <a:rPr lang="en-US" baseline="0" dirty="0" smtClean="0"/>
              <a:t> with a public static Test suite() method that programmatically built up a </a:t>
            </a:r>
            <a:r>
              <a:rPr lang="en-US" baseline="0" dirty="0" err="1" smtClean="0"/>
              <a:t>TestSuite</a:t>
            </a:r>
            <a:r>
              <a:rPr lang="en-US" baseline="0" dirty="0" smtClean="0"/>
              <a:t>.</a:t>
            </a:r>
          </a:p>
          <a:p>
            <a:endParaRPr lang="en-US" baseline="0" dirty="0" smtClean="0"/>
          </a:p>
          <a:p>
            <a:r>
              <a:rPr lang="en-US" baseline="0" dirty="0" smtClean="0"/>
              <a:t>Example</a:t>
            </a:r>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25</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Philosophies – guiding</a:t>
            </a:r>
            <a:r>
              <a:rPr lang="en-US" baseline="0" dirty="0" smtClean="0"/>
              <a:t> principles, helps to understand why JUnit is the way it is.</a:t>
            </a:r>
          </a:p>
          <a:p>
            <a:endParaRPr lang="en-US" baseline="0" dirty="0" smtClean="0"/>
          </a:p>
          <a:p>
            <a:r>
              <a:rPr lang="en-US" baseline="0" dirty="0" smtClean="0"/>
              <a:t>Review the changes in JUnit 4 that brought on the ability to flex in different ways.</a:t>
            </a:r>
          </a:p>
          <a:p>
            <a:endParaRPr lang="en-US" dirty="0" smtClean="0"/>
          </a:p>
          <a:p>
            <a:r>
              <a:rPr lang="en-US" dirty="0" smtClean="0"/>
              <a:t>Some specific</a:t>
            </a:r>
            <a:r>
              <a:rPr lang="en-US" baseline="0" dirty="0" smtClean="0"/>
              <a:t> ways to plug into JUnit 4 – matchers, Rules</a:t>
            </a:r>
          </a:p>
          <a:p>
            <a:endParaRPr lang="en-US" baseline="0" dirty="0" smtClean="0"/>
          </a:p>
          <a:p>
            <a:r>
              <a:rPr lang="en-US" baseline="0" dirty="0" smtClean="0"/>
              <a:t>…</a:t>
            </a:r>
          </a:p>
          <a:p>
            <a:endParaRPr lang="en-US" baseline="0" dirty="0" smtClean="0"/>
          </a:p>
          <a:p>
            <a:r>
              <a:rPr lang="en-US" baseline="0" dirty="0" smtClean="0"/>
              <a:t>Custom Runners – the building blocks and how you can assemble them, and add your own.</a:t>
            </a:r>
          </a:p>
        </p:txBody>
      </p:sp>
      <p:sp>
        <p:nvSpPr>
          <p:cNvPr id="4" name="Slide Number Placeholder 3"/>
          <p:cNvSpPr>
            <a:spLocks noGrp="1"/>
          </p:cNvSpPr>
          <p:nvPr>
            <p:ph type="sldNum" sz="quarter" idx="10"/>
          </p:nvPr>
        </p:nvSpPr>
        <p:spPr/>
        <p:txBody>
          <a:bodyPr/>
          <a:lstStyle/>
          <a:p>
            <a:fld id="{A2044996-AC82-E94F-8AB5-A0DF814C394B}" type="slidenum">
              <a:rPr lang="en-US" smtClean="0"/>
              <a:t>2</a:t>
            </a:fld>
            <a:endParaRPr lang="en-US" dirty="0"/>
          </a:p>
        </p:txBody>
      </p:sp>
    </p:spTree>
    <p:extLst>
      <p:ext uri="{BB962C8B-B14F-4D97-AF65-F5344CB8AC3E}">
        <p14:creationId xmlns:p14="http://schemas.microsoft.com/office/powerpoint/2010/main" val="1504453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26</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27</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28</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29</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30</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 out to build theories for prime factors.</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31</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32</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33</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34</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35</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OCP – Classes should be open for extension but closed</a:t>
            </a:r>
            <a:r>
              <a:rPr lang="en-US" baseline="0" dirty="0" smtClean="0"/>
              <a:t> to modification.</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a:t>
            </a:fld>
            <a:endParaRPr lang="en-US" dirty="0"/>
          </a:p>
        </p:txBody>
      </p:sp>
    </p:spTree>
    <p:extLst>
      <p:ext uri="{BB962C8B-B14F-4D97-AF65-F5344CB8AC3E}">
        <p14:creationId xmlns:p14="http://schemas.microsoft.com/office/powerpoint/2010/main" val="371402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36</a:t>
            </a:fld>
            <a:endParaRPr lang="en-US" dirty="0"/>
          </a:p>
        </p:txBody>
      </p:sp>
    </p:spTree>
    <p:extLst>
      <p:ext uri="{BB962C8B-B14F-4D97-AF65-F5344CB8AC3E}">
        <p14:creationId xmlns:p14="http://schemas.microsoft.com/office/powerpoint/2010/main" val="99091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Annotations over naming conventions</a:t>
            </a:r>
          </a:p>
          <a:p>
            <a:endParaRPr lang="en-US" dirty="0" smtClean="0"/>
          </a:p>
          <a:p>
            <a:r>
              <a:rPr lang="en-US" dirty="0" smtClean="0"/>
              <a:t>No common superclass frees up superclass slot.</a:t>
            </a:r>
          </a:p>
          <a:p>
            <a:endParaRPr lang="en-US" dirty="0" smtClean="0"/>
          </a:p>
          <a:p>
            <a:r>
              <a:rPr lang="en-US" dirty="0" smtClean="0"/>
              <a:t>Multiple @Before and @After are possible,</a:t>
            </a:r>
            <a:r>
              <a:rPr lang="en-US" baseline="0" dirty="0" smtClean="0"/>
              <a:t> even in </a:t>
            </a:r>
            <a:r>
              <a:rPr lang="en-US" baseline="0" dirty="0" err="1" smtClean="0"/>
              <a:t>superclasses</a:t>
            </a:r>
            <a:r>
              <a:rPr lang="en-US" baseline="0" dirty="0" smtClean="0"/>
              <a:t>.</a:t>
            </a:r>
          </a:p>
          <a:p>
            <a:endParaRPr lang="en-US" baseline="0" dirty="0" smtClean="0"/>
          </a:p>
          <a:p>
            <a:r>
              <a:rPr lang="en-US" baseline="0" dirty="0" smtClean="0"/>
              <a:t>@</a:t>
            </a:r>
            <a:r>
              <a:rPr lang="en-US" baseline="0" dirty="0" err="1" smtClean="0"/>
              <a:t>Befores</a:t>
            </a:r>
            <a:r>
              <a:rPr lang="en-US" baseline="0" dirty="0" smtClean="0"/>
              <a:t> run in order from “top” of hierarchy to bottom, and reverse for @</a:t>
            </a:r>
            <a:r>
              <a:rPr lang="en-US" baseline="0" dirty="0" err="1" smtClean="0"/>
              <a:t>Afters</a:t>
            </a:r>
            <a:endParaRPr lang="en-US" baseline="0" dirty="0" smtClean="0"/>
          </a:p>
          <a:p>
            <a:endParaRPr lang="en-US" dirty="0" smtClean="0"/>
          </a:p>
          <a:p>
            <a:r>
              <a:rPr lang="en-US" dirty="0" err="1" smtClean="0"/>
              <a:t>TestCase</a:t>
            </a:r>
            <a:r>
              <a:rPr lang="en-US" dirty="0" smtClean="0"/>
              <a:t> extended</a:t>
            </a:r>
            <a:r>
              <a:rPr lang="en-US" baseline="0" dirty="0" smtClean="0"/>
              <a:t> Assert, so subclasses of </a:t>
            </a:r>
            <a:r>
              <a:rPr lang="en-US" baseline="0" dirty="0" err="1" smtClean="0"/>
              <a:t>TestCase</a:t>
            </a:r>
            <a:r>
              <a:rPr lang="en-US" baseline="0" dirty="0" smtClean="0"/>
              <a:t> got assertion methods for free. Now, you typically have static assertion methods on other classes, and you static import them.</a:t>
            </a:r>
          </a:p>
          <a:p>
            <a:endParaRPr lang="en-US" dirty="0" smtClean="0"/>
          </a:p>
          <a:p>
            <a:r>
              <a:rPr lang="en-US" dirty="0" err="1" smtClean="0"/>
              <a:t>junit.framework</a:t>
            </a:r>
            <a:r>
              <a:rPr lang="en-US" baseline="0" dirty="0" smtClean="0"/>
              <a:t> hangs around for legacy tests</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5</a:t>
            </a:fld>
            <a:endParaRPr lang="en-US" dirty="0"/>
          </a:p>
        </p:txBody>
      </p:sp>
    </p:spTree>
    <p:extLst>
      <p:ext uri="{BB962C8B-B14F-4D97-AF65-F5344CB8AC3E}">
        <p14:creationId xmlns:p14="http://schemas.microsoft.com/office/powerpoint/2010/main" val="201731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 for users of JUnit</a:t>
            </a:r>
            <a:r>
              <a:rPr lang="en-US" baseline="0" dirty="0" smtClean="0"/>
              <a:t> to swap expected and actual </a:t>
            </a:r>
            <a:r>
              <a:rPr lang="en-US" baseline="0" dirty="0" err="1" smtClean="0"/>
              <a:t>args</a:t>
            </a:r>
            <a:r>
              <a:rPr lang="en-US" baseline="0" dirty="0" smtClean="0"/>
              <a:t>. When the assertion pops, you want the message that is displayed to be accurate.</a:t>
            </a:r>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6</a:t>
            </a:fld>
            <a:endParaRPr lang="en-US" dirty="0"/>
          </a:p>
        </p:txBody>
      </p:sp>
    </p:spTree>
    <p:extLst>
      <p:ext uri="{BB962C8B-B14F-4D97-AF65-F5344CB8AC3E}">
        <p14:creationId xmlns:p14="http://schemas.microsoft.com/office/powerpoint/2010/main" val="338731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matcher needs to be constructed in a way that enables it to compare the actual to some expectation.</a:t>
            </a:r>
          </a:p>
          <a:p>
            <a:endParaRPr lang="en-US" baseline="0" dirty="0" smtClean="0"/>
          </a:p>
          <a:p>
            <a:r>
              <a:rPr lang="en-US" baseline="0" dirty="0" err="1" smtClean="0"/>
              <a:t>Hamcrest</a:t>
            </a:r>
            <a:r>
              <a:rPr lang="en-US" baseline="0" dirty="0" smtClean="0"/>
              <a:t> is a library that sprang from Joe </a:t>
            </a:r>
            <a:r>
              <a:rPr lang="en-US" baseline="0" dirty="0" err="1" smtClean="0"/>
              <a:t>Walnes</a:t>
            </a:r>
            <a:r>
              <a:rPr lang="en-US" baseline="0" dirty="0" smtClean="0"/>
              <a:t>’ original </a:t>
            </a:r>
            <a:r>
              <a:rPr lang="en-US" baseline="0" dirty="0" err="1" smtClean="0"/>
              <a:t>assertThat</a:t>
            </a:r>
            <a:r>
              <a:rPr lang="en-US" baseline="0" dirty="0" smtClean="0"/>
              <a:t>() article. It has some basic matchers, and means to compose them (and, or, not, any, all).</a:t>
            </a:r>
          </a:p>
          <a:p>
            <a:endParaRPr lang="en-US" baseline="0" dirty="0" smtClean="0"/>
          </a:p>
          <a:p>
            <a:r>
              <a:rPr lang="en-US" baseline="0" dirty="0" smtClean="0"/>
              <a:t>JUnit has some matchers too.</a:t>
            </a:r>
          </a:p>
          <a:p>
            <a:endParaRPr lang="en-US" baseline="0" dirty="0" smtClean="0"/>
          </a:p>
          <a:p>
            <a:r>
              <a:rPr lang="en-US" baseline="0" dirty="0" smtClean="0"/>
              <a:t>Why the name “</a:t>
            </a:r>
            <a:r>
              <a:rPr lang="en-US" baseline="0" dirty="0" err="1" smtClean="0"/>
              <a:t>Hamcrest</a:t>
            </a:r>
            <a:r>
              <a:rPr lang="en-US" baseline="0" dirty="0" smtClean="0"/>
              <a:t>”? 8^)</a:t>
            </a:r>
          </a:p>
          <a:p>
            <a:endParaRPr lang="en-US" baseline="0" dirty="0" smtClean="0"/>
          </a:p>
        </p:txBody>
      </p:sp>
      <p:sp>
        <p:nvSpPr>
          <p:cNvPr id="4" name="Slide Number Placeholder 3"/>
          <p:cNvSpPr>
            <a:spLocks noGrp="1"/>
          </p:cNvSpPr>
          <p:nvPr>
            <p:ph type="sldNum" sz="quarter" idx="10"/>
          </p:nvPr>
        </p:nvSpPr>
        <p:spPr/>
        <p:txBody>
          <a:bodyPr/>
          <a:lstStyle/>
          <a:p>
            <a:fld id="{A2044996-AC82-E94F-8AB5-A0DF814C394B}" type="slidenum">
              <a:rPr lang="en-US" smtClean="0"/>
              <a:t>7</a:t>
            </a:fld>
            <a:endParaRPr lang="en-US" dirty="0"/>
          </a:p>
        </p:txBody>
      </p:sp>
    </p:spTree>
    <p:extLst>
      <p:ext uri="{BB962C8B-B14F-4D97-AF65-F5344CB8AC3E}">
        <p14:creationId xmlns:p14="http://schemas.microsoft.com/office/powerpoint/2010/main" val="114372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a:t>
            </a:r>
            <a:r>
              <a:rPr lang="en-US" baseline="0" dirty="0" smtClean="0"/>
              <a:t> kind of a shame that </a:t>
            </a:r>
            <a:r>
              <a:rPr lang="en-US" baseline="0" dirty="0" err="1" smtClean="0"/>
              <a:t>Junit</a:t>
            </a:r>
            <a:r>
              <a:rPr lang="en-US" baseline="0" dirty="0" smtClean="0"/>
              <a:t> bundles </a:t>
            </a:r>
            <a:r>
              <a:rPr lang="en-US" baseline="0" dirty="0" err="1" smtClean="0"/>
              <a:t>Hamcrest</a:t>
            </a:r>
            <a:r>
              <a:rPr lang="en-US" baseline="0" dirty="0" smtClean="0"/>
              <a:t>, provides </a:t>
            </a:r>
            <a:r>
              <a:rPr lang="en-US" baseline="0" dirty="0" err="1" smtClean="0"/>
              <a:t>assertThat</a:t>
            </a:r>
            <a:r>
              <a:rPr lang="en-US" baseline="0" dirty="0" smtClean="0"/>
              <a:t>() plus a bunch of matchers and uses them internally. If you want to leverage newer versions of </a:t>
            </a:r>
            <a:r>
              <a:rPr lang="en-US" baseline="0" dirty="0" err="1" smtClean="0"/>
              <a:t>Hamcrest</a:t>
            </a:r>
            <a:r>
              <a:rPr lang="en-US" baseline="0" dirty="0" smtClean="0"/>
              <a:t> in your tests, you may run into trouble.</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9</a:t>
            </a:fld>
            <a:endParaRPr lang="en-US" dirty="0"/>
          </a:p>
        </p:txBody>
      </p:sp>
    </p:spTree>
    <p:extLst>
      <p:ext uri="{BB962C8B-B14F-4D97-AF65-F5344CB8AC3E}">
        <p14:creationId xmlns:p14="http://schemas.microsoft.com/office/powerpoint/2010/main" val="364842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with palin</a:t>
            </a:r>
            <a:r>
              <a:rPr lang="en-US" baseline="0" dirty="0" smtClean="0"/>
              <a:t>drome, same contents.</a:t>
            </a:r>
          </a:p>
          <a:p>
            <a:endParaRPr lang="en-US" baseline="0" dirty="0" smtClean="0"/>
          </a:p>
          <a:p>
            <a:r>
              <a:rPr lang="en-US" baseline="0" dirty="0" smtClean="0"/>
              <a:t>SAM types</a:t>
            </a:r>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10</a:t>
            </a:fld>
            <a:endParaRPr lang="en-US" dirty="0"/>
          </a:p>
        </p:txBody>
      </p:sp>
    </p:spTree>
    <p:extLst>
      <p:ext uri="{BB962C8B-B14F-4D97-AF65-F5344CB8AC3E}">
        <p14:creationId xmlns:p14="http://schemas.microsoft.com/office/powerpoint/2010/main" val="423803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 is Matcher-friendly</a:t>
            </a:r>
            <a:r>
              <a:rPr lang="en-US" baseline="0" dirty="0" smtClean="0"/>
              <a:t> – we'll see that in the examples.</a:t>
            </a:r>
          </a:p>
          <a:p>
            <a:endParaRPr lang="en-US" baseline="0" dirty="0" smtClean="0"/>
          </a:p>
          <a:p>
            <a:r>
              <a:rPr lang="en-US" baseline="0" dirty="0" smtClean="0"/>
              <a:t>Watch where you train the rule to expect stuff.</a:t>
            </a:r>
          </a:p>
          <a:p>
            <a:endParaRPr lang="en-US" baseline="0" dirty="0" smtClean="0"/>
          </a:p>
          <a:p>
            <a:r>
              <a:rPr lang="en-US" baseline="0" dirty="0" smtClean="0"/>
              <a:t>Example</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15</a:t>
            </a:fld>
            <a:endParaRPr lang="en-US" dirty="0"/>
          </a:p>
        </p:txBody>
      </p:sp>
    </p:spTree>
    <p:extLst>
      <p:ext uri="{BB962C8B-B14F-4D97-AF65-F5344CB8AC3E}">
        <p14:creationId xmlns:p14="http://schemas.microsoft.com/office/powerpoint/2010/main" val="284533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dirty="0"/>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2/8/12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2/8/12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a:xfrm>
            <a:off x="5867399" y="6288741"/>
            <a:ext cx="2675965" cy="365125"/>
          </a:xfrm>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a:xfrm>
            <a:off x="3325813" y="6288741"/>
            <a:ext cx="5217551" cy="365125"/>
          </a:xfrm>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a:xfrm>
            <a:off x="3325813" y="6288741"/>
            <a:ext cx="5217551" cy="365125"/>
          </a:xfrm>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2/8/12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2/8/12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dirty="0"/>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2/8/12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dirty="0"/>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2/8/12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2/8/12</a:t>
            </a:fld>
            <a:endParaRPr lang="en-US" dirty="0"/>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cleveralias.blog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Bending JUnit To Your Will</a:t>
            </a:r>
            <a:endParaRPr lang="en-US" dirty="0"/>
          </a:p>
        </p:txBody>
      </p:sp>
      <p:sp>
        <p:nvSpPr>
          <p:cNvPr id="3" name="Subtitle 2"/>
          <p:cNvSpPr>
            <a:spLocks noGrp="1"/>
          </p:cNvSpPr>
          <p:nvPr>
            <p:ph type="subTitle" idx="1"/>
          </p:nvPr>
        </p:nvSpPr>
        <p:spPr/>
        <p:txBody>
          <a:bodyPr/>
          <a:lstStyle/>
          <a:p>
            <a:r>
              <a:rPr lang="en-US" dirty="0" smtClean="0"/>
              <a:t>Paul Holser</a:t>
            </a:r>
          </a:p>
          <a:p>
            <a:r>
              <a:rPr lang="en-US" dirty="0" smtClean="0"/>
              <a:t>Java MUG</a:t>
            </a:r>
          </a:p>
          <a:p>
            <a:r>
              <a:rPr lang="en-US" dirty="0" smtClean="0"/>
              <a:t>February 8, 2012</a:t>
            </a:r>
          </a:p>
        </p:txBody>
      </p:sp>
    </p:spTree>
    <p:extLst>
      <p:ext uri="{BB962C8B-B14F-4D97-AF65-F5344CB8AC3E}">
        <p14:creationId xmlns:p14="http://schemas.microsoft.com/office/powerpoint/2010/main" val="28791478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Repeat Yourself (DRY)</a:t>
            </a:r>
            <a:endParaRPr lang="en-US" dirty="0"/>
          </a:p>
        </p:txBody>
      </p:sp>
      <p:sp>
        <p:nvSpPr>
          <p:cNvPr id="3" name="Content Placeholder 2"/>
          <p:cNvSpPr>
            <a:spLocks noGrp="1"/>
          </p:cNvSpPr>
          <p:nvPr>
            <p:ph idx="1"/>
          </p:nvPr>
        </p:nvSpPr>
        <p:spPr/>
        <p:txBody>
          <a:bodyPr/>
          <a:lstStyle/>
          <a:p>
            <a:r>
              <a:rPr lang="en-US" dirty="0" smtClean="0"/>
              <a:t>Wouldn’t it be nice to say:</a:t>
            </a:r>
          </a:p>
          <a:p>
            <a:pPr marL="0" indent="0">
              <a:buNone/>
            </a:pPr>
            <a:r>
              <a:rPr lang="en-US" dirty="0">
                <a:latin typeface="Courier New"/>
                <a:cs typeface="Courier New"/>
              </a:rPr>
              <a:t> </a:t>
            </a:r>
            <a:r>
              <a:rPr lang="en-US" dirty="0" smtClean="0">
                <a:latin typeface="Courier New"/>
                <a:cs typeface="Courier New"/>
              </a:rPr>
              <a:t>   </a:t>
            </a:r>
            <a:r>
              <a:rPr lang="en-US" sz="2000" dirty="0" err="1" smtClean="0">
                <a:latin typeface="Courier New"/>
                <a:cs typeface="Courier New"/>
              </a:rPr>
              <a:t>assertThat</a:t>
            </a:r>
            <a:r>
              <a:rPr lang="en-US" sz="2000" dirty="0" smtClean="0">
                <a:latin typeface="Courier New"/>
                <a:cs typeface="Courier New"/>
              </a:rPr>
              <a:t>("aba", #</a:t>
            </a:r>
            <a:r>
              <a:rPr lang="en-US" sz="2000" dirty="0" err="1" smtClean="0">
                <a:latin typeface="Courier New"/>
                <a:cs typeface="Courier New"/>
              </a:rPr>
              <a:t>Strings.isPalindrome</a:t>
            </a:r>
            <a:r>
              <a:rPr lang="en-US" sz="2000" dirty="0" smtClean="0">
                <a:latin typeface="Courier New"/>
                <a:cs typeface="Courier New"/>
              </a:rPr>
              <a:t>);</a:t>
            </a:r>
          </a:p>
          <a:p>
            <a:r>
              <a:rPr lang="en-US" sz="2000" dirty="0" err="1" smtClean="0">
                <a:latin typeface="Courier New"/>
                <a:cs typeface="Courier New"/>
              </a:rPr>
              <a:t>PredicateMatcher</a:t>
            </a:r>
            <a:endParaRPr lang="en-US" sz="2000" dirty="0">
              <a:latin typeface="Courier New"/>
              <a:cs typeface="Courier New"/>
            </a:endParaRPr>
          </a:p>
        </p:txBody>
      </p:sp>
    </p:spTree>
    <p:extLst>
      <p:ext uri="{BB962C8B-B14F-4D97-AF65-F5344CB8AC3E}">
        <p14:creationId xmlns:p14="http://schemas.microsoft.com/office/powerpoint/2010/main" val="34704142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Courier New"/>
                <a:cs typeface="Courier New"/>
              </a:rPr>
              <a:t>@</a:t>
            </a:r>
            <a:r>
              <a:rPr lang="en-US" dirty="0" err="1" smtClean="0">
                <a:latin typeface="Courier New"/>
                <a:cs typeface="Courier New"/>
              </a:rPr>
              <a:t>BeforeClass</a:t>
            </a:r>
            <a:r>
              <a:rPr lang="en-US" dirty="0" smtClean="0"/>
              <a:t> …</a:t>
            </a:r>
          </a:p>
          <a:p>
            <a:pPr lvl="1"/>
            <a:r>
              <a:rPr lang="en-US" dirty="0" smtClean="0">
                <a:latin typeface="Courier New"/>
                <a:cs typeface="Courier New"/>
              </a:rPr>
              <a:t>@Before</a:t>
            </a:r>
            <a:r>
              <a:rPr lang="en-US" dirty="0" smtClean="0"/>
              <a:t> …, </a:t>
            </a:r>
            <a:r>
              <a:rPr lang="en-US" dirty="0">
                <a:latin typeface="Courier New"/>
                <a:cs typeface="Courier New"/>
              </a:rPr>
              <a:t>@Test</a:t>
            </a:r>
            <a:r>
              <a:rPr lang="en-US" dirty="0" smtClean="0"/>
              <a:t>, </a:t>
            </a:r>
            <a:r>
              <a:rPr lang="en-US" dirty="0" smtClean="0">
                <a:latin typeface="Courier New"/>
                <a:cs typeface="Courier New"/>
              </a:rPr>
              <a:t>@After</a:t>
            </a:r>
            <a:r>
              <a:rPr lang="en-US" dirty="0" smtClean="0"/>
              <a:t> …</a:t>
            </a:r>
          </a:p>
          <a:p>
            <a:pPr lvl="1"/>
            <a:r>
              <a:rPr lang="en-US" dirty="0">
                <a:latin typeface="Courier New"/>
                <a:cs typeface="Courier New"/>
              </a:rPr>
              <a:t>@Before</a:t>
            </a:r>
            <a:r>
              <a:rPr lang="en-US" dirty="0" smtClean="0"/>
              <a:t> </a:t>
            </a:r>
            <a:r>
              <a:rPr lang="en-US" dirty="0"/>
              <a:t>…, </a:t>
            </a:r>
            <a:r>
              <a:rPr lang="en-US" dirty="0">
                <a:latin typeface="Courier New"/>
                <a:cs typeface="Courier New"/>
              </a:rPr>
              <a:t>@Test</a:t>
            </a:r>
            <a:r>
              <a:rPr lang="en-US" dirty="0" smtClean="0"/>
              <a:t>, </a:t>
            </a:r>
            <a:r>
              <a:rPr lang="en-US" dirty="0">
                <a:latin typeface="Courier New"/>
                <a:cs typeface="Courier New"/>
              </a:rPr>
              <a:t>@After</a:t>
            </a:r>
            <a:r>
              <a:rPr lang="en-US" dirty="0" smtClean="0"/>
              <a:t> …</a:t>
            </a:r>
          </a:p>
          <a:p>
            <a:pPr lvl="1"/>
            <a:r>
              <a:rPr lang="en-US" dirty="0">
                <a:latin typeface="Courier New"/>
                <a:cs typeface="Courier New"/>
              </a:rPr>
              <a:t>@Before</a:t>
            </a:r>
            <a:r>
              <a:rPr lang="en-US" dirty="0" smtClean="0"/>
              <a:t> </a:t>
            </a:r>
            <a:r>
              <a:rPr lang="en-US" dirty="0"/>
              <a:t>…, </a:t>
            </a:r>
            <a:r>
              <a:rPr lang="en-US" dirty="0">
                <a:latin typeface="Courier New"/>
                <a:cs typeface="Courier New"/>
              </a:rPr>
              <a:t>@Test</a:t>
            </a:r>
            <a:r>
              <a:rPr lang="en-US" dirty="0"/>
              <a:t>, </a:t>
            </a:r>
            <a:r>
              <a:rPr lang="en-US" dirty="0">
                <a:latin typeface="Courier New"/>
                <a:cs typeface="Courier New"/>
              </a:rPr>
              <a:t>@After</a:t>
            </a:r>
            <a:r>
              <a:rPr lang="en-US" dirty="0" smtClean="0"/>
              <a:t> …</a:t>
            </a:r>
          </a:p>
          <a:p>
            <a:pPr lvl="1"/>
            <a:r>
              <a:rPr lang="en-US" dirty="0" smtClean="0"/>
              <a:t>…</a:t>
            </a:r>
          </a:p>
          <a:p>
            <a:r>
              <a:rPr lang="en-US" dirty="0" smtClean="0">
                <a:latin typeface="Courier New"/>
                <a:cs typeface="Courier New"/>
              </a:rPr>
              <a:t>@</a:t>
            </a:r>
            <a:r>
              <a:rPr lang="en-US" dirty="0" err="1" smtClean="0">
                <a:latin typeface="Courier New"/>
                <a:cs typeface="Courier New"/>
              </a:rPr>
              <a:t>AfterClass</a:t>
            </a:r>
            <a:r>
              <a:rPr lang="en-US" dirty="0" smtClean="0"/>
              <a:t> …</a:t>
            </a:r>
          </a:p>
          <a:p>
            <a:r>
              <a:rPr lang="en-US" dirty="0" smtClean="0"/>
              <a:t>Rules allow you to inject into this flow</a:t>
            </a:r>
          </a:p>
          <a:p>
            <a:pPr lvl="1"/>
            <a:r>
              <a:rPr lang="en-US" dirty="0" smtClean="0"/>
              <a:t>Set up context before test is run</a:t>
            </a:r>
          </a:p>
          <a:p>
            <a:pPr lvl="1"/>
            <a:r>
              <a:rPr lang="en-US" dirty="0" smtClean="0"/>
              <a:t>Decide whether to run test</a:t>
            </a:r>
          </a:p>
          <a:p>
            <a:pPr lvl="1"/>
            <a:r>
              <a:rPr lang="en-US" dirty="0" smtClean="0"/>
              <a:t>Do something with result of test</a:t>
            </a:r>
          </a:p>
          <a:p>
            <a:pPr lvl="1"/>
            <a:r>
              <a:rPr lang="en-US" dirty="0" smtClean="0"/>
              <a:t>…</a:t>
            </a:r>
          </a:p>
          <a:p>
            <a:pPr lvl="1"/>
            <a:endParaRPr lang="en-US" dirty="0"/>
          </a:p>
          <a:p>
            <a:pPr lvl="1"/>
            <a:endParaRPr lang="en-US" dirty="0"/>
          </a:p>
        </p:txBody>
      </p:sp>
    </p:spTree>
    <p:extLst>
      <p:ext uri="{BB962C8B-B14F-4D97-AF65-F5344CB8AC3E}">
        <p14:creationId xmlns:p14="http://schemas.microsoft.com/office/powerpoint/2010/main" val="32061887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lnSpcReduction="10000"/>
          </a:bodyPr>
          <a:lstStyle/>
          <a:p>
            <a:pPr marL="0" indent="0">
              <a:lnSpc>
                <a:spcPct val="60000"/>
              </a:lnSpc>
              <a:buNone/>
            </a:pPr>
            <a:r>
              <a:rPr lang="en-US" sz="1800" dirty="0" smtClean="0">
                <a:latin typeface="Courier New"/>
                <a:cs typeface="Courier New"/>
              </a:rPr>
              <a:t>public class </a:t>
            </a:r>
            <a:r>
              <a:rPr lang="en-US" sz="1800" dirty="0" err="1" smtClean="0">
                <a:latin typeface="Courier New"/>
                <a:cs typeface="Courier New"/>
              </a:rPr>
              <a:t>RuleHaver</a:t>
            </a:r>
            <a:r>
              <a:rPr lang="en-US" sz="1800" dirty="0" smtClean="0">
                <a:latin typeface="Courier New"/>
                <a:cs typeface="Courier New"/>
              </a:rPr>
              <a:t> {</a:t>
            </a:r>
          </a:p>
          <a:p>
            <a:pPr marL="0" indent="0">
              <a:lnSpc>
                <a:spcPct val="60000"/>
              </a:lnSpc>
              <a:buNone/>
            </a:pPr>
            <a:r>
              <a:rPr lang="en-US" sz="1800" dirty="0">
                <a:latin typeface="Courier New"/>
                <a:cs typeface="Courier New"/>
              </a:rPr>
              <a:t> </a:t>
            </a:r>
            <a:r>
              <a:rPr lang="en-US" sz="1800" dirty="0" smtClean="0">
                <a:latin typeface="Courier New"/>
                <a:cs typeface="Courier New"/>
              </a:rPr>
              <a:t>   @Rule public final </a:t>
            </a:r>
            <a:r>
              <a:rPr lang="en-US" sz="1800" dirty="0" err="1" smtClean="0">
                <a:latin typeface="Courier New"/>
                <a:cs typeface="Courier New"/>
              </a:rPr>
              <a:t>MyRule</a:t>
            </a:r>
            <a:r>
              <a:rPr lang="en-US" sz="1800" dirty="0" smtClean="0">
                <a:latin typeface="Courier New"/>
                <a:cs typeface="Courier New"/>
              </a:rPr>
              <a:t> = new </a:t>
            </a:r>
            <a:r>
              <a:rPr lang="en-US" sz="1800" dirty="0" err="1" smtClean="0">
                <a:latin typeface="Courier New"/>
                <a:cs typeface="Courier New"/>
              </a:rPr>
              <a:t>MyRule</a:t>
            </a:r>
            <a:r>
              <a:rPr lang="en-US" sz="1800" dirty="0" smtClean="0">
                <a:latin typeface="Courier New"/>
                <a:cs typeface="Courier New"/>
              </a:rPr>
              <a:t>();</a:t>
            </a:r>
          </a:p>
          <a:p>
            <a:pPr marL="0" indent="0">
              <a:lnSpc>
                <a:spcPct val="60000"/>
              </a:lnSpc>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ClassRule</a:t>
            </a:r>
            <a:r>
              <a:rPr lang="en-US" sz="1800" dirty="0" smtClean="0">
                <a:latin typeface="Courier New"/>
                <a:cs typeface="Courier New"/>
              </a:rPr>
              <a:t> public static final </a:t>
            </a:r>
            <a:r>
              <a:rPr lang="en-US" sz="1800" dirty="0" err="1" smtClean="0">
                <a:latin typeface="Courier New"/>
                <a:cs typeface="Courier New"/>
              </a:rPr>
              <a:t>MyClassRule</a:t>
            </a:r>
            <a:r>
              <a:rPr lang="en-US" sz="1800" dirty="0" smtClean="0">
                <a:latin typeface="Courier New"/>
                <a:cs typeface="Courier New"/>
              </a:rPr>
              <a:t> =</a:t>
            </a:r>
          </a:p>
          <a:p>
            <a:pPr marL="0" indent="0">
              <a:lnSpc>
                <a:spcPct val="60000"/>
              </a:lnSpc>
              <a:buNone/>
            </a:pPr>
            <a:r>
              <a:rPr lang="en-US" sz="1800" dirty="0">
                <a:latin typeface="Courier New"/>
                <a:cs typeface="Courier New"/>
              </a:rPr>
              <a:t> </a:t>
            </a:r>
            <a:r>
              <a:rPr lang="en-US" sz="1800" dirty="0" smtClean="0">
                <a:latin typeface="Courier New"/>
                <a:cs typeface="Courier New"/>
              </a:rPr>
              <a:t>       new </a:t>
            </a:r>
            <a:r>
              <a:rPr lang="en-US" sz="1800" dirty="0" err="1" smtClean="0">
                <a:latin typeface="Courier New"/>
                <a:cs typeface="Courier New"/>
              </a:rPr>
              <a:t>MyRule</a:t>
            </a:r>
            <a:r>
              <a:rPr lang="en-US" sz="1800" dirty="0" smtClean="0">
                <a:latin typeface="Courier New"/>
                <a:cs typeface="Courier New"/>
              </a:rPr>
              <a:t>();</a:t>
            </a:r>
          </a:p>
          <a:p>
            <a:pPr marL="0" indent="0">
              <a:lnSpc>
                <a:spcPct val="60000"/>
              </a:lnSpc>
              <a:buNone/>
            </a:pPr>
            <a:endParaRPr lang="en-US" sz="1800" dirty="0">
              <a:latin typeface="Courier New"/>
              <a:cs typeface="Courier New"/>
            </a:endParaRPr>
          </a:p>
          <a:p>
            <a:pPr marL="0" indent="0">
              <a:lnSpc>
                <a:spcPct val="60000"/>
              </a:lnSpc>
              <a:buNone/>
            </a:pPr>
            <a:r>
              <a:rPr lang="en-US" sz="1800" dirty="0" smtClean="0">
                <a:latin typeface="Courier New"/>
                <a:cs typeface="Courier New"/>
              </a:rPr>
              <a:t>    @Test public void </a:t>
            </a:r>
            <a:r>
              <a:rPr lang="en-US" sz="1800" dirty="0" err="1" smtClean="0">
                <a:latin typeface="Courier New"/>
                <a:cs typeface="Courier New"/>
              </a:rPr>
              <a:t>aTest</a:t>
            </a:r>
            <a:r>
              <a:rPr lang="en-US" sz="1800" dirty="0" smtClean="0">
                <a:latin typeface="Courier New"/>
                <a:cs typeface="Courier New"/>
              </a:rPr>
              <a:t>() { /* … */ }</a:t>
            </a:r>
          </a:p>
          <a:p>
            <a:pPr marL="0" indent="0">
              <a:lnSpc>
                <a:spcPct val="60000"/>
              </a:lnSpc>
              <a:buNone/>
            </a:pPr>
            <a:r>
              <a:rPr lang="en-US" sz="1800" dirty="0" smtClean="0">
                <a:latin typeface="Courier New"/>
                <a:cs typeface="Courier New"/>
              </a:rPr>
              <a:t>}</a:t>
            </a:r>
          </a:p>
          <a:p>
            <a:pPr marL="0" indent="0">
              <a:lnSpc>
                <a:spcPct val="60000"/>
              </a:lnSpc>
              <a:buNone/>
            </a:pPr>
            <a:endParaRPr lang="en-US" sz="1800" dirty="0" smtClean="0">
              <a:latin typeface="Courier New"/>
              <a:cs typeface="Courier New"/>
            </a:endParaRPr>
          </a:p>
          <a:p>
            <a:pPr marL="0" indent="0">
              <a:lnSpc>
                <a:spcPct val="60000"/>
              </a:lnSpc>
              <a:buNone/>
            </a:pPr>
            <a:r>
              <a:rPr lang="en-US" sz="1800" dirty="0" smtClean="0">
                <a:latin typeface="Courier New"/>
                <a:cs typeface="Courier New"/>
              </a:rPr>
              <a:t>class </a:t>
            </a:r>
            <a:r>
              <a:rPr lang="en-US" sz="1800" dirty="0" err="1" smtClean="0">
                <a:latin typeface="Courier New"/>
                <a:cs typeface="Courier New"/>
              </a:rPr>
              <a:t>MyRule</a:t>
            </a:r>
            <a:r>
              <a:rPr lang="en-US" sz="1800" dirty="0" smtClean="0">
                <a:latin typeface="Courier New"/>
                <a:cs typeface="Courier New"/>
              </a:rPr>
              <a:t> implements </a:t>
            </a:r>
            <a:r>
              <a:rPr lang="en-US" sz="1800" dirty="0" err="1" smtClean="0">
                <a:latin typeface="Courier New"/>
                <a:cs typeface="Courier New"/>
              </a:rPr>
              <a:t>TestRule</a:t>
            </a:r>
            <a:r>
              <a:rPr lang="en-US" sz="1800" dirty="0" smtClean="0">
                <a:latin typeface="Courier New"/>
                <a:cs typeface="Courier New"/>
              </a:rPr>
              <a:t> {</a:t>
            </a:r>
          </a:p>
          <a:p>
            <a:pPr marL="0" indent="0">
              <a:lnSpc>
                <a:spcPct val="60000"/>
              </a:lnSpc>
              <a:buNone/>
            </a:pPr>
            <a:r>
              <a:rPr lang="en-US" sz="1800" dirty="0">
                <a:latin typeface="Courier New"/>
                <a:cs typeface="Courier New"/>
              </a:rPr>
              <a:t> </a:t>
            </a:r>
            <a:r>
              <a:rPr lang="en-US" sz="1800" dirty="0" smtClean="0">
                <a:latin typeface="Courier New"/>
                <a:cs typeface="Courier New"/>
              </a:rPr>
              <a:t>   // …</a:t>
            </a:r>
          </a:p>
          <a:p>
            <a:pPr marL="0" indent="0">
              <a:lnSpc>
                <a:spcPct val="60000"/>
              </a:lnSpc>
              <a:buNone/>
            </a:pPr>
            <a:r>
              <a:rPr lang="en-US" sz="1800" dirty="0">
                <a:latin typeface="Courier New"/>
                <a:cs typeface="Courier New"/>
              </a:rPr>
              <a:t>}</a:t>
            </a:r>
            <a:endParaRPr lang="en-US" sz="1800" dirty="0" smtClean="0">
              <a:latin typeface="Courier New"/>
              <a:cs typeface="Courier New"/>
            </a:endParaRPr>
          </a:p>
        </p:txBody>
      </p:sp>
    </p:spTree>
    <p:extLst>
      <p:ext uri="{BB962C8B-B14F-4D97-AF65-F5344CB8AC3E}">
        <p14:creationId xmlns:p14="http://schemas.microsoft.com/office/powerpoint/2010/main" val="42206554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ExpectedException</a:t>
            </a:r>
            <a:r>
              <a:rPr lang="en-US" dirty="0" smtClean="0"/>
              <a:t> – JUnit 3</a:t>
            </a:r>
            <a:endParaRPr lang="en-US" dirty="0"/>
          </a:p>
        </p:txBody>
      </p:sp>
      <p:sp>
        <p:nvSpPr>
          <p:cNvPr id="3" name="Content Placeholder 2"/>
          <p:cNvSpPr>
            <a:spLocks noGrp="1"/>
          </p:cNvSpPr>
          <p:nvPr>
            <p:ph idx="1"/>
          </p:nvPr>
        </p:nvSpPr>
        <p:spPr/>
        <p:txBody>
          <a:bodyPr/>
          <a:lstStyle/>
          <a:p>
            <a:pPr marL="0" indent="0">
              <a:lnSpc>
                <a:spcPct val="60000"/>
              </a:lnSpc>
              <a:buNone/>
            </a:pPr>
            <a:r>
              <a:rPr lang="en-US" dirty="0" smtClean="0">
                <a:latin typeface="Courier New"/>
                <a:cs typeface="Courier New"/>
              </a:rPr>
              <a:t>try {</a:t>
            </a:r>
          </a:p>
          <a:p>
            <a:pPr marL="0" indent="0">
              <a:lnSpc>
                <a:spcPct val="60000"/>
              </a:lnSpc>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doSomethingThatRaisesException</a:t>
            </a:r>
            <a:r>
              <a:rPr lang="en-US" dirty="0" smtClean="0">
                <a:latin typeface="Courier New"/>
                <a:cs typeface="Courier New"/>
              </a:rPr>
              <a:t>();</a:t>
            </a:r>
          </a:p>
          <a:p>
            <a:pPr marL="0" indent="0">
              <a:lnSpc>
                <a:spcPct val="60000"/>
              </a:lnSpc>
              <a:buNone/>
            </a:pPr>
            <a:r>
              <a:rPr lang="en-US" dirty="0">
                <a:latin typeface="Courier New"/>
                <a:cs typeface="Courier New"/>
              </a:rPr>
              <a:t> </a:t>
            </a:r>
            <a:r>
              <a:rPr lang="en-US" dirty="0" smtClean="0">
                <a:latin typeface="Courier New"/>
                <a:cs typeface="Courier New"/>
              </a:rPr>
              <a:t>   fail();</a:t>
            </a:r>
          </a:p>
          <a:p>
            <a:pPr marL="0" indent="0">
              <a:lnSpc>
                <a:spcPct val="60000"/>
              </a:lnSpc>
              <a:buNone/>
            </a:pPr>
            <a:r>
              <a:rPr lang="en-US" dirty="0" smtClean="0">
                <a:latin typeface="Courier New"/>
                <a:cs typeface="Courier New"/>
              </a:rPr>
              <a:t>} catch (</a:t>
            </a:r>
            <a:r>
              <a:rPr lang="en-US" dirty="0" err="1" smtClean="0">
                <a:latin typeface="Courier New"/>
                <a:cs typeface="Courier New"/>
              </a:rPr>
              <a:t>TheExceptionIAmExpecting</a:t>
            </a:r>
            <a:r>
              <a:rPr lang="en-US" dirty="0" smtClean="0">
                <a:latin typeface="Courier New"/>
                <a:cs typeface="Courier New"/>
              </a:rPr>
              <a:t> ignored) {</a:t>
            </a:r>
          </a:p>
          <a:p>
            <a:pPr marL="0" indent="0">
              <a:lnSpc>
                <a:spcPct val="60000"/>
              </a:lnSpc>
              <a:buNone/>
            </a:pPr>
            <a:r>
              <a:rPr lang="en-US" dirty="0">
                <a:latin typeface="Courier New"/>
                <a:cs typeface="Courier New"/>
              </a:rPr>
              <a:t> </a:t>
            </a:r>
            <a:r>
              <a:rPr lang="en-US" dirty="0" smtClean="0">
                <a:latin typeface="Courier New"/>
                <a:cs typeface="Courier New"/>
              </a:rPr>
              <a:t>   // success</a:t>
            </a:r>
          </a:p>
          <a:p>
            <a:pPr marL="0" indent="0">
              <a:lnSpc>
                <a:spcPct val="60000"/>
              </a:lnSpc>
              <a:buNone/>
            </a:pPr>
            <a:r>
              <a:rPr lang="en-US" dirty="0" smtClean="0">
                <a:latin typeface="Courier New"/>
                <a:cs typeface="Courier New"/>
              </a:rPr>
              <a:t>}</a:t>
            </a:r>
          </a:p>
          <a:p>
            <a:pPr marL="0" indent="0">
              <a:buNone/>
            </a:pPr>
            <a:endParaRPr lang="en-US" dirty="0"/>
          </a:p>
        </p:txBody>
      </p:sp>
    </p:spTree>
    <p:extLst>
      <p:ext uri="{BB962C8B-B14F-4D97-AF65-F5344CB8AC3E}">
        <p14:creationId xmlns:p14="http://schemas.microsoft.com/office/powerpoint/2010/main" val="36637215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JUnit 4, Take 1</a:t>
            </a:r>
            <a:endParaRPr lang="en-US" dirty="0"/>
          </a:p>
        </p:txBody>
      </p:sp>
      <p:sp>
        <p:nvSpPr>
          <p:cNvPr id="3" name="Content Placeholder 2"/>
          <p:cNvSpPr>
            <a:spLocks noGrp="1"/>
          </p:cNvSpPr>
          <p:nvPr>
            <p:ph idx="1"/>
          </p:nvPr>
        </p:nvSpPr>
        <p:spPr/>
        <p:txBody>
          <a:bodyPr>
            <a:normAutofit/>
          </a:bodyPr>
          <a:lstStyle/>
          <a:p>
            <a:pPr marL="0" indent="0">
              <a:lnSpc>
                <a:spcPct val="60000"/>
              </a:lnSpc>
              <a:buNone/>
            </a:pPr>
            <a:r>
              <a:rPr lang="en-US" sz="1800" dirty="0" smtClean="0">
                <a:latin typeface="Courier New"/>
                <a:cs typeface="Courier New"/>
              </a:rPr>
              <a:t>@Test(expected = </a:t>
            </a:r>
            <a:r>
              <a:rPr lang="en-US" sz="1800" dirty="0" err="1" smtClean="0">
                <a:latin typeface="Courier New"/>
                <a:cs typeface="Courier New"/>
              </a:rPr>
              <a:t>TheExceptionIAmExpecting.class</a:t>
            </a:r>
            <a:r>
              <a:rPr lang="en-US" sz="1800" dirty="0" smtClean="0">
                <a:latin typeface="Courier New"/>
                <a:cs typeface="Courier New"/>
              </a:rPr>
              <a:t>)</a:t>
            </a:r>
          </a:p>
          <a:p>
            <a:pPr marL="0" indent="0">
              <a:lnSpc>
                <a:spcPct val="60000"/>
              </a:lnSpc>
              <a:buNone/>
            </a:pPr>
            <a:r>
              <a:rPr lang="en-US" sz="1800" dirty="0">
                <a:latin typeface="Courier New"/>
                <a:cs typeface="Courier New"/>
              </a:rPr>
              <a:t>p</a:t>
            </a:r>
            <a:r>
              <a:rPr lang="en-US" sz="1800" dirty="0" smtClean="0">
                <a:latin typeface="Courier New"/>
                <a:cs typeface="Courier New"/>
              </a:rPr>
              <a:t>ublic void reject() {</a:t>
            </a:r>
          </a:p>
          <a:p>
            <a:pPr marL="0" indent="0">
              <a:lnSpc>
                <a:spcPct val="60000"/>
              </a:lnSpc>
              <a:buNone/>
            </a:pPr>
            <a:r>
              <a:rPr lang="en-US" sz="1800" dirty="0" smtClean="0">
                <a:latin typeface="Courier New"/>
                <a:cs typeface="Courier New"/>
              </a:rPr>
              <a:t>    </a:t>
            </a:r>
            <a:r>
              <a:rPr lang="en-US" sz="1800" dirty="0" err="1" smtClean="0">
                <a:latin typeface="Courier New"/>
                <a:cs typeface="Courier New"/>
              </a:rPr>
              <a:t>doSomethingThatRaisesException</a:t>
            </a:r>
            <a:r>
              <a:rPr lang="en-US" sz="1800" dirty="0">
                <a:latin typeface="Courier New"/>
                <a:cs typeface="Courier New"/>
              </a:rPr>
              <a:t>();</a:t>
            </a:r>
            <a:endParaRPr lang="en-US" sz="1800" dirty="0" smtClean="0">
              <a:latin typeface="Courier New"/>
              <a:cs typeface="Courier New"/>
            </a:endParaRPr>
          </a:p>
          <a:p>
            <a:pPr marL="0" indent="0">
              <a:lnSpc>
                <a:spcPct val="60000"/>
              </a:lnSpc>
              <a:buNone/>
            </a:pPr>
            <a:r>
              <a:rPr lang="en-US" sz="1800" dirty="0" smtClean="0">
                <a:latin typeface="Courier New"/>
                <a:cs typeface="Courier New"/>
              </a:rPr>
              <a:t>}</a:t>
            </a:r>
          </a:p>
          <a:p>
            <a:pPr marL="0" indent="0">
              <a:buNone/>
            </a:pPr>
            <a:endParaRPr lang="en-US" dirty="0" smtClean="0"/>
          </a:p>
          <a:p>
            <a:r>
              <a:rPr lang="en-US" dirty="0" smtClean="0"/>
              <a:t>What if I want to test exception message, cause…?</a:t>
            </a:r>
            <a:endParaRPr lang="en-US" dirty="0"/>
          </a:p>
        </p:txBody>
      </p:sp>
    </p:spTree>
    <p:extLst>
      <p:ext uri="{BB962C8B-B14F-4D97-AF65-F5344CB8AC3E}">
        <p14:creationId xmlns:p14="http://schemas.microsoft.com/office/powerpoint/2010/main" val="30413537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JUnit 4, Take 2</a:t>
            </a:r>
            <a:endParaRPr lang="en-US" dirty="0"/>
          </a:p>
        </p:txBody>
      </p:sp>
      <p:sp>
        <p:nvSpPr>
          <p:cNvPr id="3" name="Content Placeholder 2"/>
          <p:cNvSpPr>
            <a:spLocks noGrp="1"/>
          </p:cNvSpPr>
          <p:nvPr>
            <p:ph idx="1"/>
          </p:nvPr>
        </p:nvSpPr>
        <p:spPr/>
        <p:txBody>
          <a:bodyPr>
            <a:normAutofit/>
          </a:bodyPr>
          <a:lstStyle/>
          <a:p>
            <a:pPr marL="0" indent="0">
              <a:lnSpc>
                <a:spcPct val="60000"/>
              </a:lnSpc>
              <a:buNone/>
            </a:pPr>
            <a:r>
              <a:rPr lang="en-US" sz="1800" dirty="0" smtClean="0">
                <a:latin typeface="Courier New"/>
                <a:cs typeface="Courier New"/>
              </a:rPr>
              <a:t>@Rule public final </a:t>
            </a:r>
            <a:r>
              <a:rPr lang="en-US" sz="1800" dirty="0" err="1" smtClean="0">
                <a:latin typeface="Courier New"/>
                <a:cs typeface="Courier New"/>
              </a:rPr>
              <a:t>ExpectedException</a:t>
            </a:r>
            <a:r>
              <a:rPr lang="en-US" sz="1800" dirty="0" smtClean="0">
                <a:latin typeface="Courier New"/>
                <a:cs typeface="Courier New"/>
              </a:rPr>
              <a:t> thrown =</a:t>
            </a:r>
          </a:p>
          <a:p>
            <a:pPr marL="0" indent="0">
              <a:lnSpc>
                <a:spcPct val="60000"/>
              </a:lnSpc>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ExpectedException.none</a:t>
            </a:r>
            <a:r>
              <a:rPr lang="en-US" sz="1800" dirty="0" smtClean="0">
                <a:latin typeface="Courier New"/>
                <a:cs typeface="Courier New"/>
              </a:rPr>
              <a:t>();</a:t>
            </a:r>
          </a:p>
          <a:p>
            <a:pPr marL="0" indent="0">
              <a:lnSpc>
                <a:spcPct val="60000"/>
              </a:lnSpc>
              <a:buNone/>
            </a:pPr>
            <a:endParaRPr lang="en-US" sz="1800" dirty="0" smtClean="0">
              <a:latin typeface="Courier New"/>
              <a:cs typeface="Courier New"/>
            </a:endParaRPr>
          </a:p>
          <a:p>
            <a:pPr marL="0" indent="0">
              <a:lnSpc>
                <a:spcPct val="60000"/>
              </a:lnSpc>
              <a:buNone/>
            </a:pPr>
            <a:r>
              <a:rPr lang="en-US" sz="1800" dirty="0" smtClean="0">
                <a:latin typeface="Courier New"/>
                <a:cs typeface="Courier New"/>
              </a:rPr>
              <a:t>@Test public void reject() {</a:t>
            </a:r>
          </a:p>
          <a:p>
            <a:pPr marL="0" indent="0">
              <a:lnSpc>
                <a:spcPct val="60000"/>
              </a:lnSpc>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thrown.expect</a:t>
            </a:r>
            <a:r>
              <a:rPr lang="en-US" sz="1800" dirty="0" smtClean="0">
                <a:latin typeface="Courier New"/>
                <a:cs typeface="Courier New"/>
              </a:rPr>
              <a:t>(</a:t>
            </a:r>
            <a:r>
              <a:rPr lang="en-US" sz="1800" dirty="0" err="1" smtClean="0">
                <a:latin typeface="Courier New"/>
                <a:cs typeface="Courier New"/>
              </a:rPr>
              <a:t>TheExceptionIAmExpecting.class</a:t>
            </a:r>
            <a:r>
              <a:rPr lang="en-US" sz="1800" dirty="0" smtClean="0">
                <a:latin typeface="Courier New"/>
                <a:cs typeface="Courier New"/>
              </a:rPr>
              <a:t>);</a:t>
            </a:r>
          </a:p>
          <a:p>
            <a:pPr marL="0" indent="0">
              <a:lnSpc>
                <a:spcPct val="60000"/>
              </a:lnSpc>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thrown.expectMessage</a:t>
            </a:r>
            <a:r>
              <a:rPr lang="en-US" sz="1800" dirty="0" smtClean="0">
                <a:latin typeface="Courier New"/>
                <a:cs typeface="Courier New"/>
              </a:rPr>
              <a:t>("a substring");</a:t>
            </a:r>
          </a:p>
          <a:p>
            <a:pPr marL="0" indent="0">
              <a:lnSpc>
                <a:spcPct val="60000"/>
              </a:lnSpc>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thrown.expect</a:t>
            </a:r>
            <a:r>
              <a:rPr lang="en-US" sz="1800" dirty="0" smtClean="0">
                <a:latin typeface="Courier New"/>
                <a:cs typeface="Courier New"/>
              </a:rPr>
              <a:t>(</a:t>
            </a:r>
            <a:r>
              <a:rPr lang="en-US" sz="1800" dirty="0" err="1" smtClean="0">
                <a:latin typeface="Courier New"/>
                <a:cs typeface="Courier New"/>
              </a:rPr>
              <a:t>someMatcher</a:t>
            </a:r>
            <a:r>
              <a:rPr lang="en-US" sz="1800" dirty="0" smtClean="0">
                <a:latin typeface="Courier New"/>
                <a:cs typeface="Courier New"/>
              </a:rPr>
              <a:t>);</a:t>
            </a:r>
          </a:p>
          <a:p>
            <a:pPr marL="0" indent="0">
              <a:lnSpc>
                <a:spcPct val="60000"/>
              </a:lnSpc>
              <a:buNone/>
            </a:pPr>
            <a:r>
              <a:rPr lang="en-US" sz="1800" dirty="0" smtClean="0">
                <a:latin typeface="Courier New"/>
                <a:cs typeface="Courier New"/>
              </a:rPr>
              <a:t>    </a:t>
            </a:r>
            <a:r>
              <a:rPr lang="en-US" sz="1800" dirty="0" err="1" smtClean="0">
                <a:latin typeface="Courier New"/>
                <a:cs typeface="Courier New"/>
              </a:rPr>
              <a:t>doSomethingThatRaisesException</a:t>
            </a:r>
            <a:r>
              <a:rPr lang="en-US" sz="1800" dirty="0">
                <a:latin typeface="Courier New"/>
                <a:cs typeface="Courier New"/>
              </a:rPr>
              <a:t>();</a:t>
            </a:r>
            <a:endParaRPr lang="en-US" sz="1800" dirty="0" smtClean="0">
              <a:latin typeface="Courier New"/>
              <a:cs typeface="Courier New"/>
            </a:endParaRPr>
          </a:p>
          <a:p>
            <a:pPr marL="0" indent="0">
              <a:lnSpc>
                <a:spcPct val="60000"/>
              </a:lnSpc>
              <a:buNone/>
            </a:pPr>
            <a:r>
              <a:rPr lang="en-US" sz="1800" dirty="0" smtClean="0">
                <a:latin typeface="Courier New"/>
                <a:cs typeface="Courier New"/>
              </a:rPr>
              <a:t>}</a:t>
            </a:r>
          </a:p>
          <a:p>
            <a:pPr marL="0" indent="0">
              <a:buNone/>
            </a:pPr>
            <a:endParaRPr lang="en-US" dirty="0" smtClean="0"/>
          </a:p>
        </p:txBody>
      </p:sp>
      <p:sp>
        <p:nvSpPr>
          <p:cNvPr id="4" name="TextBox 3"/>
          <p:cNvSpPr txBox="1"/>
          <p:nvPr/>
        </p:nvSpPr>
        <p:spPr>
          <a:xfrm>
            <a:off x="4158584" y="11723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09589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TempFolder</a:t>
            </a:r>
            <a:endParaRPr lang="en-US" dirty="0"/>
          </a:p>
        </p:txBody>
      </p:sp>
      <p:sp>
        <p:nvSpPr>
          <p:cNvPr id="3" name="Content Placeholder 2"/>
          <p:cNvSpPr>
            <a:spLocks noGrp="1"/>
          </p:cNvSpPr>
          <p:nvPr>
            <p:ph idx="1"/>
          </p:nvPr>
        </p:nvSpPr>
        <p:spPr/>
        <p:txBody>
          <a:bodyPr>
            <a:normAutofit/>
          </a:bodyPr>
          <a:lstStyle/>
          <a:p>
            <a:pPr marL="0" indent="0">
              <a:lnSpc>
                <a:spcPct val="60000"/>
              </a:lnSpc>
              <a:buNone/>
            </a:pPr>
            <a:r>
              <a:rPr lang="en-US" sz="1800" dirty="0" smtClean="0">
                <a:latin typeface="Courier New"/>
                <a:cs typeface="Courier New"/>
              </a:rPr>
              <a:t>@Rule public final </a:t>
            </a:r>
            <a:r>
              <a:rPr lang="en-US" sz="1800" dirty="0" err="1" smtClean="0">
                <a:latin typeface="Courier New"/>
                <a:cs typeface="Courier New"/>
              </a:rPr>
              <a:t>TempFolder</a:t>
            </a:r>
            <a:r>
              <a:rPr lang="en-US" sz="1800" dirty="0" smtClean="0">
                <a:latin typeface="Courier New"/>
                <a:cs typeface="Courier New"/>
              </a:rPr>
              <a:t> </a:t>
            </a:r>
            <a:r>
              <a:rPr lang="en-US" sz="1800" dirty="0" err="1" smtClean="0">
                <a:latin typeface="Courier New"/>
                <a:cs typeface="Courier New"/>
              </a:rPr>
              <a:t>fileSystem</a:t>
            </a:r>
            <a:r>
              <a:rPr lang="en-US" sz="1800" dirty="0" smtClean="0">
                <a:latin typeface="Courier New"/>
                <a:cs typeface="Courier New"/>
              </a:rPr>
              <a:t> =</a:t>
            </a:r>
          </a:p>
          <a:p>
            <a:pPr marL="0" indent="0">
              <a:lnSpc>
                <a:spcPct val="60000"/>
              </a:lnSpc>
              <a:buNone/>
            </a:pPr>
            <a:r>
              <a:rPr lang="en-US" sz="1800" dirty="0">
                <a:latin typeface="Courier New"/>
                <a:cs typeface="Courier New"/>
              </a:rPr>
              <a:t> </a:t>
            </a:r>
            <a:r>
              <a:rPr lang="en-US" sz="1800" dirty="0" smtClean="0">
                <a:latin typeface="Courier New"/>
                <a:cs typeface="Courier New"/>
              </a:rPr>
              <a:t>   new </a:t>
            </a:r>
            <a:r>
              <a:rPr lang="en-US" sz="1800" dirty="0" err="1" smtClean="0">
                <a:latin typeface="Courier New"/>
                <a:cs typeface="Courier New"/>
              </a:rPr>
              <a:t>TempFolder</a:t>
            </a:r>
            <a:r>
              <a:rPr lang="en-US" sz="1800" dirty="0" smtClean="0">
                <a:latin typeface="Courier New"/>
                <a:cs typeface="Courier New"/>
              </a:rPr>
              <a:t>();</a:t>
            </a:r>
          </a:p>
          <a:p>
            <a:pPr marL="0" indent="0">
              <a:lnSpc>
                <a:spcPct val="60000"/>
              </a:lnSpc>
              <a:buNone/>
            </a:pPr>
            <a:endParaRPr lang="en-US" sz="1800" dirty="0" smtClean="0">
              <a:latin typeface="Courier New"/>
              <a:cs typeface="Courier New"/>
            </a:endParaRPr>
          </a:p>
          <a:p>
            <a:pPr marL="0" indent="0">
              <a:lnSpc>
                <a:spcPct val="60000"/>
              </a:lnSpc>
              <a:buNone/>
            </a:pPr>
            <a:r>
              <a:rPr lang="en-US" sz="1800" dirty="0" smtClean="0">
                <a:latin typeface="Courier New"/>
                <a:cs typeface="Courier New"/>
              </a:rPr>
              <a:t>@Test</a:t>
            </a:r>
          </a:p>
          <a:p>
            <a:pPr marL="0" indent="0">
              <a:lnSpc>
                <a:spcPct val="60000"/>
              </a:lnSpc>
              <a:buNone/>
            </a:pPr>
            <a:r>
              <a:rPr lang="en-US" sz="1800" dirty="0">
                <a:latin typeface="Courier New"/>
                <a:cs typeface="Courier New"/>
              </a:rPr>
              <a:t>p</a:t>
            </a:r>
            <a:r>
              <a:rPr lang="en-US" sz="1800" dirty="0" smtClean="0">
                <a:latin typeface="Courier New"/>
                <a:cs typeface="Courier New"/>
              </a:rPr>
              <a:t>ublic void </a:t>
            </a:r>
            <a:r>
              <a:rPr lang="en-US" sz="1800" dirty="0" err="1" smtClean="0">
                <a:latin typeface="Courier New"/>
                <a:cs typeface="Courier New"/>
              </a:rPr>
              <a:t>manipulateFiles</a:t>
            </a:r>
            <a:r>
              <a:rPr lang="en-US" sz="1800" dirty="0" smtClean="0">
                <a:latin typeface="Courier New"/>
                <a:cs typeface="Courier New"/>
              </a:rPr>
              <a:t>() {</a:t>
            </a:r>
          </a:p>
          <a:p>
            <a:pPr marL="0" indent="0">
              <a:lnSpc>
                <a:spcPct val="60000"/>
              </a:lnSpc>
              <a:buNone/>
            </a:pPr>
            <a:r>
              <a:rPr lang="en-US" sz="1800" dirty="0" smtClean="0">
                <a:latin typeface="Courier New"/>
                <a:cs typeface="Courier New"/>
              </a:rPr>
              <a:t>    </a:t>
            </a:r>
            <a:r>
              <a:rPr lang="en-US" sz="1800" dirty="0" err="1" smtClean="0">
                <a:latin typeface="Courier New"/>
                <a:cs typeface="Courier New"/>
              </a:rPr>
              <a:t>assertEquals</a:t>
            </a:r>
            <a:r>
              <a:rPr lang="en-US" sz="1800" dirty="0" smtClean="0">
                <a:latin typeface="Courier New"/>
                <a:cs typeface="Courier New"/>
              </a:rPr>
              <a:t>(0, new </a:t>
            </a:r>
            <a:r>
              <a:rPr lang="en-US" sz="1800" dirty="0" err="1" smtClean="0">
                <a:latin typeface="Courier New"/>
                <a:cs typeface="Courier New"/>
              </a:rPr>
              <a:t>FileCounter</a:t>
            </a:r>
            <a:r>
              <a:rPr lang="en-US" sz="1800" dirty="0" smtClean="0">
                <a:latin typeface="Courier New"/>
                <a:cs typeface="Courier New"/>
              </a:rPr>
              <a:t>().count(</a:t>
            </a:r>
          </a:p>
          <a:p>
            <a:pPr marL="0" indent="0">
              <a:lnSpc>
                <a:spcPct val="60000"/>
              </a:lnSpc>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fileSystem.newFolder</a:t>
            </a:r>
            <a:r>
              <a:rPr lang="en-US" sz="1800" dirty="0" smtClean="0">
                <a:latin typeface="Courier New"/>
                <a:cs typeface="Courier New"/>
              </a:rPr>
              <a:t>("</a:t>
            </a:r>
            <a:r>
              <a:rPr lang="en-US" sz="1800" dirty="0" err="1" smtClean="0">
                <a:latin typeface="Courier New"/>
                <a:cs typeface="Courier New"/>
              </a:rPr>
              <a:t>aFolder</a:t>
            </a:r>
            <a:r>
              <a:rPr lang="en-US" sz="1800" dirty="0" smtClean="0">
                <a:latin typeface="Courier New"/>
                <a:cs typeface="Courier New"/>
              </a:rPr>
              <a:t>");</a:t>
            </a:r>
          </a:p>
          <a:p>
            <a:pPr marL="0" indent="0">
              <a:lnSpc>
                <a:spcPct val="60000"/>
              </a:lnSpc>
              <a:buNone/>
            </a:pPr>
            <a:r>
              <a:rPr lang="en-US" sz="1800" dirty="0" smtClean="0">
                <a:latin typeface="Courier New"/>
                <a:cs typeface="Courier New"/>
              </a:rPr>
              <a:t>}</a:t>
            </a:r>
          </a:p>
        </p:txBody>
      </p:sp>
    </p:spTree>
    <p:extLst>
      <p:ext uri="{BB962C8B-B14F-4D97-AF65-F5344CB8AC3E}">
        <p14:creationId xmlns:p14="http://schemas.microsoft.com/office/powerpoint/2010/main" val="11309589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TestName</a:t>
            </a:r>
            <a:endParaRPr lang="en-US" dirty="0"/>
          </a:p>
        </p:txBody>
      </p:sp>
      <p:sp>
        <p:nvSpPr>
          <p:cNvPr id="3" name="Content Placeholder 2"/>
          <p:cNvSpPr>
            <a:spLocks noGrp="1"/>
          </p:cNvSpPr>
          <p:nvPr>
            <p:ph idx="1"/>
          </p:nvPr>
        </p:nvSpPr>
        <p:spPr/>
        <p:txBody>
          <a:bodyPr>
            <a:normAutofit/>
          </a:bodyPr>
          <a:lstStyle/>
          <a:p>
            <a:pPr marL="0" indent="0">
              <a:lnSpc>
                <a:spcPct val="60000"/>
              </a:lnSpc>
              <a:buNone/>
            </a:pPr>
            <a:r>
              <a:rPr lang="en-US" sz="1800" dirty="0" smtClean="0">
                <a:latin typeface="Courier New"/>
                <a:cs typeface="Courier New"/>
              </a:rPr>
              <a:t>@Rule</a:t>
            </a:r>
          </a:p>
          <a:p>
            <a:pPr marL="0" indent="0">
              <a:lnSpc>
                <a:spcPct val="60000"/>
              </a:lnSpc>
              <a:buNone/>
            </a:pPr>
            <a:r>
              <a:rPr lang="en-US" sz="1800" dirty="0" smtClean="0">
                <a:latin typeface="Courier New"/>
                <a:cs typeface="Courier New"/>
              </a:rPr>
              <a:t>public final </a:t>
            </a:r>
            <a:r>
              <a:rPr lang="en-US" sz="1800" dirty="0" err="1" smtClean="0">
                <a:latin typeface="Courier New"/>
                <a:cs typeface="Courier New"/>
              </a:rPr>
              <a:t>TestName</a:t>
            </a:r>
            <a:r>
              <a:rPr lang="en-US" sz="1800" dirty="0" smtClean="0">
                <a:latin typeface="Courier New"/>
                <a:cs typeface="Courier New"/>
              </a:rPr>
              <a:t> name = new </a:t>
            </a:r>
            <a:r>
              <a:rPr lang="en-US" sz="1800" dirty="0" err="1" smtClean="0">
                <a:latin typeface="Courier New"/>
                <a:cs typeface="Courier New"/>
              </a:rPr>
              <a:t>TestName</a:t>
            </a:r>
            <a:r>
              <a:rPr lang="en-US" sz="1800" dirty="0" smtClean="0">
                <a:latin typeface="Courier New"/>
                <a:cs typeface="Courier New"/>
              </a:rPr>
              <a:t>();</a:t>
            </a:r>
          </a:p>
          <a:p>
            <a:pPr marL="0" indent="0">
              <a:lnSpc>
                <a:spcPct val="60000"/>
              </a:lnSpc>
              <a:buNone/>
            </a:pPr>
            <a:endParaRPr lang="en-US" sz="1800" dirty="0" smtClean="0">
              <a:latin typeface="Courier New"/>
              <a:cs typeface="Courier New"/>
            </a:endParaRPr>
          </a:p>
          <a:p>
            <a:pPr marL="0" indent="0">
              <a:lnSpc>
                <a:spcPct val="60000"/>
              </a:lnSpc>
              <a:buNone/>
            </a:pPr>
            <a:r>
              <a:rPr lang="en-US" sz="1800" dirty="0" smtClean="0">
                <a:latin typeface="Courier New"/>
                <a:cs typeface="Courier New"/>
              </a:rPr>
              <a:t>@Test</a:t>
            </a:r>
          </a:p>
          <a:p>
            <a:pPr marL="0" indent="0">
              <a:lnSpc>
                <a:spcPct val="60000"/>
              </a:lnSpc>
              <a:buNone/>
            </a:pPr>
            <a:r>
              <a:rPr lang="en-US" sz="1800" dirty="0">
                <a:latin typeface="Courier New"/>
                <a:cs typeface="Courier New"/>
              </a:rPr>
              <a:t>p</a:t>
            </a:r>
            <a:r>
              <a:rPr lang="en-US" sz="1800" dirty="0" smtClean="0">
                <a:latin typeface="Courier New"/>
                <a:cs typeface="Courier New"/>
              </a:rPr>
              <a:t>ublic void </a:t>
            </a:r>
            <a:r>
              <a:rPr lang="en-US" sz="1800" dirty="0" err="1" smtClean="0">
                <a:latin typeface="Courier New"/>
                <a:cs typeface="Courier New"/>
              </a:rPr>
              <a:t>refersToSelf</a:t>
            </a:r>
            <a:r>
              <a:rPr lang="en-US" sz="1800" dirty="0" smtClean="0">
                <a:latin typeface="Courier New"/>
                <a:cs typeface="Courier New"/>
              </a:rPr>
              <a:t>() {</a:t>
            </a:r>
          </a:p>
          <a:p>
            <a:pPr marL="0" indent="0">
              <a:lnSpc>
                <a:spcPct val="60000"/>
              </a:lnSpc>
              <a:buNone/>
            </a:pPr>
            <a:r>
              <a:rPr lang="en-US" sz="1800" dirty="0" smtClean="0">
                <a:latin typeface="Courier New"/>
                <a:cs typeface="Courier New"/>
              </a:rPr>
              <a:t>    </a:t>
            </a:r>
            <a:r>
              <a:rPr lang="en-US" sz="1800" dirty="0" err="1" smtClean="0">
                <a:latin typeface="Courier New"/>
                <a:cs typeface="Courier New"/>
              </a:rPr>
              <a:t>System.out.println</a:t>
            </a:r>
            <a:r>
              <a:rPr lang="en-US" sz="1800" dirty="0" smtClean="0">
                <a:latin typeface="Courier New"/>
                <a:cs typeface="Courier New"/>
              </a:rPr>
              <a:t>(</a:t>
            </a:r>
            <a:r>
              <a:rPr lang="en-US" sz="1800" dirty="0" err="1" smtClean="0">
                <a:latin typeface="Courier New"/>
                <a:cs typeface="Courier New"/>
              </a:rPr>
              <a:t>name.getMethodName</a:t>
            </a:r>
            <a:r>
              <a:rPr lang="en-US" sz="1800" dirty="0" smtClean="0">
                <a:latin typeface="Courier New"/>
                <a:cs typeface="Courier New"/>
              </a:rPr>
              <a:t>());</a:t>
            </a:r>
          </a:p>
          <a:p>
            <a:pPr marL="0" indent="0">
              <a:lnSpc>
                <a:spcPct val="60000"/>
              </a:lnSpc>
              <a:buNone/>
            </a:pPr>
            <a:r>
              <a:rPr lang="en-US" sz="1800" dirty="0" smtClean="0">
                <a:latin typeface="Courier New"/>
                <a:cs typeface="Courier New"/>
              </a:rPr>
              <a:t>}</a:t>
            </a:r>
          </a:p>
        </p:txBody>
      </p:sp>
    </p:spTree>
    <p:extLst>
      <p:ext uri="{BB962C8B-B14F-4D97-AF65-F5344CB8AC3E}">
        <p14:creationId xmlns:p14="http://schemas.microsoft.com/office/powerpoint/2010/main" val="11230967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Logging Rule</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a:cs typeface="Courier New"/>
            </a:endParaRPr>
          </a:p>
        </p:txBody>
      </p:sp>
    </p:spTree>
    <p:extLst>
      <p:ext uri="{BB962C8B-B14F-4D97-AF65-F5344CB8AC3E}">
        <p14:creationId xmlns:p14="http://schemas.microsoft.com/office/powerpoint/2010/main" val="25470973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Clock</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a:cs typeface="Courier New"/>
            </a:endParaRPr>
          </a:p>
        </p:txBody>
      </p:sp>
    </p:spTree>
    <p:extLst>
      <p:ext uri="{BB962C8B-B14F-4D97-AF65-F5344CB8AC3E}">
        <p14:creationId xmlns:p14="http://schemas.microsoft.com/office/powerpoint/2010/main" val="254709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JUnit Philosophies</a:t>
            </a:r>
          </a:p>
          <a:p>
            <a:r>
              <a:rPr lang="en-US" dirty="0" smtClean="0"/>
              <a:t>From JUnit 3 to JUnit 4</a:t>
            </a:r>
          </a:p>
          <a:p>
            <a:r>
              <a:rPr lang="en-US" dirty="0" smtClean="0"/>
              <a:t>Matchers and Assertions</a:t>
            </a:r>
          </a:p>
          <a:p>
            <a:r>
              <a:rPr lang="en-US" dirty="0" smtClean="0"/>
              <a:t>Rules</a:t>
            </a:r>
          </a:p>
          <a:p>
            <a:r>
              <a:rPr lang="en-US" dirty="0" smtClean="0"/>
              <a:t>Alternative Runners</a:t>
            </a:r>
          </a:p>
          <a:p>
            <a:r>
              <a:rPr lang="en-US" dirty="0" smtClean="0"/>
              <a:t>Theories and Assumptions</a:t>
            </a:r>
          </a:p>
          <a:p>
            <a:r>
              <a:rPr lang="en-US" dirty="0" smtClean="0"/>
              <a:t>Runners: Behind the Music</a:t>
            </a:r>
            <a:endParaRPr lang="en-US" dirty="0"/>
          </a:p>
        </p:txBody>
      </p:sp>
    </p:spTree>
    <p:extLst>
      <p:ext uri="{BB962C8B-B14F-4D97-AF65-F5344CB8AC3E}">
        <p14:creationId xmlns:p14="http://schemas.microsoft.com/office/powerpoint/2010/main" val="9386926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System Properties</a:t>
            </a:r>
            <a:endParaRPr lang="en-U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a:cs typeface="Courier New"/>
            </a:endParaRPr>
          </a:p>
        </p:txBody>
      </p:sp>
    </p:spTree>
    <p:extLst>
      <p:ext uri="{BB962C8B-B14F-4D97-AF65-F5344CB8AC3E}">
        <p14:creationId xmlns:p14="http://schemas.microsoft.com/office/powerpoint/2010/main" val="107918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Under the Hood</a:t>
            </a:r>
            <a:endParaRPr lang="en-US" dirty="0"/>
          </a:p>
        </p:txBody>
      </p:sp>
      <p:sp>
        <p:nvSpPr>
          <p:cNvPr id="3" name="Content Placeholder 2"/>
          <p:cNvSpPr>
            <a:spLocks noGrp="1"/>
          </p:cNvSpPr>
          <p:nvPr>
            <p:ph idx="1"/>
          </p:nvPr>
        </p:nvSpPr>
        <p:spPr/>
        <p:txBody>
          <a:bodyPr>
            <a:normAutofit/>
          </a:bodyPr>
          <a:lstStyle/>
          <a:p>
            <a:r>
              <a:rPr lang="en-US" dirty="0" smtClean="0">
                <a:cs typeface="Courier New"/>
              </a:rPr>
              <a:t>JUnit runners create and chain together Statements that represent a bit of test running workflow.</a:t>
            </a:r>
          </a:p>
          <a:p>
            <a:r>
              <a:rPr lang="en-US" dirty="0" smtClean="0">
                <a:cs typeface="Courier New"/>
              </a:rPr>
              <a:t>Some runners create Rules that each get to execute code before/after/around </a:t>
            </a:r>
            <a:r>
              <a:rPr lang="en-US" smtClean="0">
                <a:cs typeface="Courier New"/>
              </a:rPr>
              <a:t>Statements.</a:t>
            </a:r>
          </a:p>
          <a:p>
            <a:pPr marL="0" indent="0">
              <a:buNone/>
            </a:pPr>
            <a:endParaRPr lang="en-US" dirty="0" smtClean="0">
              <a:cs typeface="Courier New"/>
            </a:endParaRPr>
          </a:p>
          <a:p>
            <a:pPr marL="0" indent="0">
              <a:lnSpc>
                <a:spcPct val="60000"/>
              </a:lnSpc>
              <a:buNone/>
            </a:pPr>
            <a:r>
              <a:rPr lang="en-US" sz="1800" dirty="0">
                <a:latin typeface="Courier New"/>
                <a:cs typeface="Courier New"/>
              </a:rPr>
              <a:t>p</a:t>
            </a:r>
            <a:r>
              <a:rPr lang="en-US" sz="1800" dirty="0" smtClean="0">
                <a:latin typeface="Courier New"/>
                <a:cs typeface="Courier New"/>
              </a:rPr>
              <a:t>ublic interface </a:t>
            </a:r>
            <a:r>
              <a:rPr lang="en-US" sz="1800" dirty="0" err="1" smtClean="0">
                <a:latin typeface="Courier New"/>
                <a:cs typeface="Courier New"/>
              </a:rPr>
              <a:t>TestRule</a:t>
            </a:r>
            <a:r>
              <a:rPr lang="en-US" sz="1800" dirty="0" smtClean="0">
                <a:latin typeface="Courier New"/>
                <a:cs typeface="Courier New"/>
              </a:rPr>
              <a:t> {</a:t>
            </a:r>
          </a:p>
          <a:p>
            <a:pPr marL="0" indent="0">
              <a:lnSpc>
                <a:spcPct val="60000"/>
              </a:lnSpc>
              <a:buNone/>
            </a:pPr>
            <a:r>
              <a:rPr lang="en-US" sz="1800" dirty="0">
                <a:latin typeface="Courier New"/>
                <a:cs typeface="Courier New"/>
              </a:rPr>
              <a:t> </a:t>
            </a:r>
            <a:r>
              <a:rPr lang="en-US" sz="1800" dirty="0" smtClean="0">
                <a:latin typeface="Courier New"/>
                <a:cs typeface="Courier New"/>
              </a:rPr>
              <a:t>   Statement apply(Statement base, Description d);</a:t>
            </a:r>
          </a:p>
          <a:p>
            <a:pPr marL="0" indent="0">
              <a:lnSpc>
                <a:spcPct val="60000"/>
              </a:lnSpc>
              <a:buNone/>
            </a:pPr>
            <a:r>
              <a:rPr lang="en-US" sz="1800" dirty="0">
                <a:latin typeface="Courier New"/>
                <a:cs typeface="Courier New"/>
              </a:rPr>
              <a:t>}</a:t>
            </a:r>
            <a:endParaRPr lang="en-US" sz="1800" dirty="0" smtClean="0">
              <a:latin typeface="Courier New"/>
              <a:cs typeface="Courier New"/>
            </a:endParaRPr>
          </a:p>
        </p:txBody>
      </p:sp>
    </p:spTree>
    <p:extLst>
      <p:ext uri="{BB962C8B-B14F-4D97-AF65-F5344CB8AC3E}">
        <p14:creationId xmlns:p14="http://schemas.microsoft.com/office/powerpoint/2010/main" val="1079187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Ordering</a:t>
            </a:r>
            <a:endParaRPr lang="en-US" dirty="0"/>
          </a:p>
        </p:txBody>
      </p:sp>
      <p:sp>
        <p:nvSpPr>
          <p:cNvPr id="3" name="Content Placeholder 2"/>
          <p:cNvSpPr>
            <a:spLocks noGrp="1"/>
          </p:cNvSpPr>
          <p:nvPr>
            <p:ph idx="1"/>
          </p:nvPr>
        </p:nvSpPr>
        <p:spPr/>
        <p:txBody>
          <a:bodyPr>
            <a:normAutofit/>
          </a:bodyPr>
          <a:lstStyle/>
          <a:p>
            <a:r>
              <a:rPr lang="en-US" dirty="0" smtClean="0">
                <a:cs typeface="Courier New"/>
              </a:rPr>
              <a:t>Demo</a:t>
            </a:r>
          </a:p>
          <a:p>
            <a:r>
              <a:rPr lang="en-US" dirty="0" smtClean="0">
                <a:cs typeface="Courier New"/>
              </a:rPr>
              <a:t>JUnit 4.10: </a:t>
            </a:r>
            <a:r>
              <a:rPr lang="en-US" dirty="0" err="1" smtClean="0">
                <a:cs typeface="Courier New"/>
              </a:rPr>
              <a:t>RuleChain</a:t>
            </a:r>
            <a:endParaRPr lang="en-US" dirty="0" smtClean="0">
              <a:cs typeface="Courier New"/>
            </a:endParaRPr>
          </a:p>
        </p:txBody>
      </p:sp>
    </p:spTree>
    <p:extLst>
      <p:ext uri="{BB962C8B-B14F-4D97-AF65-F5344CB8AC3E}">
        <p14:creationId xmlns:p14="http://schemas.microsoft.com/office/powerpoint/2010/main" val="107918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Runners: Parameterized Tests</a:t>
            </a:r>
            <a:endParaRPr lang="en-US" dirty="0"/>
          </a:p>
        </p:txBody>
      </p:sp>
      <p:sp>
        <p:nvSpPr>
          <p:cNvPr id="3" name="Content Placeholder 2"/>
          <p:cNvSpPr>
            <a:spLocks noGrp="1"/>
          </p:cNvSpPr>
          <p:nvPr>
            <p:ph idx="1"/>
          </p:nvPr>
        </p:nvSpPr>
        <p:spPr/>
        <p:txBody>
          <a:bodyPr>
            <a:normAutofit/>
          </a:bodyPr>
          <a:lstStyle/>
          <a:p>
            <a:r>
              <a:rPr lang="en-US" dirty="0" smtClean="0">
                <a:latin typeface="Courier New"/>
                <a:cs typeface="Courier New"/>
              </a:rPr>
              <a:t>@</a:t>
            </a:r>
            <a:r>
              <a:rPr lang="en-US" dirty="0" err="1" smtClean="0">
                <a:latin typeface="Courier New"/>
                <a:cs typeface="Courier New"/>
              </a:rPr>
              <a:t>RunWith</a:t>
            </a:r>
            <a:r>
              <a:rPr lang="en-US" dirty="0" smtClean="0">
                <a:latin typeface="Courier New"/>
                <a:cs typeface="Courier New"/>
              </a:rPr>
              <a:t>(</a:t>
            </a:r>
            <a:r>
              <a:rPr lang="en-US" dirty="0" err="1" smtClean="0">
                <a:latin typeface="Courier New"/>
                <a:cs typeface="Courier New"/>
              </a:rPr>
              <a:t>Parameterized.class</a:t>
            </a:r>
            <a:r>
              <a:rPr lang="en-US" dirty="0" smtClean="0">
                <a:latin typeface="Courier New"/>
                <a:cs typeface="Courier New"/>
              </a:rPr>
              <a:t>)</a:t>
            </a:r>
          </a:p>
          <a:p>
            <a:r>
              <a:rPr lang="en-US" dirty="0" smtClean="0">
                <a:cs typeface="Courier New"/>
              </a:rPr>
              <a:t>Constructor that accepts parameters</a:t>
            </a:r>
          </a:p>
          <a:p>
            <a:r>
              <a:rPr lang="en-US" dirty="0" smtClean="0">
                <a:latin typeface="Courier New"/>
                <a:cs typeface="Courier New"/>
              </a:rPr>
              <a:t>@Parameters public static Collection&lt;?&gt; data()</a:t>
            </a:r>
          </a:p>
          <a:p>
            <a:r>
              <a:rPr lang="en-US" dirty="0" smtClean="0">
                <a:cs typeface="Courier New"/>
              </a:rPr>
              <a:t>Items from </a:t>
            </a:r>
            <a:r>
              <a:rPr lang="en-US" dirty="0" smtClean="0">
                <a:latin typeface="Courier New"/>
                <a:cs typeface="Courier New"/>
              </a:rPr>
              <a:t>@Parameters</a:t>
            </a:r>
            <a:r>
              <a:rPr lang="en-US" dirty="0" smtClean="0">
                <a:cs typeface="Courier New"/>
              </a:rPr>
              <a:t> method are arrays whose elements correspond to the constructor signature</a:t>
            </a:r>
          </a:p>
          <a:p>
            <a:r>
              <a:rPr lang="en-US" dirty="0" smtClean="0">
                <a:latin typeface="Courier New"/>
                <a:cs typeface="Courier New"/>
              </a:rPr>
              <a:t>@Test</a:t>
            </a:r>
            <a:r>
              <a:rPr lang="en-US" dirty="0" smtClean="0">
                <a:cs typeface="Courier New"/>
              </a:rPr>
              <a:t> run once for each </a:t>
            </a:r>
            <a:r>
              <a:rPr lang="en-US" dirty="0" smtClean="0">
                <a:latin typeface="Courier New"/>
                <a:cs typeface="Courier New"/>
              </a:rPr>
              <a:t>@Parameters</a:t>
            </a:r>
            <a:r>
              <a:rPr lang="en-US" dirty="0" smtClean="0">
                <a:cs typeface="Courier New"/>
              </a:rPr>
              <a:t> value set</a:t>
            </a:r>
          </a:p>
        </p:txBody>
      </p:sp>
    </p:spTree>
    <p:extLst>
      <p:ext uri="{BB962C8B-B14F-4D97-AF65-F5344CB8AC3E}">
        <p14:creationId xmlns:p14="http://schemas.microsoft.com/office/powerpoint/2010/main" val="1079187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Prime Factors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Courier New"/>
              <a:cs typeface="Courier New"/>
            </a:endParaRPr>
          </a:p>
        </p:txBody>
      </p:sp>
    </p:spTree>
    <p:extLst>
      <p:ext uri="{BB962C8B-B14F-4D97-AF65-F5344CB8AC3E}">
        <p14:creationId xmlns:p14="http://schemas.microsoft.com/office/powerpoint/2010/main" val="141395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Runners: Suite</a:t>
            </a:r>
            <a:endParaRPr lang="en-US" dirty="0"/>
          </a:p>
        </p:txBody>
      </p:sp>
      <p:sp>
        <p:nvSpPr>
          <p:cNvPr id="3" name="Content Placeholder 2"/>
          <p:cNvSpPr>
            <a:spLocks noGrp="1"/>
          </p:cNvSpPr>
          <p:nvPr>
            <p:ph idx="1"/>
          </p:nvPr>
        </p:nvSpPr>
        <p:spPr/>
        <p:txBody>
          <a:bodyPr>
            <a:normAutofit/>
          </a:bodyPr>
          <a:lstStyle/>
          <a:p>
            <a:r>
              <a:rPr lang="en-US" dirty="0" smtClean="0">
                <a:latin typeface="Courier New"/>
                <a:cs typeface="Courier New"/>
              </a:rPr>
              <a:t>@</a:t>
            </a:r>
            <a:r>
              <a:rPr lang="en-US" dirty="0" err="1" smtClean="0">
                <a:latin typeface="Courier New"/>
                <a:cs typeface="Courier New"/>
              </a:rPr>
              <a:t>RunWith</a:t>
            </a:r>
            <a:r>
              <a:rPr lang="en-US" dirty="0" smtClean="0">
                <a:latin typeface="Courier New"/>
                <a:cs typeface="Courier New"/>
              </a:rPr>
              <a:t>(</a:t>
            </a:r>
            <a:r>
              <a:rPr lang="en-US" dirty="0" err="1" smtClean="0">
                <a:latin typeface="Courier New"/>
                <a:cs typeface="Courier New"/>
              </a:rPr>
              <a:t>Suite.class</a:t>
            </a:r>
            <a:r>
              <a:rPr lang="en-US" dirty="0" smtClean="0">
                <a:latin typeface="Courier New"/>
                <a:cs typeface="Courier New"/>
              </a:rPr>
              <a:t>)</a:t>
            </a:r>
          </a:p>
          <a:p>
            <a:r>
              <a:rPr lang="en-US" dirty="0" smtClean="0">
                <a:latin typeface="Courier New"/>
                <a:cs typeface="Courier New"/>
              </a:rPr>
              <a:t>@</a:t>
            </a:r>
            <a:r>
              <a:rPr lang="en-US" dirty="0" err="1" smtClean="0">
                <a:latin typeface="Courier New"/>
                <a:cs typeface="Courier New"/>
              </a:rPr>
              <a:t>SuiteClasses</a:t>
            </a:r>
            <a:r>
              <a:rPr lang="en-US" dirty="0" smtClean="0">
                <a:latin typeface="Courier New"/>
                <a:cs typeface="Courier New"/>
              </a:rPr>
              <a:t>({ </a:t>
            </a:r>
            <a:r>
              <a:rPr lang="en-US" dirty="0" err="1" smtClean="0">
                <a:latin typeface="Courier New"/>
                <a:cs typeface="Courier New"/>
              </a:rPr>
              <a:t>X.class</a:t>
            </a:r>
            <a:r>
              <a:rPr lang="en-US" dirty="0" smtClean="0">
                <a:latin typeface="Courier New"/>
                <a:cs typeface="Courier New"/>
              </a:rPr>
              <a:t>, </a:t>
            </a:r>
            <a:r>
              <a:rPr lang="en-US" dirty="0" err="1" smtClean="0">
                <a:latin typeface="Courier New"/>
                <a:cs typeface="Courier New"/>
              </a:rPr>
              <a:t>Y.class</a:t>
            </a:r>
            <a:r>
              <a:rPr lang="en-US" dirty="0" smtClean="0">
                <a:latin typeface="Courier New"/>
                <a:cs typeface="Courier New"/>
              </a:rPr>
              <a:t>, …})</a:t>
            </a:r>
          </a:p>
        </p:txBody>
      </p:sp>
    </p:spTree>
    <p:extLst>
      <p:ext uri="{BB962C8B-B14F-4D97-AF65-F5344CB8AC3E}">
        <p14:creationId xmlns:p14="http://schemas.microsoft.com/office/powerpoint/2010/main" val="338022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Runners: Categories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New"/>
                <a:cs typeface="Courier New"/>
              </a:rPr>
              <a:t>@</a:t>
            </a:r>
            <a:r>
              <a:rPr lang="en-US" dirty="0" err="1" smtClean="0">
                <a:latin typeface="Courier New"/>
                <a:cs typeface="Courier New"/>
              </a:rPr>
              <a:t>RunWith</a:t>
            </a:r>
            <a:r>
              <a:rPr lang="en-US" dirty="0" smtClean="0">
                <a:latin typeface="Courier New"/>
                <a:cs typeface="Courier New"/>
              </a:rPr>
              <a:t>(</a:t>
            </a:r>
            <a:r>
              <a:rPr lang="en-US" dirty="0" err="1" smtClean="0">
                <a:latin typeface="Courier New"/>
                <a:cs typeface="Courier New"/>
              </a:rPr>
              <a:t>Categories.class</a:t>
            </a:r>
            <a:r>
              <a:rPr lang="en-US" dirty="0" smtClean="0">
                <a:latin typeface="Courier New"/>
                <a:cs typeface="Courier New"/>
              </a:rPr>
              <a:t>)</a:t>
            </a:r>
          </a:p>
          <a:p>
            <a:r>
              <a:rPr lang="en-US" dirty="0" smtClean="0">
                <a:latin typeface="Courier New"/>
                <a:cs typeface="Courier New"/>
              </a:rPr>
              <a:t>@</a:t>
            </a:r>
            <a:r>
              <a:rPr lang="en-US" dirty="0" err="1" smtClean="0">
                <a:latin typeface="Courier New"/>
                <a:cs typeface="Courier New"/>
              </a:rPr>
              <a:t>SuiteClasses</a:t>
            </a:r>
            <a:endParaRPr lang="en-US" dirty="0" smtClean="0">
              <a:latin typeface="Courier New"/>
              <a:cs typeface="Courier New"/>
            </a:endParaRPr>
          </a:p>
          <a:p>
            <a:pPr lvl="1"/>
            <a:r>
              <a:rPr lang="en-US" dirty="0" smtClean="0">
                <a:cs typeface="Courier New"/>
              </a:rPr>
              <a:t>Categories is-a-kind-of Suite</a:t>
            </a:r>
          </a:p>
          <a:p>
            <a:pPr lvl="1"/>
            <a:endParaRPr lang="en-US" dirty="0">
              <a:cs typeface="Courier New"/>
            </a:endParaRPr>
          </a:p>
          <a:p>
            <a:r>
              <a:rPr lang="en-US" dirty="0" smtClean="0">
                <a:cs typeface="Courier New"/>
              </a:rPr>
              <a:t>Mark classes and methods with </a:t>
            </a:r>
            <a:r>
              <a:rPr lang="en-US" dirty="0" smtClean="0">
                <a:latin typeface="Courier New"/>
                <a:cs typeface="Courier New"/>
              </a:rPr>
              <a:t>@Category(</a:t>
            </a:r>
            <a:r>
              <a:rPr lang="en-US" dirty="0" err="1" smtClean="0">
                <a:latin typeface="Courier New"/>
                <a:cs typeface="Courier New"/>
              </a:rPr>
              <a:t>SomeCategory.class</a:t>
            </a:r>
            <a:r>
              <a:rPr lang="en-US" dirty="0" smtClean="0">
                <a:latin typeface="Courier New"/>
                <a:cs typeface="Courier New"/>
              </a:rPr>
              <a:t>)</a:t>
            </a:r>
            <a:r>
              <a:rPr lang="en-US" dirty="0" smtClean="0">
                <a:cs typeface="Courier New"/>
              </a:rPr>
              <a:t>(usually a marker interface)</a:t>
            </a:r>
          </a:p>
          <a:p>
            <a:r>
              <a:rPr lang="en-US" dirty="0" smtClean="0">
                <a:latin typeface="Courier New"/>
                <a:cs typeface="Courier New"/>
              </a:rPr>
              <a:t>@</a:t>
            </a:r>
            <a:r>
              <a:rPr lang="en-US" dirty="0" err="1" smtClean="0">
                <a:latin typeface="Courier New"/>
                <a:cs typeface="Courier New"/>
              </a:rPr>
              <a:t>IncludeCategory</a:t>
            </a:r>
            <a:r>
              <a:rPr lang="en-US" dirty="0" smtClean="0">
                <a:latin typeface="Courier New"/>
                <a:cs typeface="Courier New"/>
              </a:rPr>
              <a:t>(</a:t>
            </a:r>
            <a:r>
              <a:rPr lang="en-US" dirty="0" err="1" smtClean="0">
                <a:latin typeface="Courier New"/>
                <a:cs typeface="Courier New"/>
              </a:rPr>
              <a:t>SomeCategory.class</a:t>
            </a:r>
            <a:r>
              <a:rPr lang="en-US" dirty="0" smtClean="0">
                <a:latin typeface="Courier New"/>
                <a:cs typeface="Courier New"/>
              </a:rPr>
              <a:t>)</a:t>
            </a:r>
          </a:p>
          <a:p>
            <a:r>
              <a:rPr lang="en-US" dirty="0" smtClean="0">
                <a:latin typeface="Courier New"/>
                <a:cs typeface="Courier New"/>
              </a:rPr>
              <a:t>@</a:t>
            </a:r>
            <a:r>
              <a:rPr lang="en-US" dirty="0" err="1" smtClean="0">
                <a:latin typeface="Courier New"/>
                <a:cs typeface="Courier New"/>
              </a:rPr>
              <a:t>ExcludeCategory</a:t>
            </a:r>
            <a:r>
              <a:rPr lang="en-US" dirty="0" smtClean="0">
                <a:latin typeface="Courier New"/>
                <a:cs typeface="Courier New"/>
              </a:rPr>
              <a:t>(</a:t>
            </a:r>
            <a:r>
              <a:rPr lang="en-US" dirty="0" err="1" smtClean="0">
                <a:latin typeface="Courier New"/>
                <a:cs typeface="Courier New"/>
              </a:rPr>
              <a:t>AnotherCategory.class</a:t>
            </a:r>
            <a:r>
              <a:rPr lang="en-US" dirty="0" smtClean="0">
                <a:latin typeface="Courier New"/>
                <a:cs typeface="Courier New"/>
              </a:rPr>
              <a:t>)</a:t>
            </a:r>
          </a:p>
          <a:p>
            <a:r>
              <a:rPr lang="en-US" dirty="0" smtClean="0">
                <a:cs typeface="Courier New"/>
              </a:rPr>
              <a:t>Subtyping of categories</a:t>
            </a:r>
          </a:p>
        </p:txBody>
      </p:sp>
    </p:spTree>
    <p:extLst>
      <p:ext uri="{BB962C8B-B14F-4D97-AF65-F5344CB8AC3E}">
        <p14:creationId xmlns:p14="http://schemas.microsoft.com/office/powerpoint/2010/main" val="2966434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Runners: </a:t>
            </a:r>
            <a:r>
              <a:rPr lang="en-US" dirty="0" err="1" smtClean="0"/>
              <a:t>ClasspathSuite</a:t>
            </a:r>
            <a:endParaRPr lang="en-US" dirty="0"/>
          </a:p>
        </p:txBody>
      </p:sp>
      <p:sp>
        <p:nvSpPr>
          <p:cNvPr id="3" name="Content Placeholder 2"/>
          <p:cNvSpPr>
            <a:spLocks noGrp="1"/>
          </p:cNvSpPr>
          <p:nvPr>
            <p:ph idx="1"/>
          </p:nvPr>
        </p:nvSpPr>
        <p:spPr/>
        <p:txBody>
          <a:bodyPr>
            <a:normAutofit/>
          </a:bodyPr>
          <a:lstStyle/>
          <a:p>
            <a:r>
              <a:rPr lang="en-US" dirty="0">
                <a:latin typeface="Courier New"/>
                <a:cs typeface="Courier New"/>
              </a:rPr>
              <a:t>http://</a:t>
            </a:r>
            <a:r>
              <a:rPr lang="en-US" dirty="0" err="1">
                <a:latin typeface="Courier New"/>
                <a:cs typeface="Courier New"/>
              </a:rPr>
              <a:t>johanneslink.net</a:t>
            </a:r>
            <a:r>
              <a:rPr lang="en-US" dirty="0">
                <a:latin typeface="Courier New"/>
                <a:cs typeface="Courier New"/>
              </a:rPr>
              <a:t>/projects/</a:t>
            </a:r>
            <a:r>
              <a:rPr lang="en-US" dirty="0" err="1">
                <a:latin typeface="Courier New"/>
                <a:cs typeface="Courier New"/>
              </a:rPr>
              <a:t>cpsuite.jsp</a:t>
            </a:r>
            <a:endParaRPr lang="en-US" dirty="0">
              <a:latin typeface="Courier New"/>
              <a:cs typeface="Courier New"/>
            </a:endParaRPr>
          </a:p>
          <a:p>
            <a:r>
              <a:rPr lang="en-US" dirty="0" smtClean="0">
                <a:latin typeface="Courier New"/>
                <a:cs typeface="Courier New"/>
              </a:rPr>
              <a:t>@</a:t>
            </a:r>
            <a:r>
              <a:rPr lang="en-US" dirty="0" err="1" smtClean="0">
                <a:latin typeface="Courier New"/>
                <a:cs typeface="Courier New"/>
              </a:rPr>
              <a:t>RunWith</a:t>
            </a:r>
            <a:r>
              <a:rPr lang="en-US" dirty="0" smtClean="0">
                <a:latin typeface="Courier New"/>
                <a:cs typeface="Courier New"/>
              </a:rPr>
              <a:t>(</a:t>
            </a:r>
            <a:r>
              <a:rPr lang="en-US" dirty="0" err="1" smtClean="0">
                <a:latin typeface="Courier New"/>
                <a:cs typeface="Courier New"/>
              </a:rPr>
              <a:t>ClasspathSuite.class</a:t>
            </a:r>
            <a:r>
              <a:rPr lang="en-US" dirty="0" smtClean="0">
                <a:latin typeface="Courier New"/>
                <a:cs typeface="Courier New"/>
              </a:rPr>
              <a:t>)</a:t>
            </a:r>
          </a:p>
          <a:p>
            <a:r>
              <a:rPr lang="en-US" dirty="0" smtClean="0">
                <a:cs typeface="Courier New"/>
              </a:rPr>
              <a:t>Easy to build an all-tests suite from </a:t>
            </a:r>
            <a:r>
              <a:rPr lang="en-US" dirty="0" err="1" smtClean="0">
                <a:cs typeface="Courier New"/>
              </a:rPr>
              <a:t>classpath</a:t>
            </a:r>
            <a:endParaRPr lang="en-US" dirty="0" smtClean="0">
              <a:cs typeface="Courier New"/>
            </a:endParaRPr>
          </a:p>
          <a:p>
            <a:r>
              <a:rPr lang="en-US" dirty="0" smtClean="0">
                <a:cs typeface="Courier New"/>
              </a:rPr>
              <a:t>Then refine with categories</a:t>
            </a:r>
          </a:p>
        </p:txBody>
      </p:sp>
    </p:spTree>
    <p:extLst>
      <p:ext uri="{BB962C8B-B14F-4D97-AF65-F5344CB8AC3E}">
        <p14:creationId xmlns:p14="http://schemas.microsoft.com/office/powerpoint/2010/main" val="1998941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normAutofit/>
          </a:bodyPr>
          <a:lstStyle/>
          <a:p>
            <a:r>
              <a:rPr lang="en-US" dirty="0" smtClean="0">
                <a:cs typeface="Courier New"/>
              </a:rPr>
              <a:t>Example-based testing</a:t>
            </a:r>
          </a:p>
          <a:p>
            <a:r>
              <a:rPr lang="en-US" dirty="0" smtClean="0">
                <a:cs typeface="Courier New"/>
              </a:rPr>
              <a:t>Build up confidence by adding examples</a:t>
            </a:r>
          </a:p>
          <a:p>
            <a:r>
              <a:rPr lang="en-US" dirty="0" smtClean="0">
                <a:cs typeface="Courier New"/>
              </a:rPr>
              <a:t>Helps explain important cases we care about</a:t>
            </a:r>
          </a:p>
        </p:txBody>
      </p:sp>
    </p:spTree>
    <p:extLst>
      <p:ext uri="{BB962C8B-B14F-4D97-AF65-F5344CB8AC3E}">
        <p14:creationId xmlns:p14="http://schemas.microsoft.com/office/powerpoint/2010/main" val="2860937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Stronger statements</a:t>
            </a:r>
            <a:endParaRPr lang="en-US" dirty="0"/>
          </a:p>
        </p:txBody>
      </p:sp>
      <p:sp>
        <p:nvSpPr>
          <p:cNvPr id="3" name="Content Placeholder 2"/>
          <p:cNvSpPr>
            <a:spLocks noGrp="1"/>
          </p:cNvSpPr>
          <p:nvPr>
            <p:ph idx="1"/>
          </p:nvPr>
        </p:nvSpPr>
        <p:spPr/>
        <p:txBody>
          <a:bodyPr>
            <a:normAutofit/>
          </a:bodyPr>
          <a:lstStyle/>
          <a:p>
            <a:r>
              <a:rPr lang="en-US" dirty="0">
                <a:cs typeface="Courier New"/>
              </a:rPr>
              <a:t>For any key k and plaintext </a:t>
            </a:r>
            <a:r>
              <a:rPr lang="en-US" dirty="0" smtClean="0">
                <a:cs typeface="Courier New"/>
              </a:rPr>
              <a:t>p</a:t>
            </a:r>
            <a:r>
              <a:rPr lang="en-US" dirty="0">
                <a:cs typeface="Courier New"/>
              </a:rPr>
              <a:t>:</a:t>
            </a:r>
            <a:endParaRPr lang="en-US" dirty="0" smtClean="0">
              <a:cs typeface="Courier New"/>
            </a:endParaRPr>
          </a:p>
          <a:p>
            <a:pPr lvl="1"/>
            <a:r>
              <a:rPr lang="en-US" dirty="0" smtClean="0">
                <a:cs typeface="Courier New"/>
              </a:rPr>
              <a:t>decrypt</a:t>
            </a:r>
            <a:r>
              <a:rPr lang="en-US" dirty="0">
                <a:cs typeface="Courier New"/>
              </a:rPr>
              <a:t>(k, encrypt(k, p)) == p</a:t>
            </a:r>
            <a:endParaRPr lang="en-US" dirty="0" smtClean="0">
              <a:cs typeface="Courier New"/>
            </a:endParaRPr>
          </a:p>
          <a:p>
            <a:r>
              <a:rPr lang="en-US" dirty="0">
                <a:cs typeface="Courier New"/>
              </a:rPr>
              <a:t>For any positive integer n, </a:t>
            </a:r>
            <a:r>
              <a:rPr lang="en-US" dirty="0" err="1" smtClean="0">
                <a:cs typeface="Courier New"/>
              </a:rPr>
              <a:t>PrimeFactors.of</a:t>
            </a:r>
            <a:r>
              <a:rPr lang="en-US" dirty="0">
                <a:cs typeface="Courier New"/>
              </a:rPr>
              <a:t>(n) is such that</a:t>
            </a:r>
            <a:r>
              <a:rPr lang="en-US" dirty="0" smtClean="0">
                <a:cs typeface="Courier New"/>
              </a:rPr>
              <a:t>:</a:t>
            </a:r>
          </a:p>
          <a:p>
            <a:pPr lvl="1"/>
            <a:r>
              <a:rPr lang="en-US" dirty="0" smtClean="0">
                <a:cs typeface="Courier New"/>
              </a:rPr>
              <a:t>All the factors pass a </a:t>
            </a:r>
            <a:r>
              <a:rPr lang="en-US" dirty="0" err="1" smtClean="0">
                <a:cs typeface="Courier New"/>
              </a:rPr>
              <a:t>primality</a:t>
            </a:r>
            <a:r>
              <a:rPr lang="en-US" dirty="0" smtClean="0">
                <a:cs typeface="Courier New"/>
              </a:rPr>
              <a:t> test</a:t>
            </a:r>
          </a:p>
          <a:p>
            <a:pPr lvl="1"/>
            <a:r>
              <a:rPr lang="en-US" dirty="0" smtClean="0">
                <a:cs typeface="Courier New"/>
              </a:rPr>
              <a:t>Multiplying the factors together gives n</a:t>
            </a:r>
          </a:p>
          <a:p>
            <a:pPr lvl="1"/>
            <a:r>
              <a:rPr lang="en-US" dirty="0" smtClean="0">
                <a:cs typeface="Courier New"/>
              </a:rPr>
              <a:t>For any positive integer m != n, </a:t>
            </a:r>
            <a:r>
              <a:rPr lang="en-US" dirty="0" err="1" smtClean="0">
                <a:cs typeface="Courier New"/>
              </a:rPr>
              <a:t>PrimeFactors.of</a:t>
            </a:r>
            <a:r>
              <a:rPr lang="en-US" dirty="0" smtClean="0">
                <a:cs typeface="Courier New"/>
              </a:rPr>
              <a:t>(m) != </a:t>
            </a:r>
            <a:r>
              <a:rPr lang="en-US" dirty="0" err="1" smtClean="0">
                <a:cs typeface="Courier New"/>
              </a:rPr>
              <a:t>PrimeFactors.of</a:t>
            </a:r>
            <a:r>
              <a:rPr lang="en-US" dirty="0" smtClean="0">
                <a:cs typeface="Courier New"/>
              </a:rPr>
              <a:t>(n)</a:t>
            </a:r>
          </a:p>
        </p:txBody>
      </p:sp>
    </p:spTree>
    <p:extLst>
      <p:ext uri="{BB962C8B-B14F-4D97-AF65-F5344CB8AC3E}">
        <p14:creationId xmlns:p14="http://schemas.microsoft.com/office/powerpoint/2010/main" val="20849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Philosophies: Keep the Core Small</a:t>
            </a:r>
            <a:endParaRPr lang="en-US" dirty="0"/>
          </a:p>
        </p:txBody>
      </p:sp>
      <p:sp>
        <p:nvSpPr>
          <p:cNvPr id="3" name="Content Placeholder 2"/>
          <p:cNvSpPr>
            <a:spLocks noGrp="1"/>
          </p:cNvSpPr>
          <p:nvPr>
            <p:ph idx="1"/>
          </p:nvPr>
        </p:nvSpPr>
        <p:spPr/>
        <p:txBody>
          <a:bodyPr/>
          <a:lstStyle/>
          <a:p>
            <a:r>
              <a:rPr lang="en-US" dirty="0"/>
              <a:t>A framework that you have to rework every time something new comes along isn't much </a:t>
            </a:r>
            <a:r>
              <a:rPr lang="en-US" dirty="0" smtClean="0"/>
              <a:t>of a framework.</a:t>
            </a:r>
          </a:p>
          <a:p>
            <a:r>
              <a:rPr lang="en-US" dirty="0"/>
              <a:t>You want degrees of freedom where you know you need them, and nowhere </a:t>
            </a:r>
            <a:r>
              <a:rPr lang="en-US" dirty="0" smtClean="0"/>
              <a:t>else.</a:t>
            </a:r>
            <a:endParaRPr lang="en-US" dirty="0"/>
          </a:p>
        </p:txBody>
      </p:sp>
    </p:spTree>
    <p:extLst>
      <p:ext uri="{BB962C8B-B14F-4D97-AF65-F5344CB8AC3E}">
        <p14:creationId xmlns:p14="http://schemas.microsoft.com/office/powerpoint/2010/main" val="325927390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Runners: Theories</a:t>
            </a:r>
            <a:endParaRPr lang="en-US" dirty="0"/>
          </a:p>
        </p:txBody>
      </p:sp>
      <p:sp>
        <p:nvSpPr>
          <p:cNvPr id="3" name="Content Placeholder 2"/>
          <p:cNvSpPr>
            <a:spLocks noGrp="1"/>
          </p:cNvSpPr>
          <p:nvPr>
            <p:ph idx="1"/>
          </p:nvPr>
        </p:nvSpPr>
        <p:spPr/>
        <p:txBody>
          <a:bodyPr>
            <a:normAutofit/>
          </a:bodyPr>
          <a:lstStyle/>
          <a:p>
            <a:r>
              <a:rPr lang="en-US" dirty="0" smtClean="0">
                <a:latin typeface="Courier New"/>
                <a:cs typeface="Courier New"/>
              </a:rPr>
              <a:t>@</a:t>
            </a:r>
            <a:r>
              <a:rPr lang="en-US" dirty="0" err="1" smtClean="0">
                <a:latin typeface="Courier New"/>
                <a:cs typeface="Courier New"/>
              </a:rPr>
              <a:t>RunWith</a:t>
            </a:r>
            <a:r>
              <a:rPr lang="en-US" dirty="0" smtClean="0">
                <a:latin typeface="Courier New"/>
                <a:cs typeface="Courier New"/>
              </a:rPr>
              <a:t>(</a:t>
            </a:r>
            <a:r>
              <a:rPr lang="en-US" dirty="0" err="1" smtClean="0">
                <a:latin typeface="Courier New"/>
                <a:cs typeface="Courier New"/>
              </a:rPr>
              <a:t>Theories.class</a:t>
            </a:r>
            <a:r>
              <a:rPr lang="en-US" dirty="0" smtClean="0">
                <a:latin typeface="Courier New"/>
                <a:cs typeface="Courier New"/>
              </a:rPr>
              <a:t>)</a:t>
            </a:r>
          </a:p>
          <a:p>
            <a:r>
              <a:rPr lang="en-US" dirty="0" smtClean="0">
                <a:latin typeface="Courier New"/>
                <a:cs typeface="Courier New"/>
              </a:rPr>
              <a:t>@Theory</a:t>
            </a:r>
            <a:r>
              <a:rPr lang="en-US" dirty="0" smtClean="0">
                <a:cs typeface="Courier New"/>
              </a:rPr>
              <a:t> methods with parameters</a:t>
            </a:r>
          </a:p>
          <a:p>
            <a:r>
              <a:rPr lang="en-US" dirty="0" smtClean="0">
                <a:latin typeface="Courier New"/>
                <a:cs typeface="Courier New"/>
              </a:rPr>
              <a:t>@</a:t>
            </a:r>
            <a:r>
              <a:rPr lang="en-US" dirty="0" err="1" smtClean="0">
                <a:latin typeface="Courier New"/>
                <a:cs typeface="Courier New"/>
              </a:rPr>
              <a:t>DataPoint</a:t>
            </a:r>
            <a:r>
              <a:rPr lang="en-US" dirty="0" smtClean="0">
                <a:cs typeface="Courier New"/>
              </a:rPr>
              <a:t>(</a:t>
            </a:r>
            <a:r>
              <a:rPr lang="en-US" dirty="0" smtClean="0">
                <a:latin typeface="Courier New"/>
                <a:cs typeface="Courier New"/>
              </a:rPr>
              <a:t>s</a:t>
            </a:r>
            <a:r>
              <a:rPr lang="en-US" dirty="0" smtClean="0">
                <a:cs typeface="Courier New"/>
              </a:rPr>
              <a:t>) fields/methods with types matching </a:t>
            </a:r>
            <a:r>
              <a:rPr lang="en-US" dirty="0" smtClean="0">
                <a:latin typeface="Courier New"/>
                <a:cs typeface="Courier New"/>
              </a:rPr>
              <a:t>@Theory</a:t>
            </a:r>
            <a:r>
              <a:rPr lang="en-US" dirty="0" smtClean="0">
                <a:cs typeface="Courier New"/>
              </a:rPr>
              <a:t> parameters</a:t>
            </a:r>
          </a:p>
          <a:p>
            <a:r>
              <a:rPr lang="en-US" dirty="0" smtClean="0">
                <a:latin typeface="Courier New"/>
                <a:cs typeface="Courier New"/>
              </a:rPr>
              <a:t>@Theory</a:t>
            </a:r>
            <a:r>
              <a:rPr lang="en-US" dirty="0" smtClean="0">
                <a:cs typeface="Courier New"/>
              </a:rPr>
              <a:t> methods state their assumptions</a:t>
            </a:r>
          </a:p>
          <a:p>
            <a:r>
              <a:rPr lang="en-US" dirty="0" smtClean="0">
                <a:cs typeface="Courier New"/>
              </a:rPr>
              <a:t>Make assertions supposing the assumptions hold true</a:t>
            </a:r>
          </a:p>
        </p:txBody>
      </p:sp>
    </p:spTree>
    <p:extLst>
      <p:ext uri="{BB962C8B-B14F-4D97-AF65-F5344CB8AC3E}">
        <p14:creationId xmlns:p14="http://schemas.microsoft.com/office/powerpoint/2010/main" val="96348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Factors Theories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Courier New"/>
              <a:cs typeface="Courier New"/>
            </a:endParaRPr>
          </a:p>
        </p:txBody>
      </p:sp>
    </p:spTree>
    <p:extLst>
      <p:ext uri="{BB962C8B-B14F-4D97-AF65-F5344CB8AC3E}">
        <p14:creationId xmlns:p14="http://schemas.microsoft.com/office/powerpoint/2010/main" val="3117308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Suppliers	</a:t>
            </a:r>
            <a:endParaRPr lang="en-US" dirty="0"/>
          </a:p>
        </p:txBody>
      </p:sp>
      <p:sp>
        <p:nvSpPr>
          <p:cNvPr id="3" name="Content Placeholder 2"/>
          <p:cNvSpPr>
            <a:spLocks noGrp="1"/>
          </p:cNvSpPr>
          <p:nvPr>
            <p:ph idx="1"/>
          </p:nvPr>
        </p:nvSpPr>
        <p:spPr/>
        <p:txBody>
          <a:bodyPr>
            <a:normAutofit/>
          </a:bodyPr>
          <a:lstStyle/>
          <a:p>
            <a:r>
              <a:rPr lang="en-US" dirty="0" smtClean="0">
                <a:cs typeface="Courier New"/>
              </a:rPr>
              <a:t>More targeted way to apply theory parameters</a:t>
            </a:r>
          </a:p>
          <a:p>
            <a:r>
              <a:rPr lang="en-US" dirty="0" smtClean="0">
                <a:cs typeface="Courier New"/>
              </a:rPr>
              <a:t>Create an annotation for a theory parameter, that is itself annotated with </a:t>
            </a:r>
            <a:r>
              <a:rPr lang="en-US" dirty="0" smtClean="0">
                <a:latin typeface="Courier New"/>
                <a:cs typeface="Courier New"/>
              </a:rPr>
              <a:t>@</a:t>
            </a:r>
            <a:r>
              <a:rPr lang="en-US" dirty="0" err="1" smtClean="0">
                <a:latin typeface="Courier New"/>
                <a:cs typeface="Courier New"/>
              </a:rPr>
              <a:t>ParametersSuppliedBy</a:t>
            </a:r>
            <a:r>
              <a:rPr lang="en-US" dirty="0" smtClean="0">
                <a:latin typeface="Courier New"/>
                <a:cs typeface="Courier New"/>
              </a:rPr>
              <a:t>(</a:t>
            </a:r>
            <a:r>
              <a:rPr lang="en-US" dirty="0" err="1" smtClean="0">
                <a:latin typeface="Courier New"/>
                <a:cs typeface="Courier New"/>
              </a:rPr>
              <a:t>SomeSupplier.class</a:t>
            </a:r>
            <a:r>
              <a:rPr lang="en-US" dirty="0" smtClean="0">
                <a:latin typeface="Courier New"/>
                <a:cs typeface="Courier New"/>
              </a:rPr>
              <a:t>)</a:t>
            </a:r>
          </a:p>
          <a:p>
            <a:r>
              <a:rPr lang="en-US" dirty="0" err="1" smtClean="0">
                <a:latin typeface="Courier New"/>
                <a:cs typeface="Courier New"/>
              </a:rPr>
              <a:t>SomeSupplier</a:t>
            </a:r>
            <a:r>
              <a:rPr lang="en-US" dirty="0" smtClean="0">
                <a:cs typeface="Courier New"/>
              </a:rPr>
              <a:t> gives a list of values to be applied to the parameter so annotated</a:t>
            </a:r>
          </a:p>
        </p:txBody>
      </p:sp>
    </p:spTree>
    <p:extLst>
      <p:ext uri="{BB962C8B-B14F-4D97-AF65-F5344CB8AC3E}">
        <p14:creationId xmlns:p14="http://schemas.microsoft.com/office/powerpoint/2010/main" val="4457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class theories	</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cs typeface="Courier New"/>
            </a:endParaRPr>
          </a:p>
        </p:txBody>
      </p:sp>
    </p:spTree>
    <p:extLst>
      <p:ext uri="{BB962C8B-B14F-4D97-AF65-F5344CB8AC3E}">
        <p14:creationId xmlns:p14="http://schemas.microsoft.com/office/powerpoint/2010/main" val="480637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unit-quickcheck</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cs typeface="Courier New"/>
              </a:rPr>
              <a:t>Come up with lots of random values for theory parameters</a:t>
            </a:r>
          </a:p>
          <a:p>
            <a:r>
              <a:rPr lang="en-US" dirty="0" smtClean="0">
                <a:latin typeface="Courier New"/>
                <a:cs typeface="Courier New"/>
              </a:rPr>
              <a:t>http://</a:t>
            </a:r>
            <a:r>
              <a:rPr lang="en-US" dirty="0" err="1" smtClean="0">
                <a:latin typeface="Courier New"/>
                <a:cs typeface="Courier New"/>
              </a:rPr>
              <a:t>github.com</a:t>
            </a:r>
            <a:r>
              <a:rPr lang="en-US" dirty="0" smtClean="0">
                <a:latin typeface="Courier New"/>
                <a:cs typeface="Courier New"/>
              </a:rPr>
              <a:t>/</a:t>
            </a:r>
            <a:r>
              <a:rPr lang="en-US" dirty="0" err="1" smtClean="0">
                <a:latin typeface="Courier New"/>
                <a:cs typeface="Courier New"/>
              </a:rPr>
              <a:t>pholser</a:t>
            </a:r>
            <a:r>
              <a:rPr lang="en-US" dirty="0" smtClean="0">
                <a:latin typeface="Courier New"/>
                <a:cs typeface="Courier New"/>
              </a:rPr>
              <a:t>/</a:t>
            </a:r>
            <a:r>
              <a:rPr lang="en-US" dirty="0" err="1" smtClean="0">
                <a:latin typeface="Courier New"/>
                <a:cs typeface="Courier New"/>
              </a:rPr>
              <a:t>junit-quickcheck</a:t>
            </a:r>
            <a:endParaRPr lang="en-US" dirty="0" smtClean="0">
              <a:latin typeface="Courier New"/>
              <a:cs typeface="Courier New"/>
            </a:endParaRPr>
          </a:p>
        </p:txBody>
      </p:sp>
    </p:spTree>
    <p:extLst>
      <p:ext uri="{BB962C8B-B14F-4D97-AF65-F5344CB8AC3E}">
        <p14:creationId xmlns:p14="http://schemas.microsoft.com/office/powerpoint/2010/main" val="3891413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Runners: Behind the Music	</a:t>
            </a:r>
            <a:endParaRPr lang="en-US" dirty="0"/>
          </a:p>
        </p:txBody>
      </p:sp>
      <p:sp>
        <p:nvSpPr>
          <p:cNvPr id="3" name="Content Placeholder 2"/>
          <p:cNvSpPr>
            <a:spLocks noGrp="1"/>
          </p:cNvSpPr>
          <p:nvPr>
            <p:ph idx="1"/>
          </p:nvPr>
        </p:nvSpPr>
        <p:spPr/>
        <p:txBody>
          <a:bodyPr>
            <a:normAutofit/>
          </a:bodyPr>
          <a:lstStyle/>
          <a:p>
            <a:r>
              <a:rPr lang="en-US" dirty="0" smtClean="0">
                <a:cs typeface="Courier New"/>
              </a:rPr>
              <a:t>Most runners extend BlockJUnit4ClassRunner, to leverage a "default" construction of Statements</a:t>
            </a:r>
          </a:p>
          <a:p>
            <a:r>
              <a:rPr lang="en-US" dirty="0" smtClean="0">
                <a:cs typeface="Courier New"/>
              </a:rPr>
              <a:t>Examine the source of BlockJUnit4ClassRunner and derivatives, and </a:t>
            </a:r>
            <a:r>
              <a:rPr lang="en-US" dirty="0" err="1" smtClean="0">
                <a:cs typeface="Courier New"/>
              </a:rPr>
              <a:t>JUnitCore</a:t>
            </a:r>
            <a:endParaRPr lang="en-US" dirty="0" smtClean="0">
              <a:cs typeface="Courier New"/>
            </a:endParaRPr>
          </a:p>
        </p:txBody>
      </p:sp>
    </p:spTree>
    <p:extLst>
      <p:ext uri="{BB962C8B-B14F-4D97-AF65-F5344CB8AC3E}">
        <p14:creationId xmlns:p14="http://schemas.microsoft.com/office/powerpoint/2010/main" val="389141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p:txBody>
          <a:bodyPr>
            <a:normAutofit/>
          </a:bodyPr>
          <a:lstStyle/>
          <a:p>
            <a:r>
              <a:rPr lang="en-US" dirty="0" smtClean="0">
                <a:cs typeface="Courier New"/>
              </a:rPr>
              <a:t>Twitter: @</a:t>
            </a:r>
            <a:r>
              <a:rPr lang="en-US" dirty="0" err="1" smtClean="0">
                <a:cs typeface="Courier New"/>
              </a:rPr>
              <a:t>pholser</a:t>
            </a:r>
            <a:endParaRPr lang="en-US" dirty="0" smtClean="0">
              <a:cs typeface="Courier New"/>
            </a:endParaRPr>
          </a:p>
          <a:p>
            <a:r>
              <a:rPr lang="en-US" dirty="0" err="1" smtClean="0">
                <a:cs typeface="Courier New"/>
              </a:rPr>
              <a:t>GitHub</a:t>
            </a:r>
            <a:r>
              <a:rPr lang="en-US" dirty="0" smtClean="0">
                <a:cs typeface="Courier New"/>
              </a:rPr>
              <a:t>, LinkedIn: </a:t>
            </a:r>
            <a:r>
              <a:rPr lang="en-US" dirty="0" err="1" smtClean="0">
                <a:cs typeface="Courier New"/>
              </a:rPr>
              <a:t>pholser</a:t>
            </a:r>
            <a:endParaRPr lang="en-US" dirty="0" smtClean="0">
              <a:cs typeface="Courier New"/>
            </a:endParaRPr>
          </a:p>
          <a:p>
            <a:r>
              <a:rPr lang="en-US" dirty="0" smtClean="0">
                <a:cs typeface="Courier New"/>
              </a:rPr>
              <a:t>Blog: </a:t>
            </a:r>
            <a:r>
              <a:rPr lang="en-US" dirty="0" smtClean="0">
                <a:cs typeface="Courier New"/>
                <a:hlinkClick r:id="rId3"/>
              </a:rPr>
              <a:t>http://cleveralias.blogs.com</a:t>
            </a:r>
            <a:endParaRPr lang="en-US" dirty="0" smtClean="0">
              <a:cs typeface="Courier New"/>
            </a:endParaRPr>
          </a:p>
          <a:p>
            <a:pPr marL="0" indent="0">
              <a:buNone/>
            </a:pPr>
            <a:endParaRPr lang="en-US" dirty="0" smtClean="0">
              <a:cs typeface="Courier New"/>
            </a:endParaRPr>
          </a:p>
        </p:txBody>
      </p:sp>
    </p:spTree>
    <p:extLst>
      <p:ext uri="{BB962C8B-B14F-4D97-AF65-F5344CB8AC3E}">
        <p14:creationId xmlns:p14="http://schemas.microsoft.com/office/powerpoint/2010/main" val="305196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Philosophies: Tests</a:t>
            </a:r>
            <a:endParaRPr lang="en-US" dirty="0"/>
          </a:p>
        </p:txBody>
      </p:sp>
      <p:sp>
        <p:nvSpPr>
          <p:cNvPr id="3" name="Content Placeholder 2"/>
          <p:cNvSpPr>
            <a:spLocks noGrp="1"/>
          </p:cNvSpPr>
          <p:nvPr>
            <p:ph idx="1"/>
          </p:nvPr>
        </p:nvSpPr>
        <p:spPr/>
        <p:txBody>
          <a:bodyPr/>
          <a:lstStyle/>
          <a:p>
            <a:r>
              <a:rPr lang="en-US" dirty="0" smtClean="0"/>
              <a:t>Small, focused</a:t>
            </a:r>
          </a:p>
          <a:p>
            <a:r>
              <a:rPr lang="en-US" dirty="0" smtClean="0"/>
              <a:t>Fast (</a:t>
            </a:r>
            <a:r>
              <a:rPr lang="en-US" dirty="0" err="1" smtClean="0"/>
              <a:t>nK</a:t>
            </a:r>
            <a:r>
              <a:rPr lang="en-US" dirty="0" smtClean="0"/>
              <a:t>/sec)</a:t>
            </a:r>
          </a:p>
          <a:p>
            <a:r>
              <a:rPr lang="en-US" dirty="0" smtClean="0"/>
              <a:t>Isolated</a:t>
            </a:r>
          </a:p>
          <a:p>
            <a:r>
              <a:rPr lang="en-US" dirty="0" smtClean="0"/>
              <a:t>Order-independent</a:t>
            </a:r>
          </a:p>
          <a:p>
            <a:r>
              <a:rPr lang="en-US" dirty="0" smtClean="0"/>
              <a:t>Repeatable</a:t>
            </a:r>
          </a:p>
          <a:p>
            <a:r>
              <a:rPr lang="en-US" dirty="0" smtClean="0"/>
              <a:t>One reason to fail</a:t>
            </a:r>
          </a:p>
          <a:p>
            <a:r>
              <a:rPr lang="en-US" dirty="0" smtClean="0"/>
              <a:t>Clearly, concisely communicate intent</a:t>
            </a:r>
          </a:p>
        </p:txBody>
      </p:sp>
    </p:spTree>
    <p:extLst>
      <p:ext uri="{BB962C8B-B14F-4D97-AF65-F5344CB8AC3E}">
        <p14:creationId xmlns:p14="http://schemas.microsoft.com/office/powerpoint/2010/main" val="17881895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JUnit 3 to JUnit 4</a:t>
            </a:r>
            <a:endParaRPr lang="en-US" dirty="0"/>
          </a:p>
        </p:txBody>
      </p:sp>
      <p:sp>
        <p:nvSpPr>
          <p:cNvPr id="3" name="Content Placeholder 2"/>
          <p:cNvSpPr>
            <a:spLocks noGrp="1"/>
          </p:cNvSpPr>
          <p:nvPr>
            <p:ph idx="1"/>
          </p:nvPr>
        </p:nvSpPr>
        <p:spPr/>
        <p:txBody>
          <a:bodyPr/>
          <a:lstStyle/>
          <a:p>
            <a:r>
              <a:rPr lang="en-US" dirty="0" err="1" smtClean="0">
                <a:latin typeface="Courier New"/>
                <a:cs typeface="Courier New"/>
              </a:rPr>
              <a:t>TestCase</a:t>
            </a:r>
            <a:r>
              <a:rPr lang="en-US" dirty="0" smtClean="0"/>
              <a:t> subclass </a:t>
            </a:r>
            <a:r>
              <a:rPr lang="en-US" dirty="0" smtClean="0">
                <a:sym typeface="Wingdings"/>
              </a:rPr>
              <a:t> no common superclass</a:t>
            </a:r>
          </a:p>
          <a:p>
            <a:r>
              <a:rPr lang="en-US" dirty="0">
                <a:latin typeface="Courier New"/>
                <a:cs typeface="Courier New"/>
              </a:rPr>
              <a:t>t</a:t>
            </a:r>
            <a:r>
              <a:rPr lang="en-US" dirty="0" smtClean="0">
                <a:latin typeface="Courier New"/>
                <a:cs typeface="Courier New"/>
              </a:rPr>
              <a:t>est___()</a:t>
            </a:r>
            <a:r>
              <a:rPr lang="en-US" dirty="0" smtClean="0"/>
              <a:t> method </a:t>
            </a:r>
            <a:r>
              <a:rPr lang="en-US" dirty="0" smtClean="0">
                <a:sym typeface="Wingdings"/>
              </a:rPr>
              <a:t> method marked </a:t>
            </a:r>
            <a:r>
              <a:rPr lang="en-US" dirty="0" smtClean="0">
                <a:latin typeface="Courier New"/>
                <a:cs typeface="Courier New"/>
                <a:sym typeface="Wingdings"/>
              </a:rPr>
              <a:t>@Test</a:t>
            </a:r>
            <a:endParaRPr lang="en-US" dirty="0">
              <a:latin typeface="Courier New"/>
              <a:cs typeface="Courier New"/>
              <a:sym typeface="Wingdings"/>
            </a:endParaRPr>
          </a:p>
          <a:p>
            <a:r>
              <a:rPr lang="en-US" dirty="0" err="1" smtClean="0">
                <a:latin typeface="Courier New"/>
                <a:cs typeface="Courier New"/>
                <a:sym typeface="Wingdings"/>
              </a:rPr>
              <a:t>setUp</a:t>
            </a:r>
            <a:r>
              <a:rPr lang="en-US" dirty="0" smtClean="0">
                <a:latin typeface="Courier New"/>
                <a:cs typeface="Courier New"/>
                <a:sym typeface="Wingdings"/>
              </a:rPr>
              <a:t>()/</a:t>
            </a:r>
            <a:r>
              <a:rPr lang="en-US" dirty="0" err="1" smtClean="0">
                <a:latin typeface="Courier New"/>
                <a:cs typeface="Courier New"/>
                <a:sym typeface="Wingdings"/>
              </a:rPr>
              <a:t>tearDown</a:t>
            </a:r>
            <a:r>
              <a:rPr lang="en-US" dirty="0" smtClean="0">
                <a:latin typeface="Courier New"/>
                <a:cs typeface="Courier New"/>
                <a:sym typeface="Wingdings"/>
              </a:rPr>
              <a:t>()</a:t>
            </a:r>
            <a:r>
              <a:rPr lang="en-US" dirty="0" smtClean="0">
                <a:cs typeface="Courier New"/>
                <a:sym typeface="Wingdings"/>
              </a:rPr>
              <a:t>  </a:t>
            </a:r>
            <a:r>
              <a:rPr lang="en-US" dirty="0" smtClean="0">
                <a:latin typeface="Courier New"/>
                <a:cs typeface="Courier New"/>
                <a:sym typeface="Wingdings"/>
              </a:rPr>
              <a:t>@Before</a:t>
            </a:r>
            <a:r>
              <a:rPr lang="en-US" dirty="0" smtClean="0">
                <a:cs typeface="Courier New"/>
                <a:sym typeface="Wingdings"/>
              </a:rPr>
              <a:t>/</a:t>
            </a:r>
            <a:r>
              <a:rPr lang="en-US" dirty="0" smtClean="0">
                <a:latin typeface="Courier New"/>
                <a:cs typeface="Courier New"/>
                <a:sym typeface="Wingdings"/>
              </a:rPr>
              <a:t>@After</a:t>
            </a:r>
          </a:p>
          <a:p>
            <a:r>
              <a:rPr lang="en-US" dirty="0" smtClean="0">
                <a:cs typeface="Courier New"/>
                <a:sym typeface="Wingdings"/>
              </a:rPr>
              <a:t>Assertions static importable</a:t>
            </a:r>
          </a:p>
          <a:p>
            <a:r>
              <a:rPr lang="en-US" dirty="0" err="1" smtClean="0">
                <a:latin typeface="Courier New"/>
                <a:cs typeface="Courier New"/>
                <a:sym typeface="Wingdings"/>
              </a:rPr>
              <a:t>junit.framework</a:t>
            </a:r>
            <a:r>
              <a:rPr lang="en-US" dirty="0" smtClean="0">
                <a:cs typeface="Courier New"/>
                <a:sym typeface="Wingdings"/>
              </a:rPr>
              <a:t>  </a:t>
            </a:r>
            <a:r>
              <a:rPr lang="en-US" dirty="0" err="1" smtClean="0">
                <a:latin typeface="Courier New"/>
                <a:cs typeface="Courier New"/>
                <a:sym typeface="Wingdings"/>
              </a:rPr>
              <a:t>org.junit</a:t>
            </a:r>
            <a:endParaRPr lang="en-US" dirty="0" smtClean="0">
              <a:latin typeface="Courier New"/>
              <a:cs typeface="Courier New"/>
              <a:sym typeface="Wingdings"/>
            </a:endParaRPr>
          </a:p>
          <a:p>
            <a:endParaRPr lang="en-US" dirty="0" smtClean="0">
              <a:cs typeface="Courier New"/>
              <a:sym typeface="Wingdings"/>
            </a:endParaRPr>
          </a:p>
        </p:txBody>
      </p:sp>
    </p:spTree>
    <p:extLst>
      <p:ext uri="{BB962C8B-B14F-4D97-AF65-F5344CB8AC3E}">
        <p14:creationId xmlns:p14="http://schemas.microsoft.com/office/powerpoint/2010/main" val="28993535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assert____([message,] expected, actual)</a:t>
            </a:r>
          </a:p>
          <a:p>
            <a:r>
              <a:rPr lang="en-US" dirty="0" smtClean="0"/>
              <a:t>Equality, nullity, sameness, true/false…</a:t>
            </a:r>
          </a:p>
          <a:p>
            <a:r>
              <a:rPr lang="en-US" dirty="0" smtClean="0"/>
              <a:t>What about </a:t>
            </a:r>
            <a:r>
              <a:rPr lang="en-US" dirty="0" err="1" smtClean="0">
                <a:latin typeface="Courier New"/>
                <a:cs typeface="Courier New"/>
              </a:rPr>
              <a:t>assertNotEquals</a:t>
            </a:r>
            <a:r>
              <a:rPr lang="en-US" dirty="0" smtClean="0">
                <a:latin typeface="Courier New"/>
                <a:cs typeface="Courier New"/>
              </a:rPr>
              <a:t>()</a:t>
            </a:r>
            <a:r>
              <a:rPr lang="en-US" dirty="0" smtClean="0"/>
              <a:t>?</a:t>
            </a:r>
          </a:p>
          <a:p>
            <a:r>
              <a:rPr lang="en-US" dirty="0" smtClean="0"/>
              <a:t>What about arrays?...</a:t>
            </a:r>
          </a:p>
          <a:p>
            <a:r>
              <a:rPr lang="en-US" dirty="0" smtClean="0"/>
              <a:t>Which </a:t>
            </a:r>
            <a:r>
              <a:rPr lang="en-US" dirty="0" err="1" smtClean="0"/>
              <a:t>arg</a:t>
            </a:r>
            <a:r>
              <a:rPr lang="en-US" dirty="0" smtClean="0"/>
              <a:t> comes first?</a:t>
            </a:r>
          </a:p>
          <a:p>
            <a:pPr marL="860425" lvl="3" indent="0">
              <a:buNone/>
            </a:pPr>
            <a:r>
              <a:rPr lang="en-US" dirty="0" err="1" smtClean="0">
                <a:latin typeface="Courier New"/>
                <a:cs typeface="Courier New"/>
              </a:rPr>
              <a:t>assertEquals</a:t>
            </a:r>
            <a:r>
              <a:rPr lang="en-US" dirty="0" smtClean="0">
                <a:latin typeface="Courier New"/>
                <a:cs typeface="Courier New"/>
              </a:rPr>
              <a:t>(</a:t>
            </a:r>
            <a:r>
              <a:rPr lang="en-US" dirty="0" err="1" smtClean="0">
                <a:latin typeface="Courier New"/>
                <a:cs typeface="Courier New"/>
              </a:rPr>
              <a:t>foo.bar</a:t>
            </a:r>
            <a:r>
              <a:rPr lang="en-US" dirty="0" smtClean="0">
                <a:latin typeface="Courier New"/>
                <a:cs typeface="Courier New"/>
              </a:rPr>
              <a:t>(), 2);</a:t>
            </a:r>
          </a:p>
        </p:txBody>
      </p:sp>
    </p:spTree>
    <p:extLst>
      <p:ext uri="{BB962C8B-B14F-4D97-AF65-F5344CB8AC3E}">
        <p14:creationId xmlns:p14="http://schemas.microsoft.com/office/powerpoint/2010/main" val="32181921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assertThat</a:t>
            </a:r>
            <a:r>
              <a:rPr lang="en-US" dirty="0" smtClean="0"/>
              <a:t>() + Matchers</a:t>
            </a:r>
            <a:endParaRPr lang="en-US" dirty="0"/>
          </a:p>
        </p:txBody>
      </p:sp>
      <p:sp>
        <p:nvSpPr>
          <p:cNvPr id="3" name="Content Placeholder 2"/>
          <p:cNvSpPr>
            <a:spLocks noGrp="1"/>
          </p:cNvSpPr>
          <p:nvPr>
            <p:ph idx="1"/>
          </p:nvPr>
        </p:nvSpPr>
        <p:spPr/>
        <p:txBody>
          <a:bodyPr/>
          <a:lstStyle/>
          <a:p>
            <a:r>
              <a:rPr lang="en-US" dirty="0" smtClean="0"/>
              <a:t>Separate the asserting mechanism from the condition that pops the assertion</a:t>
            </a:r>
          </a:p>
          <a:p>
            <a:pPr marL="0" indent="0">
              <a:buNone/>
            </a:pPr>
            <a:r>
              <a:rPr lang="en-US" sz="1800" dirty="0" smtClean="0">
                <a:latin typeface="Courier New"/>
                <a:cs typeface="Courier New"/>
              </a:rPr>
              <a:t>   </a:t>
            </a:r>
            <a:r>
              <a:rPr lang="en-US" sz="1800" dirty="0" err="1" smtClean="0">
                <a:latin typeface="Courier New"/>
                <a:cs typeface="Courier New"/>
              </a:rPr>
              <a:t>assertThat</a:t>
            </a:r>
            <a:r>
              <a:rPr lang="en-US" sz="1800" dirty="0" smtClean="0">
                <a:latin typeface="Courier New"/>
                <a:cs typeface="Courier New"/>
              </a:rPr>
              <a:t>(T actual, Matcher&lt;? super T&gt; matcher)</a:t>
            </a:r>
          </a:p>
          <a:p>
            <a:pPr marL="0" indent="0">
              <a:buNone/>
            </a:pPr>
            <a:r>
              <a:rPr lang="en-US" dirty="0">
                <a:cs typeface="Courier New"/>
              </a:rPr>
              <a:t> </a:t>
            </a:r>
            <a:r>
              <a:rPr lang="en-US" dirty="0" smtClean="0">
                <a:cs typeface="Courier New"/>
              </a:rPr>
              <a:t>   where</a:t>
            </a:r>
          </a:p>
          <a:p>
            <a:pPr marL="0" indent="0">
              <a:lnSpc>
                <a:spcPct val="50000"/>
              </a:lnSpc>
              <a:buNone/>
            </a:pPr>
            <a:r>
              <a:rPr lang="en-US" dirty="0">
                <a:cs typeface="Courier New"/>
              </a:rPr>
              <a:t> </a:t>
            </a:r>
            <a:r>
              <a:rPr lang="en-US" dirty="0" smtClean="0">
                <a:cs typeface="Courier New"/>
              </a:rPr>
              <a:t>   </a:t>
            </a:r>
            <a:r>
              <a:rPr lang="en-US" dirty="0" smtClean="0">
                <a:latin typeface="Courier New"/>
                <a:cs typeface="Courier New"/>
              </a:rPr>
              <a:t>interface Matcher&lt;T&gt; {</a:t>
            </a:r>
          </a:p>
          <a:p>
            <a:pPr marL="0" indent="0">
              <a:lnSpc>
                <a:spcPct val="50000"/>
              </a:lnSpc>
              <a:buNone/>
            </a:pPr>
            <a:r>
              <a:rPr lang="en-US" dirty="0">
                <a:latin typeface="Courier New"/>
                <a:cs typeface="Courier New"/>
              </a:rPr>
              <a:t> </a:t>
            </a:r>
            <a:r>
              <a:rPr lang="en-US" dirty="0" smtClean="0">
                <a:latin typeface="Courier New"/>
                <a:cs typeface="Courier New"/>
              </a:rPr>
              <a:t> </a:t>
            </a: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boolean</a:t>
            </a:r>
            <a:r>
              <a:rPr lang="en-US" dirty="0" smtClean="0">
                <a:latin typeface="Courier New"/>
                <a:cs typeface="Courier New"/>
              </a:rPr>
              <a:t> matches(Object actual);</a:t>
            </a:r>
          </a:p>
          <a:p>
            <a:pPr marL="0" indent="0">
              <a:lnSpc>
                <a:spcPct val="50000"/>
              </a:lnSpc>
              <a:buNone/>
            </a:pPr>
            <a:r>
              <a:rPr lang="en-US" dirty="0">
                <a:latin typeface="Courier New"/>
                <a:cs typeface="Courier New"/>
              </a:rPr>
              <a:t> </a:t>
            </a:r>
            <a:r>
              <a:rPr lang="en-US" dirty="0" smtClean="0">
                <a:latin typeface="Courier New"/>
                <a:cs typeface="Courier New"/>
              </a:rPr>
              <a:t> }</a:t>
            </a:r>
          </a:p>
          <a:p>
            <a:r>
              <a:rPr lang="en-US" dirty="0" err="1" smtClean="0">
                <a:cs typeface="Courier New"/>
              </a:rPr>
              <a:t>Hamcrest</a:t>
            </a:r>
            <a:endParaRPr lang="en-US" dirty="0">
              <a:cs typeface="Courier New"/>
            </a:endParaRPr>
          </a:p>
        </p:txBody>
      </p:sp>
    </p:spTree>
    <p:extLst>
      <p:ext uri="{BB962C8B-B14F-4D97-AF65-F5344CB8AC3E}">
        <p14:creationId xmlns:p14="http://schemas.microsoft.com/office/powerpoint/2010/main" val="26745283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Palindromes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79463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Collection contents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0105269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1355</TotalTime>
  <Words>1788</Words>
  <Application>Microsoft Macintosh PowerPoint</Application>
  <PresentationFormat>On-screen Show (4:3)</PresentationFormat>
  <Paragraphs>279</Paragraphs>
  <Slides>36</Slides>
  <Notes>30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Revolution</vt:lpstr>
      <vt:lpstr>Bending JUnit To Your Will</vt:lpstr>
      <vt:lpstr>Agenda</vt:lpstr>
      <vt:lpstr>Philosophies: Keep the Core Small</vt:lpstr>
      <vt:lpstr>Philosophies: Tests</vt:lpstr>
      <vt:lpstr>From JUnit 3 to JUnit 4</vt:lpstr>
      <vt:lpstr>Assertions</vt:lpstr>
      <vt:lpstr>assertThat() + Matchers</vt:lpstr>
      <vt:lpstr>Example: Palindromes</vt:lpstr>
      <vt:lpstr>Example: Collection contents</vt:lpstr>
      <vt:lpstr>Don’t Repeat Yourself (DRY)</vt:lpstr>
      <vt:lpstr>Rules</vt:lpstr>
      <vt:lpstr>Rules</vt:lpstr>
      <vt:lpstr>ExpectedException – JUnit 3</vt:lpstr>
      <vt:lpstr>JUnit 4, Take 1</vt:lpstr>
      <vt:lpstr>JUnit 4, Take 2</vt:lpstr>
      <vt:lpstr>TempFolder</vt:lpstr>
      <vt:lpstr>TestName</vt:lpstr>
      <vt:lpstr>Example: Logging Rule</vt:lpstr>
      <vt:lpstr>Example: Clock</vt:lpstr>
      <vt:lpstr>Example: System Properties</vt:lpstr>
      <vt:lpstr>Rules: Under the Hood</vt:lpstr>
      <vt:lpstr>Rules Ordering</vt:lpstr>
      <vt:lpstr>Runners: Parameterized Tests</vt:lpstr>
      <vt:lpstr>Example: Prime Factors</vt:lpstr>
      <vt:lpstr>Runners: Suite</vt:lpstr>
      <vt:lpstr>Runners: Categories</vt:lpstr>
      <vt:lpstr>Runners: ClasspathSuite</vt:lpstr>
      <vt:lpstr>Test-Driven Development</vt:lpstr>
      <vt:lpstr>Stronger statements</vt:lpstr>
      <vt:lpstr>Runners: Theories</vt:lpstr>
      <vt:lpstr>Prime Factors Theories</vt:lpstr>
      <vt:lpstr>Parameter Suppliers </vt:lpstr>
      <vt:lpstr>Utility class theories </vt:lpstr>
      <vt:lpstr>junit-quickcheck </vt:lpstr>
      <vt:lpstr>Runners: Behind the Music </vt:lpstr>
      <vt:lpstr>Thank you! </vt:lpstr>
    </vt:vector>
  </TitlesOfParts>
  <Company>The Container 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Bending JUnit To Your Will</dc:title>
  <dc:creator>Paul Holser</dc:creator>
  <cp:lastModifiedBy>Paul Holser</cp:lastModifiedBy>
  <cp:revision>148</cp:revision>
  <dcterms:created xsi:type="dcterms:W3CDTF">2011-10-04T21:39:42Z</dcterms:created>
  <dcterms:modified xsi:type="dcterms:W3CDTF">2012-02-08T17:29:51Z</dcterms:modified>
</cp:coreProperties>
</file>