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67" r:id="rId2"/>
    <p:sldId id="265" r:id="rId3"/>
    <p:sldId id="268" r:id="rId4"/>
    <p:sldId id="269" r:id="rId5"/>
    <p:sldId id="270" r:id="rId6"/>
    <p:sldId id="271" r:id="rId7"/>
    <p:sldId id="272" r:id="rId8"/>
    <p:sldId id="283" r:id="rId9"/>
    <p:sldId id="266" r:id="rId10"/>
    <p:sldId id="273" r:id="rId11"/>
    <p:sldId id="274" r:id="rId12"/>
    <p:sldId id="275" r:id="rId13"/>
    <p:sldId id="284" r:id="rId14"/>
    <p:sldId id="277" r:id="rId15"/>
    <p:sldId id="280" r:id="rId16"/>
    <p:sldId id="281" r:id="rId17"/>
    <p:sldId id="282" r:id="rId18"/>
    <p:sldId id="276" r:id="rId19"/>
  </p:sldIdLst>
  <p:sldSz cx="9144000" cy="5143500" type="screen16x9"/>
  <p:notesSz cx="6805613" cy="9944100"/>
  <p:defaultTextStyle>
    <a:defPPr>
      <a:defRPr lang="en-US"/>
    </a:defPPr>
    <a:lvl1pPr marL="0" algn="l" defTabSz="87915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39576" algn="l" defTabSz="87915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79152" algn="l" defTabSz="87915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18728" algn="l" defTabSz="87915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58303" algn="l" defTabSz="87915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97879" algn="l" defTabSz="87915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637455" algn="l" defTabSz="87915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077031" algn="l" defTabSz="87915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516607" algn="l" defTabSz="87915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771">
          <p15:clr>
            <a:srgbClr val="A4A3A4"/>
          </p15:clr>
        </p15:guide>
        <p15:guide id="2" orient="horz" pos="2783">
          <p15:clr>
            <a:srgbClr val="A4A3A4"/>
          </p15:clr>
        </p15:guide>
        <p15:guide id="3" pos="537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E927"/>
    <a:srgbClr val="3BACFF"/>
    <a:srgbClr val="003300"/>
    <a:srgbClr val="005386"/>
    <a:srgbClr val="5B7F95"/>
    <a:srgbClr val="F37021"/>
    <a:srgbClr val="EFD921"/>
    <a:srgbClr val="2C87CB"/>
    <a:srgbClr val="1FE4C6"/>
    <a:srgbClr val="43C6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333" autoAdjust="0"/>
    <p:restoredTop sz="88298" autoAdjust="0"/>
  </p:normalViewPr>
  <p:slideViewPr>
    <p:cSldViewPr snapToGrid="0">
      <p:cViewPr>
        <p:scale>
          <a:sx n="125" d="100"/>
          <a:sy n="125" d="100"/>
        </p:scale>
        <p:origin x="-1014" y="-714"/>
      </p:cViewPr>
      <p:guideLst>
        <p:guide orient="horz" pos="771"/>
        <p:guide orient="horz" pos="2783"/>
        <p:guide pos="537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099" cy="497205"/>
          </a:xfrm>
          <a:prstGeom prst="rect">
            <a:avLst/>
          </a:prstGeom>
        </p:spPr>
        <p:txBody>
          <a:bodyPr vert="horz" lIns="94064" tIns="47032" rIns="94064" bIns="4703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940" y="1"/>
            <a:ext cx="2949099" cy="497205"/>
          </a:xfrm>
          <a:prstGeom prst="rect">
            <a:avLst/>
          </a:prstGeom>
        </p:spPr>
        <p:txBody>
          <a:bodyPr vert="horz" lIns="94064" tIns="47032" rIns="94064" bIns="47032" rtlCol="0"/>
          <a:lstStyle>
            <a:lvl1pPr algn="r">
              <a:defRPr sz="1200"/>
            </a:lvl1pPr>
          </a:lstStyle>
          <a:p>
            <a:fld id="{CD4DA60F-0BB5-4A3D-B6FA-FDF2FC2558E5}" type="datetimeFigureOut">
              <a:rPr lang="en-US" smtClean="0"/>
              <a:pPr/>
              <a:t>11/5/2017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45170"/>
            <a:ext cx="2949099" cy="497205"/>
          </a:xfrm>
          <a:prstGeom prst="rect">
            <a:avLst/>
          </a:prstGeom>
        </p:spPr>
        <p:txBody>
          <a:bodyPr vert="horz" lIns="94064" tIns="47032" rIns="94064" bIns="4703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940" y="9445170"/>
            <a:ext cx="2949099" cy="497205"/>
          </a:xfrm>
          <a:prstGeom prst="rect">
            <a:avLst/>
          </a:prstGeom>
        </p:spPr>
        <p:txBody>
          <a:bodyPr vert="horz" lIns="94064" tIns="47032" rIns="94064" bIns="47032" rtlCol="0" anchor="b"/>
          <a:lstStyle>
            <a:lvl1pPr algn="r">
              <a:defRPr sz="1200"/>
            </a:lvl1pPr>
          </a:lstStyle>
          <a:p>
            <a:fld id="{44425933-59C9-4582-A8D9-570D66460C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736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099" cy="497205"/>
          </a:xfrm>
          <a:prstGeom prst="rect">
            <a:avLst/>
          </a:prstGeom>
        </p:spPr>
        <p:txBody>
          <a:bodyPr vert="horz" lIns="94064" tIns="47032" rIns="94064" bIns="4703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40" y="1"/>
            <a:ext cx="2949099" cy="497205"/>
          </a:xfrm>
          <a:prstGeom prst="rect">
            <a:avLst/>
          </a:prstGeom>
        </p:spPr>
        <p:txBody>
          <a:bodyPr vert="horz" lIns="94064" tIns="47032" rIns="94064" bIns="47032" rtlCol="0"/>
          <a:lstStyle>
            <a:lvl1pPr algn="r">
              <a:defRPr sz="1200"/>
            </a:lvl1pPr>
          </a:lstStyle>
          <a:p>
            <a:fld id="{C2262F3B-5CC7-4D5E-B602-F5E0CB55D9B3}" type="datetimeFigureOut">
              <a:rPr lang="en-US" smtClean="0"/>
              <a:pPr/>
              <a:t>11/5/2017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27813" cy="3729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64" tIns="47032" rIns="94064" bIns="4703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3449"/>
            <a:ext cx="5444490" cy="4474845"/>
          </a:xfrm>
          <a:prstGeom prst="rect">
            <a:avLst/>
          </a:prstGeom>
        </p:spPr>
        <p:txBody>
          <a:bodyPr vert="horz" lIns="94064" tIns="47032" rIns="94064" bIns="4703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45170"/>
            <a:ext cx="2949099" cy="497205"/>
          </a:xfrm>
          <a:prstGeom prst="rect">
            <a:avLst/>
          </a:prstGeom>
        </p:spPr>
        <p:txBody>
          <a:bodyPr vert="horz" lIns="94064" tIns="47032" rIns="94064" bIns="4703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40" y="9445170"/>
            <a:ext cx="2949099" cy="497205"/>
          </a:xfrm>
          <a:prstGeom prst="rect">
            <a:avLst/>
          </a:prstGeom>
        </p:spPr>
        <p:txBody>
          <a:bodyPr vert="horz" lIns="94064" tIns="47032" rIns="94064" bIns="47032" rtlCol="0" anchor="b"/>
          <a:lstStyle>
            <a:lvl1pPr algn="r">
              <a:defRPr sz="1200"/>
            </a:lvl1pPr>
          </a:lstStyle>
          <a:p>
            <a:fld id="{830233AA-EDD9-4D1C-B66A-95A21E602A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92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39576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879152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18728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758303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197879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637455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077031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516607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Hi,</a:t>
            </a:r>
            <a:r>
              <a:rPr lang="en-US" baseline="0" dirty="0" smtClean="0"/>
              <a:t> This video is to help you quick intuition on Kalman Filter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233AA-EDD9-4D1C-B66A-95A21E602A8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75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Heart</a:t>
            </a:r>
            <a:r>
              <a:rPr lang="en-US" baseline="0" dirty="0" smtClean="0"/>
              <a:t> rate monitor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233AA-EDD9-4D1C-B66A-95A21E602A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8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Hi,</a:t>
            </a:r>
            <a:r>
              <a:rPr lang="en-US" baseline="0" dirty="0" smtClean="0"/>
              <a:t> This video is to help you quick intuition on Kalman Filter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233AA-EDD9-4D1C-B66A-95A21E602A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75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It’s the balance between what was</a:t>
            </a:r>
            <a:r>
              <a:rPr lang="en-US" baseline="0" dirty="0" smtClean="0"/>
              <a:t> known from the past with the new data we are gaining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233AA-EDD9-4D1C-B66A-95A21E602A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730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Human perception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Bias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Learning</a:t>
            </a:r>
            <a:r>
              <a:rPr lang="en-US" baseline="0" dirty="0" smtClean="0"/>
              <a:t> from new experience and changing our belief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233AA-EDD9-4D1C-B66A-95A21E602A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63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Sensor fusion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233AA-EDD9-4D1C-B66A-95A21E602A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72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Applications in self driving car to do localization(where we are with the environment) and path</a:t>
            </a:r>
            <a:r>
              <a:rPr lang="en-US" baseline="0" dirty="0" smtClean="0"/>
              <a:t> planning</a:t>
            </a:r>
          </a:p>
          <a:p>
            <a:r>
              <a:rPr lang="en-US" baseline="0" dirty="0" smtClean="0"/>
              <a:t>GPS  (driving inside a tunnel)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233AA-EDD9-4D1C-B66A-95A21E602A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741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Hi,</a:t>
            </a:r>
            <a:r>
              <a:rPr lang="en-US" baseline="0" dirty="0" smtClean="0"/>
              <a:t> This video is to help you quick intuition on Kalman Filter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233AA-EDD9-4D1C-B66A-95A21E602A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75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Corp Template_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7884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iming>
    <p:tnLst>
      <p:par>
        <p:cTn id="1" dur="indefinite" restart="never" nodeType="tmRoot"/>
      </p:par>
    </p:tnLst>
  </p:timing>
  <p:txStyles>
    <p:titleStyle>
      <a:lvl1pPr algn="l" defTabSz="879152" rtl="0" eaLnBrk="1" latinLnBrk="0" hangingPunct="1">
        <a:spcBef>
          <a:spcPct val="0"/>
        </a:spcBef>
        <a:buNone/>
        <a:defRPr lang="en-US" sz="3200" b="0" i="0" kern="1200" spc="0" baseline="0" noProof="0" dirty="0">
          <a:solidFill>
            <a:schemeClr val="tx1"/>
          </a:solidFill>
          <a:effectLst/>
          <a:latin typeface="+mj-lt"/>
          <a:ea typeface="+mj-ea"/>
          <a:cs typeface="3ds Condensed"/>
        </a:defRPr>
      </a:lvl1pPr>
    </p:titleStyle>
    <p:bodyStyle>
      <a:lvl1pPr marL="228600" indent="-228600" algn="l" defTabSz="879152" rtl="0" eaLnBrk="1" latinLnBrk="0" hangingPunct="1">
        <a:lnSpc>
          <a:spcPct val="100000"/>
        </a:lnSpc>
        <a:spcBef>
          <a:spcPts val="800"/>
        </a:spcBef>
        <a:buClr>
          <a:schemeClr val="tx1"/>
        </a:buClr>
        <a:buSzPct val="80000"/>
        <a:buFont typeface="Wingdings 3" panose="05040102010807070707" pitchFamily="18" charset="2"/>
        <a:buChar char="u"/>
        <a:defRPr sz="2000" b="0" i="0" kern="900" spc="0">
          <a:solidFill>
            <a:schemeClr val="tx1"/>
          </a:solidFill>
          <a:latin typeface="+mn-lt"/>
          <a:ea typeface="+mn-ea"/>
          <a:cs typeface="3ds Light"/>
        </a:defRPr>
      </a:lvl1pPr>
      <a:lvl2pPr marL="400050" marR="0" indent="-176213" algn="l" defTabSz="87915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1"/>
        </a:buClr>
        <a:buSzPct val="75000"/>
        <a:buFont typeface="Wingdings 3" panose="05040102010807070707" pitchFamily="18" charset="2"/>
        <a:buChar char="w"/>
        <a:tabLst/>
        <a:defRPr sz="1800" b="0" i="0" kern="900" spc="0" baseline="0">
          <a:solidFill>
            <a:schemeClr val="tx1"/>
          </a:solidFill>
          <a:latin typeface="+mn-lt"/>
          <a:ea typeface="+mn-ea"/>
          <a:cs typeface="3ds Light"/>
        </a:defRPr>
      </a:lvl2pPr>
      <a:lvl3pPr marL="628650" marR="0" indent="-158750" algn="l" defTabSz="879152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>
          <a:schemeClr val="tx1"/>
        </a:buClr>
        <a:buSzPct val="60000"/>
        <a:buFont typeface="Wingdings 3" panose="05040102010807070707" pitchFamily="18" charset="2"/>
        <a:buChar char="u"/>
        <a:tabLst/>
        <a:defRPr sz="1600" b="0" i="0" kern="900" spc="0">
          <a:solidFill>
            <a:schemeClr val="tx1"/>
          </a:solidFill>
          <a:latin typeface="+mn-lt"/>
          <a:ea typeface="+mn-ea"/>
          <a:cs typeface="3ds Light"/>
        </a:defRPr>
      </a:lvl3pPr>
      <a:lvl4pPr marL="857250" indent="-179388" algn="l" defTabSz="879152" rtl="0" eaLnBrk="1" latinLnBrk="0" hangingPunct="1">
        <a:lnSpc>
          <a:spcPct val="100000"/>
        </a:lnSpc>
        <a:spcBef>
          <a:spcPts val="400"/>
        </a:spcBef>
        <a:buClr>
          <a:schemeClr val="tx1"/>
        </a:buClr>
        <a:buSzPct val="60000"/>
        <a:buFont typeface="Wingdings 3" panose="05040102010807070707" pitchFamily="18" charset="2"/>
        <a:buChar char="w"/>
        <a:defRPr sz="1400" b="0" i="0" kern="900" spc="-70">
          <a:solidFill>
            <a:schemeClr val="tx1"/>
          </a:solidFill>
          <a:latin typeface="+mn-lt"/>
          <a:ea typeface="+mn-ea"/>
          <a:cs typeface="3ds Light"/>
        </a:defRPr>
      </a:lvl4pPr>
      <a:lvl5pPr marL="914400" indent="0" algn="l" defTabSz="1028700" rtl="0" eaLnBrk="1" latinLnBrk="0" hangingPunct="1">
        <a:lnSpc>
          <a:spcPct val="100000"/>
        </a:lnSpc>
        <a:spcBef>
          <a:spcPts val="300"/>
        </a:spcBef>
        <a:buFont typeface="Arial"/>
        <a:buNone/>
        <a:defRPr sz="1200" b="0" i="0" kern="1200" baseline="0">
          <a:solidFill>
            <a:schemeClr val="tx1"/>
          </a:solidFill>
          <a:latin typeface="+mn-lt"/>
          <a:ea typeface="+mn-ea"/>
          <a:cs typeface="3ds Light"/>
        </a:defRPr>
      </a:lvl5pPr>
      <a:lvl6pPr marL="2417668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57243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296819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736395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9576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9152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728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8303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879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37455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77031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16607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2880" userDrawn="1">
          <p15:clr>
            <a:srgbClr val="F26B43"/>
          </p15:clr>
        </p15:guide>
        <p15:guide id="2" orient="horz" pos="1620" userDrawn="1">
          <p15:clr>
            <a:srgbClr val="F26B43"/>
          </p15:clr>
        </p15:guide>
        <p15:guide id="3" pos="453" userDrawn="1">
          <p15:clr>
            <a:srgbClr val="F26B43"/>
          </p15:clr>
        </p15:guide>
        <p15:guide id="4" pos="5451" userDrawn="1">
          <p15:clr>
            <a:srgbClr val="F26B43"/>
          </p15:clr>
        </p15:guide>
        <p15:guide id="5" orient="horz" pos="226" userDrawn="1">
          <p15:clr>
            <a:srgbClr val="F26B43"/>
          </p15:clr>
        </p15:guide>
        <p15:guide id="6" orient="horz" pos="287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hanaravind/kalman-filter" TargetMode="External"/><Relationship Id="rId2" Type="http://schemas.openxmlformats.org/officeDocument/2006/relationships/hyperlink" Target="http://www.ilectureonline.com/lectures/subject/SPECIAL%20TOPICS/26/190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70450" y="1092200"/>
            <a:ext cx="3670300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Geometria Light" pitchFamily="34" charset="0"/>
                <a:ea typeface="Geometria Light" pitchFamily="34" charset="0"/>
              </a:rPr>
              <a:t>Kalman Filter Intuition</a:t>
            </a:r>
          </a:p>
          <a:p>
            <a:r>
              <a:rPr lang="en-US" sz="3600" dirty="0" smtClean="0">
                <a:latin typeface="Geometria Light" pitchFamily="34" charset="0"/>
                <a:ea typeface="Geometria Light" pitchFamily="34" charset="0"/>
              </a:rPr>
              <a:t>Part-1</a:t>
            </a:r>
            <a:endParaRPr lang="en-US" sz="3600" dirty="0">
              <a:latin typeface="Geometria Light" pitchFamily="34" charset="0"/>
              <a:ea typeface="Geometria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31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pas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7" b="12338"/>
          <a:stretch/>
        </p:blipFill>
        <p:spPr bwMode="auto">
          <a:xfrm>
            <a:off x="-1" y="0"/>
            <a:ext cx="9144001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062220" y="632460"/>
            <a:ext cx="1818640" cy="703580"/>
          </a:xfrm>
          <a:prstGeom prst="rect">
            <a:avLst/>
          </a:prstGeom>
          <a:solidFill>
            <a:schemeClr val="bg1">
              <a:alpha val="51000"/>
            </a:schemeClr>
          </a:solidFill>
          <a:ln w="3175">
            <a:solidFill>
              <a:srgbClr val="95E9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Geometria Light" pitchFamily="34" charset="0"/>
                <a:ea typeface="Geometria Light" pitchFamily="34" charset="0"/>
              </a:rPr>
              <a:t>Optimistic</a:t>
            </a:r>
            <a:endParaRPr lang="en-US" dirty="0">
              <a:solidFill>
                <a:schemeClr val="bg1"/>
              </a:solidFill>
              <a:latin typeface="Geometria Light" pitchFamily="34" charset="0"/>
              <a:ea typeface="Geometria Light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96100" y="632460"/>
            <a:ext cx="1818640" cy="703580"/>
          </a:xfrm>
          <a:prstGeom prst="rect">
            <a:avLst/>
          </a:prstGeom>
          <a:solidFill>
            <a:schemeClr val="bg1">
              <a:alpha val="51000"/>
            </a:scheme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  <a:latin typeface="Geometria Light" pitchFamily="34" charset="0"/>
                <a:ea typeface="Geometria Light" pitchFamily="34" charset="0"/>
              </a:rPr>
              <a:t>Skepticism</a:t>
            </a:r>
            <a:endParaRPr lang="en-US" dirty="0">
              <a:solidFill>
                <a:srgbClr val="C00000"/>
              </a:solidFill>
              <a:latin typeface="Geometria Light" pitchFamily="34" charset="0"/>
              <a:ea typeface="Geometria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40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2971800" y="1112520"/>
            <a:ext cx="6187440" cy="4023360"/>
          </a:xfrm>
          <a:custGeom>
            <a:avLst/>
            <a:gdLst>
              <a:gd name="connsiteX0" fmla="*/ 0 w 6187440"/>
              <a:gd name="connsiteY0" fmla="*/ 4023360 h 4023360"/>
              <a:gd name="connsiteX1" fmla="*/ 2004060 w 6187440"/>
              <a:gd name="connsiteY1" fmla="*/ 1104900 h 4023360"/>
              <a:gd name="connsiteX2" fmla="*/ 6187440 w 6187440"/>
              <a:gd name="connsiteY2" fmla="*/ 0 h 402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87440" h="4023360">
                <a:moveTo>
                  <a:pt x="0" y="4023360"/>
                </a:moveTo>
                <a:cubicBezTo>
                  <a:pt x="486410" y="2899410"/>
                  <a:pt x="972820" y="1775460"/>
                  <a:pt x="2004060" y="1104900"/>
                </a:cubicBezTo>
                <a:cubicBezTo>
                  <a:pt x="3035300" y="434340"/>
                  <a:pt x="5562600" y="43180"/>
                  <a:pt x="6187440" y="0"/>
                </a:cubicBezTo>
              </a:path>
            </a:pathLst>
          </a:custGeom>
          <a:noFill/>
          <a:ln>
            <a:solidFill>
              <a:srgbClr val="95E9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188970" y="3949643"/>
            <a:ext cx="32766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Geometria Light" pitchFamily="34" charset="0"/>
                <a:ea typeface="Geometria Light" pitchFamily="34" charset="0"/>
              </a:rPr>
              <a:t>x</a:t>
            </a:r>
            <a:endParaRPr lang="en-US" dirty="0">
              <a:solidFill>
                <a:schemeClr val="bg2"/>
              </a:solidFill>
              <a:latin typeface="Geometria Light" pitchFamily="34" charset="0"/>
              <a:ea typeface="Geometria Light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16630" y="3772671"/>
            <a:ext cx="32766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Geometria Light" pitchFamily="34" charset="0"/>
                <a:ea typeface="Geometria Light" pitchFamily="34" charset="0"/>
              </a:rPr>
              <a:t>x</a:t>
            </a:r>
            <a:endParaRPr lang="en-US" dirty="0">
              <a:solidFill>
                <a:schemeClr val="bg2"/>
              </a:solidFill>
              <a:latin typeface="Geometria Light" pitchFamily="34" charset="0"/>
              <a:ea typeface="Geometria Light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27070" y="4309496"/>
            <a:ext cx="32766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Geometria Light" pitchFamily="34" charset="0"/>
                <a:ea typeface="Geometria Light" pitchFamily="34" charset="0"/>
              </a:rPr>
              <a:t>x</a:t>
            </a:r>
            <a:endParaRPr lang="en-US" dirty="0">
              <a:solidFill>
                <a:schemeClr val="bg2"/>
              </a:solidFill>
              <a:latin typeface="Geometria Light" pitchFamily="34" charset="0"/>
              <a:ea typeface="Geometria Light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25140" y="4559243"/>
            <a:ext cx="32766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Geometria Light" pitchFamily="34" charset="0"/>
                <a:ea typeface="Geometria Light" pitchFamily="34" charset="0"/>
              </a:rPr>
              <a:t>x</a:t>
            </a:r>
            <a:endParaRPr lang="en-US" dirty="0">
              <a:solidFill>
                <a:schemeClr val="bg2"/>
              </a:solidFill>
              <a:latin typeface="Geometria Light" pitchFamily="34" charset="0"/>
              <a:ea typeface="Geometria Light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61310" y="4781937"/>
            <a:ext cx="32766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Geometria Light" pitchFamily="34" charset="0"/>
                <a:ea typeface="Geometria Light" pitchFamily="34" charset="0"/>
              </a:rPr>
              <a:t>x</a:t>
            </a:r>
            <a:endParaRPr lang="en-US" dirty="0">
              <a:solidFill>
                <a:schemeClr val="bg2"/>
              </a:solidFill>
              <a:latin typeface="Geometria Light" pitchFamily="34" charset="0"/>
              <a:ea typeface="Geometria Light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05200" y="3353571"/>
            <a:ext cx="32766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Geometria Light" pitchFamily="34" charset="0"/>
                <a:ea typeface="Geometria Light" pitchFamily="34" charset="0"/>
              </a:rPr>
              <a:t>x</a:t>
            </a:r>
            <a:endParaRPr lang="en-US" dirty="0">
              <a:solidFill>
                <a:schemeClr val="bg2"/>
              </a:solidFill>
              <a:latin typeface="Geometria Light" pitchFamily="34" charset="0"/>
              <a:ea typeface="Geometria Light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21430" y="3192610"/>
            <a:ext cx="32766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Geometria Light" pitchFamily="34" charset="0"/>
                <a:ea typeface="Geometria Light" pitchFamily="34" charset="0"/>
              </a:rPr>
              <a:t>x</a:t>
            </a:r>
            <a:endParaRPr lang="en-US" dirty="0">
              <a:solidFill>
                <a:schemeClr val="bg2"/>
              </a:solidFill>
              <a:latin typeface="Geometria Light" pitchFamily="34" charset="0"/>
              <a:ea typeface="Geometria Light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73830" y="2770257"/>
            <a:ext cx="32766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Geometria Light" pitchFamily="34" charset="0"/>
                <a:ea typeface="Geometria Light" pitchFamily="34" charset="0"/>
              </a:rPr>
              <a:t>x</a:t>
            </a:r>
            <a:endParaRPr lang="en-US" dirty="0">
              <a:solidFill>
                <a:schemeClr val="bg2"/>
              </a:solidFill>
              <a:latin typeface="Geometria Light" pitchFamily="34" charset="0"/>
              <a:ea typeface="Geometria Light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70020" y="2221451"/>
            <a:ext cx="32766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Geometria Light" pitchFamily="34" charset="0"/>
                <a:ea typeface="Geometria Light" pitchFamily="34" charset="0"/>
              </a:rPr>
              <a:t>x</a:t>
            </a:r>
            <a:endParaRPr lang="en-US" dirty="0">
              <a:solidFill>
                <a:schemeClr val="bg2"/>
              </a:solidFill>
              <a:latin typeface="Geometria Light" pitchFamily="34" charset="0"/>
              <a:ea typeface="Geometria Light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34840" y="2154584"/>
            <a:ext cx="32766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Geometria Light" pitchFamily="34" charset="0"/>
                <a:ea typeface="Geometria Light" pitchFamily="34" charset="0"/>
              </a:rPr>
              <a:t>x</a:t>
            </a:r>
            <a:endParaRPr lang="en-US" dirty="0">
              <a:solidFill>
                <a:schemeClr val="bg2"/>
              </a:solidFill>
              <a:latin typeface="Geometria Light" pitchFamily="34" charset="0"/>
              <a:ea typeface="Geometria Light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62500" y="1945420"/>
            <a:ext cx="32766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Geometria Light" pitchFamily="34" charset="0"/>
                <a:ea typeface="Geometria Light" pitchFamily="34" charset="0"/>
              </a:rPr>
              <a:t>x</a:t>
            </a:r>
            <a:endParaRPr lang="en-US" dirty="0">
              <a:solidFill>
                <a:schemeClr val="bg2"/>
              </a:solidFill>
              <a:latin typeface="Geometria Light" pitchFamily="34" charset="0"/>
              <a:ea typeface="Geometria Ligh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58740" y="1867508"/>
            <a:ext cx="32766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Geometria Light" pitchFamily="34" charset="0"/>
                <a:ea typeface="Geometria Light" pitchFamily="34" charset="0"/>
              </a:rPr>
              <a:t>x</a:t>
            </a:r>
            <a:endParaRPr lang="en-US" dirty="0">
              <a:solidFill>
                <a:schemeClr val="bg2"/>
              </a:solidFill>
              <a:latin typeface="Geometria Light" pitchFamily="34" charset="0"/>
              <a:ea typeface="Geometria Light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86400" y="1690536"/>
            <a:ext cx="32766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Geometria Light" pitchFamily="34" charset="0"/>
                <a:ea typeface="Geometria Light" pitchFamily="34" charset="0"/>
              </a:rPr>
              <a:t>x</a:t>
            </a:r>
            <a:endParaRPr lang="en-US" dirty="0">
              <a:solidFill>
                <a:schemeClr val="bg2"/>
              </a:solidFill>
              <a:latin typeface="Geometria Light" pitchFamily="34" charset="0"/>
              <a:ea typeface="Geometria Ligh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37860" y="1521792"/>
            <a:ext cx="32766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Geometria Light" pitchFamily="34" charset="0"/>
                <a:ea typeface="Geometria Light" pitchFamily="34" charset="0"/>
              </a:rPr>
              <a:t>x</a:t>
            </a:r>
            <a:endParaRPr lang="en-US" dirty="0">
              <a:solidFill>
                <a:schemeClr val="bg2"/>
              </a:solidFill>
              <a:latin typeface="Geometria Light" pitchFamily="34" charset="0"/>
              <a:ea typeface="Geometria Light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41720" y="1721126"/>
            <a:ext cx="32766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Geometria Light" pitchFamily="34" charset="0"/>
                <a:ea typeface="Geometria Light" pitchFamily="34" charset="0"/>
              </a:rPr>
              <a:t>x</a:t>
            </a:r>
            <a:endParaRPr lang="en-US" dirty="0">
              <a:solidFill>
                <a:schemeClr val="bg2"/>
              </a:solidFill>
              <a:latin typeface="Geometria Light" pitchFamily="34" charset="0"/>
              <a:ea typeface="Geometria Light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21730" y="1381208"/>
            <a:ext cx="32766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Geometria Light" pitchFamily="34" charset="0"/>
                <a:ea typeface="Geometria Light" pitchFamily="34" charset="0"/>
              </a:rPr>
              <a:t>x</a:t>
            </a:r>
            <a:endParaRPr lang="en-US" dirty="0">
              <a:solidFill>
                <a:schemeClr val="bg2"/>
              </a:solidFill>
              <a:latin typeface="Geometria Light" pitchFamily="34" charset="0"/>
              <a:ea typeface="Geometria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49390" y="1462818"/>
            <a:ext cx="32766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Geometria Light" pitchFamily="34" charset="0"/>
                <a:ea typeface="Geometria Light" pitchFamily="34" charset="0"/>
              </a:rPr>
              <a:t>x</a:t>
            </a:r>
            <a:endParaRPr lang="en-US" dirty="0">
              <a:solidFill>
                <a:schemeClr val="bg2"/>
              </a:solidFill>
              <a:latin typeface="Geometria Light" pitchFamily="34" charset="0"/>
              <a:ea typeface="Geometria Light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77990" y="1249459"/>
            <a:ext cx="32766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Geometria Light" pitchFamily="34" charset="0"/>
                <a:ea typeface="Geometria Light" pitchFamily="34" charset="0"/>
              </a:rPr>
              <a:t>x</a:t>
            </a:r>
            <a:endParaRPr lang="en-US" dirty="0">
              <a:solidFill>
                <a:schemeClr val="bg2"/>
              </a:solidFill>
              <a:latin typeface="Geometria Light" pitchFamily="34" charset="0"/>
              <a:ea typeface="Geometria Light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52310" y="1346309"/>
            <a:ext cx="32766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Geometria Light" pitchFamily="34" charset="0"/>
                <a:ea typeface="Geometria Light" pitchFamily="34" charset="0"/>
              </a:rPr>
              <a:t>x</a:t>
            </a:r>
            <a:endParaRPr lang="en-US" dirty="0">
              <a:solidFill>
                <a:schemeClr val="bg2"/>
              </a:solidFill>
              <a:latin typeface="Geometria Light" pitchFamily="34" charset="0"/>
              <a:ea typeface="Geometria Light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19010" y="1165195"/>
            <a:ext cx="32766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Geometria Light" pitchFamily="34" charset="0"/>
                <a:ea typeface="Geometria Light" pitchFamily="34" charset="0"/>
              </a:rPr>
              <a:t>x</a:t>
            </a:r>
            <a:endParaRPr lang="en-US" dirty="0">
              <a:solidFill>
                <a:schemeClr val="bg2"/>
              </a:solidFill>
              <a:latin typeface="Geometria Light" pitchFamily="34" charset="0"/>
              <a:ea typeface="Geometria Light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77150" y="1171325"/>
            <a:ext cx="32766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Geometria Light" pitchFamily="34" charset="0"/>
                <a:ea typeface="Geometria Light" pitchFamily="34" charset="0"/>
              </a:rPr>
              <a:t>x</a:t>
            </a:r>
            <a:endParaRPr lang="en-US" dirty="0">
              <a:solidFill>
                <a:schemeClr val="bg2"/>
              </a:solidFill>
              <a:latin typeface="Geometria Light" pitchFamily="34" charset="0"/>
              <a:ea typeface="Geometria Light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993380" y="1121186"/>
            <a:ext cx="32766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Geometria Light" pitchFamily="34" charset="0"/>
                <a:ea typeface="Geometria Light" pitchFamily="34" charset="0"/>
              </a:rPr>
              <a:t>x</a:t>
            </a:r>
            <a:endParaRPr lang="en-US" dirty="0">
              <a:solidFill>
                <a:schemeClr val="bg2"/>
              </a:solidFill>
              <a:latin typeface="Geometria Light" pitchFamily="34" charset="0"/>
              <a:ea typeface="Geometria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263890" y="1072487"/>
            <a:ext cx="32766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Geometria Light" pitchFamily="34" charset="0"/>
                <a:ea typeface="Geometria Light" pitchFamily="34" charset="0"/>
              </a:rPr>
              <a:t>x</a:t>
            </a:r>
            <a:endParaRPr lang="en-US" dirty="0">
              <a:solidFill>
                <a:schemeClr val="bg2"/>
              </a:solidFill>
              <a:latin typeface="Geometria Light" pitchFamily="34" charset="0"/>
              <a:ea typeface="Geometria Light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580120" y="988223"/>
            <a:ext cx="32766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Geometria Light" pitchFamily="34" charset="0"/>
                <a:ea typeface="Geometria Light" pitchFamily="34" charset="0"/>
              </a:rPr>
              <a:t>x</a:t>
            </a:r>
            <a:endParaRPr lang="en-US" dirty="0">
              <a:solidFill>
                <a:schemeClr val="bg2"/>
              </a:solidFill>
              <a:latin typeface="Geometria Light" pitchFamily="34" charset="0"/>
              <a:ea typeface="Geometria Light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785860" y="847862"/>
            <a:ext cx="32766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Geometria Light" pitchFamily="34" charset="0"/>
                <a:ea typeface="Geometria Light" pitchFamily="34" charset="0"/>
              </a:rPr>
              <a:t>x</a:t>
            </a:r>
            <a:endParaRPr lang="en-US" dirty="0">
              <a:solidFill>
                <a:schemeClr val="bg2"/>
              </a:solidFill>
              <a:latin typeface="Geometria Light" pitchFamily="34" charset="0"/>
              <a:ea typeface="Geometria Light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05740" y="218603"/>
            <a:ext cx="32766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Geometria Light" pitchFamily="34" charset="0"/>
                <a:ea typeface="Geometria Light" pitchFamily="34" charset="0"/>
              </a:rPr>
              <a:t>x</a:t>
            </a:r>
            <a:endParaRPr lang="en-US" dirty="0">
              <a:solidFill>
                <a:schemeClr val="bg2"/>
              </a:solidFill>
              <a:latin typeface="Geometria Light" pitchFamily="34" charset="0"/>
              <a:ea typeface="Geometria Light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4360" y="226223"/>
            <a:ext cx="324993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Geometria Light" pitchFamily="34" charset="0"/>
                <a:ea typeface="Geometria Light" pitchFamily="34" charset="0"/>
              </a:rPr>
              <a:t>LIDAR Signal</a:t>
            </a:r>
            <a:endParaRPr lang="en-US" dirty="0">
              <a:solidFill>
                <a:schemeClr val="bg2"/>
              </a:solidFill>
              <a:latin typeface="Geometria Light" pitchFamily="34" charset="0"/>
              <a:ea typeface="Geometria Light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94360" y="524399"/>
            <a:ext cx="324993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BACFF"/>
                </a:solidFill>
                <a:latin typeface="Geometria Light" pitchFamily="34" charset="0"/>
                <a:ea typeface="Geometria Light" pitchFamily="34" charset="0"/>
              </a:rPr>
              <a:t>RADAR Signal</a:t>
            </a:r>
            <a:endParaRPr lang="en-US" dirty="0">
              <a:solidFill>
                <a:srgbClr val="3BACFF"/>
              </a:solidFill>
              <a:latin typeface="Geometria Light" pitchFamily="34" charset="0"/>
              <a:ea typeface="Geometria Light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98120" y="493919"/>
            <a:ext cx="32766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BACFF"/>
                </a:solidFill>
                <a:latin typeface="Geometria Light" pitchFamily="34" charset="0"/>
                <a:ea typeface="Geometria Light" pitchFamily="34" charset="0"/>
              </a:rPr>
              <a:t>o</a:t>
            </a:r>
            <a:endParaRPr lang="en-US" dirty="0">
              <a:solidFill>
                <a:srgbClr val="3BACFF"/>
              </a:solidFill>
              <a:latin typeface="Geometria Light" pitchFamily="34" charset="0"/>
              <a:ea typeface="Geometria Light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971800" y="4789557"/>
            <a:ext cx="32766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BACFF"/>
                </a:solidFill>
                <a:latin typeface="Geometria Light" pitchFamily="34" charset="0"/>
                <a:ea typeface="Geometria Light" pitchFamily="34" charset="0"/>
              </a:rPr>
              <a:t>o</a:t>
            </a:r>
            <a:endParaRPr lang="en-US" dirty="0">
              <a:solidFill>
                <a:srgbClr val="3BACFF"/>
              </a:solidFill>
              <a:latin typeface="Geometria Light" pitchFamily="34" charset="0"/>
              <a:ea typeface="Geometria Light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971800" y="4557862"/>
            <a:ext cx="32766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BACFF"/>
                </a:solidFill>
                <a:latin typeface="Geometria Light" pitchFamily="34" charset="0"/>
                <a:ea typeface="Geometria Light" pitchFamily="34" charset="0"/>
              </a:rPr>
              <a:t>o</a:t>
            </a:r>
            <a:endParaRPr lang="en-US" dirty="0">
              <a:solidFill>
                <a:srgbClr val="3BACFF"/>
              </a:solidFill>
              <a:latin typeface="Geometria Light" pitchFamily="34" charset="0"/>
              <a:ea typeface="Geometria Light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059430" y="4382271"/>
            <a:ext cx="32766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BACFF"/>
                </a:solidFill>
                <a:latin typeface="Geometria Light" pitchFamily="34" charset="0"/>
                <a:ea typeface="Geometria Light" pitchFamily="34" charset="0"/>
              </a:rPr>
              <a:t>o</a:t>
            </a:r>
            <a:endParaRPr lang="en-US" dirty="0">
              <a:solidFill>
                <a:srgbClr val="3BACFF"/>
              </a:solidFill>
              <a:latin typeface="Geometria Light" pitchFamily="34" charset="0"/>
              <a:ea typeface="Geometria Light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048000" y="4037050"/>
            <a:ext cx="32766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BACFF"/>
                </a:solidFill>
                <a:latin typeface="Geometria Light" pitchFamily="34" charset="0"/>
                <a:ea typeface="Geometria Light" pitchFamily="34" charset="0"/>
              </a:rPr>
              <a:t>o</a:t>
            </a:r>
            <a:endParaRPr lang="en-US" dirty="0">
              <a:solidFill>
                <a:srgbClr val="3BACFF"/>
              </a:solidFill>
              <a:latin typeface="Geometria Light" pitchFamily="34" charset="0"/>
              <a:ea typeface="Geometria Light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90900" y="3940472"/>
            <a:ext cx="32766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BACFF"/>
                </a:solidFill>
                <a:latin typeface="Geometria Light" pitchFamily="34" charset="0"/>
                <a:ea typeface="Geometria Light" pitchFamily="34" charset="0"/>
              </a:rPr>
              <a:t>o</a:t>
            </a:r>
            <a:endParaRPr lang="en-US" dirty="0">
              <a:solidFill>
                <a:srgbClr val="3BACFF"/>
              </a:solidFill>
              <a:latin typeface="Geometria Light" pitchFamily="34" charset="0"/>
              <a:ea typeface="Geometria Light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806190" y="2947228"/>
            <a:ext cx="32766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BACFF"/>
                </a:solidFill>
                <a:latin typeface="Geometria Light" pitchFamily="34" charset="0"/>
                <a:ea typeface="Geometria Light" pitchFamily="34" charset="0"/>
              </a:rPr>
              <a:t>o</a:t>
            </a:r>
            <a:endParaRPr lang="en-US" dirty="0">
              <a:solidFill>
                <a:srgbClr val="3BACFF"/>
              </a:solidFill>
              <a:latin typeface="Geometria Light" pitchFamily="34" charset="0"/>
              <a:ea typeface="Geometria Light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084320" y="2854076"/>
            <a:ext cx="32766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BACFF"/>
                </a:solidFill>
                <a:latin typeface="Geometria Light" pitchFamily="34" charset="0"/>
                <a:ea typeface="Geometria Light" pitchFamily="34" charset="0"/>
              </a:rPr>
              <a:t>o</a:t>
            </a:r>
            <a:endParaRPr lang="en-US" dirty="0">
              <a:solidFill>
                <a:srgbClr val="3BACFF"/>
              </a:solidFill>
              <a:latin typeface="Geometria Light" pitchFamily="34" charset="0"/>
              <a:ea typeface="Geometria Light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389120" y="2297650"/>
            <a:ext cx="32766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BACFF"/>
                </a:solidFill>
                <a:latin typeface="Geometria Light" pitchFamily="34" charset="0"/>
                <a:ea typeface="Geometria Light" pitchFamily="34" charset="0"/>
              </a:rPr>
              <a:t>o</a:t>
            </a:r>
            <a:endParaRPr lang="en-US" dirty="0">
              <a:solidFill>
                <a:srgbClr val="3BACFF"/>
              </a:solidFill>
              <a:latin typeface="Geometria Light" pitchFamily="34" charset="0"/>
              <a:ea typeface="Geometria Light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598670" y="2299363"/>
            <a:ext cx="32766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BACFF"/>
                </a:solidFill>
                <a:latin typeface="Geometria Light" pitchFamily="34" charset="0"/>
                <a:ea typeface="Geometria Light" pitchFamily="34" charset="0"/>
              </a:rPr>
              <a:t>o</a:t>
            </a:r>
            <a:endParaRPr lang="en-US" dirty="0">
              <a:solidFill>
                <a:srgbClr val="3BACFF"/>
              </a:solidFill>
              <a:latin typeface="Geometria Light" pitchFamily="34" charset="0"/>
              <a:ea typeface="Geometria Light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914900" y="1977612"/>
            <a:ext cx="32766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BACFF"/>
                </a:solidFill>
                <a:latin typeface="Geometria Light" pitchFamily="34" charset="0"/>
                <a:ea typeface="Geometria Light" pitchFamily="34" charset="0"/>
              </a:rPr>
              <a:t>o</a:t>
            </a:r>
            <a:endParaRPr lang="en-US" dirty="0">
              <a:solidFill>
                <a:srgbClr val="3BACFF"/>
              </a:solidFill>
              <a:latin typeface="Geometria Light" pitchFamily="34" charset="0"/>
              <a:ea typeface="Geometria Light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284470" y="1791309"/>
            <a:ext cx="32766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BACFF"/>
                </a:solidFill>
                <a:latin typeface="Geometria Light" pitchFamily="34" charset="0"/>
                <a:ea typeface="Geometria Light" pitchFamily="34" charset="0"/>
              </a:rPr>
              <a:t>o</a:t>
            </a:r>
            <a:endParaRPr lang="en-US" dirty="0">
              <a:solidFill>
                <a:srgbClr val="3BACFF"/>
              </a:solidFill>
              <a:latin typeface="Geometria Light" pitchFamily="34" charset="0"/>
              <a:ea typeface="Geometria Light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251960" y="2489699"/>
            <a:ext cx="32766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BACFF"/>
                </a:solidFill>
                <a:latin typeface="Geometria Light" pitchFamily="34" charset="0"/>
                <a:ea typeface="Geometria Light" pitchFamily="34" charset="0"/>
              </a:rPr>
              <a:t>o</a:t>
            </a:r>
            <a:endParaRPr lang="en-US" dirty="0">
              <a:solidFill>
                <a:srgbClr val="3BACFF"/>
              </a:solidFill>
              <a:latin typeface="Geometria Light" pitchFamily="34" charset="0"/>
              <a:ea typeface="Geometria Light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977890" y="1536426"/>
            <a:ext cx="32766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BACFF"/>
                </a:solidFill>
                <a:latin typeface="Geometria Light" pitchFamily="34" charset="0"/>
                <a:ea typeface="Geometria Light" pitchFamily="34" charset="0"/>
              </a:rPr>
              <a:t>o</a:t>
            </a:r>
            <a:endParaRPr lang="en-US" dirty="0">
              <a:solidFill>
                <a:srgbClr val="3BACFF"/>
              </a:solidFill>
              <a:latin typeface="Geometria Light" pitchFamily="34" charset="0"/>
              <a:ea typeface="Geometria Light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503670" y="1289768"/>
            <a:ext cx="32766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BACFF"/>
                </a:solidFill>
                <a:latin typeface="Geometria Light" pitchFamily="34" charset="0"/>
                <a:ea typeface="Geometria Light" pitchFamily="34" charset="0"/>
              </a:rPr>
              <a:t>o</a:t>
            </a:r>
            <a:endParaRPr lang="en-US" dirty="0">
              <a:solidFill>
                <a:srgbClr val="3BACFF"/>
              </a:solidFill>
              <a:latin typeface="Geometria Light" pitchFamily="34" charset="0"/>
              <a:ea typeface="Geometria Light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379970" y="1420300"/>
            <a:ext cx="32766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BACFF"/>
                </a:solidFill>
                <a:latin typeface="Geometria Light" pitchFamily="34" charset="0"/>
                <a:ea typeface="Geometria Light" pitchFamily="34" charset="0"/>
              </a:rPr>
              <a:t>o</a:t>
            </a:r>
            <a:endParaRPr lang="en-US" dirty="0">
              <a:solidFill>
                <a:srgbClr val="3BACFF"/>
              </a:solidFill>
              <a:latin typeface="Geometria Light" pitchFamily="34" charset="0"/>
              <a:ea typeface="Geometria Light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791450" y="1057247"/>
            <a:ext cx="32766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BACFF"/>
                </a:solidFill>
                <a:latin typeface="Geometria Light" pitchFamily="34" charset="0"/>
                <a:ea typeface="Geometria Light" pitchFamily="34" charset="0"/>
              </a:rPr>
              <a:t>o</a:t>
            </a:r>
            <a:endParaRPr lang="en-US" dirty="0">
              <a:solidFill>
                <a:srgbClr val="3BACFF"/>
              </a:solidFill>
              <a:latin typeface="Geometria Light" pitchFamily="34" charset="0"/>
              <a:ea typeface="Geometria Light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225790" y="981047"/>
            <a:ext cx="32766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BACFF"/>
                </a:solidFill>
                <a:latin typeface="Geometria Light" pitchFamily="34" charset="0"/>
                <a:ea typeface="Geometria Light" pitchFamily="34" charset="0"/>
              </a:rPr>
              <a:t>o</a:t>
            </a:r>
            <a:endParaRPr lang="en-US" dirty="0">
              <a:solidFill>
                <a:srgbClr val="3BACFF"/>
              </a:solidFill>
              <a:latin typeface="Geometria Light" pitchFamily="34" charset="0"/>
              <a:ea typeface="Geometria Light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736330" y="988223"/>
            <a:ext cx="32766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BACFF"/>
                </a:solidFill>
                <a:latin typeface="Geometria Light" pitchFamily="34" charset="0"/>
                <a:ea typeface="Geometria Light" pitchFamily="34" charset="0"/>
              </a:rPr>
              <a:t>o</a:t>
            </a:r>
            <a:endParaRPr lang="en-US" dirty="0">
              <a:solidFill>
                <a:srgbClr val="3BACFF"/>
              </a:solidFill>
              <a:latin typeface="Geometria Light" pitchFamily="34" charset="0"/>
              <a:ea typeface="Geometria Light" pitchFamily="34" charset="0"/>
            </a:endParaRPr>
          </a:p>
        </p:txBody>
      </p:sp>
      <p:sp>
        <p:nvSpPr>
          <p:cNvPr id="55" name="Freeform 54"/>
          <p:cNvSpPr/>
          <p:nvPr/>
        </p:nvSpPr>
        <p:spPr>
          <a:xfrm>
            <a:off x="2971800" y="1166906"/>
            <a:ext cx="6187440" cy="4022314"/>
          </a:xfrm>
          <a:custGeom>
            <a:avLst/>
            <a:gdLst>
              <a:gd name="connsiteX0" fmla="*/ 0 w 6187440"/>
              <a:gd name="connsiteY0" fmla="*/ 4023360 h 4023360"/>
              <a:gd name="connsiteX1" fmla="*/ 2004060 w 6187440"/>
              <a:gd name="connsiteY1" fmla="*/ 1104900 h 4023360"/>
              <a:gd name="connsiteX2" fmla="*/ 6187440 w 6187440"/>
              <a:gd name="connsiteY2" fmla="*/ 0 h 402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87440" h="4023360">
                <a:moveTo>
                  <a:pt x="0" y="4023360"/>
                </a:moveTo>
                <a:cubicBezTo>
                  <a:pt x="486410" y="2899410"/>
                  <a:pt x="972820" y="1775460"/>
                  <a:pt x="2004060" y="1104900"/>
                </a:cubicBezTo>
                <a:cubicBezTo>
                  <a:pt x="3035300" y="434340"/>
                  <a:pt x="5562600" y="43180"/>
                  <a:pt x="6187440" y="0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220980" y="950123"/>
            <a:ext cx="33528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13360" y="1178945"/>
            <a:ext cx="335280" cy="0"/>
          </a:xfrm>
          <a:prstGeom prst="line">
            <a:avLst/>
          </a:prstGeom>
          <a:ln>
            <a:solidFill>
              <a:srgbClr val="95E9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94360" y="783479"/>
            <a:ext cx="324993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metria Light" pitchFamily="34" charset="0"/>
                <a:ea typeface="Geometria Light" pitchFamily="34" charset="0"/>
              </a:rPr>
              <a:t>Vehicle actual path</a:t>
            </a:r>
            <a:endParaRPr lang="en-US" dirty="0">
              <a:solidFill>
                <a:schemeClr val="bg1">
                  <a:lumMod val="50000"/>
                </a:schemeClr>
              </a:solidFill>
              <a:latin typeface="Geometria Light" pitchFamily="34" charset="0"/>
              <a:ea typeface="Geometria Light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09600" y="1032508"/>
            <a:ext cx="324993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  <a:latin typeface="Geometria Light" pitchFamily="34" charset="0"/>
                <a:ea typeface="Geometria Light" pitchFamily="34" charset="0"/>
              </a:rPr>
              <a:t>Estimated path</a:t>
            </a:r>
            <a:endParaRPr lang="en-US" dirty="0">
              <a:solidFill>
                <a:schemeClr val="accent5"/>
              </a:solidFill>
              <a:latin typeface="Geometria Light" pitchFamily="34" charset="0"/>
              <a:ea typeface="Geometria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67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Image result for car path detecti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36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93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70450" y="1092200"/>
            <a:ext cx="3670300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Geometria Light" pitchFamily="34" charset="0"/>
                <a:ea typeface="Geometria Light" pitchFamily="34" charset="0"/>
              </a:rPr>
              <a:t>Kalman Filter Intuition</a:t>
            </a:r>
          </a:p>
          <a:p>
            <a:r>
              <a:rPr lang="en-US" sz="3600" dirty="0" smtClean="0">
                <a:latin typeface="Geometria Light" pitchFamily="34" charset="0"/>
                <a:ea typeface="Geometria Light" pitchFamily="34" charset="0"/>
              </a:rPr>
              <a:t>Part-3</a:t>
            </a:r>
            <a:endParaRPr lang="en-US" sz="3600" dirty="0">
              <a:latin typeface="Geometria Light" pitchFamily="34" charset="0"/>
              <a:ea typeface="Geometria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11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3971925" y="0"/>
            <a:ext cx="5172075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143375" y="390525"/>
            <a:ext cx="4124325" cy="1866900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latin typeface="Geometria Light" pitchFamily="34" charset="0"/>
                <a:ea typeface="Geometria Light" pitchFamily="34" charset="0"/>
              </a:rPr>
              <a:t>Predict</a:t>
            </a:r>
            <a:endParaRPr lang="en-US" dirty="0">
              <a:latin typeface="Geometria Light" pitchFamily="34" charset="0"/>
              <a:ea typeface="Geometria Light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56075" y="2876550"/>
            <a:ext cx="4124325" cy="1866900"/>
          </a:xfrm>
          <a:prstGeom prst="rect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atin typeface="Geometria Light" pitchFamily="34" charset="0"/>
                <a:ea typeface="Geometria Light" pitchFamily="34" charset="0"/>
              </a:rPr>
              <a:t>Update</a:t>
            </a:r>
          </a:p>
        </p:txBody>
      </p:sp>
      <p:cxnSp>
        <p:nvCxnSpPr>
          <p:cNvPr id="5" name="Straight Arrow Connector 4"/>
          <p:cNvCxnSpPr>
            <a:stCxn id="2" idx="2"/>
            <a:endCxn id="3" idx="0"/>
          </p:cNvCxnSpPr>
          <p:nvPr/>
        </p:nvCxnSpPr>
        <p:spPr>
          <a:xfrm>
            <a:off x="6205538" y="2257425"/>
            <a:ext cx="12700" cy="619125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stCxn id="3" idx="3"/>
            <a:endCxn id="2" idx="3"/>
          </p:cNvCxnSpPr>
          <p:nvPr/>
        </p:nvCxnSpPr>
        <p:spPr>
          <a:xfrm flipH="1" flipV="1">
            <a:off x="8267700" y="1323975"/>
            <a:ext cx="12700" cy="2486025"/>
          </a:xfrm>
          <a:prstGeom prst="bentConnector3">
            <a:avLst>
              <a:gd name="adj1" fmla="val -3150000"/>
            </a:avLst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295775" y="962025"/>
            <a:ext cx="356235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Geometria Light" pitchFamily="34" charset="0"/>
                <a:ea typeface="Geometria Light" pitchFamily="34" charset="0"/>
              </a:rPr>
              <a:t>New state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Geometria Light" pitchFamily="34" charset="0"/>
                <a:ea typeface="Geometria Light" pitchFamily="34" charset="0"/>
              </a:rPr>
              <a:t>New uncertainty</a:t>
            </a:r>
            <a:endParaRPr lang="en-US" dirty="0">
              <a:solidFill>
                <a:schemeClr val="bg1"/>
              </a:solidFill>
              <a:latin typeface="Geometria Light" pitchFamily="34" charset="0"/>
              <a:ea typeface="Geometria Light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95775" y="3371418"/>
            <a:ext cx="356235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3"/>
            </a:pPr>
            <a:r>
              <a:rPr lang="en-US" dirty="0" smtClean="0">
                <a:solidFill>
                  <a:schemeClr val="bg1"/>
                </a:solidFill>
                <a:latin typeface="Geometria Light" pitchFamily="34" charset="0"/>
                <a:ea typeface="Geometria Light" pitchFamily="34" charset="0"/>
              </a:rPr>
              <a:t>Error</a:t>
            </a:r>
          </a:p>
          <a:p>
            <a:pPr marL="342900" indent="-342900">
              <a:buAutoNum type="arabicPeriod" startAt="3"/>
            </a:pPr>
            <a:r>
              <a:rPr lang="en-US" dirty="0" smtClean="0">
                <a:solidFill>
                  <a:schemeClr val="bg1"/>
                </a:solidFill>
                <a:latin typeface="Geometria Light" pitchFamily="34" charset="0"/>
                <a:ea typeface="Geometria Light" pitchFamily="34" charset="0"/>
              </a:rPr>
              <a:t>Kalman Gain</a:t>
            </a:r>
          </a:p>
          <a:p>
            <a:pPr marL="342900" indent="-342900">
              <a:buAutoNum type="arabicPeriod" startAt="3"/>
            </a:pPr>
            <a:r>
              <a:rPr lang="en-US" dirty="0" smtClean="0">
                <a:solidFill>
                  <a:schemeClr val="bg1"/>
                </a:solidFill>
                <a:latin typeface="Geometria Light" pitchFamily="34" charset="0"/>
                <a:ea typeface="Geometria Light" pitchFamily="34" charset="0"/>
              </a:rPr>
              <a:t>Updated state</a:t>
            </a:r>
          </a:p>
          <a:p>
            <a:pPr marL="342900" indent="-342900">
              <a:buAutoNum type="arabicPeriod" startAt="3"/>
            </a:pPr>
            <a:r>
              <a:rPr lang="en-US" dirty="0" smtClean="0">
                <a:solidFill>
                  <a:schemeClr val="bg1"/>
                </a:solidFill>
                <a:latin typeface="Geometria Light" pitchFamily="34" charset="0"/>
                <a:ea typeface="Geometria Light" pitchFamily="34" charset="0"/>
              </a:rPr>
              <a:t>Updated uncertainty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2447925" y="1323975"/>
            <a:ext cx="1524000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447925" y="3931279"/>
            <a:ext cx="1524000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19200" y="1119946"/>
            <a:ext cx="122872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eometria Light" pitchFamily="34" charset="0"/>
                <a:ea typeface="Geometria Light" pitchFamily="34" charset="0"/>
              </a:rPr>
              <a:t>Output</a:t>
            </a:r>
            <a:endParaRPr lang="en-US" dirty="0">
              <a:latin typeface="Geometria Light" pitchFamily="34" charset="0"/>
              <a:ea typeface="Geometria Light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04925" y="3754307"/>
            <a:ext cx="122872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eometria Light" pitchFamily="34" charset="0"/>
                <a:ea typeface="Geometria Light" pitchFamily="34" charset="0"/>
              </a:rPr>
              <a:t>Input</a:t>
            </a:r>
            <a:endParaRPr lang="en-US" dirty="0">
              <a:latin typeface="Geometria Light" pitchFamily="34" charset="0"/>
              <a:ea typeface="Geometria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32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3971925" y="0"/>
            <a:ext cx="5172075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143375" y="390525"/>
            <a:ext cx="4124325" cy="1866900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latin typeface="Geometria Light" pitchFamily="34" charset="0"/>
                <a:ea typeface="Geometria Light" pitchFamily="34" charset="0"/>
              </a:rPr>
              <a:t>Predict</a:t>
            </a:r>
            <a:endParaRPr lang="en-US" dirty="0">
              <a:latin typeface="Geometria Light" pitchFamily="34" charset="0"/>
              <a:ea typeface="Geometria Light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56075" y="2876550"/>
            <a:ext cx="4124325" cy="1866900"/>
          </a:xfrm>
          <a:prstGeom prst="rect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atin typeface="Geometria Light" pitchFamily="34" charset="0"/>
                <a:ea typeface="Geometria Light" pitchFamily="34" charset="0"/>
              </a:rPr>
              <a:t>Update</a:t>
            </a:r>
          </a:p>
        </p:txBody>
      </p:sp>
      <p:cxnSp>
        <p:nvCxnSpPr>
          <p:cNvPr id="5" name="Straight Arrow Connector 4"/>
          <p:cNvCxnSpPr>
            <a:stCxn id="2" idx="2"/>
            <a:endCxn id="3" idx="0"/>
          </p:cNvCxnSpPr>
          <p:nvPr/>
        </p:nvCxnSpPr>
        <p:spPr>
          <a:xfrm>
            <a:off x="6205538" y="2257425"/>
            <a:ext cx="12700" cy="619125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stCxn id="3" idx="3"/>
            <a:endCxn id="2" idx="3"/>
          </p:cNvCxnSpPr>
          <p:nvPr/>
        </p:nvCxnSpPr>
        <p:spPr>
          <a:xfrm flipH="1" flipV="1">
            <a:off x="8267700" y="1323975"/>
            <a:ext cx="12700" cy="2486025"/>
          </a:xfrm>
          <a:prstGeom prst="bentConnector3">
            <a:avLst>
              <a:gd name="adj1" fmla="val -3150000"/>
            </a:avLst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295775" y="3371418"/>
            <a:ext cx="356235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3"/>
            </a:pPr>
            <a:r>
              <a:rPr lang="en-US" dirty="0" smtClean="0">
                <a:solidFill>
                  <a:schemeClr val="bg1"/>
                </a:solidFill>
                <a:latin typeface="Geometria Light" pitchFamily="34" charset="0"/>
                <a:ea typeface="Geometria Light" pitchFamily="34" charset="0"/>
              </a:rPr>
              <a:t>Error</a:t>
            </a:r>
          </a:p>
          <a:p>
            <a:pPr marL="342900" indent="-342900">
              <a:buAutoNum type="arabicPeriod" startAt="3"/>
            </a:pPr>
            <a:r>
              <a:rPr lang="en-US" dirty="0" smtClean="0">
                <a:solidFill>
                  <a:schemeClr val="bg1"/>
                </a:solidFill>
                <a:latin typeface="Geometria Light" pitchFamily="34" charset="0"/>
                <a:ea typeface="Geometria Light" pitchFamily="34" charset="0"/>
              </a:rPr>
              <a:t>Kalman Gain</a:t>
            </a:r>
          </a:p>
          <a:p>
            <a:pPr marL="342900" indent="-342900">
              <a:buAutoNum type="arabicPeriod" startAt="3"/>
            </a:pPr>
            <a:r>
              <a:rPr lang="en-US" dirty="0" smtClean="0">
                <a:solidFill>
                  <a:schemeClr val="bg1"/>
                </a:solidFill>
                <a:latin typeface="Geometria Light" pitchFamily="34" charset="0"/>
                <a:ea typeface="Geometria Light" pitchFamily="34" charset="0"/>
              </a:rPr>
              <a:t>Updated state</a:t>
            </a:r>
          </a:p>
          <a:p>
            <a:pPr marL="342900" indent="-342900">
              <a:buAutoNum type="arabicPeriod" startAt="3"/>
            </a:pPr>
            <a:r>
              <a:rPr lang="en-US" dirty="0" smtClean="0">
                <a:solidFill>
                  <a:schemeClr val="bg1"/>
                </a:solidFill>
                <a:latin typeface="Geometria Light" pitchFamily="34" charset="0"/>
                <a:ea typeface="Geometria Light" pitchFamily="34" charset="0"/>
              </a:rPr>
              <a:t>Updated uncertainty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2447925" y="1323975"/>
            <a:ext cx="1524000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447925" y="3931279"/>
            <a:ext cx="1524000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19200" y="1119946"/>
            <a:ext cx="122872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eometria Light" pitchFamily="34" charset="0"/>
                <a:ea typeface="Geometria Light" pitchFamily="34" charset="0"/>
              </a:rPr>
              <a:t>Output</a:t>
            </a:r>
            <a:endParaRPr lang="en-US" dirty="0">
              <a:latin typeface="Geometria Light" pitchFamily="34" charset="0"/>
              <a:ea typeface="Geometria Light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04925" y="3754307"/>
            <a:ext cx="122872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eometria Light" pitchFamily="34" charset="0"/>
                <a:ea typeface="Geometria Light" pitchFamily="34" charset="0"/>
              </a:rPr>
              <a:t>Input</a:t>
            </a:r>
            <a:endParaRPr lang="en-US" dirty="0">
              <a:latin typeface="Geometria Light" pitchFamily="34" charset="0"/>
              <a:ea typeface="Geometria Light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4343400" y="828675"/>
                <a:ext cx="3676650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𝐴𝑥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𝐵𝑢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𝑤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Geometria Light" pitchFamily="34" charset="0"/>
                  <a:ea typeface="Geometria Light" pitchFamily="34" charset="0"/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828675"/>
                <a:ext cx="3676650" cy="35394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4319587" y="1363593"/>
                <a:ext cx="3676650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𝐴𝑃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Geometria Light" pitchFamily="34" charset="0"/>
                  <a:ea typeface="Geometria Light" pitchFamily="34" charset="0"/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587" y="1363593"/>
                <a:ext cx="3676650" cy="353943"/>
              </a:xfrm>
              <a:prstGeom prst="rect">
                <a:avLst/>
              </a:prstGeom>
              <a:blipFill rotWithShape="1">
                <a:blip r:embed="rId3"/>
                <a:stretch>
                  <a:fillRect b="-8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855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3971925" y="0"/>
            <a:ext cx="5172075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143375" y="390525"/>
            <a:ext cx="4124325" cy="1866900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latin typeface="Geometria Light" pitchFamily="34" charset="0"/>
                <a:ea typeface="Geometria Light" pitchFamily="34" charset="0"/>
              </a:rPr>
              <a:t>Predict</a:t>
            </a:r>
            <a:endParaRPr lang="en-US" dirty="0">
              <a:latin typeface="Geometria Light" pitchFamily="34" charset="0"/>
              <a:ea typeface="Geometria Light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56075" y="2876550"/>
            <a:ext cx="4124325" cy="1866900"/>
          </a:xfrm>
          <a:prstGeom prst="rect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atin typeface="Geometria Light" pitchFamily="34" charset="0"/>
                <a:ea typeface="Geometria Light" pitchFamily="34" charset="0"/>
              </a:rPr>
              <a:t>Update</a:t>
            </a:r>
          </a:p>
        </p:txBody>
      </p:sp>
      <p:cxnSp>
        <p:nvCxnSpPr>
          <p:cNvPr id="5" name="Straight Arrow Connector 4"/>
          <p:cNvCxnSpPr>
            <a:stCxn id="2" idx="2"/>
            <a:endCxn id="3" idx="0"/>
          </p:cNvCxnSpPr>
          <p:nvPr/>
        </p:nvCxnSpPr>
        <p:spPr>
          <a:xfrm>
            <a:off x="6205538" y="2257425"/>
            <a:ext cx="12700" cy="619125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stCxn id="3" idx="3"/>
            <a:endCxn id="2" idx="3"/>
          </p:cNvCxnSpPr>
          <p:nvPr/>
        </p:nvCxnSpPr>
        <p:spPr>
          <a:xfrm flipH="1" flipV="1">
            <a:off x="8267700" y="1323975"/>
            <a:ext cx="12700" cy="2486025"/>
          </a:xfrm>
          <a:prstGeom prst="bentConnector3">
            <a:avLst>
              <a:gd name="adj1" fmla="val -3150000"/>
            </a:avLst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295775" y="3371418"/>
            <a:ext cx="356235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3"/>
            </a:pPr>
            <a:r>
              <a:rPr lang="en-US" dirty="0" smtClean="0">
                <a:solidFill>
                  <a:schemeClr val="bg1"/>
                </a:solidFill>
                <a:latin typeface="Geometria Light" pitchFamily="34" charset="0"/>
                <a:ea typeface="Geometria Light" pitchFamily="34" charset="0"/>
              </a:rPr>
              <a:t>Error</a:t>
            </a:r>
          </a:p>
          <a:p>
            <a:pPr marL="342900" indent="-342900">
              <a:buAutoNum type="arabicPeriod" startAt="3"/>
            </a:pPr>
            <a:r>
              <a:rPr lang="en-US" dirty="0" smtClean="0">
                <a:solidFill>
                  <a:schemeClr val="bg1"/>
                </a:solidFill>
                <a:latin typeface="Geometria Light" pitchFamily="34" charset="0"/>
                <a:ea typeface="Geometria Light" pitchFamily="34" charset="0"/>
              </a:rPr>
              <a:t>Kalman Gain</a:t>
            </a:r>
          </a:p>
          <a:p>
            <a:pPr marL="342900" indent="-342900">
              <a:buAutoNum type="arabicPeriod" startAt="3"/>
            </a:pPr>
            <a:r>
              <a:rPr lang="en-US" dirty="0" smtClean="0">
                <a:solidFill>
                  <a:schemeClr val="bg1"/>
                </a:solidFill>
                <a:latin typeface="Geometria Light" pitchFamily="34" charset="0"/>
                <a:ea typeface="Geometria Light" pitchFamily="34" charset="0"/>
              </a:rPr>
              <a:t>Updated state</a:t>
            </a:r>
          </a:p>
          <a:p>
            <a:pPr marL="342900" indent="-342900">
              <a:buAutoNum type="arabicPeriod" startAt="3"/>
            </a:pPr>
            <a:r>
              <a:rPr lang="en-US" dirty="0" smtClean="0">
                <a:solidFill>
                  <a:schemeClr val="bg1"/>
                </a:solidFill>
                <a:latin typeface="Geometria Light" pitchFamily="34" charset="0"/>
                <a:ea typeface="Geometria Light" pitchFamily="34" charset="0"/>
              </a:rPr>
              <a:t>Updated uncertainty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2447925" y="1323975"/>
            <a:ext cx="1524000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447925" y="3931279"/>
            <a:ext cx="1524000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19200" y="1119946"/>
            <a:ext cx="122872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eometria Light" pitchFamily="34" charset="0"/>
                <a:ea typeface="Geometria Light" pitchFamily="34" charset="0"/>
              </a:rPr>
              <a:t>Output</a:t>
            </a:r>
            <a:endParaRPr lang="en-US" dirty="0">
              <a:latin typeface="Geometria Light" pitchFamily="34" charset="0"/>
              <a:ea typeface="Geometria Light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04925" y="3754307"/>
            <a:ext cx="122872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eometria Light" pitchFamily="34" charset="0"/>
                <a:ea typeface="Geometria Light" pitchFamily="34" charset="0"/>
              </a:rPr>
              <a:t>Input</a:t>
            </a:r>
            <a:endParaRPr lang="en-US" dirty="0">
              <a:latin typeface="Geometria Light" pitchFamily="34" charset="0"/>
              <a:ea typeface="Geometria Light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4343400" y="828675"/>
                <a:ext cx="3676650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𝐴𝑥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𝐵𝑢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𝑤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Geometria Light" pitchFamily="34" charset="0"/>
                  <a:ea typeface="Geometria Light" pitchFamily="34" charset="0"/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828675"/>
                <a:ext cx="3676650" cy="35394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4319587" y="1363593"/>
                <a:ext cx="3676650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𝐴𝑃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Geometria Light" pitchFamily="34" charset="0"/>
                  <a:ea typeface="Geometria Light" pitchFamily="34" charset="0"/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587" y="1363593"/>
                <a:ext cx="3676650" cy="353943"/>
              </a:xfrm>
              <a:prstGeom prst="rect">
                <a:avLst/>
              </a:prstGeom>
              <a:blipFill rotWithShape="1">
                <a:blip r:embed="rId3"/>
                <a:stretch>
                  <a:fillRect b="-8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501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3971925" y="0"/>
            <a:ext cx="5172075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143375" y="390525"/>
            <a:ext cx="4124325" cy="18669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latin typeface="Geometria Light" pitchFamily="34" charset="0"/>
                <a:ea typeface="Geometria Light" pitchFamily="34" charset="0"/>
              </a:rPr>
              <a:t>Predict</a:t>
            </a:r>
            <a:endParaRPr lang="en-US" dirty="0">
              <a:latin typeface="Geometria Light" pitchFamily="34" charset="0"/>
              <a:ea typeface="Geometria Light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56075" y="2876550"/>
            <a:ext cx="4124325" cy="18669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atin typeface="Geometria Light" pitchFamily="34" charset="0"/>
                <a:ea typeface="Geometria Light" pitchFamily="34" charset="0"/>
              </a:rPr>
              <a:t>Update</a:t>
            </a:r>
          </a:p>
        </p:txBody>
      </p:sp>
      <p:cxnSp>
        <p:nvCxnSpPr>
          <p:cNvPr id="5" name="Straight Arrow Connector 4"/>
          <p:cNvCxnSpPr>
            <a:stCxn id="2" idx="2"/>
            <a:endCxn id="3" idx="0"/>
          </p:cNvCxnSpPr>
          <p:nvPr/>
        </p:nvCxnSpPr>
        <p:spPr>
          <a:xfrm>
            <a:off x="6205538" y="2257425"/>
            <a:ext cx="12700" cy="619125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stCxn id="3" idx="3"/>
            <a:endCxn id="2" idx="3"/>
          </p:cNvCxnSpPr>
          <p:nvPr/>
        </p:nvCxnSpPr>
        <p:spPr>
          <a:xfrm flipH="1" flipV="1">
            <a:off x="8267700" y="1323975"/>
            <a:ext cx="12700" cy="2486025"/>
          </a:xfrm>
          <a:prstGeom prst="bentConnector3">
            <a:avLst>
              <a:gd name="adj1" fmla="val -3150000"/>
            </a:avLst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81050" y="3466668"/>
            <a:ext cx="356235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3"/>
            </a:pPr>
            <a:r>
              <a:rPr lang="en-US" dirty="0" smtClean="0">
                <a:solidFill>
                  <a:schemeClr val="bg1"/>
                </a:solidFill>
                <a:latin typeface="Geometria Light" pitchFamily="34" charset="0"/>
                <a:ea typeface="Geometria Light" pitchFamily="34" charset="0"/>
              </a:rPr>
              <a:t>Error</a:t>
            </a:r>
          </a:p>
          <a:p>
            <a:pPr marL="342900" indent="-342900">
              <a:buAutoNum type="arabicPeriod" startAt="3"/>
            </a:pPr>
            <a:r>
              <a:rPr lang="en-US" dirty="0" smtClean="0">
                <a:solidFill>
                  <a:schemeClr val="bg1"/>
                </a:solidFill>
                <a:latin typeface="Geometria Light" pitchFamily="34" charset="0"/>
                <a:ea typeface="Geometria Light" pitchFamily="34" charset="0"/>
              </a:rPr>
              <a:t>Kalman Gain</a:t>
            </a:r>
          </a:p>
          <a:p>
            <a:pPr marL="342900" indent="-342900">
              <a:buAutoNum type="arabicPeriod" startAt="3"/>
            </a:pPr>
            <a:r>
              <a:rPr lang="en-US" dirty="0" smtClean="0">
                <a:solidFill>
                  <a:schemeClr val="bg1"/>
                </a:solidFill>
                <a:latin typeface="Geometria Light" pitchFamily="34" charset="0"/>
                <a:ea typeface="Geometria Light" pitchFamily="34" charset="0"/>
              </a:rPr>
              <a:t>Updated state</a:t>
            </a:r>
          </a:p>
          <a:p>
            <a:pPr marL="342900" indent="-342900">
              <a:buAutoNum type="arabicPeriod" startAt="3"/>
            </a:pPr>
            <a:r>
              <a:rPr lang="en-US" dirty="0" smtClean="0">
                <a:solidFill>
                  <a:schemeClr val="bg1"/>
                </a:solidFill>
                <a:latin typeface="Geometria Light" pitchFamily="34" charset="0"/>
                <a:ea typeface="Geometria Light" pitchFamily="34" charset="0"/>
              </a:rPr>
              <a:t>Updated uncertainty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2447925" y="1323975"/>
            <a:ext cx="1524000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447925" y="3931279"/>
            <a:ext cx="1524000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19200" y="1119946"/>
            <a:ext cx="122872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eometria Light" pitchFamily="34" charset="0"/>
                <a:ea typeface="Geometria Light" pitchFamily="34" charset="0"/>
              </a:rPr>
              <a:t>Output</a:t>
            </a:r>
            <a:endParaRPr lang="en-US" dirty="0">
              <a:latin typeface="Geometria Light" pitchFamily="34" charset="0"/>
              <a:ea typeface="Geometria Light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04925" y="3754307"/>
            <a:ext cx="122872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eometria Light" pitchFamily="34" charset="0"/>
                <a:ea typeface="Geometria Light" pitchFamily="34" charset="0"/>
              </a:rPr>
              <a:t>Input</a:t>
            </a:r>
            <a:endParaRPr lang="en-US" dirty="0">
              <a:latin typeface="Geometria Light" pitchFamily="34" charset="0"/>
              <a:ea typeface="Geometria Light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4343400" y="828675"/>
                <a:ext cx="3676650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𝐴𝑥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𝐵𝑢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𝑤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Geometria Light" pitchFamily="34" charset="0"/>
                  <a:ea typeface="Geometria Light" pitchFamily="34" charset="0"/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828675"/>
                <a:ext cx="3676650" cy="35394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4167187" y="1154043"/>
                <a:ext cx="3676650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𝐴𝑃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Geometria Light" pitchFamily="34" charset="0"/>
                  <a:ea typeface="Geometria Light" pitchFamily="34" charset="0"/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7187" y="1154043"/>
                <a:ext cx="3676650" cy="353943"/>
              </a:xfrm>
              <a:prstGeom prst="rect">
                <a:avLst/>
              </a:prstGeom>
              <a:blipFill rotWithShape="1">
                <a:blip r:embed="rId3"/>
                <a:stretch>
                  <a:fillRect b="-8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4319587" y="3028950"/>
                <a:ext cx="3676650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𝑧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  <a:latin typeface="Geometria Light" pitchFamily="34" charset="0"/>
                  <a:ea typeface="Geometria Light" pitchFamily="34" charset="0"/>
                </a:endParaRP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587" y="3028950"/>
                <a:ext cx="3676650" cy="353943"/>
              </a:xfrm>
              <a:prstGeom prst="rect">
                <a:avLst/>
              </a:prstGeom>
              <a:blipFill rotWithShape="1">
                <a:blip r:embed="rId4"/>
                <a:stretch>
                  <a:fillRect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866900" y="3731254"/>
            <a:ext cx="6477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eometria Light" pitchFamily="34" charset="0"/>
                <a:ea typeface="Geometria Light" pitchFamily="34" charset="0"/>
              </a:rPr>
              <a:t>(z)</a:t>
            </a:r>
            <a:endParaRPr lang="en-US" dirty="0">
              <a:latin typeface="Geometria Light" pitchFamily="34" charset="0"/>
              <a:ea typeface="Geometria Light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4313238" y="3340728"/>
                <a:ext cx="3676650" cy="6217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𝐾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𝑅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𝐻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0" dirty="0" smtClean="0">
                  <a:solidFill>
                    <a:schemeClr val="bg1"/>
                  </a:solidFill>
                  <a:latin typeface="Geometria Light" pitchFamily="34" charset="0"/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3238" y="3340728"/>
                <a:ext cx="3676650" cy="62170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4497388" y="4067212"/>
                <a:ext cx="3676650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′+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𝐾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[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 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𝐻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Geometria Light" pitchFamily="34" charset="0"/>
                  <a:ea typeface="Geometria Light" pitchFamily="34" charset="0"/>
                </a:endParaRP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388" y="4067212"/>
                <a:ext cx="3676650" cy="353943"/>
              </a:xfrm>
              <a:prstGeom prst="rect">
                <a:avLst/>
              </a:prstGeom>
              <a:blipFill rotWithShape="1">
                <a:blip r:embed="rId6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4330700" y="4354480"/>
                <a:ext cx="3676650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𝐼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𝐾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𝐻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Geometria Light" pitchFamily="34" charset="0"/>
                  <a:ea typeface="Geometria Light" pitchFamily="34" charset="0"/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0700" y="4354480"/>
                <a:ext cx="3676650" cy="35394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934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3375" y="1412469"/>
            <a:ext cx="73914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Geometria Light" pitchFamily="34" charset="0"/>
                <a:ea typeface="Geometria Light" pitchFamily="34" charset="0"/>
                <a:hlinkClick r:id="rId2"/>
              </a:rPr>
              <a:t>http://</a:t>
            </a:r>
            <a:r>
              <a:rPr lang="en-US" sz="1400" dirty="0" smtClean="0">
                <a:latin typeface="Geometria Light" pitchFamily="34" charset="0"/>
                <a:ea typeface="Geometria Light" pitchFamily="34" charset="0"/>
                <a:hlinkClick r:id="rId2"/>
              </a:rPr>
              <a:t>www.ilectureonline.com/lectures/subject/SPECIAL%20TOPICS/26/190</a:t>
            </a:r>
            <a:endParaRPr lang="en-US" sz="1400" dirty="0" smtClean="0">
              <a:latin typeface="Geometria Light" pitchFamily="34" charset="0"/>
              <a:ea typeface="Geometria Light" pitchFamily="34" charset="0"/>
            </a:endParaRPr>
          </a:p>
          <a:p>
            <a:r>
              <a:rPr lang="en-US" sz="1400" dirty="0">
                <a:latin typeface="Geometria Light" pitchFamily="34" charset="0"/>
                <a:ea typeface="Geometria Light" pitchFamily="34" charset="0"/>
                <a:hlinkClick r:id="rId3"/>
              </a:rPr>
              <a:t>https://</a:t>
            </a:r>
            <a:r>
              <a:rPr lang="en-US" sz="1400" dirty="0" smtClean="0">
                <a:latin typeface="Geometria Light" pitchFamily="34" charset="0"/>
                <a:ea typeface="Geometria Light" pitchFamily="34" charset="0"/>
                <a:hlinkClick r:id="rId3"/>
              </a:rPr>
              <a:t>github.com/mohanaravind/kalman-filter</a:t>
            </a:r>
            <a:endParaRPr lang="en-US" sz="1400" dirty="0" smtClean="0">
              <a:latin typeface="Geometria Light" pitchFamily="34" charset="0"/>
              <a:ea typeface="Geometria Light" pitchFamily="34" charset="0"/>
            </a:endParaRPr>
          </a:p>
          <a:p>
            <a:endParaRPr lang="en-US" sz="1400" dirty="0">
              <a:latin typeface="Geometria Light" pitchFamily="34" charset="0"/>
              <a:ea typeface="Geometria Light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3375" y="619125"/>
            <a:ext cx="6276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Geometria Light" pitchFamily="34" charset="0"/>
                <a:ea typeface="Geometria Light" pitchFamily="34" charset="0"/>
              </a:rPr>
              <a:t>Learn more</a:t>
            </a:r>
            <a:endParaRPr lang="en-US" sz="2400" dirty="0">
              <a:latin typeface="Geometria Light" pitchFamily="34" charset="0"/>
              <a:ea typeface="Geometria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81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heart rate monitor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"/>
            <a:ext cx="9144000" cy="5146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819900" y="105410"/>
            <a:ext cx="2221230" cy="610870"/>
          </a:xfrm>
          <a:prstGeom prst="rect">
            <a:avLst/>
          </a:prstGeom>
          <a:solidFill>
            <a:schemeClr val="bg1">
              <a:lumMod val="85000"/>
              <a:alpha val="58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rgbClr val="003300"/>
                </a:solidFill>
                <a:latin typeface="Geometria Light" pitchFamily="34" charset="0"/>
                <a:ea typeface="Geometria Light" pitchFamily="34" charset="0"/>
              </a:rPr>
              <a:t>0 second</a:t>
            </a:r>
          </a:p>
          <a:p>
            <a:r>
              <a:rPr lang="en-US" sz="1400" dirty="0" smtClean="0">
                <a:latin typeface="Geometria Light" pitchFamily="34" charset="0"/>
                <a:ea typeface="Geometria Light" pitchFamily="34" charset="0"/>
              </a:rPr>
              <a:t>120 Beats Per Minute</a:t>
            </a:r>
            <a:endParaRPr lang="en-US" sz="1400" dirty="0">
              <a:latin typeface="Geometria Light" pitchFamily="34" charset="0"/>
              <a:ea typeface="Geometria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39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heart rate monitor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6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819900" y="105410"/>
            <a:ext cx="2221230" cy="610870"/>
          </a:xfrm>
          <a:prstGeom prst="rect">
            <a:avLst/>
          </a:prstGeom>
          <a:solidFill>
            <a:schemeClr val="bg1">
              <a:lumMod val="85000"/>
              <a:alpha val="58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rgbClr val="003300"/>
                </a:solidFill>
                <a:latin typeface="Geometria Light" pitchFamily="34" charset="0"/>
                <a:ea typeface="Geometria Light" pitchFamily="34" charset="0"/>
              </a:rPr>
              <a:t>0 second</a:t>
            </a:r>
          </a:p>
          <a:p>
            <a:r>
              <a:rPr lang="en-US" sz="1400" dirty="0" smtClean="0">
                <a:latin typeface="Geometria Light" pitchFamily="34" charset="0"/>
                <a:ea typeface="Geometria Light" pitchFamily="34" charset="0"/>
              </a:rPr>
              <a:t>120 Beats Per Minute</a:t>
            </a:r>
            <a:endParaRPr lang="en-US" sz="1400" dirty="0">
              <a:latin typeface="Geometria Light" pitchFamily="34" charset="0"/>
              <a:ea typeface="Geometria Light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19900" y="868680"/>
            <a:ext cx="2221230" cy="610870"/>
          </a:xfrm>
          <a:prstGeom prst="rect">
            <a:avLst/>
          </a:prstGeom>
          <a:solidFill>
            <a:schemeClr val="bg1">
              <a:lumMod val="85000"/>
              <a:alpha val="58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003300"/>
                </a:solidFill>
                <a:latin typeface="Geometria Light" pitchFamily="34" charset="0"/>
                <a:ea typeface="Geometria Light" pitchFamily="34" charset="0"/>
              </a:rPr>
              <a:t>5</a:t>
            </a:r>
            <a:r>
              <a:rPr lang="en-US" sz="1400" dirty="0" smtClean="0">
                <a:solidFill>
                  <a:srgbClr val="003300"/>
                </a:solidFill>
                <a:latin typeface="Geometria Light" pitchFamily="34" charset="0"/>
                <a:ea typeface="Geometria Light" pitchFamily="34" charset="0"/>
              </a:rPr>
              <a:t> second</a:t>
            </a:r>
          </a:p>
          <a:p>
            <a:r>
              <a:rPr lang="en-US" sz="1400" dirty="0" smtClean="0">
                <a:latin typeface="Geometria Light" pitchFamily="34" charset="0"/>
                <a:ea typeface="Geometria Light" pitchFamily="34" charset="0"/>
              </a:rPr>
              <a:t>130 Beats Per Minute</a:t>
            </a:r>
            <a:endParaRPr lang="en-US" sz="1400" dirty="0">
              <a:latin typeface="Geometria Light" pitchFamily="34" charset="0"/>
              <a:ea typeface="Geometria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74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heart rate monitor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6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819900" y="105410"/>
            <a:ext cx="2221230" cy="610870"/>
          </a:xfrm>
          <a:prstGeom prst="rect">
            <a:avLst/>
          </a:prstGeom>
          <a:solidFill>
            <a:schemeClr val="bg1">
              <a:lumMod val="85000"/>
              <a:alpha val="58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rgbClr val="003300"/>
                </a:solidFill>
                <a:latin typeface="Geometria Light" pitchFamily="34" charset="0"/>
                <a:ea typeface="Geometria Light" pitchFamily="34" charset="0"/>
              </a:rPr>
              <a:t>0 second</a:t>
            </a:r>
          </a:p>
          <a:p>
            <a:r>
              <a:rPr lang="en-US" sz="1400" dirty="0" smtClean="0">
                <a:latin typeface="Geometria Light" pitchFamily="34" charset="0"/>
                <a:ea typeface="Geometria Light" pitchFamily="34" charset="0"/>
              </a:rPr>
              <a:t>120 Beats Per Minute</a:t>
            </a:r>
            <a:endParaRPr lang="en-US" sz="1400" dirty="0">
              <a:latin typeface="Geometria Light" pitchFamily="34" charset="0"/>
              <a:ea typeface="Geometria Light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19900" y="868680"/>
            <a:ext cx="2221230" cy="610870"/>
          </a:xfrm>
          <a:prstGeom prst="rect">
            <a:avLst/>
          </a:prstGeom>
          <a:solidFill>
            <a:schemeClr val="bg1">
              <a:lumMod val="85000"/>
              <a:alpha val="58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003300"/>
                </a:solidFill>
                <a:latin typeface="Geometria Light" pitchFamily="34" charset="0"/>
                <a:ea typeface="Geometria Light" pitchFamily="34" charset="0"/>
              </a:rPr>
              <a:t>5</a:t>
            </a:r>
            <a:r>
              <a:rPr lang="en-US" sz="1400" dirty="0" smtClean="0">
                <a:solidFill>
                  <a:srgbClr val="003300"/>
                </a:solidFill>
                <a:latin typeface="Geometria Light" pitchFamily="34" charset="0"/>
                <a:ea typeface="Geometria Light" pitchFamily="34" charset="0"/>
              </a:rPr>
              <a:t> second</a:t>
            </a:r>
          </a:p>
          <a:p>
            <a:r>
              <a:rPr lang="en-US" sz="1400" dirty="0" smtClean="0">
                <a:latin typeface="Geometria Light" pitchFamily="34" charset="0"/>
                <a:ea typeface="Geometria Light" pitchFamily="34" charset="0"/>
              </a:rPr>
              <a:t>130 Beats Per Minute</a:t>
            </a:r>
            <a:endParaRPr lang="en-US" sz="1400" dirty="0">
              <a:latin typeface="Geometria Light" pitchFamily="34" charset="0"/>
              <a:ea typeface="Geometria Light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19900" y="1631950"/>
            <a:ext cx="2221230" cy="610870"/>
          </a:xfrm>
          <a:prstGeom prst="rect">
            <a:avLst/>
          </a:prstGeom>
          <a:solidFill>
            <a:schemeClr val="bg1">
              <a:lumMod val="85000"/>
              <a:alpha val="58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rgbClr val="003300"/>
                </a:solidFill>
                <a:latin typeface="Geometria Light" pitchFamily="34" charset="0"/>
                <a:ea typeface="Geometria Light" pitchFamily="34" charset="0"/>
              </a:rPr>
              <a:t>12 second</a:t>
            </a:r>
          </a:p>
          <a:p>
            <a:r>
              <a:rPr lang="en-US" sz="1400" dirty="0" smtClean="0">
                <a:latin typeface="Geometria Light" pitchFamily="34" charset="0"/>
                <a:ea typeface="Geometria Light" pitchFamily="34" charset="0"/>
              </a:rPr>
              <a:t>130 Beats Per Minute</a:t>
            </a:r>
            <a:endParaRPr lang="en-US" sz="1400" dirty="0">
              <a:latin typeface="Geometria Light" pitchFamily="34" charset="0"/>
              <a:ea typeface="Geometria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06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heart rate monitor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6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819900" y="105410"/>
            <a:ext cx="2221230" cy="610870"/>
          </a:xfrm>
          <a:prstGeom prst="rect">
            <a:avLst/>
          </a:prstGeom>
          <a:solidFill>
            <a:schemeClr val="bg1">
              <a:lumMod val="85000"/>
              <a:alpha val="58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rgbClr val="003300"/>
                </a:solidFill>
                <a:latin typeface="Geometria Light" pitchFamily="34" charset="0"/>
                <a:ea typeface="Geometria Light" pitchFamily="34" charset="0"/>
              </a:rPr>
              <a:t>0 second</a:t>
            </a:r>
          </a:p>
          <a:p>
            <a:r>
              <a:rPr lang="en-US" sz="1400" dirty="0" smtClean="0">
                <a:latin typeface="Geometria Light" pitchFamily="34" charset="0"/>
                <a:ea typeface="Geometria Light" pitchFamily="34" charset="0"/>
              </a:rPr>
              <a:t>120 Beats Per Minute</a:t>
            </a:r>
            <a:endParaRPr lang="en-US" sz="1400" dirty="0">
              <a:latin typeface="Geometria Light" pitchFamily="34" charset="0"/>
              <a:ea typeface="Geometria Light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19900" y="868680"/>
            <a:ext cx="2221230" cy="610870"/>
          </a:xfrm>
          <a:prstGeom prst="rect">
            <a:avLst/>
          </a:prstGeom>
          <a:solidFill>
            <a:schemeClr val="bg1">
              <a:lumMod val="85000"/>
              <a:alpha val="58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003300"/>
                </a:solidFill>
                <a:latin typeface="Geometria Light" pitchFamily="34" charset="0"/>
                <a:ea typeface="Geometria Light" pitchFamily="34" charset="0"/>
              </a:rPr>
              <a:t>5</a:t>
            </a:r>
            <a:r>
              <a:rPr lang="en-US" sz="1400" dirty="0" smtClean="0">
                <a:solidFill>
                  <a:srgbClr val="003300"/>
                </a:solidFill>
                <a:latin typeface="Geometria Light" pitchFamily="34" charset="0"/>
                <a:ea typeface="Geometria Light" pitchFamily="34" charset="0"/>
              </a:rPr>
              <a:t> second</a:t>
            </a:r>
          </a:p>
          <a:p>
            <a:r>
              <a:rPr lang="en-US" sz="1400" dirty="0" smtClean="0">
                <a:latin typeface="Geometria Light" pitchFamily="34" charset="0"/>
                <a:ea typeface="Geometria Light" pitchFamily="34" charset="0"/>
              </a:rPr>
              <a:t>130 Beats Per Minute</a:t>
            </a:r>
            <a:endParaRPr lang="en-US" sz="1400" dirty="0">
              <a:latin typeface="Geometria Light" pitchFamily="34" charset="0"/>
              <a:ea typeface="Geometria Light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19900" y="1631950"/>
            <a:ext cx="2221230" cy="610870"/>
          </a:xfrm>
          <a:prstGeom prst="rect">
            <a:avLst/>
          </a:prstGeom>
          <a:solidFill>
            <a:schemeClr val="bg1">
              <a:lumMod val="85000"/>
              <a:alpha val="58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rgbClr val="003300"/>
                </a:solidFill>
                <a:latin typeface="Geometria Light" pitchFamily="34" charset="0"/>
                <a:ea typeface="Geometria Light" pitchFamily="34" charset="0"/>
              </a:rPr>
              <a:t>12 second</a:t>
            </a:r>
          </a:p>
          <a:p>
            <a:r>
              <a:rPr lang="en-US" sz="1400" dirty="0" smtClean="0">
                <a:latin typeface="Geometria Light" pitchFamily="34" charset="0"/>
                <a:ea typeface="Geometria Light" pitchFamily="34" charset="0"/>
              </a:rPr>
              <a:t>130 Beats Per Minute</a:t>
            </a:r>
            <a:endParaRPr lang="en-US" sz="1400" dirty="0">
              <a:latin typeface="Geometria Light" pitchFamily="34" charset="0"/>
              <a:ea typeface="Geometria Light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19900" y="2363470"/>
            <a:ext cx="2221230" cy="610870"/>
          </a:xfrm>
          <a:prstGeom prst="rect">
            <a:avLst/>
          </a:prstGeom>
          <a:solidFill>
            <a:schemeClr val="bg1">
              <a:lumMod val="85000"/>
              <a:alpha val="58000"/>
            </a:scheme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rgbClr val="FF0000"/>
                </a:solidFill>
                <a:latin typeface="Geometria Light" pitchFamily="34" charset="0"/>
                <a:ea typeface="Geometria Light" pitchFamily="34" charset="0"/>
              </a:rPr>
              <a:t>15 second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Geometria Light" pitchFamily="34" charset="0"/>
                <a:ea typeface="Geometria Light" pitchFamily="34" charset="0"/>
              </a:rPr>
              <a:t>60 Beats Per Minute</a:t>
            </a:r>
            <a:endParaRPr lang="en-US" sz="1400" dirty="0">
              <a:solidFill>
                <a:srgbClr val="FF0000"/>
              </a:solidFill>
              <a:latin typeface="Geometria Light" pitchFamily="34" charset="0"/>
              <a:ea typeface="Geometria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6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heart rate monitor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6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819900" y="105410"/>
            <a:ext cx="2221230" cy="610870"/>
          </a:xfrm>
          <a:prstGeom prst="rect">
            <a:avLst/>
          </a:prstGeom>
          <a:solidFill>
            <a:schemeClr val="bg1">
              <a:lumMod val="85000"/>
              <a:alpha val="58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rgbClr val="003300"/>
                </a:solidFill>
                <a:latin typeface="Geometria Light" pitchFamily="34" charset="0"/>
                <a:ea typeface="Geometria Light" pitchFamily="34" charset="0"/>
              </a:rPr>
              <a:t>0 second</a:t>
            </a:r>
          </a:p>
          <a:p>
            <a:r>
              <a:rPr lang="en-US" sz="1400" dirty="0" smtClean="0">
                <a:latin typeface="Geometria Light" pitchFamily="34" charset="0"/>
                <a:ea typeface="Geometria Light" pitchFamily="34" charset="0"/>
              </a:rPr>
              <a:t>120 Beats Per Minute</a:t>
            </a:r>
            <a:endParaRPr lang="en-US" sz="1400" dirty="0">
              <a:latin typeface="Geometria Light" pitchFamily="34" charset="0"/>
              <a:ea typeface="Geometria Light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19900" y="868680"/>
            <a:ext cx="2221230" cy="610870"/>
          </a:xfrm>
          <a:prstGeom prst="rect">
            <a:avLst/>
          </a:prstGeom>
          <a:solidFill>
            <a:schemeClr val="bg1">
              <a:lumMod val="85000"/>
              <a:alpha val="58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003300"/>
                </a:solidFill>
                <a:latin typeface="Geometria Light" pitchFamily="34" charset="0"/>
                <a:ea typeface="Geometria Light" pitchFamily="34" charset="0"/>
              </a:rPr>
              <a:t>5</a:t>
            </a:r>
            <a:r>
              <a:rPr lang="en-US" sz="1400" dirty="0" smtClean="0">
                <a:solidFill>
                  <a:srgbClr val="003300"/>
                </a:solidFill>
                <a:latin typeface="Geometria Light" pitchFamily="34" charset="0"/>
                <a:ea typeface="Geometria Light" pitchFamily="34" charset="0"/>
              </a:rPr>
              <a:t> second</a:t>
            </a:r>
          </a:p>
          <a:p>
            <a:r>
              <a:rPr lang="en-US" sz="1400" dirty="0" smtClean="0">
                <a:latin typeface="Geometria Light" pitchFamily="34" charset="0"/>
                <a:ea typeface="Geometria Light" pitchFamily="34" charset="0"/>
              </a:rPr>
              <a:t>130 Beats Per Minute</a:t>
            </a:r>
            <a:endParaRPr lang="en-US" sz="1400" dirty="0">
              <a:latin typeface="Geometria Light" pitchFamily="34" charset="0"/>
              <a:ea typeface="Geometria Light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19900" y="1631950"/>
            <a:ext cx="2221230" cy="610870"/>
          </a:xfrm>
          <a:prstGeom prst="rect">
            <a:avLst/>
          </a:prstGeom>
          <a:solidFill>
            <a:schemeClr val="bg1">
              <a:lumMod val="85000"/>
              <a:alpha val="58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rgbClr val="003300"/>
                </a:solidFill>
                <a:latin typeface="Geometria Light" pitchFamily="34" charset="0"/>
                <a:ea typeface="Geometria Light" pitchFamily="34" charset="0"/>
              </a:rPr>
              <a:t>12 second</a:t>
            </a:r>
          </a:p>
          <a:p>
            <a:r>
              <a:rPr lang="en-US" sz="1400" dirty="0" smtClean="0">
                <a:latin typeface="Geometria Light" pitchFamily="34" charset="0"/>
                <a:ea typeface="Geometria Light" pitchFamily="34" charset="0"/>
              </a:rPr>
              <a:t>130 Beats Per Minute</a:t>
            </a:r>
            <a:endParaRPr lang="en-US" sz="1400" dirty="0">
              <a:latin typeface="Geometria Light" pitchFamily="34" charset="0"/>
              <a:ea typeface="Geometria Light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19900" y="2363470"/>
            <a:ext cx="2221230" cy="610870"/>
          </a:xfrm>
          <a:prstGeom prst="rect">
            <a:avLst/>
          </a:prstGeom>
          <a:solidFill>
            <a:schemeClr val="bg1">
              <a:lumMod val="85000"/>
              <a:alpha val="58000"/>
            </a:scheme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rgbClr val="FF0000"/>
                </a:solidFill>
                <a:latin typeface="Geometria Light" pitchFamily="34" charset="0"/>
                <a:ea typeface="Geometria Light" pitchFamily="34" charset="0"/>
              </a:rPr>
              <a:t>15 second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Geometria Light" pitchFamily="34" charset="0"/>
                <a:ea typeface="Geometria Light" pitchFamily="34" charset="0"/>
              </a:rPr>
              <a:t>60 Beats Per Minute</a:t>
            </a:r>
            <a:endParaRPr lang="en-US" sz="1400" dirty="0">
              <a:solidFill>
                <a:srgbClr val="FF0000"/>
              </a:solidFill>
              <a:latin typeface="Geometria Light" pitchFamily="34" charset="0"/>
              <a:ea typeface="Geometria Light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19900" y="3096260"/>
            <a:ext cx="2221230" cy="610870"/>
          </a:xfrm>
          <a:prstGeom prst="rect">
            <a:avLst/>
          </a:prstGeom>
          <a:solidFill>
            <a:schemeClr val="bg1">
              <a:lumMod val="85000"/>
              <a:alpha val="58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rgbClr val="003300"/>
                </a:solidFill>
                <a:latin typeface="Geometria Light" pitchFamily="34" charset="0"/>
                <a:ea typeface="Geometria Light" pitchFamily="34" charset="0"/>
              </a:rPr>
              <a:t>20 second</a:t>
            </a:r>
          </a:p>
          <a:p>
            <a:r>
              <a:rPr lang="en-US" sz="1400" dirty="0" smtClean="0">
                <a:latin typeface="Geometria Light" pitchFamily="34" charset="0"/>
                <a:ea typeface="Geometria Light" pitchFamily="34" charset="0"/>
              </a:rPr>
              <a:t>135 Beats Per Minute</a:t>
            </a:r>
            <a:endParaRPr lang="en-US" sz="1400" dirty="0">
              <a:latin typeface="Geometria Light" pitchFamily="34" charset="0"/>
              <a:ea typeface="Geometria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58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heart rate monitor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6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819900" y="105410"/>
            <a:ext cx="2221230" cy="610870"/>
          </a:xfrm>
          <a:prstGeom prst="rect">
            <a:avLst/>
          </a:prstGeom>
          <a:solidFill>
            <a:schemeClr val="bg1">
              <a:lumMod val="85000"/>
              <a:alpha val="58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rgbClr val="003300"/>
                </a:solidFill>
                <a:latin typeface="Geometria Light" pitchFamily="34" charset="0"/>
                <a:ea typeface="Geometria Light" pitchFamily="34" charset="0"/>
              </a:rPr>
              <a:t>0 second</a:t>
            </a:r>
          </a:p>
          <a:p>
            <a:r>
              <a:rPr lang="en-US" sz="1400" dirty="0" smtClean="0">
                <a:latin typeface="Geometria Light" pitchFamily="34" charset="0"/>
                <a:ea typeface="Geometria Light" pitchFamily="34" charset="0"/>
              </a:rPr>
              <a:t>120 Beats Per Minute</a:t>
            </a:r>
            <a:endParaRPr lang="en-US" sz="1400" dirty="0">
              <a:latin typeface="Geometria Light" pitchFamily="34" charset="0"/>
              <a:ea typeface="Geometria Light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19900" y="868680"/>
            <a:ext cx="2221230" cy="610870"/>
          </a:xfrm>
          <a:prstGeom prst="rect">
            <a:avLst/>
          </a:prstGeom>
          <a:solidFill>
            <a:schemeClr val="bg1">
              <a:lumMod val="85000"/>
              <a:alpha val="58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003300"/>
                </a:solidFill>
                <a:latin typeface="Geometria Light" pitchFamily="34" charset="0"/>
                <a:ea typeface="Geometria Light" pitchFamily="34" charset="0"/>
              </a:rPr>
              <a:t>5</a:t>
            </a:r>
            <a:r>
              <a:rPr lang="en-US" sz="1400" dirty="0" smtClean="0">
                <a:solidFill>
                  <a:srgbClr val="003300"/>
                </a:solidFill>
                <a:latin typeface="Geometria Light" pitchFamily="34" charset="0"/>
                <a:ea typeface="Geometria Light" pitchFamily="34" charset="0"/>
              </a:rPr>
              <a:t> second</a:t>
            </a:r>
          </a:p>
          <a:p>
            <a:r>
              <a:rPr lang="en-US" sz="1400" dirty="0" smtClean="0">
                <a:latin typeface="Geometria Light" pitchFamily="34" charset="0"/>
                <a:ea typeface="Geometria Light" pitchFamily="34" charset="0"/>
              </a:rPr>
              <a:t>130 Beats Per Minute</a:t>
            </a:r>
            <a:endParaRPr lang="en-US" sz="1400" dirty="0">
              <a:latin typeface="Geometria Light" pitchFamily="34" charset="0"/>
              <a:ea typeface="Geometria Light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19900" y="1631950"/>
            <a:ext cx="2221230" cy="610870"/>
          </a:xfrm>
          <a:prstGeom prst="rect">
            <a:avLst/>
          </a:prstGeom>
          <a:solidFill>
            <a:schemeClr val="bg1">
              <a:lumMod val="85000"/>
              <a:alpha val="58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rgbClr val="003300"/>
                </a:solidFill>
                <a:latin typeface="Geometria Light" pitchFamily="34" charset="0"/>
                <a:ea typeface="Geometria Light" pitchFamily="34" charset="0"/>
              </a:rPr>
              <a:t>12 second</a:t>
            </a:r>
          </a:p>
          <a:p>
            <a:r>
              <a:rPr lang="en-US" sz="1400" dirty="0" smtClean="0">
                <a:latin typeface="Geometria Light" pitchFamily="34" charset="0"/>
                <a:ea typeface="Geometria Light" pitchFamily="34" charset="0"/>
              </a:rPr>
              <a:t>130 Beats Per Minute</a:t>
            </a:r>
            <a:endParaRPr lang="en-US" sz="1400" dirty="0">
              <a:latin typeface="Geometria Light" pitchFamily="34" charset="0"/>
              <a:ea typeface="Geometria Light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19900" y="2363470"/>
            <a:ext cx="2221230" cy="610870"/>
          </a:xfrm>
          <a:prstGeom prst="rect">
            <a:avLst/>
          </a:prstGeom>
          <a:solidFill>
            <a:schemeClr val="bg1">
              <a:lumMod val="85000"/>
              <a:alpha val="58000"/>
            </a:scheme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rgbClr val="FF0000"/>
                </a:solidFill>
                <a:latin typeface="Geometria Light" pitchFamily="34" charset="0"/>
                <a:ea typeface="Geometria Light" pitchFamily="34" charset="0"/>
              </a:rPr>
              <a:t>15 second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Geometria Light" pitchFamily="34" charset="0"/>
                <a:ea typeface="Geometria Light" pitchFamily="34" charset="0"/>
              </a:rPr>
              <a:t>60 Beats Per Minute</a:t>
            </a:r>
            <a:endParaRPr lang="en-US" sz="1400" dirty="0">
              <a:solidFill>
                <a:srgbClr val="FF0000"/>
              </a:solidFill>
              <a:latin typeface="Geometria Light" pitchFamily="34" charset="0"/>
              <a:ea typeface="Geometria Light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19900" y="3096260"/>
            <a:ext cx="2221230" cy="610870"/>
          </a:xfrm>
          <a:prstGeom prst="rect">
            <a:avLst/>
          </a:prstGeom>
          <a:solidFill>
            <a:schemeClr val="bg1">
              <a:lumMod val="85000"/>
              <a:alpha val="58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rgbClr val="003300"/>
                </a:solidFill>
                <a:latin typeface="Geometria Light" pitchFamily="34" charset="0"/>
                <a:ea typeface="Geometria Light" pitchFamily="34" charset="0"/>
              </a:rPr>
              <a:t>20 second</a:t>
            </a:r>
          </a:p>
          <a:p>
            <a:r>
              <a:rPr lang="en-US" sz="1400" dirty="0" smtClean="0">
                <a:latin typeface="Geometria Light" pitchFamily="34" charset="0"/>
                <a:ea typeface="Geometria Light" pitchFamily="34" charset="0"/>
              </a:rPr>
              <a:t>135 Beats Per Minute</a:t>
            </a:r>
            <a:endParaRPr lang="en-US" sz="1400" dirty="0">
              <a:latin typeface="Geometria Light" pitchFamily="34" charset="0"/>
              <a:ea typeface="Geometria Light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19900" y="3859530"/>
            <a:ext cx="2221230" cy="610870"/>
          </a:xfrm>
          <a:prstGeom prst="rect">
            <a:avLst/>
          </a:prstGeom>
          <a:solidFill>
            <a:schemeClr val="bg1">
              <a:lumMod val="85000"/>
              <a:alpha val="58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rgbClr val="003300"/>
                </a:solidFill>
                <a:latin typeface="Geometria Light" pitchFamily="34" charset="0"/>
                <a:ea typeface="Geometria Light" pitchFamily="34" charset="0"/>
              </a:rPr>
              <a:t>25 second</a:t>
            </a:r>
          </a:p>
          <a:p>
            <a:r>
              <a:rPr lang="en-US" sz="1400" dirty="0" smtClean="0">
                <a:latin typeface="Geometria Light" pitchFamily="34" charset="0"/>
                <a:ea typeface="Geometria Light" pitchFamily="34" charset="0"/>
              </a:rPr>
              <a:t>140 Beats Per Minute</a:t>
            </a:r>
            <a:endParaRPr lang="en-US" sz="1400" dirty="0">
              <a:latin typeface="Geometria Light" pitchFamily="34" charset="0"/>
              <a:ea typeface="Geometria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94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70450" y="1092200"/>
            <a:ext cx="3670300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Geometria Light" pitchFamily="34" charset="0"/>
                <a:ea typeface="Geometria Light" pitchFamily="34" charset="0"/>
              </a:rPr>
              <a:t>Kalman Filter Intuition</a:t>
            </a:r>
          </a:p>
          <a:p>
            <a:r>
              <a:rPr lang="en-US" sz="3600" dirty="0" smtClean="0">
                <a:latin typeface="Geometria Light" pitchFamily="34" charset="0"/>
                <a:ea typeface="Geometria Light" pitchFamily="34" charset="0"/>
              </a:rPr>
              <a:t>Part-2</a:t>
            </a:r>
            <a:endParaRPr lang="en-US" sz="3600" dirty="0">
              <a:latin typeface="Geometria Light" pitchFamily="34" charset="0"/>
              <a:ea typeface="Geometria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57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26894" y="0"/>
            <a:ext cx="4617106" cy="51435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rgbClr val="3BACFF"/>
                </a:solidFill>
                <a:latin typeface="Geometria Light" pitchFamily="34" charset="0"/>
                <a:ea typeface="Geometria Light" pitchFamily="34" charset="0"/>
              </a:rPr>
              <a:t>New Measure</a:t>
            </a:r>
            <a:endParaRPr lang="en-US" dirty="0">
              <a:solidFill>
                <a:srgbClr val="3BACFF"/>
              </a:solidFill>
              <a:latin typeface="Geometria Light" pitchFamily="34" charset="0"/>
              <a:ea typeface="Geometria Light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26894" cy="51435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rgbClr val="7030A0"/>
                </a:solidFill>
                <a:latin typeface="Geometria Light" pitchFamily="34" charset="0"/>
                <a:ea typeface="Geometria Light" pitchFamily="34" charset="0"/>
              </a:rPr>
              <a:t>Past predictions</a:t>
            </a:r>
            <a:endParaRPr lang="en-US" dirty="0">
              <a:solidFill>
                <a:srgbClr val="7030A0"/>
              </a:solidFill>
              <a:latin typeface="Geometria Light" pitchFamily="34" charset="0"/>
              <a:ea typeface="Geometria Light" pitchFamily="34" charset="0"/>
            </a:endParaRPr>
          </a:p>
        </p:txBody>
      </p:sp>
      <p:sp>
        <p:nvSpPr>
          <p:cNvPr id="2" name="Isosceles Triangle 1"/>
          <p:cNvSpPr/>
          <p:nvPr/>
        </p:nvSpPr>
        <p:spPr>
          <a:xfrm>
            <a:off x="4322416" y="2826458"/>
            <a:ext cx="408956" cy="34891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" name="Rectangle 2"/>
          <p:cNvSpPr/>
          <p:nvPr/>
        </p:nvSpPr>
        <p:spPr>
          <a:xfrm>
            <a:off x="1746184" y="2765501"/>
            <a:ext cx="5652581" cy="609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" name="Rectangle 3"/>
          <p:cNvSpPr/>
          <p:nvPr/>
        </p:nvSpPr>
        <p:spPr>
          <a:xfrm>
            <a:off x="6148150" y="2256695"/>
            <a:ext cx="1250615" cy="49063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latin typeface="Geometria Light" pitchFamily="34" charset="0"/>
                <a:ea typeface="Geometria Light" pitchFamily="34" charset="0"/>
              </a:rPr>
              <a:t>Uncertainty in past predictions</a:t>
            </a:r>
            <a:endParaRPr lang="en-US" sz="1050" dirty="0">
              <a:latin typeface="Geometria Light" pitchFamily="34" charset="0"/>
              <a:ea typeface="Geometria Light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46184" y="2256695"/>
            <a:ext cx="1250615" cy="490630"/>
          </a:xfrm>
          <a:prstGeom prst="rect">
            <a:avLst/>
          </a:prstGeom>
          <a:solidFill>
            <a:srgbClr val="3BA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latin typeface="Geometria Light" pitchFamily="34" charset="0"/>
                <a:ea typeface="Geometria Light" pitchFamily="34" charset="0"/>
              </a:rPr>
              <a:t>Uncertainty in new measure</a:t>
            </a:r>
            <a:endParaRPr lang="en-US" sz="1050" dirty="0">
              <a:latin typeface="Geometria Light" pitchFamily="34" charset="0"/>
              <a:ea typeface="Geometria Light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09223" y="1712725"/>
            <a:ext cx="1250615" cy="4906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latin typeface="Geometria Light" pitchFamily="34" charset="0"/>
                <a:ea typeface="Geometria Light" pitchFamily="34" charset="0"/>
              </a:rPr>
              <a:t>Kalman Gain (Weight)</a:t>
            </a:r>
            <a:endParaRPr lang="en-US" sz="1050" dirty="0">
              <a:latin typeface="Geometria Light" pitchFamily="34" charset="0"/>
              <a:ea typeface="Geometria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60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3DS">
      <a:dk1>
        <a:srgbClr val="005386"/>
      </a:dk1>
      <a:lt1>
        <a:srgbClr val="FFFFFF"/>
      </a:lt1>
      <a:dk2>
        <a:srgbClr val="001871"/>
      </a:dk2>
      <a:lt2>
        <a:srgbClr val="DA291C"/>
      </a:lt2>
      <a:accent1>
        <a:srgbClr val="0B3F77"/>
      </a:accent1>
      <a:accent2>
        <a:srgbClr val="00B2A9"/>
      </a:accent2>
      <a:accent3>
        <a:srgbClr val="E1CD00"/>
      </a:accent3>
      <a:accent4>
        <a:srgbClr val="E87722"/>
      </a:accent4>
      <a:accent5>
        <a:srgbClr val="84BD00"/>
      </a:accent5>
      <a:accent6>
        <a:srgbClr val="0077C8"/>
      </a:accent6>
      <a:hlink>
        <a:srgbClr val="0000FF"/>
      </a:hlink>
      <a:folHlink>
        <a:srgbClr val="800080"/>
      </a:folHlink>
    </a:clrScheme>
    <a:fontScheme name="3DS PPT 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3DS_PPTX_Corp + Brand_Template_06_2015.pptx" id="{F2600C52-DB9A-4C10-AE98-F52812B72B4A}" vid="{FAE75A1B-07B7-44EE-BD51-20312090FF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343</TotalTime>
  <Words>467</Words>
  <Application>Microsoft Office PowerPoint</Application>
  <PresentationFormat>On-screen Show (16:9)</PresentationFormat>
  <Paragraphs>171</Paragraphs>
  <Slides>18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blank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Printed>2013-06-27T08:50:33Z</cp:lastPrinted>
  <dcterms:created xsi:type="dcterms:W3CDTF">2017-11-05T16:23:08Z</dcterms:created>
  <dcterms:modified xsi:type="dcterms:W3CDTF">2017-11-05T22:07:41Z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 Version">
    <vt:lpwstr>1.0</vt:lpwstr>
  </property>
  <property fmtid="{D5CDD505-2E9C-101B-9397-08002B2CF9AE}" pid="3" name="Tfs.IsStoryboard">
    <vt:bool>true</vt:bool>
  </property>
</Properties>
</file>