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0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3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Sum of achieved</c:v>
                </c:pt>
              </c:strCache>
            </c:strRef>
          </c:tx>
          <c:spPr>
            <a:solidFill>
              <a:schemeClr val="accent1"/>
            </a:solidFill>
            <a:ln>
              <a:noFill/>
            </a:ln>
            <a:effectLst/>
          </c:spPr>
          <c:invertIfNegative val="0"/>
          <c:cat>
            <c:strRef>
              <c:f>Sheet2!$A$4:$A$13</c:f>
              <c:strCache>
                <c:ptCount val="9"/>
                <c:pt idx="0">
                  <c:v>80.83%</c:v>
                </c:pt>
                <c:pt idx="1">
                  <c:v>85.00%</c:v>
                </c:pt>
                <c:pt idx="2">
                  <c:v>90.00%</c:v>
                </c:pt>
                <c:pt idx="3">
                  <c:v>92.50%</c:v>
                </c:pt>
                <c:pt idx="4">
                  <c:v>94.17%</c:v>
                </c:pt>
                <c:pt idx="5">
                  <c:v>100.00%</c:v>
                </c:pt>
                <c:pt idx="6">
                  <c:v>106.67%</c:v>
                </c:pt>
                <c:pt idx="7">
                  <c:v>114.17%</c:v>
                </c:pt>
                <c:pt idx="8">
                  <c:v>127.50%</c:v>
                </c:pt>
              </c:strCache>
            </c:strRef>
          </c:cat>
          <c:val>
            <c:numRef>
              <c:f>Sheet2!$B$4:$B$13</c:f>
              <c:numCache>
                <c:formatCode>General</c:formatCode>
                <c:ptCount val="9"/>
                <c:pt idx="0">
                  <c:v>97</c:v>
                </c:pt>
                <c:pt idx="1">
                  <c:v>102</c:v>
                </c:pt>
                <c:pt idx="2">
                  <c:v>108</c:v>
                </c:pt>
                <c:pt idx="3">
                  <c:v>111</c:v>
                </c:pt>
                <c:pt idx="4">
                  <c:v>113</c:v>
                </c:pt>
                <c:pt idx="5">
                  <c:v>120</c:v>
                </c:pt>
                <c:pt idx="6">
                  <c:v>128</c:v>
                </c:pt>
                <c:pt idx="7">
                  <c:v>137</c:v>
                </c:pt>
                <c:pt idx="8">
                  <c:v>153</c:v>
                </c:pt>
              </c:numCache>
            </c:numRef>
          </c:val>
        </c:ser>
        <c:ser>
          <c:idx val="1"/>
          <c:order val="1"/>
          <c:tx>
            <c:strRef>
              <c:f>Sheet2!$C$3</c:f>
              <c:strCache>
                <c:ptCount val="1"/>
                <c:pt idx="0">
                  <c:v>Sum of target</c:v>
                </c:pt>
              </c:strCache>
            </c:strRef>
          </c:tx>
          <c:spPr>
            <a:solidFill>
              <a:schemeClr val="accent2"/>
            </a:solidFill>
            <a:ln>
              <a:noFill/>
            </a:ln>
            <a:effectLst/>
          </c:spPr>
          <c:invertIfNegative val="0"/>
          <c:cat>
            <c:strRef>
              <c:f>Sheet2!$A$4:$A$13</c:f>
              <c:strCache>
                <c:ptCount val="9"/>
                <c:pt idx="0">
                  <c:v>80.83%</c:v>
                </c:pt>
                <c:pt idx="1">
                  <c:v>85.00%</c:v>
                </c:pt>
                <c:pt idx="2">
                  <c:v>90.00%</c:v>
                </c:pt>
                <c:pt idx="3">
                  <c:v>92.50%</c:v>
                </c:pt>
                <c:pt idx="4">
                  <c:v>94.17%</c:v>
                </c:pt>
                <c:pt idx="5">
                  <c:v>100.00%</c:v>
                </c:pt>
                <c:pt idx="6">
                  <c:v>106.67%</c:v>
                </c:pt>
                <c:pt idx="7">
                  <c:v>114.17%</c:v>
                </c:pt>
                <c:pt idx="8">
                  <c:v>127.50%</c:v>
                </c:pt>
              </c:strCache>
            </c:strRef>
          </c:cat>
          <c:val>
            <c:numRef>
              <c:f>Sheet2!$C$4:$C$13</c:f>
              <c:numCache>
                <c:formatCode>General</c:formatCode>
                <c:ptCount val="9"/>
                <c:pt idx="0">
                  <c:v>120</c:v>
                </c:pt>
                <c:pt idx="1">
                  <c:v>120</c:v>
                </c:pt>
                <c:pt idx="2">
                  <c:v>120</c:v>
                </c:pt>
                <c:pt idx="3">
                  <c:v>120</c:v>
                </c:pt>
                <c:pt idx="4">
                  <c:v>120</c:v>
                </c:pt>
                <c:pt idx="5">
                  <c:v>120</c:v>
                </c:pt>
                <c:pt idx="6">
                  <c:v>120</c:v>
                </c:pt>
                <c:pt idx="7">
                  <c:v>120</c:v>
                </c:pt>
                <c:pt idx="8">
                  <c:v>120</c:v>
                </c:pt>
              </c:numCache>
            </c:numRef>
          </c:val>
        </c:ser>
        <c:dLbls>
          <c:showLegendKey val="0"/>
          <c:showVal val="0"/>
          <c:showCatName val="0"/>
          <c:showSerName val="0"/>
          <c:showPercent val="0"/>
          <c:showBubbleSize val="0"/>
        </c:dLbls>
        <c:gapWidth val="150"/>
        <c:axId val="380165248"/>
        <c:axId val="380163288"/>
      </c:barChart>
      <c:catAx>
        <c:axId val="38016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63288"/>
        <c:crosses val="autoZero"/>
        <c:auto val="1"/>
        <c:lblAlgn val="ctr"/>
        <c:lblOffset val="100"/>
        <c:noMultiLvlLbl val="0"/>
      </c:catAx>
      <c:valAx>
        <c:axId val="380163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652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3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Sheet2!$B$3</c:f>
              <c:strCache>
                <c:ptCount val="1"/>
                <c:pt idx="0">
                  <c:v>Sum of achieved</c:v>
                </c:pt>
              </c:strCache>
            </c:strRef>
          </c:tx>
          <c:spPr>
            <a:solidFill>
              <a:schemeClr val="accent1"/>
            </a:solidFill>
            <a:ln>
              <a:noFill/>
            </a:ln>
            <a:effectLst/>
          </c:spPr>
          <c:invertIfNegative val="0"/>
          <c:cat>
            <c:strRef>
              <c:f>Sheet2!$A$4:$A$13</c:f>
              <c:strCache>
                <c:ptCount val="9"/>
                <c:pt idx="0">
                  <c:v>80.83%</c:v>
                </c:pt>
                <c:pt idx="1">
                  <c:v>85.00%</c:v>
                </c:pt>
                <c:pt idx="2">
                  <c:v>90.00%</c:v>
                </c:pt>
                <c:pt idx="3">
                  <c:v>92.50%</c:v>
                </c:pt>
                <c:pt idx="4">
                  <c:v>94.17%</c:v>
                </c:pt>
                <c:pt idx="5">
                  <c:v>100.00%</c:v>
                </c:pt>
                <c:pt idx="6">
                  <c:v>106.67%</c:v>
                </c:pt>
                <c:pt idx="7">
                  <c:v>114.17%</c:v>
                </c:pt>
                <c:pt idx="8">
                  <c:v>127.50%</c:v>
                </c:pt>
              </c:strCache>
            </c:strRef>
          </c:cat>
          <c:val>
            <c:numRef>
              <c:f>Sheet2!$B$4:$B$13</c:f>
              <c:numCache>
                <c:formatCode>General</c:formatCode>
                <c:ptCount val="9"/>
                <c:pt idx="0">
                  <c:v>97</c:v>
                </c:pt>
                <c:pt idx="1">
                  <c:v>102</c:v>
                </c:pt>
                <c:pt idx="2">
                  <c:v>108</c:v>
                </c:pt>
                <c:pt idx="3">
                  <c:v>111</c:v>
                </c:pt>
                <c:pt idx="4">
                  <c:v>113</c:v>
                </c:pt>
                <c:pt idx="5">
                  <c:v>120</c:v>
                </c:pt>
                <c:pt idx="6">
                  <c:v>128</c:v>
                </c:pt>
                <c:pt idx="7">
                  <c:v>137</c:v>
                </c:pt>
                <c:pt idx="8">
                  <c:v>153</c:v>
                </c:pt>
              </c:numCache>
            </c:numRef>
          </c:val>
        </c:ser>
        <c:ser>
          <c:idx val="1"/>
          <c:order val="1"/>
          <c:tx>
            <c:strRef>
              <c:f>Sheet2!$C$3</c:f>
              <c:strCache>
                <c:ptCount val="1"/>
                <c:pt idx="0">
                  <c:v>Sum of target</c:v>
                </c:pt>
              </c:strCache>
            </c:strRef>
          </c:tx>
          <c:spPr>
            <a:solidFill>
              <a:schemeClr val="accent2"/>
            </a:solidFill>
            <a:ln>
              <a:noFill/>
            </a:ln>
            <a:effectLst/>
          </c:spPr>
          <c:invertIfNegative val="0"/>
          <c:cat>
            <c:strRef>
              <c:f>Sheet2!$A$4:$A$13</c:f>
              <c:strCache>
                <c:ptCount val="9"/>
                <c:pt idx="0">
                  <c:v>80.83%</c:v>
                </c:pt>
                <c:pt idx="1">
                  <c:v>85.00%</c:v>
                </c:pt>
                <c:pt idx="2">
                  <c:v>90.00%</c:v>
                </c:pt>
                <c:pt idx="3">
                  <c:v>92.50%</c:v>
                </c:pt>
                <c:pt idx="4">
                  <c:v>94.17%</c:v>
                </c:pt>
                <c:pt idx="5">
                  <c:v>100.00%</c:v>
                </c:pt>
                <c:pt idx="6">
                  <c:v>106.67%</c:v>
                </c:pt>
                <c:pt idx="7">
                  <c:v>114.17%</c:v>
                </c:pt>
                <c:pt idx="8">
                  <c:v>127.50%</c:v>
                </c:pt>
              </c:strCache>
            </c:strRef>
          </c:cat>
          <c:val>
            <c:numRef>
              <c:f>Sheet2!$C$4:$C$13</c:f>
              <c:numCache>
                <c:formatCode>General</c:formatCode>
                <c:ptCount val="9"/>
                <c:pt idx="0">
                  <c:v>120</c:v>
                </c:pt>
                <c:pt idx="1">
                  <c:v>120</c:v>
                </c:pt>
                <c:pt idx="2">
                  <c:v>120</c:v>
                </c:pt>
                <c:pt idx="3">
                  <c:v>120</c:v>
                </c:pt>
                <c:pt idx="4">
                  <c:v>120</c:v>
                </c:pt>
                <c:pt idx="5">
                  <c:v>120</c:v>
                </c:pt>
                <c:pt idx="6">
                  <c:v>120</c:v>
                </c:pt>
                <c:pt idx="7">
                  <c:v>120</c:v>
                </c:pt>
                <c:pt idx="8">
                  <c:v>120</c:v>
                </c:pt>
              </c:numCache>
            </c:numRef>
          </c:val>
        </c:ser>
        <c:dLbls>
          <c:showLegendKey val="0"/>
          <c:showVal val="0"/>
          <c:showCatName val="0"/>
          <c:showSerName val="0"/>
          <c:showPercent val="0"/>
          <c:showBubbleSize val="0"/>
        </c:dLbls>
        <c:gapWidth val="150"/>
        <c:axId val="227854704"/>
        <c:axId val="227852744"/>
      </c:barChart>
      <c:catAx>
        <c:axId val="22785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852744"/>
        <c:crosses val="autoZero"/>
        <c:auto val="1"/>
        <c:lblAlgn val="ctr"/>
        <c:lblOffset val="100"/>
        <c:noMultiLvlLbl val="0"/>
      </c:catAx>
      <c:valAx>
        <c:axId val="227852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8547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38250" y="1266825"/>
            <a:ext cx="9982200" cy="1986441"/>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453254" y="3266508"/>
            <a:ext cx="7199058"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R.MOHANAVALLI</a:t>
            </a:r>
            <a:endParaRPr lang="en-US" sz="2400" dirty="0"/>
          </a:p>
          <a:p>
            <a:r>
              <a:rPr lang="en-US" sz="2400" dirty="0"/>
              <a:t>REGISTER NO</a:t>
            </a:r>
            <a:r>
              <a:rPr lang="en-US" sz="2400" dirty="0" smtClean="0"/>
              <a:t>: 312200916</a:t>
            </a:r>
            <a:endParaRPr lang="en-US" sz="2400" dirty="0"/>
          </a:p>
          <a:p>
            <a:r>
              <a:rPr lang="en-US" sz="2400" dirty="0"/>
              <a:t>DEPARTMENT</a:t>
            </a:r>
            <a:r>
              <a:rPr lang="en-US" sz="2400" dirty="0" smtClean="0"/>
              <a:t>: B.COM(COMPUTER APPLICATION)</a:t>
            </a:r>
            <a:endParaRPr lang="en-US" sz="2400" dirty="0"/>
          </a:p>
          <a:p>
            <a:r>
              <a:rPr lang="en-US" sz="2400" dirty="0" smtClean="0"/>
              <a:t>COLLEGE: </a:t>
            </a:r>
            <a:r>
              <a:rPr lang="en-US" sz="2400" dirty="0" err="1" smtClean="0"/>
              <a:t>PACHAIYAPPA’S</a:t>
            </a:r>
            <a:r>
              <a:rPr lang="en-US" sz="2400" dirty="0" smtClean="0"/>
              <a:t>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369332"/>
          </a:xfrm>
          <a:prstGeom prst="rect">
            <a:avLst/>
          </a:prstGeom>
          <a:noFill/>
        </p:spPr>
        <p:txBody>
          <a:bodyPr wrap="square">
            <a:spAutoFit/>
          </a:bodyPr>
          <a:lstStyle/>
          <a:p>
            <a:endParaRPr lang="en-US" dirty="0"/>
          </a:p>
        </p:txBody>
      </p:sp>
      <p:sp>
        <p:nvSpPr>
          <p:cNvPr id="2" name="Rectangle 1"/>
          <p:cNvSpPr/>
          <p:nvPr/>
        </p:nvSpPr>
        <p:spPr>
          <a:xfrm>
            <a:off x="1295400" y="1293574"/>
            <a:ext cx="6096000" cy="3785652"/>
          </a:xfrm>
          <a:prstGeom prst="rect">
            <a:avLst/>
          </a:prstGeom>
        </p:spPr>
        <p:txBody>
          <a:bodyPr>
            <a:spAutoFit/>
          </a:bodyPr>
          <a:lstStyle/>
          <a:p>
            <a:pPr marL="342900" indent="-342900">
              <a:buAutoNum type="arabicPeriod"/>
            </a:pPr>
            <a:r>
              <a:rPr lang="en-IN" sz="2400" dirty="0" smtClean="0"/>
              <a:t>Data </a:t>
            </a:r>
            <a:r>
              <a:rPr lang="en-IN" sz="2400" dirty="0"/>
              <a:t>Collection</a:t>
            </a:r>
            <a:r>
              <a:rPr lang="en-IN" dirty="0"/>
              <a:t>: </a:t>
            </a:r>
            <a:r>
              <a:rPr lang="en-IN" sz="1600" dirty="0"/>
              <a:t>Gather employee performance data, including metrics such as sales performance, customer satisfaction, productivity, quality of work, and attendance</a:t>
            </a:r>
            <a:r>
              <a:rPr lang="en-IN" sz="1600" dirty="0" smtClean="0"/>
              <a:t>.</a:t>
            </a:r>
          </a:p>
          <a:p>
            <a:pPr marL="342900" indent="-342900">
              <a:buAutoNum type="arabicPeriod"/>
            </a:pPr>
            <a:r>
              <a:rPr lang="en-IN" sz="2400" dirty="0" smtClean="0"/>
              <a:t>Data </a:t>
            </a:r>
            <a:r>
              <a:rPr lang="en-IN" sz="2400" dirty="0"/>
              <a:t>Cleaning</a:t>
            </a:r>
            <a:r>
              <a:rPr lang="en-IN" dirty="0"/>
              <a:t>: </a:t>
            </a:r>
            <a:r>
              <a:rPr lang="en-IN" sz="1600" dirty="0"/>
              <a:t>Ensure data accuracy, handle missing values, and perform data transformation as needed</a:t>
            </a:r>
            <a:r>
              <a:rPr lang="en-IN" sz="1600" dirty="0" smtClean="0"/>
              <a:t>.</a:t>
            </a:r>
          </a:p>
          <a:p>
            <a:pPr marL="342900" indent="-342900">
              <a:buAutoNum type="arabicPeriod"/>
            </a:pPr>
            <a:r>
              <a:rPr lang="en-IN" sz="2400" dirty="0" smtClean="0"/>
              <a:t> </a:t>
            </a:r>
            <a:r>
              <a:rPr lang="en-IN" sz="2400" dirty="0"/>
              <a:t>Metric Selection</a:t>
            </a:r>
            <a:r>
              <a:rPr lang="en-IN" dirty="0"/>
              <a:t>: </a:t>
            </a:r>
            <a:r>
              <a:rPr lang="en-IN" sz="1600" dirty="0"/>
              <a:t>Choose relevant performance metrics and define their weightage in the overall scorecard</a:t>
            </a:r>
            <a:r>
              <a:rPr lang="en-IN" sz="1600" dirty="0" smtClean="0"/>
              <a:t>.</a:t>
            </a:r>
          </a:p>
          <a:p>
            <a:pPr marL="342900" indent="-342900">
              <a:buAutoNum type="arabicPeriod"/>
            </a:pPr>
            <a:r>
              <a:rPr lang="en-IN" dirty="0" smtClean="0"/>
              <a:t> </a:t>
            </a:r>
            <a:r>
              <a:rPr lang="en-IN" sz="2400" dirty="0"/>
              <a:t>Target Setting</a:t>
            </a:r>
            <a:r>
              <a:rPr lang="en-IN" dirty="0"/>
              <a:t>: </a:t>
            </a:r>
            <a:r>
              <a:rPr lang="en-IN" sz="1600" dirty="0"/>
              <a:t>Establish targets for each metric based on business objectives, industry benchmarks, or historical data</a:t>
            </a:r>
            <a:r>
              <a:rPr lang="en-IN" sz="1600" dirty="0" smtClean="0"/>
              <a:t>.</a:t>
            </a:r>
          </a:p>
          <a:p>
            <a:pPr marL="342900" indent="-342900">
              <a:buAutoNum type="arabicPeriod"/>
            </a:pPr>
            <a:r>
              <a:rPr lang="en-IN" dirty="0" smtClean="0"/>
              <a:t> </a:t>
            </a:r>
            <a:r>
              <a:rPr lang="en-IN" sz="2400" dirty="0"/>
              <a:t>Scoring Formula</a:t>
            </a:r>
            <a:r>
              <a:rPr lang="en-IN" dirty="0"/>
              <a:t>: </a:t>
            </a:r>
            <a:r>
              <a:rPr lang="en-IN" sz="1600" dirty="0"/>
              <a:t>Develop a scoring formula to calculate employee scores based on their performance against targets</a:t>
            </a:r>
            <a:r>
              <a:rPr lang="en-IN" sz="1600" dirty="0" smtClean="0"/>
              <a:t>.</a:t>
            </a:r>
          </a:p>
          <a:p>
            <a:endParaRPr lang="en-IN" dirty="0"/>
          </a:p>
        </p:txBody>
      </p:sp>
      <p:sp>
        <p:nvSpPr>
          <p:cNvPr id="4" name="Rectangle 3"/>
          <p:cNvSpPr/>
          <p:nvPr/>
        </p:nvSpPr>
        <p:spPr>
          <a:xfrm>
            <a:off x="5909986" y="5171559"/>
            <a:ext cx="237566" cy="369332"/>
          </a:xfrm>
          <a:prstGeom prst="rect">
            <a:avLst/>
          </a:prstGeom>
        </p:spPr>
        <p:txBody>
          <a:bodyPr wrap="none">
            <a:spAutoFit/>
          </a:bodyPr>
          <a:lstStyle/>
          <a:p>
            <a:r>
              <a:rPr lang="en-IN" dirty="0" smtClean="0"/>
              <a:t>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369332"/>
          </a:xfrm>
          <a:prstGeom prst="rect">
            <a:avLst/>
          </a:prstGeom>
          <a:noFill/>
        </p:spPr>
        <p:txBody>
          <a:bodyPr wrap="square">
            <a:spAutoFit/>
          </a:bodyPr>
          <a:lstStyle/>
          <a:p>
            <a:r>
              <a:rPr lang="en-US" dirty="0" smtClean="0"/>
              <a:t>.</a:t>
            </a:r>
            <a:endParaRPr lang="en-US" dirty="0"/>
          </a:p>
        </p:txBody>
      </p:sp>
      <p:pic>
        <p:nvPicPr>
          <p:cNvPr id="2" name="Picture 1"/>
          <p:cNvPicPr>
            <a:picLocks noChangeAspect="1"/>
          </p:cNvPicPr>
          <p:nvPr/>
        </p:nvPicPr>
        <p:blipFill>
          <a:blip r:embed="rId3"/>
          <a:stretch>
            <a:fillRect/>
          </a:stretch>
        </p:blipFill>
        <p:spPr>
          <a:xfrm>
            <a:off x="1666875" y="1536044"/>
            <a:ext cx="1835055" cy="2530059"/>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232360484"/>
              </p:ext>
            </p:extLst>
          </p:nvPr>
        </p:nvGraphicFramePr>
        <p:xfrm>
          <a:off x="3810000" y="1536044"/>
          <a:ext cx="484822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76789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20188028"/>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600200"/>
            <a:ext cx="6096000" cy="3139321"/>
          </a:xfrm>
          <a:prstGeom prst="rect">
            <a:avLst/>
          </a:prstGeom>
        </p:spPr>
        <p:txBody>
          <a:bodyPr>
            <a:spAutoFit/>
          </a:bodyPr>
          <a:lstStyle/>
          <a:p>
            <a:pPr algn="just"/>
            <a:r>
              <a:rPr lang="en-IN" dirty="0" smtClean="0"/>
              <a:t>     Congratulations</a:t>
            </a:r>
            <a:r>
              <a:rPr lang="en-IN" dirty="0"/>
              <a:t>! You have successfully created an Employee Performance Scorecard in Excel. This tool will help you manage and evaluate employee performance, identify areas for improvement, and make data-driven decisions. The scorecard includes clear metrics, targets, and weightage allocation, with automated calculations and visualizations. Implement the scorecard, train managers and employees, and regularly review and refine it to ensure alignment with business objectives. This will drive business success, support employee growth, and increase transparency and accountability. Well done! Your Employee Performance Scorecard is now ready to use.</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pPr algn="ctr"/>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1" y="1524000"/>
            <a:ext cx="7391400" cy="2308324"/>
          </a:xfrm>
          <a:prstGeom prst="rect">
            <a:avLst/>
          </a:prstGeom>
          <a:noFill/>
        </p:spPr>
        <p:txBody>
          <a:bodyPr wrap="square">
            <a:spAutoFit/>
          </a:bodyPr>
          <a:lstStyle/>
          <a:p>
            <a:pPr algn="just"/>
            <a:r>
              <a:rPr lang="en-US" sz="2400" dirty="0" smtClean="0"/>
              <a:t>"Design </a:t>
            </a:r>
            <a:r>
              <a:rPr lang="en-US" sz="2400" dirty="0"/>
              <a:t>and develop a comprehensive employee performance scorecard in Excel to track and evaluate individual performance against key metrics and targets. The scorecard will provide a clear and concise visual representation of performance data, enabling data-driven decisions and improved employee management</a:t>
            </a:r>
            <a:r>
              <a:rPr lang="en-US" sz="2400" dirty="0" smtClean="0"/>
              <a:t>."</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63491" y="1854678"/>
            <a:ext cx="8477998" cy="4770537"/>
          </a:xfrm>
          <a:prstGeom prst="rect">
            <a:avLst/>
          </a:prstGeom>
          <a:noFill/>
        </p:spPr>
        <p:txBody>
          <a:bodyPr wrap="square">
            <a:spAutoFit/>
          </a:bodyPr>
          <a:lstStyle/>
          <a:p>
            <a:pPr algn="just"/>
            <a:r>
              <a:rPr lang="en-US" sz="2400" dirty="0" smtClean="0"/>
              <a:t>Objective</a:t>
            </a:r>
            <a:r>
              <a:rPr lang="en-US" sz="2000" dirty="0"/>
              <a:t>:- Develop a comprehensive and user-friendly employee performance scorecard in Excel- Track and evaluate individual performance against key metrics and targets- </a:t>
            </a:r>
          </a:p>
          <a:p>
            <a:pPr algn="just"/>
            <a:r>
              <a:rPr lang="en-US" sz="2400" dirty="0" smtClean="0"/>
              <a:t>Scope</a:t>
            </a:r>
            <a:r>
              <a:rPr lang="en-US" sz="2000" dirty="0"/>
              <a:t>:- Design and develop an Excel template for the performance scorecard- Identify and integrate key performance metrics and targets- Create formulas and calculations for scoring and performance </a:t>
            </a:r>
            <a:r>
              <a:rPr lang="en-US" sz="2000" dirty="0" smtClean="0"/>
              <a:t>analysis-</a:t>
            </a:r>
          </a:p>
          <a:p>
            <a:pPr algn="just"/>
            <a:r>
              <a:rPr lang="en-US" sz="2400" dirty="0" smtClean="0"/>
              <a:t>Deliverables</a:t>
            </a:r>
            <a:r>
              <a:rPr lang="en-US" sz="2000" dirty="0"/>
              <a:t>:- A comprehensive employee performance scorecard Excel template- A user guide or documentation for easy adoption and use- </a:t>
            </a:r>
          </a:p>
          <a:p>
            <a:pPr algn="just"/>
            <a:r>
              <a:rPr lang="en-US" sz="2400" dirty="0" smtClean="0"/>
              <a:t>Timeline</a:t>
            </a:r>
            <a:r>
              <a:rPr lang="en-US" sz="2000" dirty="0"/>
              <a:t>:- Project initiation: [Insert start date]- Research and </a:t>
            </a:r>
            <a:r>
              <a:rPr lang="en-US" sz="2000" dirty="0" smtClean="0"/>
              <a:t>planning:[Insert dates]</a:t>
            </a:r>
          </a:p>
          <a:p>
            <a:pPr algn="just"/>
            <a:r>
              <a:rPr lang="en-US" sz="2400" dirty="0" smtClean="0"/>
              <a:t>Resources</a:t>
            </a:r>
            <a:r>
              <a:rPr lang="en-US" sz="2000" dirty="0"/>
              <a:t>:- Excel software- Performance data and metrics- Project team (optional): [Insert team members' names and roles</a:t>
            </a:r>
            <a:r>
              <a:rPr lang="en-US" sz="2000" dirty="0" smtClean="0"/>
              <a:t>]</a:t>
            </a:r>
          </a:p>
          <a:p>
            <a:pPr algn="just"/>
            <a:r>
              <a:rPr lang="en-US" sz="2400" dirty="0" smtClean="0"/>
              <a:t>Benefits</a:t>
            </a:r>
            <a:r>
              <a:rPr lang="en-US" sz="2000" dirty="0"/>
              <a:t>:- Improved performance tracking and evaluation- Data-driven decision-making- Enhanced employee management and </a:t>
            </a:r>
            <a:r>
              <a:rPr lang="en-US" sz="2000" dirty="0" smtClean="0"/>
              <a:t>development-</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329029"/>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smtClean="0">
                <a:latin typeface="Arial" panose="020B0604020202020204" pitchFamily="34" charset="0"/>
              </a:rPr>
              <a:t>Managers:</a:t>
            </a:r>
          </a:p>
          <a:p>
            <a:pPr lvl="0" eaLnBrk="0" fontAlgn="base" hangingPunct="0">
              <a:spcBef>
                <a:spcPct val="0"/>
              </a:spcBef>
              <a:spcAft>
                <a:spcPct val="0"/>
              </a:spcAft>
            </a:pPr>
            <a:r>
              <a:rPr kumimoji="0" lang="en-US" altLang="en-US" sz="1800" b="0" i="0" u="none" strike="noStrike" cap="none" normalizeH="0" baseline="0" dirty="0" err="1" smtClean="0">
                <a:ln>
                  <a:noFill/>
                </a:ln>
                <a:solidFill>
                  <a:schemeClr val="tx1"/>
                </a:solidFill>
                <a:effectLst/>
                <a:latin typeface="Arial" panose="020B0604020202020204" pitchFamily="34" charset="0"/>
              </a:rPr>
              <a:t>HR</a:t>
            </a:r>
            <a:r>
              <a:rPr kumimoji="0" lang="en-US" altLang="en-US" sz="1800" b="0" i="0" u="none" strike="noStrike" cap="none" normalizeH="0" dirty="0" smtClean="0">
                <a:ln>
                  <a:noFill/>
                </a:ln>
                <a:solidFill>
                  <a:schemeClr val="tx1"/>
                </a:solidFill>
                <a:effectLst/>
                <a:latin typeface="Arial" panose="020B0604020202020204" pitchFamily="34" charset="0"/>
              </a:rPr>
              <a:t> Professionals:</a:t>
            </a:r>
          </a:p>
          <a:p>
            <a:pPr lvl="0" eaLnBrk="0" fontAlgn="base" hangingPunct="0">
              <a:spcBef>
                <a:spcPct val="0"/>
              </a:spcBef>
              <a:spcAft>
                <a:spcPct val="0"/>
              </a:spcAft>
            </a:pPr>
            <a:r>
              <a:rPr lang="en-US" altLang="en-US" baseline="0" dirty="0" smtClean="0">
                <a:latin typeface="Arial" panose="020B0604020202020204" pitchFamily="34" charset="0"/>
              </a:rPr>
              <a:t>Employees:</a:t>
            </a:r>
          </a:p>
          <a:p>
            <a:pPr lvl="0" eaLnBrk="0" fontAlgn="base" hangingPunct="0">
              <a:spcBef>
                <a:spcPct val="0"/>
              </a:spcBef>
              <a:spcAft>
                <a:spcPct val="0"/>
              </a:spcAft>
            </a:pPr>
            <a:r>
              <a:rPr kumimoji="0" lang="en-US" altLang="en-US" sz="1800" b="0" i="0" u="none" strike="noStrike" cap="none" normalizeH="0" dirty="0" smtClean="0">
                <a:ln>
                  <a:noFill/>
                </a:ln>
                <a:solidFill>
                  <a:schemeClr val="tx1"/>
                </a:solidFill>
                <a:effectLst/>
                <a:latin typeface="Arial" panose="020B0604020202020204" pitchFamily="34" charset="0"/>
              </a:rPr>
              <a:t>Department Heads:</a:t>
            </a:r>
          </a:p>
          <a:p>
            <a:pPr lvl="0" eaLnBrk="0" fontAlgn="base" hangingPunct="0">
              <a:spcBef>
                <a:spcPct val="0"/>
              </a:spcBef>
              <a:spcAft>
                <a:spcPct val="0"/>
              </a:spcAft>
            </a:pPr>
            <a:r>
              <a:rPr lang="en-US" altLang="en-US" baseline="0" dirty="0" smtClean="0">
                <a:latin typeface="Arial" panose="020B0604020202020204" pitchFamily="34" charset="0"/>
              </a:rPr>
              <a:t>Senior</a:t>
            </a:r>
            <a:r>
              <a:rPr lang="en-US" altLang="en-US" dirty="0" smtClean="0">
                <a:latin typeface="Arial" panose="020B0604020202020204" pitchFamily="34" charset="0"/>
              </a:rPr>
              <a:t> Leadership:</a:t>
            </a:r>
          </a:p>
          <a:p>
            <a:pPr lvl="0"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Talent</a:t>
            </a:r>
            <a:r>
              <a:rPr kumimoji="0" lang="en-US" altLang="en-US" sz="1800" b="0" i="0" u="none" strike="noStrike" cap="none" normalizeH="0" dirty="0" smtClean="0">
                <a:ln>
                  <a:noFill/>
                </a:ln>
                <a:solidFill>
                  <a:schemeClr val="tx1"/>
                </a:solidFill>
                <a:effectLst/>
                <a:latin typeface="Arial" panose="020B0604020202020204" pitchFamily="34" charset="0"/>
              </a:rPr>
              <a:t> Development and Learning Professionals:</a:t>
            </a:r>
          </a:p>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19290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90726"/>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305342"/>
            <a:ext cx="6096000" cy="646331"/>
          </a:xfrm>
          <a:prstGeom prst="rect">
            <a:avLst/>
          </a:prstGeom>
        </p:spPr>
        <p:txBody>
          <a:bodyPr>
            <a:spAutoFit/>
          </a:bodyPr>
          <a:lstStyle/>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p:txBody>
      </p:sp>
      <p:sp>
        <p:nvSpPr>
          <p:cNvPr id="11" name="Rectangle 10"/>
          <p:cNvSpPr/>
          <p:nvPr/>
        </p:nvSpPr>
        <p:spPr>
          <a:xfrm>
            <a:off x="2590800" y="706082"/>
            <a:ext cx="6096000" cy="5509200"/>
          </a:xfrm>
          <a:prstGeom prst="rect">
            <a:avLst/>
          </a:prstGeom>
        </p:spPr>
        <p:txBody>
          <a:bodyPr>
            <a:spAutoFit/>
          </a:bodyPr>
          <a:lstStyle/>
          <a:p>
            <a:r>
              <a:rPr lang="en-IN" sz="2400" dirty="0"/>
              <a:t>Solution</a:t>
            </a:r>
            <a:r>
              <a:rPr lang="en-IN" dirty="0"/>
              <a:t>:- </a:t>
            </a:r>
            <a:r>
              <a:rPr lang="en-IN" sz="1600" dirty="0"/>
              <a:t>A comprehensive and customizable Excel template for tracking and evaluating employee performance- A user-friendly and intuitive design for easy data entry and analysis- </a:t>
            </a:r>
            <a:endParaRPr lang="en-IN" sz="1600" dirty="0" smtClean="0"/>
          </a:p>
          <a:p>
            <a:r>
              <a:rPr lang="en-IN" sz="2400" dirty="0" smtClean="0"/>
              <a:t>Value </a:t>
            </a:r>
            <a:r>
              <a:rPr lang="en-IN" sz="2400" dirty="0"/>
              <a:t>Proposition</a:t>
            </a:r>
            <a:r>
              <a:rPr lang="en-IN" dirty="0" smtClean="0"/>
              <a:t>:</a:t>
            </a:r>
          </a:p>
          <a:p>
            <a:r>
              <a:rPr lang="en-IN" dirty="0"/>
              <a:t> </a:t>
            </a:r>
            <a:r>
              <a:rPr lang="en-IN" dirty="0" smtClean="0"/>
              <a:t>    </a:t>
            </a:r>
            <a:r>
              <a:rPr lang="en-IN" sz="2000" dirty="0" smtClean="0"/>
              <a:t>1</a:t>
            </a:r>
            <a:r>
              <a:rPr lang="en-IN" sz="2000" dirty="0"/>
              <a:t>. Streamlined Performance Management</a:t>
            </a:r>
            <a:r>
              <a:rPr lang="en-IN" dirty="0"/>
              <a:t>: </a:t>
            </a:r>
            <a:r>
              <a:rPr lang="en-IN" sz="1600" dirty="0"/>
              <a:t>Our solution simplifies the performance evaluation process, reducing administrative burdens and freeing up time for meaningful conversations</a:t>
            </a:r>
            <a:r>
              <a:rPr lang="en-IN" sz="1600" dirty="0" smtClean="0"/>
              <a:t>.</a:t>
            </a:r>
          </a:p>
          <a:p>
            <a:r>
              <a:rPr lang="en-IN" sz="2000" dirty="0"/>
              <a:t> </a:t>
            </a:r>
            <a:r>
              <a:rPr lang="en-IN" sz="2000" dirty="0" smtClean="0"/>
              <a:t>   2</a:t>
            </a:r>
            <a:r>
              <a:rPr lang="en-IN" sz="2000" dirty="0"/>
              <a:t>. Data-Driven Decisions</a:t>
            </a:r>
            <a:r>
              <a:rPr lang="en-IN" dirty="0"/>
              <a:t>: </a:t>
            </a:r>
            <a:r>
              <a:rPr lang="en-IN" sz="1600" dirty="0"/>
              <a:t>With our scorecard, managers can make informed decisions about employee development, promotions, and performance improvement plans</a:t>
            </a:r>
            <a:r>
              <a:rPr lang="en-IN" dirty="0" smtClean="0"/>
              <a:t>.</a:t>
            </a:r>
          </a:p>
          <a:p>
            <a:r>
              <a:rPr lang="en-IN" dirty="0"/>
              <a:t> </a:t>
            </a:r>
            <a:r>
              <a:rPr lang="en-IN" dirty="0" smtClean="0"/>
              <a:t>   </a:t>
            </a:r>
            <a:r>
              <a:rPr lang="en-IN" sz="2000" dirty="0" smtClean="0"/>
              <a:t>3</a:t>
            </a:r>
            <a:r>
              <a:rPr lang="en-IN" sz="2000" dirty="0"/>
              <a:t>. Improved Employee Engagement</a:t>
            </a:r>
            <a:r>
              <a:rPr lang="en-IN" dirty="0"/>
              <a:t>: </a:t>
            </a:r>
            <a:r>
              <a:rPr lang="en-IN" sz="1600" dirty="0"/>
              <a:t>Regular feedback and clear goal-setting lead to increased employee motivation and satisfaction</a:t>
            </a:r>
            <a:r>
              <a:rPr lang="en-IN" sz="1600" dirty="0" smtClean="0"/>
              <a:t>.</a:t>
            </a:r>
          </a:p>
          <a:p>
            <a:r>
              <a:rPr lang="en-IN" sz="2000" dirty="0" smtClean="0"/>
              <a:t>    4</a:t>
            </a:r>
            <a:r>
              <a:rPr lang="en-IN" sz="2000" dirty="0"/>
              <a:t>. Increased Transparency</a:t>
            </a:r>
            <a:r>
              <a:rPr lang="en-IN" dirty="0"/>
              <a:t>: </a:t>
            </a:r>
            <a:r>
              <a:rPr lang="en-IN" sz="1600" dirty="0"/>
              <a:t>Our scorecard provides a clear and concise visual representation of performance data, ensuring everyone is on the same page</a:t>
            </a:r>
            <a:r>
              <a:rPr lang="en-IN" dirty="0" smtClean="0"/>
              <a:t>.</a:t>
            </a:r>
          </a:p>
          <a:p>
            <a:r>
              <a:rPr lang="en-IN" dirty="0" smtClean="0"/>
              <a:t>     </a:t>
            </a:r>
            <a:r>
              <a:rPr lang="en-IN" sz="2000" dirty="0" smtClean="0"/>
              <a:t>5</a:t>
            </a:r>
            <a:r>
              <a:rPr lang="en-IN" sz="2000" dirty="0"/>
              <a:t>. Cost-Effective</a:t>
            </a:r>
            <a:r>
              <a:rPr lang="en-IN" dirty="0"/>
              <a:t>: </a:t>
            </a:r>
            <a:r>
              <a:rPr lang="en-IN" sz="1600" dirty="0"/>
              <a:t>Our Excel-based solution eliminates the need for costly software or consulting services</a:t>
            </a:r>
            <a:r>
              <a:rPr lang="en-IN" sz="1600" dirty="0" smtClean="0"/>
              <a:t>.</a:t>
            </a:r>
          </a:p>
          <a:p>
            <a:endParaRPr lang="en-IN"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981200" y="152400"/>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xmlns="" id="{6C39CBBC-4DD4-A549-7B38-188D31E34E9B}"/>
              </a:ext>
            </a:extLst>
          </p:cNvPr>
          <p:cNvSpPr txBox="1"/>
          <p:nvPr/>
        </p:nvSpPr>
        <p:spPr>
          <a:xfrm>
            <a:off x="609600" y="1219200"/>
            <a:ext cx="11277600" cy="5447645"/>
          </a:xfrm>
          <a:prstGeom prst="rect">
            <a:avLst/>
          </a:prstGeom>
          <a:noFill/>
        </p:spPr>
        <p:txBody>
          <a:bodyPr wrap="square">
            <a:spAutoFit/>
          </a:bodyPr>
          <a:lstStyle/>
          <a:p>
            <a:pPr fontAlgn="base"/>
            <a:r>
              <a:rPr lang="en-US" sz="2400" dirty="0" smtClean="0">
                <a:solidFill>
                  <a:srgbClr val="3C4043"/>
                </a:solidFill>
                <a:latin typeface="inherit"/>
              </a:rPr>
              <a:t>Fields:</a:t>
            </a:r>
          </a:p>
          <a:p>
            <a:pPr fontAlgn="base"/>
            <a:r>
              <a:rPr lang="en-US" dirty="0" smtClean="0">
                <a:solidFill>
                  <a:srgbClr val="3C4043"/>
                </a:solidFill>
                <a:latin typeface="inherit"/>
              </a:rPr>
              <a:t> 1</a:t>
            </a:r>
            <a:r>
              <a:rPr lang="en-US" sz="1200" dirty="0" smtClean="0">
                <a:solidFill>
                  <a:srgbClr val="3C4043"/>
                </a:solidFill>
                <a:latin typeface="inherit"/>
              </a:rPr>
              <a:t>. </a:t>
            </a:r>
            <a:r>
              <a:rPr lang="en-US" sz="1200" dirty="0">
                <a:solidFill>
                  <a:srgbClr val="3C4043"/>
                </a:solidFill>
                <a:latin typeface="inherit"/>
              </a:rPr>
              <a:t>Employee ID (unique identifier</a:t>
            </a:r>
            <a:r>
              <a:rPr lang="en-US" sz="1200" dirty="0" smtClean="0">
                <a:solidFill>
                  <a:srgbClr val="3C4043"/>
                </a:solidFill>
                <a:latin typeface="inherit"/>
              </a:rPr>
              <a:t>):Text</a:t>
            </a:r>
          </a:p>
          <a:p>
            <a:pPr fontAlgn="base"/>
            <a:r>
              <a:rPr lang="en-US" sz="1200" dirty="0" smtClean="0">
                <a:solidFill>
                  <a:srgbClr val="3C4043"/>
                </a:solidFill>
                <a:latin typeface="inherit"/>
              </a:rPr>
              <a:t> 2. </a:t>
            </a:r>
            <a:r>
              <a:rPr lang="en-US" sz="1200" dirty="0" err="1" smtClean="0">
                <a:solidFill>
                  <a:srgbClr val="3C4043"/>
                </a:solidFill>
                <a:latin typeface="inherit"/>
              </a:rPr>
              <a:t>Name:Text</a:t>
            </a:r>
            <a:endParaRPr lang="en-US" sz="1200" dirty="0" smtClean="0">
              <a:solidFill>
                <a:srgbClr val="3C4043"/>
              </a:solidFill>
              <a:latin typeface="inherit"/>
            </a:endParaRPr>
          </a:p>
          <a:p>
            <a:pPr fontAlgn="base"/>
            <a:r>
              <a:rPr lang="en-US" sz="1200" dirty="0">
                <a:solidFill>
                  <a:srgbClr val="3C4043"/>
                </a:solidFill>
                <a:latin typeface="inherit"/>
              </a:rPr>
              <a:t> </a:t>
            </a:r>
            <a:r>
              <a:rPr lang="en-US" sz="1200" dirty="0" smtClean="0">
                <a:solidFill>
                  <a:srgbClr val="3C4043"/>
                </a:solidFill>
                <a:latin typeface="inherit"/>
              </a:rPr>
              <a:t>3.Job </a:t>
            </a:r>
            <a:r>
              <a:rPr lang="en-US" sz="1200" dirty="0" err="1" smtClean="0">
                <a:solidFill>
                  <a:srgbClr val="3C4043"/>
                </a:solidFill>
                <a:latin typeface="inherit"/>
              </a:rPr>
              <a:t>Title:Text</a:t>
            </a:r>
            <a:endParaRPr lang="en-US" sz="1200" dirty="0" smtClean="0">
              <a:solidFill>
                <a:srgbClr val="3C4043"/>
              </a:solidFill>
              <a:latin typeface="inherit"/>
            </a:endParaRPr>
          </a:p>
          <a:p>
            <a:pPr fontAlgn="base"/>
            <a:r>
              <a:rPr lang="en-US" sz="1200" dirty="0" smtClean="0">
                <a:solidFill>
                  <a:srgbClr val="3C4043"/>
                </a:solidFill>
                <a:latin typeface="inherit"/>
              </a:rPr>
              <a:t> 4. </a:t>
            </a:r>
            <a:r>
              <a:rPr lang="en-US" sz="1200" dirty="0" err="1" smtClean="0">
                <a:solidFill>
                  <a:srgbClr val="3C4043"/>
                </a:solidFill>
                <a:latin typeface="inherit"/>
              </a:rPr>
              <a:t>Department:Text</a:t>
            </a:r>
            <a:endParaRPr lang="en-US" sz="1200" dirty="0" smtClean="0">
              <a:solidFill>
                <a:srgbClr val="3C4043"/>
              </a:solidFill>
              <a:latin typeface="inherit"/>
            </a:endParaRPr>
          </a:p>
          <a:p>
            <a:pPr fontAlgn="base"/>
            <a:r>
              <a:rPr lang="en-US" sz="1200" dirty="0">
                <a:solidFill>
                  <a:srgbClr val="3C4043"/>
                </a:solidFill>
                <a:latin typeface="inherit"/>
              </a:rPr>
              <a:t> </a:t>
            </a:r>
            <a:r>
              <a:rPr lang="en-US" sz="1200" dirty="0" smtClean="0">
                <a:solidFill>
                  <a:srgbClr val="3C4043"/>
                </a:solidFill>
                <a:latin typeface="inherit"/>
              </a:rPr>
              <a:t>5.  </a:t>
            </a:r>
            <a:r>
              <a:rPr lang="en-US" sz="1200" dirty="0" err="1" smtClean="0">
                <a:solidFill>
                  <a:srgbClr val="3C4043"/>
                </a:solidFill>
                <a:latin typeface="inherit"/>
              </a:rPr>
              <a:t>Manager:Text</a:t>
            </a:r>
            <a:endParaRPr lang="en-US" sz="1200" dirty="0" smtClean="0">
              <a:solidFill>
                <a:srgbClr val="3C4043"/>
              </a:solidFill>
              <a:latin typeface="inherit"/>
            </a:endParaRPr>
          </a:p>
          <a:p>
            <a:pPr fontAlgn="base"/>
            <a:r>
              <a:rPr lang="en-US" sz="1200" dirty="0">
                <a:solidFill>
                  <a:srgbClr val="3C4043"/>
                </a:solidFill>
                <a:latin typeface="inherit"/>
              </a:rPr>
              <a:t> 6</a:t>
            </a:r>
            <a:r>
              <a:rPr lang="en-US" sz="1200" dirty="0" smtClean="0">
                <a:solidFill>
                  <a:srgbClr val="3C4043"/>
                </a:solidFill>
                <a:latin typeface="inherit"/>
              </a:rPr>
              <a:t>. Performance Metrics</a:t>
            </a:r>
            <a:r>
              <a:rPr lang="en-US" sz="1200" dirty="0">
                <a:solidFill>
                  <a:srgbClr val="3C4043"/>
                </a:solidFill>
                <a:latin typeface="inherit"/>
              </a:rPr>
              <a:t>:    - Sales Performance (numeric value)    - Customer Satisfaction (numeric value)    - </a:t>
            </a:r>
            <a:r>
              <a:rPr lang="en-US" sz="1200" dirty="0" smtClean="0">
                <a:solidFill>
                  <a:srgbClr val="3C4043"/>
                </a:solidFill>
                <a:latin typeface="inherit"/>
              </a:rPr>
              <a:t>                            Productivity </a:t>
            </a:r>
            <a:r>
              <a:rPr lang="en-US" sz="1200" dirty="0">
                <a:solidFill>
                  <a:srgbClr val="3C4043"/>
                </a:solidFill>
                <a:latin typeface="inherit"/>
              </a:rPr>
              <a:t>(numeric value)    - Quality of Work (numeric value)    </a:t>
            </a:r>
            <a:endParaRPr lang="en-US" sz="1200" dirty="0" smtClean="0">
              <a:solidFill>
                <a:srgbClr val="3C4043"/>
              </a:solidFill>
              <a:latin typeface="inherit"/>
            </a:endParaRPr>
          </a:p>
          <a:p>
            <a:pPr fontAlgn="base"/>
            <a:r>
              <a:rPr lang="en-US" sz="1200" dirty="0" smtClean="0">
                <a:solidFill>
                  <a:srgbClr val="3C4043"/>
                </a:solidFill>
                <a:latin typeface="inherit"/>
              </a:rPr>
              <a:t>     Attendance </a:t>
            </a:r>
            <a:r>
              <a:rPr lang="en-US" sz="1200" dirty="0">
                <a:solidFill>
                  <a:srgbClr val="3C4043"/>
                </a:solidFill>
                <a:latin typeface="inherit"/>
              </a:rPr>
              <a:t>and </a:t>
            </a:r>
            <a:r>
              <a:rPr lang="en-US" sz="1200" dirty="0" smtClean="0">
                <a:solidFill>
                  <a:srgbClr val="3C4043"/>
                </a:solidFill>
                <a:latin typeface="inherit"/>
              </a:rPr>
              <a:t>Punctuality: </a:t>
            </a:r>
            <a:r>
              <a:rPr lang="en-US" sz="1200" dirty="0">
                <a:solidFill>
                  <a:srgbClr val="3C4043"/>
                </a:solidFill>
                <a:latin typeface="inherit"/>
              </a:rPr>
              <a:t>(numeric value</a:t>
            </a:r>
            <a:r>
              <a:rPr lang="en-US" sz="1200" dirty="0" smtClean="0">
                <a:solidFill>
                  <a:srgbClr val="3C4043"/>
                </a:solidFill>
                <a:latin typeface="inherit"/>
              </a:rPr>
              <a:t>)</a:t>
            </a:r>
          </a:p>
          <a:p>
            <a:pPr fontAlgn="base"/>
            <a:r>
              <a:rPr lang="en-US" sz="1200" dirty="0">
                <a:solidFill>
                  <a:srgbClr val="3C4043"/>
                </a:solidFill>
                <a:latin typeface="inherit"/>
              </a:rPr>
              <a:t> </a:t>
            </a:r>
            <a:r>
              <a:rPr lang="en-US" sz="1200" dirty="0" smtClean="0">
                <a:solidFill>
                  <a:srgbClr val="3C4043"/>
                </a:solidFill>
                <a:latin typeface="inherit"/>
              </a:rPr>
              <a:t> 7.  </a:t>
            </a:r>
            <a:r>
              <a:rPr lang="en-US" sz="1200" dirty="0">
                <a:solidFill>
                  <a:srgbClr val="3C4043"/>
                </a:solidFill>
                <a:latin typeface="inherit"/>
              </a:rPr>
              <a:t>Targets:    - Sales Target (numeric </a:t>
            </a:r>
            <a:r>
              <a:rPr lang="en-US" sz="1200" dirty="0" smtClean="0">
                <a:solidFill>
                  <a:srgbClr val="3C4043"/>
                </a:solidFill>
                <a:latin typeface="inherit"/>
              </a:rPr>
              <a:t>value)</a:t>
            </a:r>
          </a:p>
          <a:p>
            <a:pPr fontAlgn="base"/>
            <a:r>
              <a:rPr lang="en-US" sz="1200" dirty="0" smtClean="0">
                <a:solidFill>
                  <a:srgbClr val="3C4043"/>
                </a:solidFill>
                <a:latin typeface="inherit"/>
              </a:rPr>
              <a:t>     </a:t>
            </a:r>
            <a:r>
              <a:rPr lang="en-US" sz="1200" dirty="0">
                <a:solidFill>
                  <a:srgbClr val="3C4043"/>
                </a:solidFill>
                <a:latin typeface="inherit"/>
              </a:rPr>
              <a:t>Customer Satisfaction </a:t>
            </a:r>
            <a:r>
              <a:rPr lang="en-US" sz="1200" dirty="0" smtClean="0">
                <a:solidFill>
                  <a:srgbClr val="3C4043"/>
                </a:solidFill>
                <a:latin typeface="inherit"/>
              </a:rPr>
              <a:t>Target: </a:t>
            </a:r>
            <a:r>
              <a:rPr lang="en-US" sz="1200" dirty="0">
                <a:solidFill>
                  <a:srgbClr val="3C4043"/>
                </a:solidFill>
                <a:latin typeface="inherit"/>
              </a:rPr>
              <a:t>(numeric value)    - Productivity Target (numeric value)    - Quality of Work Target (numeric value)    </a:t>
            </a:r>
            <a:endParaRPr lang="en-US" sz="1200" dirty="0" smtClean="0">
              <a:solidFill>
                <a:srgbClr val="3C4043"/>
              </a:solidFill>
              <a:latin typeface="inherit"/>
            </a:endParaRPr>
          </a:p>
          <a:p>
            <a:pPr fontAlgn="base"/>
            <a:r>
              <a:rPr lang="en-US" sz="1200" dirty="0">
                <a:solidFill>
                  <a:srgbClr val="3C4043"/>
                </a:solidFill>
                <a:latin typeface="inherit"/>
              </a:rPr>
              <a:t> </a:t>
            </a:r>
            <a:r>
              <a:rPr lang="en-US" sz="1200" dirty="0" smtClean="0">
                <a:solidFill>
                  <a:srgbClr val="3C4043"/>
                </a:solidFill>
                <a:latin typeface="inherit"/>
              </a:rPr>
              <a:t>    </a:t>
            </a:r>
            <a:r>
              <a:rPr lang="en-US" sz="1200" dirty="0">
                <a:solidFill>
                  <a:srgbClr val="3C4043"/>
                </a:solidFill>
                <a:latin typeface="inherit"/>
              </a:rPr>
              <a:t>Attendance and Punctuality </a:t>
            </a:r>
            <a:r>
              <a:rPr lang="en-US" sz="1200" dirty="0" smtClean="0">
                <a:solidFill>
                  <a:srgbClr val="3C4043"/>
                </a:solidFill>
                <a:latin typeface="inherit"/>
              </a:rPr>
              <a:t>Target: </a:t>
            </a:r>
            <a:r>
              <a:rPr lang="en-US" sz="1200" dirty="0">
                <a:solidFill>
                  <a:srgbClr val="3C4043"/>
                </a:solidFill>
                <a:latin typeface="inherit"/>
              </a:rPr>
              <a:t>(numeric value</a:t>
            </a:r>
            <a:r>
              <a:rPr lang="en-US" sz="1200" dirty="0" smtClean="0">
                <a:solidFill>
                  <a:srgbClr val="3C4043"/>
                </a:solidFill>
                <a:latin typeface="inherit"/>
              </a:rPr>
              <a:t>)</a:t>
            </a:r>
          </a:p>
          <a:p>
            <a:pPr fontAlgn="base"/>
            <a:r>
              <a:rPr lang="en-US" sz="1200" dirty="0">
                <a:solidFill>
                  <a:srgbClr val="3C4043"/>
                </a:solidFill>
                <a:latin typeface="inherit"/>
              </a:rPr>
              <a:t> </a:t>
            </a:r>
            <a:r>
              <a:rPr lang="en-US" sz="1200" dirty="0" smtClean="0">
                <a:solidFill>
                  <a:srgbClr val="3C4043"/>
                </a:solidFill>
                <a:latin typeface="inherit"/>
              </a:rPr>
              <a:t> 8.  Actual </a:t>
            </a:r>
            <a:r>
              <a:rPr lang="en-US" sz="1200" dirty="0">
                <a:solidFill>
                  <a:srgbClr val="3C4043"/>
                </a:solidFill>
                <a:latin typeface="inherit"/>
              </a:rPr>
              <a:t>Performance:    - Sales Actual (numeric value</a:t>
            </a:r>
            <a:r>
              <a:rPr lang="en-US" sz="1200" dirty="0" smtClean="0">
                <a:solidFill>
                  <a:srgbClr val="3C4043"/>
                </a:solidFill>
                <a:latin typeface="inherit"/>
              </a:rPr>
              <a:t>)</a:t>
            </a:r>
          </a:p>
          <a:p>
            <a:pPr fontAlgn="base"/>
            <a:r>
              <a:rPr lang="en-US" sz="1200" dirty="0" smtClean="0">
                <a:solidFill>
                  <a:srgbClr val="3C4043"/>
                </a:solidFill>
                <a:latin typeface="inherit"/>
              </a:rPr>
              <a:t>     </a:t>
            </a:r>
            <a:r>
              <a:rPr lang="en-US" sz="1200" dirty="0">
                <a:solidFill>
                  <a:srgbClr val="3C4043"/>
                </a:solidFill>
                <a:latin typeface="inherit"/>
              </a:rPr>
              <a:t>Customer Satisfaction </a:t>
            </a:r>
            <a:r>
              <a:rPr lang="en-US" sz="1200" dirty="0" smtClean="0">
                <a:solidFill>
                  <a:srgbClr val="3C4043"/>
                </a:solidFill>
                <a:latin typeface="inherit"/>
              </a:rPr>
              <a:t>Actual: </a:t>
            </a:r>
            <a:r>
              <a:rPr lang="en-US" sz="1200" dirty="0">
                <a:solidFill>
                  <a:srgbClr val="3C4043"/>
                </a:solidFill>
                <a:latin typeface="inherit"/>
              </a:rPr>
              <a:t>(numeric value</a:t>
            </a:r>
            <a:r>
              <a:rPr lang="en-US" sz="1200" dirty="0" smtClean="0">
                <a:solidFill>
                  <a:srgbClr val="3C4043"/>
                </a:solidFill>
                <a:latin typeface="inherit"/>
              </a:rPr>
              <a:t>)</a:t>
            </a:r>
          </a:p>
          <a:p>
            <a:pPr fontAlgn="base"/>
            <a:r>
              <a:rPr lang="en-US" sz="1200" dirty="0" smtClean="0">
                <a:solidFill>
                  <a:srgbClr val="3C4043"/>
                </a:solidFill>
                <a:latin typeface="inherit"/>
              </a:rPr>
              <a:t>     </a:t>
            </a:r>
            <a:r>
              <a:rPr lang="en-US" sz="1200" dirty="0">
                <a:solidFill>
                  <a:srgbClr val="3C4043"/>
                </a:solidFill>
                <a:latin typeface="inherit"/>
              </a:rPr>
              <a:t>Productivity </a:t>
            </a:r>
            <a:r>
              <a:rPr lang="en-US" sz="1200" dirty="0" smtClean="0">
                <a:solidFill>
                  <a:srgbClr val="3C4043"/>
                </a:solidFill>
                <a:latin typeface="inherit"/>
              </a:rPr>
              <a:t>Actual: </a:t>
            </a:r>
            <a:r>
              <a:rPr lang="en-US" sz="1200" dirty="0">
                <a:solidFill>
                  <a:srgbClr val="3C4043"/>
                </a:solidFill>
                <a:latin typeface="inherit"/>
              </a:rPr>
              <a:t>(numeric value</a:t>
            </a:r>
            <a:r>
              <a:rPr lang="en-US" dirty="0" smtClean="0">
                <a:solidFill>
                  <a:srgbClr val="3C4043"/>
                </a:solidFill>
                <a:latin typeface="inherit"/>
              </a:rPr>
              <a:t>)</a:t>
            </a:r>
          </a:p>
          <a:p>
            <a:pPr fontAlgn="base"/>
            <a:r>
              <a:rPr lang="en-US" dirty="0" smtClean="0">
                <a:solidFill>
                  <a:srgbClr val="3C4043"/>
                </a:solidFill>
                <a:latin typeface="inherit"/>
              </a:rPr>
              <a:t>     </a:t>
            </a:r>
            <a:r>
              <a:rPr lang="en-US" sz="1200" dirty="0">
                <a:solidFill>
                  <a:srgbClr val="3C4043"/>
                </a:solidFill>
                <a:latin typeface="inherit"/>
              </a:rPr>
              <a:t>Quality of Work </a:t>
            </a:r>
            <a:r>
              <a:rPr lang="en-US" sz="1200" dirty="0" smtClean="0">
                <a:solidFill>
                  <a:srgbClr val="3C4043"/>
                </a:solidFill>
                <a:latin typeface="inherit"/>
              </a:rPr>
              <a:t>Actual: </a:t>
            </a:r>
            <a:r>
              <a:rPr lang="en-US" sz="1200" dirty="0">
                <a:solidFill>
                  <a:srgbClr val="3C4043"/>
                </a:solidFill>
                <a:latin typeface="inherit"/>
              </a:rPr>
              <a:t>(numeric value) </a:t>
            </a:r>
            <a:endParaRPr lang="en-US" sz="1200" dirty="0" smtClean="0">
              <a:solidFill>
                <a:srgbClr val="3C4043"/>
              </a:solidFill>
              <a:latin typeface="inherit"/>
            </a:endParaRPr>
          </a:p>
          <a:p>
            <a:pPr fontAlgn="base"/>
            <a:r>
              <a:rPr lang="en-US" sz="1200" dirty="0" smtClean="0">
                <a:solidFill>
                  <a:srgbClr val="3C4043"/>
                </a:solidFill>
                <a:latin typeface="inherit"/>
              </a:rPr>
              <a:t>     </a:t>
            </a:r>
            <a:r>
              <a:rPr lang="en-US" sz="1200" dirty="0">
                <a:solidFill>
                  <a:srgbClr val="3C4043"/>
                </a:solidFill>
                <a:latin typeface="inherit"/>
              </a:rPr>
              <a:t>Attendance and Punctuality </a:t>
            </a:r>
            <a:r>
              <a:rPr lang="en-US" sz="1200" dirty="0" smtClean="0">
                <a:solidFill>
                  <a:srgbClr val="3C4043"/>
                </a:solidFill>
                <a:latin typeface="inherit"/>
              </a:rPr>
              <a:t>Actual: </a:t>
            </a:r>
            <a:r>
              <a:rPr lang="en-US" sz="1200" dirty="0">
                <a:solidFill>
                  <a:srgbClr val="3C4043"/>
                </a:solidFill>
                <a:latin typeface="inherit"/>
              </a:rPr>
              <a:t>(numeric value</a:t>
            </a:r>
            <a:r>
              <a:rPr lang="en-US" sz="1200" dirty="0" smtClean="0">
                <a:solidFill>
                  <a:srgbClr val="3C4043"/>
                </a:solidFill>
                <a:latin typeface="inherit"/>
              </a:rPr>
              <a:t>)</a:t>
            </a:r>
          </a:p>
          <a:p>
            <a:pPr fontAlgn="base"/>
            <a:r>
              <a:rPr lang="en-US" dirty="0">
                <a:solidFill>
                  <a:srgbClr val="3C4043"/>
                </a:solidFill>
                <a:latin typeface="inherit"/>
              </a:rPr>
              <a:t> </a:t>
            </a:r>
            <a:r>
              <a:rPr lang="en-US" dirty="0" smtClean="0">
                <a:solidFill>
                  <a:srgbClr val="3C4043"/>
                </a:solidFill>
                <a:latin typeface="inherit"/>
              </a:rPr>
              <a:t> </a:t>
            </a:r>
            <a:r>
              <a:rPr lang="en-US" sz="1200" dirty="0" smtClean="0">
                <a:solidFill>
                  <a:srgbClr val="3C4043"/>
                </a:solidFill>
                <a:latin typeface="inherit"/>
              </a:rPr>
              <a:t>9. </a:t>
            </a:r>
            <a:r>
              <a:rPr lang="en-US" sz="1200" dirty="0">
                <a:solidFill>
                  <a:srgbClr val="3C4043"/>
                </a:solidFill>
                <a:latin typeface="inherit"/>
              </a:rPr>
              <a:t>Scoring:   </a:t>
            </a:r>
            <a:endParaRPr lang="en-US" sz="1200" dirty="0" smtClean="0">
              <a:solidFill>
                <a:srgbClr val="3C4043"/>
              </a:solidFill>
              <a:latin typeface="inherit"/>
            </a:endParaRPr>
          </a:p>
          <a:p>
            <a:pPr fontAlgn="base"/>
            <a:r>
              <a:rPr lang="en-US" sz="1200" dirty="0" smtClean="0">
                <a:solidFill>
                  <a:srgbClr val="3C4043"/>
                </a:solidFill>
                <a:latin typeface="inherit"/>
              </a:rPr>
              <a:t> - </a:t>
            </a:r>
            <a:r>
              <a:rPr lang="en-US" sz="1200" dirty="0">
                <a:solidFill>
                  <a:srgbClr val="3C4043"/>
                </a:solidFill>
                <a:latin typeface="inherit"/>
              </a:rPr>
              <a:t>Sales </a:t>
            </a:r>
            <a:r>
              <a:rPr lang="en-US" sz="1200" dirty="0" smtClean="0">
                <a:solidFill>
                  <a:srgbClr val="3C4043"/>
                </a:solidFill>
                <a:latin typeface="inherit"/>
              </a:rPr>
              <a:t>Score: </a:t>
            </a:r>
            <a:r>
              <a:rPr lang="en-US" sz="1200" dirty="0">
                <a:solidFill>
                  <a:srgbClr val="3C4043"/>
                </a:solidFill>
                <a:latin typeface="inherit"/>
              </a:rPr>
              <a:t>(calculated based on Sales Actual vs. Sales Target)  </a:t>
            </a:r>
          </a:p>
          <a:p>
            <a:pPr fontAlgn="base"/>
            <a:r>
              <a:rPr lang="en-US" sz="1200" dirty="0" smtClean="0">
                <a:solidFill>
                  <a:srgbClr val="3C4043"/>
                </a:solidFill>
                <a:latin typeface="inherit"/>
              </a:rPr>
              <a:t>  </a:t>
            </a:r>
            <a:r>
              <a:rPr lang="en-US" sz="1200" dirty="0">
                <a:solidFill>
                  <a:srgbClr val="3C4043"/>
                </a:solidFill>
                <a:latin typeface="inherit"/>
              </a:rPr>
              <a:t>- Customer Satisfaction Score (calculated based on Customer Satisfaction Actual vs. Customer Satisfaction Target)    </a:t>
            </a:r>
            <a:endParaRPr lang="en-US" sz="1200" dirty="0" smtClean="0">
              <a:solidFill>
                <a:srgbClr val="3C4043"/>
              </a:solidFill>
              <a:latin typeface="inherit"/>
            </a:endParaRPr>
          </a:p>
          <a:p>
            <a:pPr marL="285750" indent="-285750" fontAlgn="base">
              <a:buFontTx/>
              <a:buChar char="-"/>
            </a:pPr>
            <a:r>
              <a:rPr lang="en-US" sz="1200" dirty="0" smtClean="0">
                <a:solidFill>
                  <a:srgbClr val="3C4043"/>
                </a:solidFill>
                <a:latin typeface="inherit"/>
              </a:rPr>
              <a:t>Productivity </a:t>
            </a:r>
            <a:r>
              <a:rPr lang="en-US" sz="1200" dirty="0">
                <a:solidFill>
                  <a:srgbClr val="3C4043"/>
                </a:solidFill>
                <a:latin typeface="inherit"/>
              </a:rPr>
              <a:t>Score (calculated based on Productivity Actual vs. Productivity Target)   </a:t>
            </a:r>
            <a:endParaRPr lang="en-US" sz="1200" dirty="0" smtClean="0">
              <a:solidFill>
                <a:srgbClr val="3C4043"/>
              </a:solidFill>
              <a:latin typeface="inherit"/>
            </a:endParaRPr>
          </a:p>
          <a:p>
            <a:pPr marL="171450" indent="-171450" fontAlgn="base">
              <a:buFontTx/>
              <a:buChar char="-"/>
            </a:pPr>
            <a:r>
              <a:rPr lang="en-US" sz="1200" dirty="0" smtClean="0">
                <a:solidFill>
                  <a:srgbClr val="3C4043"/>
                </a:solidFill>
                <a:latin typeface="inherit"/>
              </a:rPr>
              <a:t>Quality </a:t>
            </a:r>
            <a:r>
              <a:rPr lang="en-US" sz="1200" dirty="0">
                <a:solidFill>
                  <a:srgbClr val="3C4043"/>
                </a:solidFill>
                <a:latin typeface="inherit"/>
              </a:rPr>
              <a:t>of Work Score (calculated based on Quality of Work Actual vs. Quality of Work Target)    - </a:t>
            </a:r>
            <a:r>
              <a:rPr lang="en-US" sz="1200" dirty="0" smtClean="0">
                <a:solidFill>
                  <a:srgbClr val="3C4043"/>
                </a:solidFill>
                <a:latin typeface="inherit"/>
              </a:rPr>
              <a:t>   Attendance </a:t>
            </a:r>
            <a:r>
              <a:rPr lang="en-US" sz="1200" dirty="0">
                <a:solidFill>
                  <a:srgbClr val="3C4043"/>
                </a:solidFill>
                <a:latin typeface="inherit"/>
              </a:rPr>
              <a:t>and Punctuality Score (calculated based on Attendance and Punctuality Actual vs. Attendance and Punctuality Target</a:t>
            </a:r>
            <a:r>
              <a:rPr lang="en-US" sz="1200" dirty="0" smtClean="0">
                <a:solidFill>
                  <a:srgbClr val="3C4043"/>
                </a:solidFill>
                <a:latin typeface="inherit"/>
              </a:rPr>
              <a:t>)</a:t>
            </a:r>
          </a:p>
          <a:p>
            <a:pPr fontAlgn="base"/>
            <a:r>
              <a:rPr lang="en-US" sz="1200" dirty="0" smtClean="0">
                <a:solidFill>
                  <a:srgbClr val="3C4043"/>
                </a:solidFill>
                <a:latin typeface="inherit"/>
              </a:rPr>
              <a:t>-  Overall </a:t>
            </a:r>
            <a:r>
              <a:rPr lang="en-US" sz="1200" dirty="0">
                <a:solidFill>
                  <a:srgbClr val="3C4043"/>
                </a:solidFill>
                <a:latin typeface="inherit"/>
              </a:rPr>
              <a:t>Performance Score: (calculated based on the weighted average of individual scores</a:t>
            </a:r>
            <a:r>
              <a:rPr lang="en-US" sz="1200" dirty="0" smtClean="0">
                <a:solidFill>
                  <a:srgbClr val="3C4043"/>
                </a:solidFill>
                <a:latin typeface="inherit"/>
              </a:rPr>
              <a:t>)</a:t>
            </a:r>
          </a:p>
          <a:p>
            <a:pPr fontAlgn="base"/>
            <a:endParaRPr lang="en-US" sz="2400" dirty="0" smtClean="0">
              <a:solidFill>
                <a:srgbClr val="3C4043"/>
              </a:solidFill>
              <a:latin typeface="inherit"/>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3124200" y="2988796"/>
            <a:ext cx="563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3"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p:nvPr/>
        </p:nvSpPr>
        <p:spPr>
          <a:xfrm>
            <a:off x="2286000" y="1460302"/>
            <a:ext cx="6096000" cy="4493538"/>
          </a:xfrm>
          <a:prstGeom prst="rect">
            <a:avLst/>
          </a:prstGeom>
        </p:spPr>
        <p:txBody>
          <a:bodyPr>
            <a:spAutoFit/>
          </a:bodyPr>
          <a:lstStyle/>
          <a:p>
            <a:pPr marL="342900" indent="-342900">
              <a:buAutoNum type="arabicPeriod"/>
            </a:pPr>
            <a:r>
              <a:rPr lang="en-IN" sz="2400" dirty="0" smtClean="0"/>
              <a:t>Personalized </a:t>
            </a:r>
            <a:r>
              <a:rPr lang="en-IN" sz="2400" dirty="0"/>
              <a:t>Insights</a:t>
            </a:r>
            <a:r>
              <a:rPr lang="en-IN" dirty="0"/>
              <a:t>: </a:t>
            </a:r>
            <a:r>
              <a:rPr lang="en-IN" sz="1600" dirty="0"/>
              <a:t>Based on individual performance data, our solution identifies strengths, weaknesses, opportunities, and threats (SWOT analysis</a:t>
            </a:r>
            <a:r>
              <a:rPr lang="en-IN" sz="1600" dirty="0" smtClean="0"/>
              <a:t>).</a:t>
            </a:r>
          </a:p>
          <a:p>
            <a:pPr marL="342900" indent="-342900">
              <a:buAutoNum type="arabicPeriod"/>
            </a:pPr>
            <a:r>
              <a:rPr lang="en-IN" dirty="0" smtClean="0"/>
              <a:t> </a:t>
            </a:r>
            <a:r>
              <a:rPr lang="en-IN" sz="2400" dirty="0" smtClean="0"/>
              <a:t>Customized </a:t>
            </a:r>
            <a:r>
              <a:rPr lang="en-IN" sz="2400" dirty="0"/>
              <a:t>Recommendations</a:t>
            </a:r>
            <a:r>
              <a:rPr lang="en-IN" dirty="0"/>
              <a:t>: </a:t>
            </a:r>
            <a:r>
              <a:rPr lang="en-IN" sz="1600" dirty="0"/>
              <a:t>Our solution provides tailored suggestions for improvement, linked to specific performance metrics and goals</a:t>
            </a:r>
            <a:r>
              <a:rPr lang="en-IN" sz="1600" dirty="0" smtClean="0"/>
              <a:t>.</a:t>
            </a:r>
          </a:p>
          <a:p>
            <a:pPr marL="342900" indent="-342900">
              <a:buAutoNum type="arabicPeriod"/>
            </a:pPr>
            <a:r>
              <a:rPr lang="en-IN" dirty="0" smtClean="0"/>
              <a:t> </a:t>
            </a:r>
            <a:r>
              <a:rPr lang="en-IN" sz="2400" dirty="0"/>
              <a:t>Development Plans</a:t>
            </a:r>
            <a:r>
              <a:rPr lang="en-IN" dirty="0"/>
              <a:t>: </a:t>
            </a:r>
            <a:r>
              <a:rPr lang="en-IN" sz="1600" dirty="0"/>
              <a:t>Auto-generated plans with actionable steps, timelines, and resources needed to enhance employee skills and performance</a:t>
            </a:r>
            <a:r>
              <a:rPr lang="en-IN" dirty="0" smtClean="0"/>
              <a:t>.</a:t>
            </a:r>
          </a:p>
          <a:p>
            <a:pPr marL="342900" indent="-342900">
              <a:buAutoNum type="arabicPeriod"/>
            </a:pPr>
            <a:r>
              <a:rPr lang="en-IN" dirty="0" smtClean="0"/>
              <a:t> </a:t>
            </a:r>
            <a:r>
              <a:rPr lang="en-IN" sz="2400" dirty="0"/>
              <a:t>Real-time Alerts</a:t>
            </a:r>
            <a:r>
              <a:rPr lang="en-IN" dirty="0"/>
              <a:t>: </a:t>
            </a:r>
            <a:r>
              <a:rPr lang="en-IN" sz="1600" dirty="0"/>
              <a:t>Set up notifications for significant changes in performance, allowing managers to address issues promptly</a:t>
            </a:r>
            <a:r>
              <a:rPr lang="en-IN" sz="1600" dirty="0" smtClean="0"/>
              <a:t>.</a:t>
            </a:r>
          </a:p>
          <a:p>
            <a:pPr marL="342900" indent="-342900">
              <a:buAutoNum type="arabicPeriod"/>
            </a:pPr>
            <a:r>
              <a:rPr lang="en-IN" sz="2400" dirty="0" smtClean="0"/>
              <a:t> </a:t>
            </a:r>
            <a:r>
              <a:rPr lang="en-IN" sz="2400" dirty="0"/>
              <a:t>Data-Driven Storytelling</a:t>
            </a:r>
            <a:r>
              <a:rPr lang="en-IN" dirty="0"/>
              <a:t>: </a:t>
            </a:r>
            <a:r>
              <a:rPr lang="en-IN" sz="1600" dirty="0"/>
              <a:t>Easily create narratives around employee performance, using visualizations and metrics to support development </a:t>
            </a:r>
            <a:r>
              <a:rPr lang="en-IN" sz="1600" dirty="0" smtClean="0"/>
              <a:t>discussions</a:t>
            </a:r>
            <a:endParaRPr lang="en-IN"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1021</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inherit</vt:lpstr>
      <vt:lpstr>Roboto</vt:lpstr>
      <vt:lpstr>Times New Roman</vt:lpstr>
      <vt:lpstr>Trebuchet MS</vt:lpstr>
      <vt:lpstr>Office Theme</vt:lpstr>
      <vt:lpstr>CREATING AN EMPLOYEE PERFORMANCE SCORECARD IN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 admin1</cp:lastModifiedBy>
  <cp:revision>34</cp:revision>
  <dcterms:created xsi:type="dcterms:W3CDTF">2024-03-29T15:07:22Z</dcterms:created>
  <dcterms:modified xsi:type="dcterms:W3CDTF">2024-08-31T11:32:31Z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