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6.xml" ContentType="application/vnd.openxmlformats-officedocument.presentationml.notesSlide+xml"/>
  <Override PartName="/ppt/tags/tag19.xml" ContentType="application/vnd.openxmlformats-officedocument.presentationml.tags+xml"/>
  <Override PartName="/ppt/notesSlides/notesSlide27.xml" ContentType="application/vnd.openxmlformats-officedocument.presentationml.notesSlide+xml"/>
  <Override PartName="/ppt/tags/tag20.xml" ContentType="application/vnd.openxmlformats-officedocument.presentationml.tags+xml"/>
  <Override PartName="/ppt/notesSlides/notesSlide28.xml" ContentType="application/vnd.openxmlformats-officedocument.presentationml.notesSlide+xml"/>
  <Override PartName="/ppt/tags/tag21.xml" ContentType="application/vnd.openxmlformats-officedocument.presentationml.tags+xml"/>
  <Override PartName="/ppt/notesSlides/notesSlide2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72" r:id="rId2"/>
    <p:sldId id="428" r:id="rId3"/>
    <p:sldId id="387" r:id="rId4"/>
    <p:sldId id="260" r:id="rId5"/>
    <p:sldId id="353" r:id="rId6"/>
    <p:sldId id="305" r:id="rId7"/>
    <p:sldId id="369" r:id="rId8"/>
    <p:sldId id="302" r:id="rId9"/>
    <p:sldId id="301" r:id="rId10"/>
    <p:sldId id="277" r:id="rId11"/>
    <p:sldId id="306" r:id="rId12"/>
    <p:sldId id="309" r:id="rId13"/>
    <p:sldId id="308" r:id="rId14"/>
    <p:sldId id="414" r:id="rId15"/>
    <p:sldId id="426" r:id="rId16"/>
    <p:sldId id="424" r:id="rId17"/>
    <p:sldId id="423" r:id="rId18"/>
    <p:sldId id="432" r:id="rId19"/>
    <p:sldId id="433" r:id="rId20"/>
    <p:sldId id="364" r:id="rId21"/>
    <p:sldId id="365" r:id="rId22"/>
    <p:sldId id="295" r:id="rId23"/>
    <p:sldId id="363" r:id="rId24"/>
    <p:sldId id="359" r:id="rId25"/>
    <p:sldId id="358" r:id="rId26"/>
    <p:sldId id="361" r:id="rId27"/>
    <p:sldId id="362" r:id="rId28"/>
    <p:sldId id="360" r:id="rId29"/>
    <p:sldId id="296" r:id="rId30"/>
    <p:sldId id="297" r:id="rId31"/>
    <p:sldId id="271" r:id="rId32"/>
    <p:sldId id="401" r:id="rId33"/>
    <p:sldId id="394" r:id="rId34"/>
    <p:sldId id="395" r:id="rId35"/>
    <p:sldId id="328" r:id="rId36"/>
    <p:sldId id="431" r:id="rId37"/>
    <p:sldId id="267" r:id="rId38"/>
    <p:sldId id="26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81"/>
    <p:restoredTop sz="94662"/>
  </p:normalViewPr>
  <p:slideViewPr>
    <p:cSldViewPr snapToGrid="0" snapToObjects="1">
      <p:cViewPr varScale="1">
        <p:scale>
          <a:sx n="162" d="100"/>
          <a:sy n="162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6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EE29-1A90-1146-96FE-FD5979F1AFC2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FC3-32BC-8944-9A93-91001972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41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00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95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35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9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2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2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83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01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0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0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02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46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95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36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2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97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99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42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8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8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1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11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6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5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111-0DD0-A649-B175-0A587936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248-0D13-4E44-85BD-5DC72526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2126-B2ED-FD4E-998D-F1C3F7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C454-980A-1648-A618-DD632B0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9D3-ADA7-AF41-B539-FA750F1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9A9-A6BA-A04E-B795-D3A7A9E3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69CD-016E-E141-A822-51BA5DC7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BA74-34F8-A643-885D-AC8A1C5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D8D-9A2F-864A-B70D-3053379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312-791F-CB4F-B0A3-83FE86A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493E-6CB0-F64F-A4C7-59050567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D027-B634-0E47-BDC7-6233A824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91E-479F-D743-88BE-9AEA3E3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0D22-C2D7-7149-AE7F-B148902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03F8-FCFA-E444-A660-57DFF2FC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What,</a:t>
            </a:r>
            <a:r>
              <a:rPr lang="en-US" sz="2400" b="1" baseline="0" dirty="0">
                <a:solidFill>
                  <a:schemeClr val="tx2"/>
                </a:solidFill>
              </a:rPr>
              <a:t> How and Duration: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aseline="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Introduce the topic with a brief explanation for the </a:t>
            </a:r>
            <a:r>
              <a:rPr lang="en-US" sz="2400" b="1" i="1" baseline="0" dirty="0">
                <a:solidFill>
                  <a:schemeClr val="tx2"/>
                </a:solidFill>
              </a:rPr>
              <a:t>What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Explain </a:t>
            </a:r>
            <a:r>
              <a:rPr lang="en-US" sz="2400" b="1" i="1" baseline="0" dirty="0">
                <a:solidFill>
                  <a:schemeClr val="tx2"/>
                </a:solidFill>
              </a:rPr>
              <a:t>How</a:t>
            </a:r>
            <a:r>
              <a:rPr lang="en-US" sz="2400" i="0" baseline="0" dirty="0">
                <a:solidFill>
                  <a:schemeClr val="tx2"/>
                </a:solidFill>
              </a:rPr>
              <a:t> you will cover the topic, for example: lecture, workbook activities, whiteboard exercises, assessments, group activities, demonstrations, videos, case studies, and so on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State or display the </a:t>
            </a:r>
            <a:r>
              <a:rPr lang="en-US" sz="2400" b="1" i="1" baseline="0" dirty="0">
                <a:solidFill>
                  <a:schemeClr val="tx2"/>
                </a:solidFill>
              </a:rPr>
              <a:t>Duration</a:t>
            </a:r>
            <a:r>
              <a:rPr lang="en-US" sz="2400" i="0" baseline="0" dirty="0">
                <a:solidFill>
                  <a:schemeClr val="tx2"/>
                </a:solidFill>
              </a:rPr>
              <a:t> of the training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Course title does NOT have to be the first slide, some start with the Interest generator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endParaRPr lang="en-US" sz="2400" i="0" baseline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1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Terminal</a:t>
            </a:r>
            <a:r>
              <a:rPr lang="en-US" sz="2400" b="1" baseline="0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Objective Guidelines: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Follow SMART criteria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Include goal, condition, and standard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Objective must align with final check on learning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Terminal objective</a:t>
            </a:r>
            <a:r>
              <a:rPr lang="en-US" sz="2400" baseline="0" dirty="0">
                <a:solidFill>
                  <a:schemeClr val="tx2"/>
                </a:solidFill>
              </a:rPr>
              <a:t> is the overarching goal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Each module will have a separate enabling objective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70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97174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6" name="Rectangle 5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Each 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module (chapter, lesson, section) should have a separate title and adhere to the ABC Model (ABC is a continuous loop through entire training program)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A short class may only have one A, one B, and one C but longer courses may have a series of modules that follow ABC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Module objectives in B are enabling objectives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Use a variation of background colors in the body but ensure high contrast with text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990600" y="57150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32799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3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16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34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740-2DAE-3842-AE5E-80D205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E6E6-160D-E141-AE83-BFC44DE0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AE2-6743-774B-8FD0-41F4C5F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C6D5-CDEC-A444-9C78-2C1E39F5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C456-44A2-804C-9CFA-002CA30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Dark background slides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 with high contrasting light text (white text on black) are preferred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Follow the slide design principles as much as possible but some exceptions may occur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Slide colors and formatting are not limited to the examples in this template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Creativity is encouraged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-990600" y="72684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6779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3660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A42-0E98-4744-B505-D36A8595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ABC-EB2A-6443-A7D9-6FDC190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416-A84B-004F-8026-B5B803A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29F3-1CB2-D141-8923-2DF23CF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F08A-E327-B740-97F2-E53D0EA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5C3-CB18-9444-8F80-F9D337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70E-53F3-594F-B1F2-4BC4520A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3D51-9C37-7645-9179-1AE52088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0EB2-5E2E-B841-BA5F-1FEEB29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9F1A-0B8F-B147-B3EC-FB41903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01A1-1877-7F4E-A69C-6304DCF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696E-4C73-7A45-8730-8D56FA8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89E6-7813-E048-BCD1-DD3F4C12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1681-F5E9-964F-A75A-E426753F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653F-E1BA-B449-B388-94BA9BE1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F708-AB38-9145-BFD9-729E2BD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543E-C0B6-9640-BB96-4D138C57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EBDD-87AA-614C-9BE6-7E54327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10865-C8B0-BF4F-86E2-F2D07E4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2AC-EF0A-AF49-AFEB-56FBD73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D637-B7EA-E742-8F8C-E384222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F44-EEE1-224D-B64F-F43E69F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4186-8553-C244-88AC-3B22C33D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A2EE5-6E02-E04F-9D90-955CCC3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B2F4-2501-3C42-A695-649CC59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189-DF98-614A-A25F-D7E4552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F74-19E6-C14D-B8BB-BC1E2C0F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B5F-F801-594C-AC97-FF5F2BE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1DF5-74B8-B44E-803C-90B6663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D4CD-5708-2E4A-BDD3-70C6327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788B-BBD0-504F-AC6E-34718FAB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3E8-9560-ED4F-BCBC-7FF0B64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DB8-1781-DA4C-878D-9775EFC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EBC6-D084-594E-9400-18F06EF5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DC4C-2571-0D44-B7AC-5DB2C91B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E2B1-1172-634E-84BE-4F79AD5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DFE7-2750-7049-A654-5A61E02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CEC6-0755-D646-B9A4-9AE2C8FC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C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440B-5A16-A540-A73B-E2843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492B-B937-5544-B7BE-F549DEEE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543-4697-1848-B9DB-4347805E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553D-62A4-B94A-B303-E17560B89933}" type="datetimeFigureOut">
              <a:rPr lang="en-US" smtClean="0"/>
              <a:t>12/11/19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059-0CB6-4C4B-A8AB-AC448C5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0A7-E062-1742-85F0-5B0DC06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6" r:id="rId15"/>
    <p:sldLayoutId id="2147483667" r:id="rId16"/>
    <p:sldLayoutId id="2147483669" r:id="rId17"/>
    <p:sldLayoutId id="2147483670" r:id="rId18"/>
    <p:sldLayoutId id="2147483671" r:id="rId19"/>
    <p:sldLayoutId id="2147483672" r:id="rId20"/>
    <p:sldLayoutId id="2147483673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training.com/react-router/web/guides/quick-star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8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0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16458" y="2209803"/>
            <a:ext cx="11046177" cy="1405641"/>
          </a:xfrm>
        </p:spPr>
        <p:txBody>
          <a:bodyPr/>
          <a:lstStyle/>
          <a:p>
            <a:r>
              <a:rPr lang="en-US" dirty="0"/>
              <a:t>React Routing and Component Lifecycle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4401" y="4038600"/>
            <a:ext cx="3860796" cy="2108200"/>
          </a:xfrm>
        </p:spPr>
        <p:txBody>
          <a:bodyPr>
            <a:normAutofit/>
          </a:bodyPr>
          <a:lstStyle/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Alind Kumar Jain - 326835</a:t>
            </a:r>
            <a:endParaRPr lang="en-US" sz="1867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Shilpa </a:t>
            </a:r>
            <a:r>
              <a:rPr lang="en-US" sz="1867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Mandara</a:t>
            </a:r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– 716650</a:t>
            </a:r>
          </a:p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Jason Monroe - 688776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92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0188" y="356371"/>
            <a:ext cx="10515600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67" dirty="0"/>
              <a:t>Routing Components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0189" y="1498600"/>
            <a:ext cx="4872073" cy="432077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377" indent="-914377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466" dirty="0">
                <a:solidFill>
                  <a:srgbClr val="C4E3B0"/>
                </a:solidFill>
              </a:rPr>
              <a:t>Router will wrap all of the routes we are going to define.</a:t>
            </a:r>
          </a:p>
          <a:p>
            <a:pPr>
              <a:lnSpc>
                <a:spcPct val="120000"/>
              </a:lnSpc>
            </a:pPr>
            <a:endParaRPr lang="en-US" sz="7466" dirty="0">
              <a:solidFill>
                <a:srgbClr val="C4E3B0"/>
              </a:solidFill>
            </a:endParaRPr>
          </a:p>
          <a:p>
            <a:pPr marL="914377" indent="-914377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466" dirty="0">
                <a:solidFill>
                  <a:srgbClr val="C4E3B0"/>
                </a:solidFill>
              </a:rPr>
              <a:t>Each route will be identified in a &lt;Route&gt; component.</a:t>
            </a:r>
          </a:p>
          <a:p>
            <a:pPr>
              <a:lnSpc>
                <a:spcPct val="120000"/>
              </a:lnSpc>
            </a:pPr>
            <a:endParaRPr lang="en-US" sz="7466" dirty="0">
              <a:solidFill>
                <a:srgbClr val="C4E3B0"/>
              </a:solidFill>
            </a:endParaRPr>
          </a:p>
          <a:p>
            <a:pPr marL="914377" indent="-914377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466" dirty="0">
                <a:solidFill>
                  <a:srgbClr val="C4E3B0"/>
                </a:solidFill>
              </a:rPr>
              <a:t>The &lt;Route&gt; component will take two properties: </a:t>
            </a:r>
            <a:r>
              <a:rPr lang="en-US" sz="7466" i="1" dirty="0">
                <a:solidFill>
                  <a:srgbClr val="C4E3B0"/>
                </a:solidFill>
              </a:rPr>
              <a:t>path</a:t>
            </a:r>
            <a:r>
              <a:rPr lang="en-US" sz="7466" dirty="0">
                <a:solidFill>
                  <a:srgbClr val="C4E3B0"/>
                </a:solidFill>
              </a:rPr>
              <a:t> and </a:t>
            </a:r>
            <a:r>
              <a:rPr lang="en-US" sz="7466" i="1" dirty="0">
                <a:solidFill>
                  <a:srgbClr val="C4E3B0"/>
                </a:solidFill>
              </a:rPr>
              <a:t>component</a:t>
            </a:r>
            <a:r>
              <a:rPr lang="en-US" sz="7466" dirty="0">
                <a:solidFill>
                  <a:srgbClr val="C4E3B0"/>
                </a:solidFill>
              </a:rPr>
              <a:t>. </a:t>
            </a:r>
          </a:p>
          <a:p>
            <a:pPr>
              <a:lnSpc>
                <a:spcPct val="120000"/>
              </a:lnSpc>
            </a:pPr>
            <a:endParaRPr lang="en-US" sz="7466" dirty="0">
              <a:solidFill>
                <a:srgbClr val="C4E3B0"/>
              </a:solidFill>
            </a:endParaRPr>
          </a:p>
          <a:p>
            <a:pPr marL="914377" indent="-914377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7466" dirty="0">
                <a:solidFill>
                  <a:srgbClr val="C4E3B0"/>
                </a:solidFill>
              </a:rPr>
              <a:t>When a path matches the path given to the &lt;Route&gt; component, it will return the component specified.</a:t>
            </a:r>
          </a:p>
          <a:p>
            <a:pPr marL="0" indent="0">
              <a:buNone/>
            </a:pPr>
            <a:endParaRPr lang="en-US" altLang="en-US" sz="4267" dirty="0"/>
          </a:p>
          <a:p>
            <a:endParaRPr lang="en-US" sz="4267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1" y="392965"/>
            <a:ext cx="5421447" cy="605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0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23204" y="962527"/>
            <a:ext cx="5231009" cy="18181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33" dirty="0">
                <a:solidFill>
                  <a:srgbClr val="C4E3B0"/>
                </a:solidFill>
              </a:rPr>
              <a:t>To add navigation, use &lt;Link&gt;</a:t>
            </a:r>
          </a:p>
          <a:p>
            <a:r>
              <a:rPr lang="en-US" sz="2133" dirty="0">
                <a:solidFill>
                  <a:srgbClr val="C4E3B0"/>
                </a:solidFill>
              </a:rPr>
              <a:t>To do this, let’s first create a Nav component. Our Nav component will contain &lt;Link&gt; components</a:t>
            </a:r>
          </a:p>
          <a:p>
            <a:endParaRPr lang="en-US" sz="4267" dirty="0">
              <a:solidFill>
                <a:srgbClr val="C4E3B0"/>
              </a:solidFill>
            </a:endParaRPr>
          </a:p>
          <a:p>
            <a:endParaRPr lang="en-US" sz="4267" dirty="0">
              <a:solidFill>
                <a:srgbClr val="C4E3B0"/>
              </a:solidFill>
            </a:endParaRPr>
          </a:p>
          <a:p>
            <a:endParaRPr lang="en-US" sz="4267" dirty="0">
              <a:solidFill>
                <a:srgbClr val="C4E3B0"/>
              </a:solidFill>
            </a:endParaRPr>
          </a:p>
          <a:p>
            <a:endParaRPr lang="en-US" sz="4267" dirty="0">
              <a:solidFill>
                <a:srgbClr val="C4E3B0"/>
              </a:solidFill>
            </a:endParaRPr>
          </a:p>
          <a:p>
            <a:endParaRPr lang="en-US" sz="4267" dirty="0">
              <a:solidFill>
                <a:srgbClr val="C4E3B0"/>
              </a:solidFill>
            </a:endParaRPr>
          </a:p>
          <a:p>
            <a:endParaRPr lang="en-US" sz="4267" dirty="0">
              <a:solidFill>
                <a:srgbClr val="C4E3B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A7D9A-E7B1-F54F-A16E-1D2B7F2073F7}"/>
              </a:ext>
            </a:extLst>
          </p:cNvPr>
          <p:cNvSpPr txBox="1"/>
          <p:nvPr/>
        </p:nvSpPr>
        <p:spPr>
          <a:xfrm>
            <a:off x="6096000" y="676130"/>
            <a:ext cx="5472797" cy="262680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i="1" dirty="0">
                <a:solidFill>
                  <a:srgbClr val="C4E3B0"/>
                </a:solidFill>
              </a:rPr>
              <a:t>Now to make our Nav component persistent across all pages. </a:t>
            </a:r>
            <a:r>
              <a:rPr lang="en-US" sz="1867" dirty="0">
                <a:solidFill>
                  <a:srgbClr val="C4E3B0"/>
                </a:solidFill>
              </a:rPr>
              <a:t>Wrap child routes in a main &lt;Router&gt; component.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Update Home component, and create a new component called Container  </a:t>
            </a:r>
            <a:r>
              <a:rPr lang="en-US" altLang="en-US" sz="1867" dirty="0">
                <a:solidFill>
                  <a:srgbClr val="C4E3B0"/>
                </a:solidFill>
                <a:latin typeface="Menlo"/>
              </a:rPr>
              <a:t>{props.children}</a:t>
            </a:r>
            <a:r>
              <a:rPr lang="en-US" altLang="en-US" sz="1867" dirty="0">
                <a:solidFill>
                  <a:srgbClr val="C4E3B0"/>
                </a:solidFill>
                <a:latin typeface="medium-content-serif-font"/>
              </a:rPr>
              <a:t> will allow any routes wrapped within this route to be rendered in this component</a:t>
            </a:r>
            <a:endParaRPr lang="en-US" sz="1867" dirty="0">
              <a:solidFill>
                <a:srgbClr val="C4E3B0"/>
              </a:solidFill>
            </a:endParaRPr>
          </a:p>
          <a:p>
            <a:pPr algn="l"/>
            <a:endParaRPr lang="en-US" sz="2133" dirty="0">
              <a:solidFill>
                <a:srgbClr val="C4E3B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3264" y="245242"/>
            <a:ext cx="4227952" cy="872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>
                <a:solidFill>
                  <a:schemeClr val="bg1"/>
                </a:solidFill>
              </a:rPr>
              <a:t>Routing Components(Contd.)</a:t>
            </a:r>
          </a:p>
          <a:p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3" y="3121114"/>
            <a:ext cx="5743648" cy="29032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738" y="3121114"/>
            <a:ext cx="5164061" cy="290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5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41296" y="1952083"/>
            <a:ext cx="4752333" cy="266299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33" dirty="0">
                <a:solidFill>
                  <a:srgbClr val="C4E3B0"/>
                </a:solidFill>
              </a:rPr>
              <a:t>Wrap Home, About routes inside Switch tag</a:t>
            </a:r>
          </a:p>
          <a:p>
            <a:endParaRPr lang="en-US" sz="2133" dirty="0">
              <a:solidFill>
                <a:srgbClr val="C4E3B0"/>
              </a:solidFill>
            </a:endParaRPr>
          </a:p>
          <a:p>
            <a:r>
              <a:rPr lang="en-US" sz="2133" dirty="0">
                <a:solidFill>
                  <a:srgbClr val="C4E3B0"/>
                </a:solidFill>
              </a:rPr>
              <a:t>Nest Components inside of Route tags</a:t>
            </a:r>
          </a:p>
          <a:p>
            <a:endParaRPr lang="en-US" sz="2133" dirty="0">
              <a:solidFill>
                <a:srgbClr val="C4E3B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https://reacttraining.com/react-router/web/guides/quick-start</a:t>
            </a:r>
            <a:endParaRPr lang="en-US" sz="2133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0867" y="454267"/>
            <a:ext cx="50484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Routing Components(Contd.)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4367E-9E3E-D94D-9A64-193923C46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725" y="0"/>
            <a:ext cx="6707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9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94594"/>
            <a:ext cx="10515600" cy="1008905"/>
          </a:xfrm>
        </p:spPr>
        <p:txBody>
          <a:bodyPr/>
          <a:lstStyle/>
          <a:p>
            <a:r>
              <a:rPr lang="en-US" dirty="0"/>
              <a:t>    </a:t>
            </a:r>
            <a:r>
              <a:rPr lang="en-US" sz="4267" dirty="0"/>
              <a:t>&lt;HashRouter&gt; Vs &lt;BrowserRouter&gt;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8715" y="1233782"/>
            <a:ext cx="10504967" cy="24503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33" dirty="0">
                <a:solidFill>
                  <a:srgbClr val="C4E3B0"/>
                </a:solidFill>
              </a:rPr>
              <a:t>One builds classic URLs, the other builds URLs with the hash,as shown.</a:t>
            </a:r>
          </a:p>
          <a:p>
            <a:r>
              <a:rPr lang="en-US" sz="2133" dirty="0">
                <a:solidFill>
                  <a:srgbClr val="C4E3B0"/>
                </a:solidFill>
              </a:rPr>
              <a:t>Which one to use basically depends on, which browser is in action.</a:t>
            </a:r>
          </a:p>
          <a:p>
            <a:r>
              <a:rPr lang="en-US" sz="2133" dirty="0">
                <a:solidFill>
                  <a:srgbClr val="C4E3B0"/>
                </a:solidFill>
              </a:rPr>
              <a:t>&lt;BrowserRouter&gt; uses History API, which is not supported by IE9 and below.</a:t>
            </a:r>
          </a:p>
          <a:p>
            <a:r>
              <a:rPr lang="en-US" sz="2133" dirty="0">
                <a:solidFill>
                  <a:srgbClr val="C4E3B0"/>
                </a:solidFill>
              </a:rPr>
              <a:t>The History API lets you interact with the browser history, trigger the browser navigation methods and change the address bar content.</a:t>
            </a:r>
          </a:p>
          <a:p>
            <a:endParaRPr lang="en-US" sz="1867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835400"/>
            <a:ext cx="9152912" cy="19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89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B527-EA49-6742-8825-7DED866D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79" y="330261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Code Along Practice – Navbar for hello-react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8C8EE-9EE3-F246-91B7-3118444C6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53268" y="1137831"/>
            <a:ext cx="9230731" cy="3902520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Install routing in app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Migrage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App render to a new Home component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a new class component called Navbar that contains a bootstrap navbar with &lt;Link /&gt; elements that navigate to each of the above Components.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routes for Home,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DisplayBios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inside of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1398B-2AB0-A442-AD24-DE8883ED62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5" y="330261"/>
            <a:ext cx="1589293" cy="15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8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DC77-30DC-8741-BF5D-DF4DA370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Home.js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D4949D-B247-204F-BDCC-1C4055289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661" y="1041400"/>
            <a:ext cx="5958468" cy="581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18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832089-C25B-274E-ABF9-EFA2EC66F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25" y="0"/>
            <a:ext cx="106165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3566BE-3D87-8C4E-9667-A5AC7E87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85" y="510143"/>
            <a:ext cx="11186220" cy="607259"/>
          </a:xfrm>
        </p:spPr>
        <p:txBody>
          <a:bodyPr/>
          <a:lstStyle/>
          <a:p>
            <a:pPr algn="ctr"/>
            <a:r>
              <a:rPr lang="en-US" dirty="0" err="1"/>
              <a:t>Navbar.js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3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BDDA-5B1E-5441-B24A-BEBE90D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42" y="966464"/>
            <a:ext cx="1517753" cy="607259"/>
          </a:xfrm>
        </p:spPr>
        <p:txBody>
          <a:bodyPr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64D8F-85A7-A448-96CD-7893A6803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084" y="226426"/>
            <a:ext cx="5585832" cy="2087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C05C34-314F-F840-A6EF-2C08864CB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6508"/>
            <a:ext cx="12192000" cy="42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50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Redirects in React Router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4697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3170" y="224877"/>
            <a:ext cx="10515600" cy="1008905"/>
          </a:xfrm>
        </p:spPr>
        <p:txBody>
          <a:bodyPr/>
          <a:lstStyle/>
          <a:p>
            <a:pPr algn="ctr"/>
            <a:r>
              <a:rPr lang="en-US" dirty="0"/>
              <a:t>Redirecting</a:t>
            </a:r>
            <a:endParaRPr lang="en-US" sz="4267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8715" y="1233782"/>
            <a:ext cx="10504967" cy="24503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33" dirty="0">
                <a:solidFill>
                  <a:srgbClr val="C4E3B0"/>
                </a:solidFill>
              </a:rPr>
              <a:t>It would be nice if our app redirected to developer bios page after a user submits a bio. This can be accomplished with the </a:t>
            </a:r>
            <a:r>
              <a:rPr lang="en-US" sz="2133" dirty="0" err="1">
                <a:solidFill>
                  <a:srgbClr val="C4E3B0"/>
                </a:solidFill>
              </a:rPr>
              <a:t>withRouter</a:t>
            </a:r>
            <a:r>
              <a:rPr lang="en-US" sz="2133" dirty="0">
                <a:solidFill>
                  <a:srgbClr val="C4E3B0"/>
                </a:solidFill>
              </a:rPr>
              <a:t> and </a:t>
            </a:r>
            <a:r>
              <a:rPr lang="en-US" sz="2133" dirty="0" err="1">
                <a:solidFill>
                  <a:srgbClr val="C4E3B0"/>
                </a:solidFill>
              </a:rPr>
              <a:t>history.props</a:t>
            </a:r>
            <a:r>
              <a:rPr lang="en-US" sz="2133" dirty="0">
                <a:solidFill>
                  <a:srgbClr val="C4E3B0"/>
                </a:solidFill>
              </a:rPr>
              <a:t> in our situation</a:t>
            </a:r>
          </a:p>
          <a:p>
            <a:endParaRPr lang="en-US" sz="1867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C9085D-8902-004C-BC82-65235D4C5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15" y="2257649"/>
            <a:ext cx="6040411" cy="996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AD89EC-DD04-5B47-BF66-AD4B6A3B7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236" y="2104720"/>
            <a:ext cx="4937905" cy="2437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88B1E8-0138-7B43-A5AC-EAB8F1BBE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4980" y="5229336"/>
            <a:ext cx="63500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3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120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Implement routing in a React app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List the common Component lifecycle methods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4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Component Lifecycle Methods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284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" t="11193" r="4686" b="12687"/>
          <a:stretch/>
        </p:blipFill>
        <p:spPr>
          <a:xfrm>
            <a:off x="203200" y="1354667"/>
            <a:ext cx="11707907" cy="5528733"/>
          </a:xfrm>
          <a:prstGeom prst="rect">
            <a:avLst/>
          </a:prstGeom>
        </p:spPr>
      </p:pic>
      <p:sp>
        <p:nvSpPr>
          <p:cNvPr id="4" name="Text Placeholder 1"/>
          <p:cNvSpPr txBox="1">
            <a:spLocks/>
          </p:cNvSpPr>
          <p:nvPr/>
        </p:nvSpPr>
        <p:spPr>
          <a:xfrm>
            <a:off x="203200" y="381001"/>
            <a:ext cx="11707907" cy="7797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Component Lifecycle Methods</a:t>
            </a:r>
          </a:p>
        </p:txBody>
      </p:sp>
    </p:spTree>
    <p:extLst>
      <p:ext uri="{BB962C8B-B14F-4D97-AF65-F5344CB8AC3E}">
        <p14:creationId xmlns:p14="http://schemas.microsoft.com/office/powerpoint/2010/main" val="2800416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Component Lifecycle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064" y="1682496"/>
            <a:ext cx="11180064" cy="28641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4E3B0"/>
                </a:solidFill>
              </a:rPr>
              <a:t>In applications with many components, it’s very important to free up resources taken by the components when they are destroyed.</a:t>
            </a:r>
          </a:p>
          <a:p>
            <a:endParaRPr lang="en-US" sz="2400" dirty="0">
              <a:solidFill>
                <a:srgbClr val="C4E3B0"/>
              </a:solidFill>
            </a:endParaRPr>
          </a:p>
          <a:p>
            <a:r>
              <a:rPr lang="en-US" sz="2400" dirty="0">
                <a:solidFill>
                  <a:srgbClr val="C4E3B0"/>
                </a:solidFill>
              </a:rPr>
              <a:t>We can declare special methods on the component class to run some code when a component mounts and unmounts. These methods are called “lifecycle methods”.</a:t>
            </a:r>
          </a:p>
          <a:p>
            <a:endParaRPr lang="en-US" sz="2400" dirty="0">
              <a:solidFill>
                <a:srgbClr val="C4E3B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C4E3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843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Component Lifecycle Methods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87802" y="1397000"/>
            <a:ext cx="5414599" cy="4673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133" dirty="0">
                <a:solidFill>
                  <a:srgbClr val="C4E3B0"/>
                </a:solidFill>
              </a:rPr>
              <a:t>Constructor</a:t>
            </a:r>
          </a:p>
          <a:p>
            <a:pPr>
              <a:lnSpc>
                <a:spcPct val="150000"/>
              </a:lnSpc>
            </a:pPr>
            <a:r>
              <a:rPr lang="en-US" sz="2133" dirty="0">
                <a:solidFill>
                  <a:srgbClr val="C4E3B0"/>
                </a:solidFill>
              </a:rPr>
              <a:t>ComponentWillMount</a:t>
            </a:r>
          </a:p>
          <a:p>
            <a:pPr>
              <a:lnSpc>
                <a:spcPct val="150000"/>
              </a:lnSpc>
            </a:pPr>
            <a:r>
              <a:rPr lang="en-US" sz="2133" dirty="0">
                <a:solidFill>
                  <a:srgbClr val="C4E3B0"/>
                </a:solidFill>
              </a:rPr>
              <a:t>ComponentDidMount</a:t>
            </a:r>
          </a:p>
          <a:p>
            <a:pPr>
              <a:lnSpc>
                <a:spcPct val="150000"/>
              </a:lnSpc>
            </a:pPr>
            <a:r>
              <a:rPr lang="en-US" sz="2133" dirty="0">
                <a:solidFill>
                  <a:srgbClr val="C4E3B0"/>
                </a:solidFill>
              </a:rPr>
              <a:t>ComponentWillReceiveProps</a:t>
            </a:r>
          </a:p>
          <a:p>
            <a:pPr>
              <a:lnSpc>
                <a:spcPct val="150000"/>
              </a:lnSpc>
            </a:pPr>
            <a:r>
              <a:rPr lang="en-US" sz="2133" dirty="0">
                <a:solidFill>
                  <a:srgbClr val="C4E3B0"/>
                </a:solidFill>
              </a:rPr>
              <a:t>ShouldComponentUpdate</a:t>
            </a:r>
          </a:p>
          <a:p>
            <a:pPr>
              <a:lnSpc>
                <a:spcPct val="150000"/>
              </a:lnSpc>
            </a:pPr>
            <a:r>
              <a:rPr lang="en-US" sz="2133" dirty="0">
                <a:solidFill>
                  <a:srgbClr val="C4E3B0"/>
                </a:solidFill>
              </a:rPr>
              <a:t>ComponentWillUpdate</a:t>
            </a:r>
          </a:p>
          <a:p>
            <a:pPr>
              <a:lnSpc>
                <a:spcPct val="150000"/>
              </a:lnSpc>
            </a:pPr>
            <a:r>
              <a:rPr lang="en-US" sz="2133" dirty="0">
                <a:solidFill>
                  <a:srgbClr val="C4E3B0"/>
                </a:solidFill>
              </a:rPr>
              <a:t>ComponentDidUpdate</a:t>
            </a:r>
          </a:p>
          <a:p>
            <a:pPr>
              <a:lnSpc>
                <a:spcPct val="150000"/>
              </a:lnSpc>
            </a:pPr>
            <a:r>
              <a:rPr lang="en-US" sz="2133" dirty="0" err="1">
                <a:solidFill>
                  <a:srgbClr val="C4E3B0"/>
                </a:solidFill>
              </a:rPr>
              <a:t>ComponentWillUnmount</a:t>
            </a:r>
            <a:endParaRPr lang="en-US" sz="2133" dirty="0">
              <a:solidFill>
                <a:srgbClr val="C4E3B0"/>
              </a:solidFill>
            </a:endParaRPr>
          </a:p>
          <a:p>
            <a:endParaRPr lang="en-US" sz="2133" dirty="0">
              <a:solidFill>
                <a:srgbClr val="C4E3B0"/>
              </a:solidFill>
            </a:endParaRPr>
          </a:p>
          <a:p>
            <a:endParaRPr lang="en-US" sz="2133" dirty="0">
              <a:solidFill>
                <a:srgbClr val="C4E3B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92800" y="3989832"/>
            <a:ext cx="5486400" cy="1979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33" dirty="0">
              <a:solidFill>
                <a:srgbClr val="C4E3B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225613"/>
            <a:ext cx="4876801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3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2" y="8467"/>
            <a:ext cx="11317839" cy="68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31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474133" y="3835400"/>
            <a:ext cx="11379200" cy="233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ComponentDidMount() </a:t>
            </a:r>
            <a:r>
              <a:rPr lang="en-US" sz="2400" b="0" dirty="0">
                <a:solidFill>
                  <a:srgbClr val="C4E3B0"/>
                </a:solidFill>
              </a:rPr>
              <a:t>- Invoked immediately after a component is mounted.</a:t>
            </a:r>
          </a:p>
          <a:p>
            <a:endParaRPr lang="en-US" sz="2400" b="0" dirty="0">
              <a:solidFill>
                <a:srgbClr val="C4E3B0"/>
              </a:solidFill>
            </a:endParaRPr>
          </a:p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Initialization that requires DOM nodes should go here.</a:t>
            </a:r>
          </a:p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Its a good place to set up any subscriptions. If you do that, don’t forget to unsubscribe in </a:t>
            </a:r>
            <a:r>
              <a:rPr lang="en-US" sz="2400" dirty="0" err="1">
                <a:solidFill>
                  <a:srgbClr val="C4E3B0"/>
                </a:solidFill>
              </a:rPr>
              <a:t>componentWillUnmount</a:t>
            </a:r>
            <a:r>
              <a:rPr lang="en-US" sz="2400" dirty="0">
                <a:solidFill>
                  <a:srgbClr val="C4E3B0"/>
                </a:solidFill>
              </a:rPr>
              <a:t>(). </a:t>
            </a:r>
          </a:p>
          <a:p>
            <a:endParaRPr lang="en-US" sz="2400" b="0" dirty="0">
              <a:solidFill>
                <a:srgbClr val="C4E3B0"/>
              </a:solidFill>
            </a:endParaRPr>
          </a:p>
          <a:p>
            <a:br>
              <a:rPr lang="en-US" sz="2400" dirty="0">
                <a:solidFill>
                  <a:srgbClr val="C4E3B0"/>
                </a:solidFill>
                <a:latin typeface="+mn-lt"/>
              </a:rPr>
            </a:br>
            <a:endParaRPr lang="en-US" sz="2400" dirty="0">
              <a:solidFill>
                <a:srgbClr val="C4E3B0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133" y="1394699"/>
            <a:ext cx="1056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Constructor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-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C4E3B0"/>
                </a:solidFill>
              </a:rPr>
              <a:t>It is called before component is mounted. Typically, in React constructors are only used for two purposes:</a:t>
            </a:r>
          </a:p>
          <a:p>
            <a:endParaRPr lang="en-US" sz="2400" dirty="0">
              <a:solidFill>
                <a:srgbClr val="C4E3B0"/>
              </a:solidFill>
            </a:endParaRP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Binding event handler methods to an instance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Initializing local state by assigning an object to this.state.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982133" y="2819400"/>
            <a:ext cx="11514667" cy="812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4E3B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74134" y="374875"/>
            <a:ext cx="11186220" cy="60725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Commonly Used Lifecycle Methods</a:t>
            </a:r>
          </a:p>
        </p:txBody>
      </p:sp>
    </p:spTree>
    <p:extLst>
      <p:ext uri="{BB962C8B-B14F-4D97-AF65-F5344CB8AC3E}">
        <p14:creationId xmlns:p14="http://schemas.microsoft.com/office/powerpoint/2010/main" val="61651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48574" y="3022632"/>
            <a:ext cx="10847548" cy="232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</a:rPr>
              <a:t>ComponentWillUnmount</a:t>
            </a:r>
            <a:r>
              <a:rPr lang="en-US" sz="2133" dirty="0">
                <a:solidFill>
                  <a:srgbClr val="C4E3B0"/>
                </a:solidFill>
              </a:rPr>
              <a:t>() </a:t>
            </a:r>
          </a:p>
          <a:p>
            <a:endParaRPr lang="en-US" sz="2133" dirty="0">
              <a:solidFill>
                <a:srgbClr val="C4E3B0"/>
              </a:solidFill>
            </a:endParaRPr>
          </a:p>
          <a:p>
            <a:pPr marL="1066773" lvl="1" indent="-457189" defTabSz="609585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Invoked immediately before a component is unmounted and destroyed. .</a:t>
            </a:r>
          </a:p>
          <a:p>
            <a:pPr marL="1066773" lvl="1" indent="-457189" defTabSz="609585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Perform any necessary cleanup in this method, such as invalidating timers, canceling network requests, or cleaning up any subscriptions that were created in componentDidMount().</a:t>
            </a:r>
            <a:endParaRPr lang="en-US" altLang="en-US" sz="2400" dirty="0">
              <a:solidFill>
                <a:srgbClr val="C4E3B0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8573" y="787431"/>
            <a:ext cx="10972800" cy="195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ComponentDidUpdate</a:t>
            </a:r>
            <a:r>
              <a:rPr lang="en-US" sz="2400" b="1" dirty="0">
                <a:solidFill>
                  <a:srgbClr val="C4E3B0"/>
                </a:solidFill>
              </a:rPr>
              <a:t>() </a:t>
            </a:r>
          </a:p>
          <a:p>
            <a:endParaRPr lang="en-US" sz="2400" b="1" dirty="0">
              <a:solidFill>
                <a:srgbClr val="C4E3B0"/>
              </a:solidFill>
            </a:endParaRPr>
          </a:p>
          <a:p>
            <a:pPr marL="1066773" lvl="1" indent="-457189" defTabSz="609585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Invoked immediately after updating occurs.</a:t>
            </a:r>
          </a:p>
          <a:p>
            <a:pPr marL="1066773" lvl="1" indent="-457189" defTabSz="609585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This is also a good place to do network requests</a:t>
            </a:r>
            <a:r>
              <a:rPr lang="en-US" sz="2133" dirty="0">
                <a:solidFill>
                  <a:srgbClr val="C4E3B0"/>
                </a:solidFill>
              </a:rPr>
              <a:t>.</a:t>
            </a:r>
            <a:endParaRPr lang="en-US" altLang="en-US" sz="2133" dirty="0">
              <a:solidFill>
                <a:srgbClr val="C4E3B0"/>
              </a:solidFill>
              <a:ea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133" dirty="0">
              <a:solidFill>
                <a:srgbClr val="C4E3B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55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5C5C5"/>
                </a:solidFill>
              </a:rPr>
              <a:t>Rarely Used Lifecycle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188477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4E3B0"/>
                </a:solidFill>
              </a:rPr>
              <a:t>shouldComponentUpdate()</a:t>
            </a:r>
          </a:p>
          <a:p>
            <a:r>
              <a:rPr lang="en-US" sz="2400" dirty="0">
                <a:solidFill>
                  <a:srgbClr val="C4E3B0"/>
                </a:solidFill>
              </a:rPr>
              <a:t>Static getDerivedStateFromProps()</a:t>
            </a:r>
          </a:p>
          <a:p>
            <a:r>
              <a:rPr lang="en-US" sz="2400" dirty="0">
                <a:solidFill>
                  <a:srgbClr val="C4E3B0"/>
                </a:solidFill>
              </a:rPr>
              <a:t>getSnapshotBeforeUpdate()</a:t>
            </a:r>
          </a:p>
          <a:p>
            <a:endParaRPr lang="en-US" sz="2400" dirty="0">
              <a:solidFill>
                <a:srgbClr val="C4E3B0"/>
              </a:solidFill>
            </a:endParaRPr>
          </a:p>
          <a:p>
            <a:endParaRPr lang="en-US" sz="2400" dirty="0">
              <a:solidFill>
                <a:srgbClr val="C4E3B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4934" y="3048001"/>
            <a:ext cx="11186220" cy="60725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67" dirty="0">
                <a:solidFill>
                  <a:srgbClr val="C5C5C5"/>
                </a:solidFill>
              </a:rPr>
              <a:t>Legacy Lifecycle Methods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524933" y="4038600"/>
            <a:ext cx="11176000" cy="188477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4E3B0"/>
                </a:solidFill>
              </a:rPr>
              <a:t>UNSAFE_componentWillMount()</a:t>
            </a:r>
          </a:p>
          <a:p>
            <a:r>
              <a:rPr lang="en-US" sz="2400" dirty="0">
                <a:solidFill>
                  <a:srgbClr val="C4E3B0"/>
                </a:solidFill>
              </a:rPr>
              <a:t>UNSAFE_componentWillReceiveProps()</a:t>
            </a:r>
          </a:p>
          <a:p>
            <a:r>
              <a:rPr lang="en-US" sz="2400" dirty="0">
                <a:solidFill>
                  <a:srgbClr val="C4E3B0"/>
                </a:solidFill>
              </a:rPr>
              <a:t>UNSAFE_componentWillUpdate()</a:t>
            </a:r>
          </a:p>
        </p:txBody>
      </p:sp>
    </p:spTree>
    <p:extLst>
      <p:ext uri="{BB962C8B-B14F-4D97-AF65-F5344CB8AC3E}">
        <p14:creationId xmlns:p14="http://schemas.microsoft.com/office/powerpoint/2010/main" val="4243290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" y="0"/>
            <a:ext cx="11939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49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3441" y="1918913"/>
            <a:ext cx="1993127" cy="657308"/>
          </a:xfrm>
          <a:prstGeom prst="rect">
            <a:avLst/>
          </a:prstGeom>
          <a:solidFill>
            <a:srgbClr val="3FD6FF"/>
          </a:solidFill>
          <a:ln>
            <a:solidFill>
              <a:srgbClr val="3FD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133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Mounting</a:t>
            </a:r>
            <a:endParaRPr lang="en-US" sz="2133" b="1" dirty="0">
              <a:ln/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3439" y="2909382"/>
            <a:ext cx="1993127" cy="657308"/>
          </a:xfrm>
          <a:prstGeom prst="rect">
            <a:avLst/>
          </a:prstGeom>
          <a:solidFill>
            <a:srgbClr val="659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133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</a:t>
            </a:r>
            <a:endParaRPr lang="en-US" sz="2133" b="1" dirty="0">
              <a:ln/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0543" y="3895343"/>
            <a:ext cx="1993127" cy="657308"/>
          </a:xfrm>
          <a:prstGeom prst="rect">
            <a:avLst/>
          </a:prstGeom>
          <a:solidFill>
            <a:srgbClr val="FFD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133" b="1" dirty="0">
                <a:ln w="0"/>
                <a:solidFill>
                  <a:schemeClr val="accent5">
                    <a:lumMod val="50000"/>
                  </a:schemeClr>
                </a:solidFill>
              </a:rPr>
              <a:t>Unmounting</a:t>
            </a:r>
            <a:endParaRPr lang="en-US" sz="2133" b="1" dirty="0">
              <a:ln/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0543" y="4881305"/>
            <a:ext cx="1993127" cy="657308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spc="67" dirty="0">
                <a:ln w="0"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Error Handling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7943" y="1908307"/>
            <a:ext cx="8131531" cy="6573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>
                    <a:lumMod val="95000"/>
                  </a:schemeClr>
                </a:solidFill>
              </a:rPr>
              <a:t>A component is generally mounted when its first created and implanted into the DOM. It usually takes place when it is rendered for the first time.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7940" y="2909381"/>
            <a:ext cx="8131533" cy="65730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>
                    <a:lumMod val="95000"/>
                  </a:schemeClr>
                </a:solidFill>
              </a:rPr>
              <a:t>An update can be caused by changes to props or state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148" y="3892959"/>
            <a:ext cx="8131533" cy="65730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>
                    <a:lumMod val="95000"/>
                  </a:schemeClr>
                </a:solidFill>
              </a:rPr>
              <a:t>This method is called when a component is being removed from the DOM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7940" y="4876538"/>
            <a:ext cx="8131533" cy="65730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>
                    <a:lumMod val="95000"/>
                  </a:schemeClr>
                </a:solidFill>
              </a:rPr>
              <a:t>These methods are called when there is an error during rendering, in a lifecycle method, or in the constructor of any child component.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New Component Lifecycle </a:t>
            </a:r>
          </a:p>
        </p:txBody>
      </p:sp>
    </p:spTree>
    <p:extLst>
      <p:ext uri="{BB962C8B-B14F-4D97-AF65-F5344CB8AC3E}">
        <p14:creationId xmlns:p14="http://schemas.microsoft.com/office/powerpoint/2010/main" val="204374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56779" y="1530752"/>
            <a:ext cx="8521540" cy="3252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Benefits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Must-know for React development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Routing helps preserve state, browser history functionality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Lifecycle methods are key to getting “in the middle” of a page’s rendering so that asynchronous events can be orchestrated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93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7943" y="1908307"/>
            <a:ext cx="8131531" cy="65730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>
                    <a:lumMod val="95000"/>
                  </a:schemeClr>
                </a:solidFill>
              </a:rPr>
              <a:t>constructor(), static getDerivedStateFromProps(), render(), componentDidMount()</a:t>
            </a:r>
          </a:p>
        </p:txBody>
      </p:sp>
      <p:sp>
        <p:nvSpPr>
          <p:cNvPr id="6" name="Rectangle 5"/>
          <p:cNvSpPr/>
          <p:nvPr/>
        </p:nvSpPr>
        <p:spPr>
          <a:xfrm>
            <a:off x="3187940" y="2909381"/>
            <a:ext cx="8131533" cy="65730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>
                    <a:lumMod val="95000"/>
                  </a:schemeClr>
                </a:solidFill>
              </a:rPr>
              <a:t>static getDerivedStateFromProps(), shouldComponentUpdate(), render(), getSnapshotBeforeUpdate(), componentDidUpdate()</a:t>
            </a:r>
          </a:p>
        </p:txBody>
      </p:sp>
      <p:sp>
        <p:nvSpPr>
          <p:cNvPr id="7" name="Rectangle 6"/>
          <p:cNvSpPr/>
          <p:nvPr/>
        </p:nvSpPr>
        <p:spPr>
          <a:xfrm>
            <a:off x="3262148" y="3892959"/>
            <a:ext cx="8131533" cy="65730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>
                    <a:lumMod val="95000"/>
                  </a:schemeClr>
                </a:solidFill>
              </a:rPr>
              <a:t>componentWillUnmount()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7940" y="4876538"/>
            <a:ext cx="8131533" cy="65730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>
                    <a:lumMod val="95000"/>
                  </a:schemeClr>
                </a:solidFill>
              </a:rPr>
              <a:t>static getDerivedStateFromError(), componentDidCatch()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3441" y="1918913"/>
            <a:ext cx="1993127" cy="657308"/>
          </a:xfrm>
          <a:prstGeom prst="rect">
            <a:avLst/>
          </a:prstGeom>
          <a:solidFill>
            <a:srgbClr val="3FD6FF"/>
          </a:solidFill>
          <a:ln>
            <a:solidFill>
              <a:srgbClr val="3FD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133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Mounting</a:t>
            </a:r>
            <a:endParaRPr lang="en-US" sz="2133" b="1" dirty="0">
              <a:ln/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3439" y="2909382"/>
            <a:ext cx="1993127" cy="657308"/>
          </a:xfrm>
          <a:prstGeom prst="rect">
            <a:avLst/>
          </a:prstGeom>
          <a:solidFill>
            <a:srgbClr val="659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133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</a:t>
            </a:r>
            <a:endParaRPr lang="en-US" sz="2133" b="1" dirty="0">
              <a:ln/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90543" y="3895343"/>
            <a:ext cx="1993127" cy="657308"/>
          </a:xfrm>
          <a:prstGeom prst="rect">
            <a:avLst/>
          </a:prstGeom>
          <a:solidFill>
            <a:srgbClr val="FFD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133" b="1" dirty="0">
                <a:ln w="0"/>
                <a:solidFill>
                  <a:schemeClr val="accent5">
                    <a:lumMod val="50000"/>
                  </a:schemeClr>
                </a:solidFill>
              </a:rPr>
              <a:t>Unmounting</a:t>
            </a:r>
            <a:endParaRPr lang="en-US" sz="2133" b="1" dirty="0">
              <a:ln/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0543" y="4881305"/>
            <a:ext cx="1993127" cy="657308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spc="67" dirty="0">
                <a:ln w="0"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Error Handling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New Component Lifecycle (Contd..) </a:t>
            </a:r>
          </a:p>
        </p:txBody>
      </p:sp>
    </p:spTree>
    <p:extLst>
      <p:ext uri="{BB962C8B-B14F-4D97-AF65-F5344CB8AC3E}">
        <p14:creationId xmlns:p14="http://schemas.microsoft.com/office/powerpoint/2010/main" val="3843184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67" dirty="0"/>
              <a:t>Recap Of Routing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2133" dirty="0"/>
              <a:t>Routing is an important part of any application.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2133" dirty="0"/>
              <a:t>There are many routers available to be used with React.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2133" dirty="0"/>
              <a:t>Important one is React Router.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2133" dirty="0"/>
              <a:t>It helps us to create Single Page Applications with dynamic Routing.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2133" dirty="0"/>
              <a:t>Install react-router library to render it’s functionality.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2133" dirty="0"/>
              <a:t>&lt;Router&gt; contains all the routes, defined by &lt;Route&gt;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2133" dirty="0"/>
              <a:t>When a path matches path of &lt;Route&gt;, it returns the component.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2133" dirty="0"/>
              <a:t>&lt;Link&gt; provides navigation.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2133" dirty="0"/>
              <a:t>&lt;HashRouter&gt; contains classic URLs with hash.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2133" dirty="0"/>
              <a:t>&lt;BroserRouter&gt; uses History API.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8020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2400" y="76200"/>
            <a:ext cx="3454400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23"/>
              </a:lnSpc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Check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685801"/>
            <a:ext cx="11277600" cy="7090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+mj-lt"/>
              <a:buAutoNum type="arabi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__________ means that routing takes place as app is rendering ?</a:t>
            </a:r>
          </a:p>
          <a:p>
            <a:pPr marL="457189" indent="-457189">
              <a:buFont typeface="+mj-lt"/>
              <a:buAutoNum type="arabicPeriod"/>
            </a:pPr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Static Routing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React  Routing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Dynamic Routing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None of the above</a:t>
            </a:r>
          </a:p>
          <a:p>
            <a:pPr marL="457189" indent="-457189">
              <a:buFont typeface="+mj-lt"/>
              <a:buAutoNum type="arabicPeriod"/>
            </a:pPr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pPr marL="457189" indent="-457189">
              <a:spcAft>
                <a:spcPts val="800"/>
              </a:spcAft>
              <a:buFont typeface="+mj-lt"/>
              <a:buAutoNum type="arabi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Name the properties that &lt;Route &gt; component takes:</a:t>
            </a:r>
          </a:p>
          <a:p>
            <a:pPr marL="457189" indent="-457189">
              <a:buFont typeface="+mj-lt"/>
              <a:buAutoNum type="arabicPeriod"/>
            </a:pPr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to , component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pathname, to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to , render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path, component</a:t>
            </a:r>
          </a:p>
          <a:p>
            <a:pPr marL="457189" indent="-457189">
              <a:buFont typeface="+mj-lt"/>
              <a:buAutoNum type="arabicPeriod"/>
            </a:pPr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Which component wraps all of the routes in react app using react-router?</a:t>
            </a:r>
          </a:p>
          <a:p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&lt;Link&gt;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&lt;Route&gt;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&lt;</a:t>
            </a:r>
            <a:r>
              <a:rPr lang="en-US" sz="1867" dirty="0" err="1">
                <a:solidFill>
                  <a:schemeClr val="bg1">
                    <a:lumMod val="85000"/>
                  </a:schemeClr>
                </a:solidFill>
              </a:rPr>
              <a:t>Nav</a:t>
            </a: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&gt;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&lt;Router&gt;</a:t>
            </a:r>
          </a:p>
          <a:p>
            <a:pPr marL="457189" indent="-457189">
              <a:buFont typeface="+mj-lt"/>
              <a:buAutoNum type="alphaUcPeriod"/>
            </a:pPr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867" dirty="0">
              <a:solidFill>
                <a:schemeClr val="bg1">
                  <a:lumMod val="85000"/>
                </a:schemeClr>
              </a:solidFill>
              <a:latin typeface="Merriweather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2" t="18144" r="27671" b="16102"/>
          <a:stretch/>
        </p:blipFill>
        <p:spPr>
          <a:xfrm>
            <a:off x="10261600" y="4294688"/>
            <a:ext cx="1887256" cy="25887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2053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2400" y="177801"/>
            <a:ext cx="3454400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23"/>
              </a:lnSpc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2" t="18144" r="27671" b="16102"/>
          <a:stretch/>
        </p:blipFill>
        <p:spPr>
          <a:xfrm>
            <a:off x="10295909" y="4318630"/>
            <a:ext cx="1887256" cy="25887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1092201"/>
            <a:ext cx="11074400" cy="5551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+mj-lt"/>
              <a:buAutoNum type="arabi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Which method in a React Component should you override to stop the component from   updating?</a:t>
            </a:r>
          </a:p>
          <a:p>
            <a:pPr marL="457189" indent="-457189">
              <a:buFont typeface="+mj-lt"/>
              <a:buAutoNum type="arabicPeriod"/>
            </a:pPr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willComponentUpdate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shouldComponentUpdate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componentDidUpdate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componentDidMount</a:t>
            </a:r>
          </a:p>
          <a:p>
            <a:pPr marL="457189" indent="-457189">
              <a:buFont typeface="+mj-lt"/>
              <a:buAutoNum type="arabicPeriod"/>
            </a:pPr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What's used to pass data to a component from outside?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set State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render with arguments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Prop Types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Props</a:t>
            </a:r>
          </a:p>
          <a:p>
            <a:pPr marL="457189" indent="-457189">
              <a:buFont typeface="+mj-lt"/>
              <a:buAutoNum type="arabicPeriod"/>
            </a:pPr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Which method in a React Component is called after the component is rendered for the first time?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componentDidUpdate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componentDidMount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componentMounted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componentUpdated</a:t>
            </a:r>
          </a:p>
          <a:p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7363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2400" y="177801"/>
            <a:ext cx="3454400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23"/>
              </a:lnSpc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2" t="18144" r="27671" b="16102"/>
          <a:stretch/>
        </p:blipFill>
        <p:spPr>
          <a:xfrm>
            <a:off x="10261600" y="4294688"/>
            <a:ext cx="1887256" cy="25887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1092200"/>
            <a:ext cx="11074400" cy="5551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+mj-lt"/>
              <a:buAutoNum type="arabi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Which of the following is correct syntax for a button click event handler, foo?</a:t>
            </a:r>
          </a:p>
          <a:p>
            <a:pPr marL="457189" indent="-457189">
              <a:buFont typeface="+mj-lt"/>
              <a:buAutoNum type="arabicPeriod"/>
            </a:pPr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&lt;button onclick={this.foo()}&gt;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&lt;button onclick={this.foo}&gt;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&lt;button onClick={this.foo()}&gt;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&lt;button onClick={this.foo}&gt;</a:t>
            </a:r>
          </a:p>
          <a:p>
            <a:pPr marL="457189" indent="-457189">
              <a:buFont typeface="+mj-lt"/>
              <a:buAutoNum type="arabicPeriod"/>
            </a:pPr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What happens when you call setState() inside render() method?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Repetitive output appears on the screen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Stack overflow error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Duplicate key error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Nothing happens. Life goes on!</a:t>
            </a:r>
          </a:p>
          <a:p>
            <a:pPr marL="457189" indent="-457189">
              <a:buFont typeface="+mj-lt"/>
              <a:buAutoNum type="arabicPeriod"/>
            </a:pPr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How do you write an inline style specifying the font-size:12px and color:red; in JSX?</a:t>
            </a:r>
          </a:p>
          <a:p>
            <a:pPr marL="457189" indent="-457189">
              <a:buFont typeface="+mj-lt"/>
              <a:buAutoNum type="arabicPeriod"/>
            </a:pPr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style={{font-size:12,color:'red'}}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style={{fontSize:'12px',color:'red'}}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style={fontSize:'12px',color:'red'}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style={{font-size:12px,color:'red'}}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650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6730" y="18148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BFFD5-501D-424A-804E-56C0D59D6638}"/>
              </a:ext>
            </a:extLst>
          </p:cNvPr>
          <p:cNvSpPr txBox="1"/>
          <p:nvPr/>
        </p:nvSpPr>
        <p:spPr>
          <a:xfrm>
            <a:off x="614555" y="1498600"/>
            <a:ext cx="11186220" cy="3352800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4pPr>
            <a:lvl5pPr marL="512763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Installing Routing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Import { </a:t>
            </a:r>
            <a:r>
              <a:rPr lang="en-US" sz="3733" dirty="0" err="1"/>
              <a:t>BrowserRouter</a:t>
            </a:r>
            <a:r>
              <a:rPr lang="en-US" sz="3733" dirty="0"/>
              <a:t> as Router}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&lt;Router&gt; &lt;Route &gt; &lt;Link &gt;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Component Lifecycle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7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120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Implement routing in a React app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List the common Component lifecycle methods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58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E2D3F"/>
            </a:gs>
            <a:gs pos="100000">
              <a:srgbClr val="0A0D1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kind of apps may not use routing at all?</a:t>
            </a:r>
          </a:p>
          <a:p>
            <a:r>
              <a:rPr lang="en-US" dirty="0"/>
              <a:t>What are the benefits </a:t>
            </a:r>
            <a:r>
              <a:rPr lang="en-US"/>
              <a:t>of routing?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365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4821529" cy="914400"/>
          </a:xfrm>
        </p:spPr>
        <p:txBody>
          <a:bodyPr>
            <a:noAutofit/>
          </a:bodyPr>
          <a:lstStyle/>
          <a:p>
            <a:r>
              <a:rPr lang="en-US" sz="5867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0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949873-B026-DD4B-B8B8-08C27A5F86AB}"/>
              </a:ext>
            </a:extLst>
          </p:cNvPr>
          <p:cNvSpPr/>
          <p:nvPr/>
        </p:nvSpPr>
        <p:spPr>
          <a:xfrm>
            <a:off x="1895676" y="1704372"/>
            <a:ext cx="8521540" cy="206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Key Topics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React Routing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Component Lifecycle Methods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667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85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Routing in React JS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38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ROUTING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Routing or Navigation, is an integral and important part of any application.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It gives us the power of navigating from one page or screen to another.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This power is provided by React as well.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There are many ways for routing provided by React.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But the most important and used one is , REACT ROUTER.</a:t>
            </a:r>
          </a:p>
          <a:p>
            <a:endParaRPr lang="en-US" sz="4267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0"/>
          <a:stretch/>
        </p:blipFill>
        <p:spPr>
          <a:xfrm>
            <a:off x="2032001" y="3802442"/>
            <a:ext cx="6522583" cy="287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8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3375" y="365125"/>
            <a:ext cx="10515600" cy="116363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67" dirty="0"/>
              <a:t>Single Page Applications(SPA)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3375" y="1528758"/>
            <a:ext cx="11163300" cy="18823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133" dirty="0">
                <a:solidFill>
                  <a:srgbClr val="C4E3B0"/>
                </a:solidFill>
              </a:rPr>
              <a:t>Web application or Web site that interacts with the user by dynamically rewriting the current page rather than loading entire new pages from a server.</a:t>
            </a:r>
          </a:p>
          <a:p>
            <a:pPr algn="just"/>
            <a:r>
              <a:rPr lang="en-US" sz="2133" dirty="0">
                <a:solidFill>
                  <a:srgbClr val="C4E3B0"/>
                </a:solidFill>
              </a:rPr>
              <a:t>So basically, all the code resources are dynamically loaded and added to the page as necessary, usually in response to user actions.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3225801"/>
            <a:ext cx="10363200" cy="3167527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Rounded Rectangle 2"/>
          <p:cNvSpPr/>
          <p:nvPr/>
        </p:nvSpPr>
        <p:spPr>
          <a:xfrm>
            <a:off x="5326924" y="3358976"/>
            <a:ext cx="2133600" cy="609600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>
                    <a:lumMod val="85000"/>
                  </a:schemeClr>
                </a:solidFill>
              </a:rPr>
              <a:t>Route</a:t>
            </a:r>
            <a:r>
              <a:rPr lang="en-US" sz="2133" dirty="0">
                <a:solidFill>
                  <a:schemeClr val="tx2"/>
                </a:solidFill>
              </a:rPr>
              <a:t> </a:t>
            </a:r>
            <a:r>
              <a:rPr lang="en-US" sz="2133" dirty="0">
                <a:solidFill>
                  <a:schemeClr val="bg1">
                    <a:lumMod val="85000"/>
                  </a:schemeClr>
                </a:solidFill>
              </a:rPr>
              <a:t>Config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81635" y="4843203"/>
            <a:ext cx="2131877" cy="683348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>
                    <a:lumMod val="85000"/>
                  </a:schemeClr>
                </a:solidFill>
              </a:rPr>
              <a:t>Router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65523" y="4828566"/>
            <a:ext cx="2235200" cy="6833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</a:rPr>
              <a:t>Browser History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869963" y="4864690"/>
            <a:ext cx="2032000" cy="683348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>
                    <a:lumMod val="85000"/>
                  </a:schemeClr>
                </a:solidFill>
              </a:rPr>
              <a:t>View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189430" y="5005570"/>
            <a:ext cx="894935" cy="432677"/>
          </a:xfrm>
          <a:prstGeom prst="rightArrow">
            <a:avLst/>
          </a:prstGeom>
          <a:solidFill>
            <a:srgbClr val="EA8D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>
            <a:off x="4300723" y="5034520"/>
            <a:ext cx="1079189" cy="382633"/>
          </a:xfrm>
          <a:prstGeom prst="rightArrow">
            <a:avLst/>
          </a:prstGeom>
          <a:solidFill>
            <a:srgbClr val="EA8D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ight Arrow 14"/>
          <p:cNvSpPr/>
          <p:nvPr/>
        </p:nvSpPr>
        <p:spPr>
          <a:xfrm>
            <a:off x="7513512" y="5051188"/>
            <a:ext cx="1356451" cy="387059"/>
          </a:xfrm>
          <a:prstGeom prst="rightArrow">
            <a:avLst/>
          </a:prstGeom>
          <a:solidFill>
            <a:srgbClr val="EA8D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Down Arrow 15"/>
          <p:cNvSpPr/>
          <p:nvPr/>
        </p:nvSpPr>
        <p:spPr>
          <a:xfrm>
            <a:off x="6128720" y="3946622"/>
            <a:ext cx="609601" cy="835901"/>
          </a:xfrm>
          <a:prstGeom prst="downArrow">
            <a:avLst>
              <a:gd name="adj1" fmla="val 28948"/>
              <a:gd name="adj2" fmla="val 39473"/>
            </a:avLst>
          </a:prstGeom>
          <a:solidFill>
            <a:srgbClr val="EA8D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4" name="Straight Connector 23"/>
          <p:cNvCxnSpPr>
            <a:stCxn id="10" idx="3"/>
          </p:cNvCxnSpPr>
          <p:nvPr/>
        </p:nvCxnSpPr>
        <p:spPr>
          <a:xfrm>
            <a:off x="10901964" y="5206364"/>
            <a:ext cx="225425" cy="987"/>
          </a:xfrm>
          <a:prstGeom prst="line">
            <a:avLst/>
          </a:prstGeom>
          <a:ln>
            <a:solidFill>
              <a:srgbClr val="EA8D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127388" y="5206365"/>
            <a:ext cx="0" cy="694561"/>
          </a:xfrm>
          <a:prstGeom prst="line">
            <a:avLst/>
          </a:prstGeom>
          <a:ln>
            <a:solidFill>
              <a:srgbClr val="EA8D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897788" y="5912957"/>
            <a:ext cx="8229600" cy="0"/>
          </a:xfrm>
          <a:prstGeom prst="line">
            <a:avLst/>
          </a:prstGeom>
          <a:ln>
            <a:solidFill>
              <a:srgbClr val="EA8D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897788" y="5511913"/>
            <a:ext cx="0" cy="408483"/>
          </a:xfrm>
          <a:prstGeom prst="straightConnector1">
            <a:avLst/>
          </a:prstGeom>
          <a:ln>
            <a:solidFill>
              <a:srgbClr val="EA8D7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88405" y="4411191"/>
            <a:ext cx="101079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Location</a:t>
            </a:r>
            <a:endParaRPr lang="en-US" sz="2133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82808" y="4418939"/>
            <a:ext cx="96148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Content</a:t>
            </a:r>
            <a:endParaRPr lang="en-US" sz="2133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0442" y="4007345"/>
            <a:ext cx="1219180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External</a:t>
            </a:r>
            <a:r>
              <a:rPr lang="en-US" sz="1867" dirty="0">
                <a:solidFill>
                  <a:schemeClr val="bg1"/>
                </a:solidFill>
              </a:rPr>
              <a:t> </a:t>
            </a:r>
          </a:p>
          <a:p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Navigation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85262" y="5900925"/>
            <a:ext cx="203190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Internal</a:t>
            </a:r>
            <a:r>
              <a:rPr lang="en-US" sz="1867" dirty="0">
                <a:solidFill>
                  <a:schemeClr val="bg1"/>
                </a:solidFill>
              </a:rPr>
              <a:t> </a:t>
            </a: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417381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67" dirty="0"/>
              <a:t>React Router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133" dirty="0">
                <a:solidFill>
                  <a:srgbClr val="C4E3B0"/>
                </a:solidFill>
              </a:rPr>
              <a:t>Since we are dealing with a SPA, you need a way to trigger the contents that are loaded on the screen.</a:t>
            </a:r>
          </a:p>
          <a:p>
            <a:pPr>
              <a:lnSpc>
                <a:spcPct val="150000"/>
              </a:lnSpc>
            </a:pPr>
            <a:r>
              <a:rPr lang="en-US" sz="2133" dirty="0">
                <a:solidFill>
                  <a:srgbClr val="C4E3B0"/>
                </a:solidFill>
              </a:rPr>
              <a:t>React Router introduces a concept called “Dynamic Routing”, which is quite different from “Static Routing” .</a:t>
            </a:r>
          </a:p>
          <a:p>
            <a:pPr>
              <a:lnSpc>
                <a:spcPct val="150000"/>
              </a:lnSpc>
            </a:pPr>
            <a:r>
              <a:rPr lang="en-US" sz="2133" dirty="0">
                <a:solidFill>
                  <a:srgbClr val="C4E3B0"/>
                </a:solidFill>
              </a:rPr>
              <a:t>When dealing with “Static Routing”, declare routes as part of app’s initialization before any rendering takes place (Rails, Express, Ember, Angular, and so on).</a:t>
            </a:r>
          </a:p>
          <a:p>
            <a:pPr>
              <a:lnSpc>
                <a:spcPct val="150000"/>
              </a:lnSpc>
            </a:pPr>
            <a:r>
              <a:rPr lang="en-US" sz="2133" dirty="0">
                <a:solidFill>
                  <a:srgbClr val="C4E3B0"/>
                </a:solidFill>
              </a:rPr>
              <a:t>“Dynamic Routing” means that routing takes place as app is rendering, not in a configuration or convention outside of a running app.</a:t>
            </a:r>
          </a:p>
        </p:txBody>
      </p:sp>
    </p:spTree>
    <p:extLst>
      <p:ext uri="{BB962C8B-B14F-4D97-AF65-F5344CB8AC3E}">
        <p14:creationId xmlns:p14="http://schemas.microsoft.com/office/powerpoint/2010/main" val="49023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2457" y="381000"/>
            <a:ext cx="11180064" cy="10607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67" dirty="0"/>
              <a:t>Setting Up React Router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58" y="1527589"/>
            <a:ext cx="5353943" cy="41366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dirty="0">
                <a:solidFill>
                  <a:srgbClr val="C4E3B0"/>
                </a:solidFill>
              </a:rPr>
              <a:t>Step-1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C4E3B0"/>
                </a:solidFill>
              </a:rPr>
              <a:t>   Install dependency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C4E3B0"/>
                </a:solidFill>
              </a:rPr>
              <a:t>   $ npm i -S react-router-</a:t>
            </a:r>
            <a:r>
              <a:rPr lang="en-US" sz="2133" dirty="0" err="1">
                <a:solidFill>
                  <a:srgbClr val="C4E3B0"/>
                </a:solidFill>
              </a:rPr>
              <a:t>dom</a:t>
            </a:r>
            <a:endParaRPr lang="en-US" sz="2133" dirty="0">
              <a:solidFill>
                <a:srgbClr val="C4E3B0"/>
              </a:solidFill>
            </a:endParaRPr>
          </a:p>
          <a:p>
            <a:pPr marL="0" indent="0">
              <a:buNone/>
            </a:pPr>
            <a:r>
              <a:rPr lang="en-US" sz="2133" dirty="0">
                <a:solidFill>
                  <a:srgbClr val="C4E3B0"/>
                </a:solidFill>
              </a:rPr>
              <a:t>   or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C4E3B0"/>
                </a:solidFill>
              </a:rPr>
              <a:t>   $ yarn add react-router-</a:t>
            </a:r>
            <a:r>
              <a:rPr lang="en-US" sz="2133" dirty="0" err="1">
                <a:solidFill>
                  <a:srgbClr val="C4E3B0"/>
                </a:solidFill>
              </a:rPr>
              <a:t>dom</a:t>
            </a:r>
            <a:endParaRPr lang="en-US" sz="2133" dirty="0">
              <a:solidFill>
                <a:srgbClr val="C4E3B0"/>
              </a:solidFill>
            </a:endParaRPr>
          </a:p>
          <a:p>
            <a:pPr marL="0" indent="0">
              <a:buNone/>
            </a:pPr>
            <a:endParaRPr lang="en-US" sz="2133" dirty="0">
              <a:solidFill>
                <a:srgbClr val="C4E3B0"/>
              </a:solidFill>
            </a:endParaRPr>
          </a:p>
          <a:p>
            <a:pPr marL="0" indent="0">
              <a:buNone/>
            </a:pPr>
            <a:r>
              <a:rPr lang="en-US" sz="2133" dirty="0">
                <a:solidFill>
                  <a:srgbClr val="C4E3B0"/>
                </a:solidFill>
              </a:rPr>
              <a:t>After running either of these commands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C4E3B0"/>
                </a:solidFill>
              </a:rPr>
              <a:t>react-router will be added to your package.json file </a:t>
            </a: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51" y="1441704"/>
            <a:ext cx="5760567" cy="48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060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</TotalTime>
  <Words>1380</Words>
  <Application>Microsoft Macintosh PowerPoint</Application>
  <PresentationFormat>Widescreen</PresentationFormat>
  <Paragraphs>266</Paragraphs>
  <Slides>38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medium-content-serif-font</vt:lpstr>
      <vt:lpstr>Menlo</vt:lpstr>
      <vt:lpstr>Merriweather Sans</vt:lpstr>
      <vt:lpstr>Times New Roman</vt:lpstr>
      <vt:lpstr>Wingdings</vt:lpstr>
      <vt:lpstr>Office Theme</vt:lpstr>
      <vt:lpstr>PowerPoint Presentation</vt:lpstr>
      <vt:lpstr>Course Objective:</vt:lpstr>
      <vt:lpstr>PowerPoint Presentation</vt:lpstr>
      <vt:lpstr>PowerPoint Presentation</vt:lpstr>
      <vt:lpstr>PowerPoint Presentation</vt:lpstr>
      <vt:lpstr>ROUTING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&lt;HashRouter&gt; Vs &lt;BrowserRouter&gt;</vt:lpstr>
      <vt:lpstr>Code Along Practice – Navbar for hello-react</vt:lpstr>
      <vt:lpstr>Home.js</vt:lpstr>
      <vt:lpstr>Navbar.js</vt:lpstr>
      <vt:lpstr>App.js</vt:lpstr>
      <vt:lpstr>PowerPoint Presentation</vt:lpstr>
      <vt:lpstr>Redirecting</vt:lpstr>
      <vt:lpstr>PowerPoint Presentation</vt:lpstr>
      <vt:lpstr>PowerPoint Presentation</vt:lpstr>
      <vt:lpstr>Component Lifecycle </vt:lpstr>
      <vt:lpstr>Component Lifecycle Methods</vt:lpstr>
      <vt:lpstr>PowerPoint Presentation</vt:lpstr>
      <vt:lpstr>PowerPoint Presentation</vt:lpstr>
      <vt:lpstr>PowerPoint Presentation</vt:lpstr>
      <vt:lpstr>Rarely Used Lifecycle Methods</vt:lpstr>
      <vt:lpstr>PowerPoint Presentation</vt:lpstr>
      <vt:lpstr>New Component Lifecycle </vt:lpstr>
      <vt:lpstr>New Component Lifecycle (Contd..) </vt:lpstr>
      <vt:lpstr>Recap Of Routing</vt:lpstr>
      <vt:lpstr>PowerPoint Presentation</vt:lpstr>
      <vt:lpstr>PowerPoint Presentation</vt:lpstr>
      <vt:lpstr>PowerPoint Presentation</vt:lpstr>
      <vt:lpstr>Review</vt:lpstr>
      <vt:lpstr>Course Objective: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54</cp:revision>
  <dcterms:created xsi:type="dcterms:W3CDTF">2019-12-05T00:16:50Z</dcterms:created>
  <dcterms:modified xsi:type="dcterms:W3CDTF">2019-12-12T15:59:49Z</dcterms:modified>
</cp:coreProperties>
</file>