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1.xml" ContentType="application/vnd.openxmlformats-officedocument.presentationml.tags+xml"/>
  <Override PartName="/ppt/notesSlides/notesSlide17.xml" ContentType="application/vnd.openxmlformats-officedocument.presentationml.notesSlide+xml"/>
  <Override PartName="/ppt/tags/tag32.xml" ContentType="application/vnd.openxmlformats-officedocument.presentationml.tags+xml"/>
  <Override PartName="/ppt/notesSlides/notesSlide18.xml" ContentType="application/vnd.openxmlformats-officedocument.presentationml.notesSlide+xml"/>
  <Override PartName="/ppt/tags/tag33.xml" ContentType="application/vnd.openxmlformats-officedocument.presentationml.tags+xml"/>
  <Override PartName="/ppt/notesSlides/notesSlide19.xml" ContentType="application/vnd.openxmlformats-officedocument.presentationml.notesSlide+xml"/>
  <Override PartName="/ppt/tags/tag34.xml" ContentType="application/vnd.openxmlformats-officedocument.presentationml.tags+xml"/>
  <Override PartName="/ppt/notesSlides/notesSlide20.xml" ContentType="application/vnd.openxmlformats-officedocument.presentationml.notesSlide+xml"/>
  <Override PartName="/ppt/tags/tag35.xml" ContentType="application/vnd.openxmlformats-officedocument.presentationml.tags+xml"/>
  <Override PartName="/ppt/notesSlides/notesSlide21.xml" ContentType="application/vnd.openxmlformats-officedocument.presentationml.notesSlide+xml"/>
  <Override PartName="/ppt/tags/tag36.xml" ContentType="application/vnd.openxmlformats-officedocument.presentationml.tags+xml"/>
  <Override PartName="/ppt/notesSlides/notesSlide22.xml" ContentType="application/vnd.openxmlformats-officedocument.presentationml.notesSlide+xml"/>
  <Override PartName="/ppt/tags/tag37.xml" ContentType="application/vnd.openxmlformats-officedocument.presentationml.tags+xml"/>
  <Override PartName="/ppt/notesSlides/notesSlide23.xml" ContentType="application/vnd.openxmlformats-officedocument.presentationml.notesSlide+xml"/>
  <Override PartName="/ppt/tags/tag38.xml" ContentType="application/vnd.openxmlformats-officedocument.presentationml.tags+xml"/>
  <Override PartName="/ppt/notesSlides/notesSlide24.xml" ContentType="application/vnd.openxmlformats-officedocument.presentationml.notesSlide+xml"/>
  <Override PartName="/ppt/tags/tag39.xml" ContentType="application/vnd.openxmlformats-officedocument.presentationml.tags+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0.xml" ContentType="application/vnd.openxmlformats-officedocument.presentationml.tags+xml"/>
  <Override PartName="/ppt/notesSlides/notesSlide36.xml" ContentType="application/vnd.openxmlformats-officedocument.presentationml.notesSlide+xml"/>
  <Override PartName="/ppt/tags/tag41.xml" ContentType="application/vnd.openxmlformats-officedocument.presentationml.tags+xml"/>
  <Override PartName="/ppt/notesSlides/notesSlide37.xml" ContentType="application/vnd.openxmlformats-officedocument.presentationml.notesSlide+xml"/>
  <Override PartName="/ppt/tags/tag42.xml" ContentType="application/vnd.openxmlformats-officedocument.presentationml.tags+xml"/>
  <Override PartName="/ppt/notesSlides/notesSlide3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45.xml" ContentType="application/vnd.openxmlformats-officedocument.presentationml.tags+xml"/>
  <Override PartName="/ppt/notesSlides/notesSlide47.xml" ContentType="application/vnd.openxmlformats-officedocument.presentationml.notesSlide+xml"/>
  <Override PartName="/ppt/tags/tag46.xml" ContentType="application/vnd.openxmlformats-officedocument.presentationml.tags+xml"/>
  <Override PartName="/ppt/notesSlides/notesSlide48.xml" ContentType="application/vnd.openxmlformats-officedocument.presentationml.notesSlide+xml"/>
  <Override PartName="/ppt/tags/tag4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48.xml" ContentType="application/vnd.openxmlformats-officedocument.presentationml.tags+xml"/>
  <Override PartName="/ppt/notesSlides/notesSlide63.xml" ContentType="application/vnd.openxmlformats-officedocument.presentationml.notesSlide+xml"/>
  <Override PartName="/ppt/tags/tag49.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52.xml" ContentType="application/vnd.openxmlformats-officedocument.presentationml.tags+xml"/>
  <Override PartName="/ppt/notesSlides/notesSlide76.xml" ContentType="application/vnd.openxmlformats-officedocument.presentationml.notesSlide+xml"/>
  <Override PartName="/ppt/tags/tag53.xml" ContentType="application/vnd.openxmlformats-officedocument.presentationml.tags+xml"/>
  <Override PartName="/ppt/notesSlides/notesSlide77.xml" ContentType="application/vnd.openxmlformats-officedocument.presentationml.notesSlide+xml"/>
  <Override PartName="/ppt/tags/tag54.xml" ContentType="application/vnd.openxmlformats-officedocument.presentationml.tags+xml"/>
  <Override PartName="/ppt/notesSlides/notesSlide78.xml" ContentType="application/vnd.openxmlformats-officedocument.presentationml.notesSlide+xml"/>
  <Override PartName="/ppt/tags/tag55.xml" ContentType="application/vnd.openxmlformats-officedocument.presentationml.tags+xml"/>
  <Override PartName="/ppt/notesSlides/notesSlide79.xml" ContentType="application/vnd.openxmlformats-officedocument.presentationml.notesSlide+xml"/>
  <Override PartName="/ppt/tags/tag56.xml" ContentType="application/vnd.openxmlformats-officedocument.presentationml.tags+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72" r:id="rId2"/>
    <p:sldId id="396" r:id="rId3"/>
    <p:sldId id="259" r:id="rId4"/>
    <p:sldId id="387" r:id="rId5"/>
    <p:sldId id="260" r:id="rId6"/>
    <p:sldId id="390" r:id="rId7"/>
    <p:sldId id="371" r:id="rId8"/>
    <p:sldId id="261" r:id="rId9"/>
    <p:sldId id="343" r:id="rId10"/>
    <p:sldId id="344" r:id="rId11"/>
    <p:sldId id="345" r:id="rId12"/>
    <p:sldId id="325" r:id="rId13"/>
    <p:sldId id="326" r:id="rId14"/>
    <p:sldId id="327" r:id="rId15"/>
    <p:sldId id="341" r:id="rId16"/>
    <p:sldId id="342" r:id="rId17"/>
    <p:sldId id="397" r:id="rId18"/>
    <p:sldId id="398" r:id="rId19"/>
    <p:sldId id="373" r:id="rId20"/>
    <p:sldId id="346" r:id="rId21"/>
    <p:sldId id="347" r:id="rId22"/>
    <p:sldId id="348" r:id="rId23"/>
    <p:sldId id="349" r:id="rId24"/>
    <p:sldId id="350" r:id="rId25"/>
    <p:sldId id="351" r:id="rId26"/>
    <p:sldId id="257" r:id="rId27"/>
    <p:sldId id="262" r:id="rId28"/>
    <p:sldId id="273" r:id="rId29"/>
    <p:sldId id="274" r:id="rId30"/>
    <p:sldId id="275" r:id="rId31"/>
    <p:sldId id="281" r:id="rId32"/>
    <p:sldId id="280" r:id="rId33"/>
    <p:sldId id="282" r:id="rId34"/>
    <p:sldId id="283" r:id="rId35"/>
    <p:sldId id="284" r:id="rId36"/>
    <p:sldId id="370" r:id="rId37"/>
    <p:sldId id="286" r:id="rId38"/>
    <p:sldId id="382" r:id="rId39"/>
    <p:sldId id="393" r:id="rId40"/>
    <p:sldId id="323" r:id="rId41"/>
    <p:sldId id="383" r:id="rId42"/>
    <p:sldId id="367" r:id="rId43"/>
    <p:sldId id="288" r:id="rId44"/>
    <p:sldId id="290" r:id="rId45"/>
    <p:sldId id="368" r:id="rId46"/>
    <p:sldId id="289" r:id="rId47"/>
    <p:sldId id="292" r:id="rId48"/>
    <p:sldId id="293" r:id="rId49"/>
    <p:sldId id="294" r:id="rId50"/>
    <p:sldId id="374" r:id="rId51"/>
    <p:sldId id="399" r:id="rId52"/>
    <p:sldId id="364" r:id="rId53"/>
    <p:sldId id="365" r:id="rId54"/>
    <p:sldId id="295" r:id="rId55"/>
    <p:sldId id="363" r:id="rId56"/>
    <p:sldId id="359" r:id="rId57"/>
    <p:sldId id="358" r:id="rId58"/>
    <p:sldId id="361" r:id="rId59"/>
    <p:sldId id="362" r:id="rId60"/>
    <p:sldId id="360" r:id="rId61"/>
    <p:sldId id="296" r:id="rId62"/>
    <p:sldId id="297" r:id="rId63"/>
    <p:sldId id="377" r:id="rId64"/>
    <p:sldId id="375" r:id="rId65"/>
    <p:sldId id="376" r:id="rId66"/>
    <p:sldId id="400" r:id="rId67"/>
    <p:sldId id="353" r:id="rId68"/>
    <p:sldId id="305" r:id="rId69"/>
    <p:sldId id="369" r:id="rId70"/>
    <p:sldId id="302" r:id="rId71"/>
    <p:sldId id="301" r:id="rId72"/>
    <p:sldId id="277" r:id="rId73"/>
    <p:sldId id="306" r:id="rId74"/>
    <p:sldId id="309" r:id="rId75"/>
    <p:sldId id="308" r:id="rId76"/>
    <p:sldId id="271" r:id="rId77"/>
    <p:sldId id="401" r:id="rId78"/>
    <p:sldId id="307" r:id="rId79"/>
    <p:sldId id="310" r:id="rId80"/>
    <p:sldId id="311" r:id="rId81"/>
    <p:sldId id="312" r:id="rId82"/>
    <p:sldId id="313" r:id="rId83"/>
    <p:sldId id="314" r:id="rId84"/>
    <p:sldId id="315" r:id="rId85"/>
    <p:sldId id="402" r:id="rId86"/>
    <p:sldId id="394" r:id="rId87"/>
    <p:sldId id="395" r:id="rId88"/>
    <p:sldId id="391" r:id="rId89"/>
    <p:sldId id="268" r:id="rId90"/>
  </p:sldIdLst>
  <p:sldSz cx="9144000" cy="5143500" type="screen16x9"/>
  <p:notesSz cx="6858000" cy="9144000"/>
  <p:custDataLst>
    <p:tags r:id="rId9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dara, Shilpa (Cognizant)" initials="MS(" lastIdx="9" clrIdx="0">
    <p:extLst>
      <p:ext uri="{19B8F6BF-5375-455C-9EA6-DF929625EA0E}">
        <p15:presenceInfo xmlns:p15="http://schemas.microsoft.com/office/powerpoint/2012/main" userId="S-1-5-21-1178368992-402679808-390482200-25306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C3F"/>
    <a:srgbClr val="C4E3B0"/>
    <a:srgbClr val="709359"/>
    <a:srgbClr val="FF6969"/>
    <a:srgbClr val="B9A0BA"/>
    <a:srgbClr val="FF5757"/>
    <a:srgbClr val="EF5E1D"/>
    <a:srgbClr val="FF4F4F"/>
    <a:srgbClr val="FF5369"/>
    <a:srgbClr val="FFDB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47" autoAdjust="0"/>
    <p:restoredTop sz="63879" autoAdjust="0"/>
  </p:normalViewPr>
  <p:slideViewPr>
    <p:cSldViewPr>
      <p:cViewPr>
        <p:scale>
          <a:sx n="123" d="100"/>
          <a:sy n="123" d="100"/>
        </p:scale>
        <p:origin x="1024" y="200"/>
      </p:cViewPr>
      <p:guideLst>
        <p:guide orient="horz" pos="1620"/>
        <p:guide pos="2880"/>
      </p:guideLst>
    </p:cSldViewPr>
  </p:slideViewPr>
  <p:notesTextViewPr>
    <p:cViewPr>
      <p:scale>
        <a:sx n="1" d="1"/>
        <a:sy n="1" d="1"/>
      </p:scale>
      <p:origin x="0" y="0"/>
    </p:cViewPr>
  </p:notesTextViewPr>
  <p:sorterViewPr>
    <p:cViewPr>
      <p:scale>
        <a:sx n="190" d="100"/>
        <a:sy n="190" d="100"/>
      </p:scale>
      <p:origin x="0" y="-433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363D5-3AB2-4F63-A6DF-58CD6E6005E2}" type="doc">
      <dgm:prSet loTypeId="urn:microsoft.com/office/officeart/2005/8/layout/process1" loCatId="process" qsTypeId="urn:microsoft.com/office/officeart/2005/8/quickstyle/simple1" qsCatId="simple" csTypeId="urn:microsoft.com/office/officeart/2005/8/colors/accent1_2" csCatId="accent1" phldr="1"/>
      <dgm:spPr/>
    </dgm:pt>
    <dgm:pt modelId="{69260B88-1BF8-4766-AB19-4BDD3B30DC84}">
      <dgm:prSet phldrT="[Text]"/>
      <dgm:spPr>
        <a:noFill/>
        <a:ln>
          <a:solidFill>
            <a:schemeClr val="bg1">
              <a:lumMod val="75000"/>
            </a:schemeClr>
          </a:solidFill>
        </a:ln>
      </dgm:spPr>
      <dgm:t>
        <a:bodyPr/>
        <a:lstStyle/>
        <a:p>
          <a:r>
            <a:rPr lang="en-US" dirty="0">
              <a:solidFill>
                <a:schemeClr val="bg1">
                  <a:lumMod val="75000"/>
                </a:schemeClr>
              </a:solidFill>
            </a:rPr>
            <a:t>Props</a:t>
          </a:r>
        </a:p>
      </dgm:t>
    </dgm:pt>
    <dgm:pt modelId="{9055B931-04F9-4FFE-8BF0-96C26E1E4AB9}" type="parTrans" cxnId="{1C2A5EB4-6625-420D-A6CD-DBB4585CB09C}">
      <dgm:prSet/>
      <dgm:spPr/>
      <dgm:t>
        <a:bodyPr/>
        <a:lstStyle/>
        <a:p>
          <a:endParaRPr lang="en-US"/>
        </a:p>
      </dgm:t>
    </dgm:pt>
    <dgm:pt modelId="{C13B8112-0277-4815-9D28-F8E907458A8F}" type="sibTrans" cxnId="{1C2A5EB4-6625-420D-A6CD-DBB4585CB09C}">
      <dgm:prSet/>
      <dgm:spPr>
        <a:solidFill>
          <a:srgbClr val="EA8D7A"/>
        </a:solidFill>
      </dgm:spPr>
      <dgm:t>
        <a:bodyPr/>
        <a:lstStyle/>
        <a:p>
          <a:endParaRPr lang="en-US" dirty="0"/>
        </a:p>
      </dgm:t>
    </dgm:pt>
    <dgm:pt modelId="{42F870A2-D16C-4843-8536-D9E0A9BF268B}">
      <dgm:prSet phldrT="[Text]"/>
      <dgm:spPr>
        <a:noFill/>
        <a:ln>
          <a:solidFill>
            <a:schemeClr val="bg1">
              <a:lumMod val="75000"/>
            </a:schemeClr>
          </a:solidFill>
        </a:ln>
      </dgm:spPr>
      <dgm:t>
        <a:bodyPr/>
        <a:lstStyle/>
        <a:p>
          <a:r>
            <a:rPr lang="en-US" dirty="0">
              <a:solidFill>
                <a:schemeClr val="bg1">
                  <a:lumMod val="75000"/>
                </a:schemeClr>
              </a:solidFill>
            </a:rPr>
            <a:t>Component</a:t>
          </a:r>
        </a:p>
      </dgm:t>
    </dgm:pt>
    <dgm:pt modelId="{996AA99F-CBE4-4FC5-A773-66300CA0BB7E}" type="parTrans" cxnId="{30315708-5377-44C5-B17D-D3E8B9A55C76}">
      <dgm:prSet/>
      <dgm:spPr/>
      <dgm:t>
        <a:bodyPr/>
        <a:lstStyle/>
        <a:p>
          <a:endParaRPr lang="en-US"/>
        </a:p>
      </dgm:t>
    </dgm:pt>
    <dgm:pt modelId="{C1FCD86C-0DA4-488F-BCDB-7EBB878BC297}" type="sibTrans" cxnId="{30315708-5377-44C5-B17D-D3E8B9A55C76}">
      <dgm:prSet/>
      <dgm:spPr>
        <a:solidFill>
          <a:srgbClr val="EA8D7A"/>
        </a:solidFill>
      </dgm:spPr>
      <dgm:t>
        <a:bodyPr/>
        <a:lstStyle/>
        <a:p>
          <a:endParaRPr lang="en-US"/>
        </a:p>
      </dgm:t>
    </dgm:pt>
    <dgm:pt modelId="{48C72E17-0C1B-45B0-9A7F-5DD561069EFD}">
      <dgm:prSet phldrT="[Text]"/>
      <dgm:spPr>
        <a:noFill/>
        <a:ln>
          <a:solidFill>
            <a:schemeClr val="bg1">
              <a:lumMod val="75000"/>
            </a:schemeClr>
          </a:solidFill>
        </a:ln>
      </dgm:spPr>
      <dgm:t>
        <a:bodyPr/>
        <a:lstStyle/>
        <a:p>
          <a:r>
            <a:rPr lang="en-US" dirty="0">
              <a:solidFill>
                <a:schemeClr val="bg1">
                  <a:lumMod val="75000"/>
                </a:schemeClr>
              </a:solidFill>
            </a:rPr>
            <a:t>DOM</a:t>
          </a:r>
        </a:p>
      </dgm:t>
    </dgm:pt>
    <dgm:pt modelId="{D837E22A-C18D-4C08-9C84-E3D15B62078E}" type="parTrans" cxnId="{84E95591-59E5-42D6-8D7D-680FB62D5222}">
      <dgm:prSet/>
      <dgm:spPr/>
      <dgm:t>
        <a:bodyPr/>
        <a:lstStyle/>
        <a:p>
          <a:endParaRPr lang="en-US"/>
        </a:p>
      </dgm:t>
    </dgm:pt>
    <dgm:pt modelId="{2C8775D4-526E-4697-A259-6C7B2A0B3061}" type="sibTrans" cxnId="{84E95591-59E5-42D6-8D7D-680FB62D5222}">
      <dgm:prSet/>
      <dgm:spPr/>
      <dgm:t>
        <a:bodyPr/>
        <a:lstStyle/>
        <a:p>
          <a:endParaRPr lang="en-US"/>
        </a:p>
      </dgm:t>
    </dgm:pt>
    <dgm:pt modelId="{13696CFC-F69A-4005-B9F5-4356D96759FF}" type="pres">
      <dgm:prSet presAssocID="{E04363D5-3AB2-4F63-A6DF-58CD6E6005E2}" presName="Name0" presStyleCnt="0">
        <dgm:presLayoutVars>
          <dgm:dir/>
          <dgm:resizeHandles val="exact"/>
        </dgm:presLayoutVars>
      </dgm:prSet>
      <dgm:spPr/>
    </dgm:pt>
    <dgm:pt modelId="{391ABDC6-CF38-42D1-B5DD-BFDFB00B5D80}" type="pres">
      <dgm:prSet presAssocID="{69260B88-1BF8-4766-AB19-4BDD3B30DC84}" presName="node" presStyleLbl="node1" presStyleIdx="0" presStyleCnt="3" custLinFactNeighborX="-88390" custLinFactNeighborY="29993">
        <dgm:presLayoutVars>
          <dgm:bulletEnabled val="1"/>
        </dgm:presLayoutVars>
      </dgm:prSet>
      <dgm:spPr/>
    </dgm:pt>
    <dgm:pt modelId="{AFE2464C-C686-40A7-BDC1-3642BD617128}" type="pres">
      <dgm:prSet presAssocID="{C13B8112-0277-4815-9D28-F8E907458A8F}" presName="sibTrans" presStyleLbl="sibTrans2D1" presStyleIdx="0" presStyleCnt="2"/>
      <dgm:spPr/>
    </dgm:pt>
    <dgm:pt modelId="{7E472383-2740-48F7-BCD9-15C3D1CEAC8F}" type="pres">
      <dgm:prSet presAssocID="{C13B8112-0277-4815-9D28-F8E907458A8F}" presName="connectorText" presStyleLbl="sibTrans2D1" presStyleIdx="0" presStyleCnt="2"/>
      <dgm:spPr/>
    </dgm:pt>
    <dgm:pt modelId="{3A756506-85D2-4067-953A-0D933E114414}" type="pres">
      <dgm:prSet presAssocID="{42F870A2-D16C-4843-8536-D9E0A9BF268B}" presName="node" presStyleLbl="node1" presStyleIdx="1" presStyleCnt="3" custScaleX="157925" custScaleY="174127" custLinFactNeighborX="11025" custLinFactNeighborY="37656">
        <dgm:presLayoutVars>
          <dgm:bulletEnabled val="1"/>
        </dgm:presLayoutVars>
      </dgm:prSet>
      <dgm:spPr/>
    </dgm:pt>
    <dgm:pt modelId="{E0E011C8-1EAB-4F52-9FD6-0F13FA020DDC}" type="pres">
      <dgm:prSet presAssocID="{C1FCD86C-0DA4-488F-BCDB-7EBB878BC297}" presName="sibTrans" presStyleLbl="sibTrans2D1" presStyleIdx="1" presStyleCnt="2"/>
      <dgm:spPr/>
    </dgm:pt>
    <dgm:pt modelId="{CC7F2F1C-C71E-400F-A8C9-29B4D3BB3474}" type="pres">
      <dgm:prSet presAssocID="{C1FCD86C-0DA4-488F-BCDB-7EBB878BC297}" presName="connectorText" presStyleLbl="sibTrans2D1" presStyleIdx="1" presStyleCnt="2"/>
      <dgm:spPr/>
    </dgm:pt>
    <dgm:pt modelId="{B4BA3CB5-E5A7-42F4-85CB-BB93B8B026A3}" type="pres">
      <dgm:prSet presAssocID="{48C72E17-0C1B-45B0-9A7F-5DD561069EFD}" presName="node" presStyleLbl="node1" presStyleIdx="2" presStyleCnt="3" custLinFactNeighborX="22330" custLinFactNeighborY="29993">
        <dgm:presLayoutVars>
          <dgm:bulletEnabled val="1"/>
        </dgm:presLayoutVars>
      </dgm:prSet>
      <dgm:spPr/>
    </dgm:pt>
  </dgm:ptLst>
  <dgm:cxnLst>
    <dgm:cxn modelId="{30315708-5377-44C5-B17D-D3E8B9A55C76}" srcId="{E04363D5-3AB2-4F63-A6DF-58CD6E6005E2}" destId="{42F870A2-D16C-4843-8536-D9E0A9BF268B}" srcOrd="1" destOrd="0" parTransId="{996AA99F-CBE4-4FC5-A773-66300CA0BB7E}" sibTransId="{C1FCD86C-0DA4-488F-BCDB-7EBB878BC297}"/>
    <dgm:cxn modelId="{B2C01E29-815E-4A65-BAD5-3D62B1A43CC8}" type="presOf" srcId="{42F870A2-D16C-4843-8536-D9E0A9BF268B}" destId="{3A756506-85D2-4067-953A-0D933E114414}" srcOrd="0" destOrd="0" presId="urn:microsoft.com/office/officeart/2005/8/layout/process1"/>
    <dgm:cxn modelId="{8C9A7D47-84CD-475C-BB94-B8096BFF23A5}" type="presOf" srcId="{C1FCD86C-0DA4-488F-BCDB-7EBB878BC297}" destId="{E0E011C8-1EAB-4F52-9FD6-0F13FA020DDC}" srcOrd="0" destOrd="0" presId="urn:microsoft.com/office/officeart/2005/8/layout/process1"/>
    <dgm:cxn modelId="{3445AA68-4199-475B-8917-0706BE190346}" type="presOf" srcId="{C13B8112-0277-4815-9D28-F8E907458A8F}" destId="{7E472383-2740-48F7-BCD9-15C3D1CEAC8F}" srcOrd="1" destOrd="0" presId="urn:microsoft.com/office/officeart/2005/8/layout/process1"/>
    <dgm:cxn modelId="{66B6636A-D325-42C9-8382-33D9E6F32444}" type="presOf" srcId="{69260B88-1BF8-4766-AB19-4BDD3B30DC84}" destId="{391ABDC6-CF38-42D1-B5DD-BFDFB00B5D80}" srcOrd="0" destOrd="0" presId="urn:microsoft.com/office/officeart/2005/8/layout/process1"/>
    <dgm:cxn modelId="{D9A38678-E90A-4F7C-8C67-EF209E7A4A03}" type="presOf" srcId="{C1FCD86C-0DA4-488F-BCDB-7EBB878BC297}" destId="{CC7F2F1C-C71E-400F-A8C9-29B4D3BB3474}" srcOrd="1" destOrd="0" presId="urn:microsoft.com/office/officeart/2005/8/layout/process1"/>
    <dgm:cxn modelId="{84E95591-59E5-42D6-8D7D-680FB62D5222}" srcId="{E04363D5-3AB2-4F63-A6DF-58CD6E6005E2}" destId="{48C72E17-0C1B-45B0-9A7F-5DD561069EFD}" srcOrd="2" destOrd="0" parTransId="{D837E22A-C18D-4C08-9C84-E3D15B62078E}" sibTransId="{2C8775D4-526E-4697-A259-6C7B2A0B3061}"/>
    <dgm:cxn modelId="{1E9525A5-AFC4-4CDD-9C7B-48BB936AA55C}" type="presOf" srcId="{C13B8112-0277-4815-9D28-F8E907458A8F}" destId="{AFE2464C-C686-40A7-BDC1-3642BD617128}" srcOrd="0" destOrd="0" presId="urn:microsoft.com/office/officeart/2005/8/layout/process1"/>
    <dgm:cxn modelId="{1C2A5EB4-6625-420D-A6CD-DBB4585CB09C}" srcId="{E04363D5-3AB2-4F63-A6DF-58CD6E6005E2}" destId="{69260B88-1BF8-4766-AB19-4BDD3B30DC84}" srcOrd="0" destOrd="0" parTransId="{9055B931-04F9-4FFE-8BF0-96C26E1E4AB9}" sibTransId="{C13B8112-0277-4815-9D28-F8E907458A8F}"/>
    <dgm:cxn modelId="{54A1B0EB-113F-4BAE-8628-A709556D433F}" type="presOf" srcId="{E04363D5-3AB2-4F63-A6DF-58CD6E6005E2}" destId="{13696CFC-F69A-4005-B9F5-4356D96759FF}" srcOrd="0" destOrd="0" presId="urn:microsoft.com/office/officeart/2005/8/layout/process1"/>
    <dgm:cxn modelId="{F8CFF7EC-E557-412B-BF32-4B930719941A}" type="presOf" srcId="{48C72E17-0C1B-45B0-9A7F-5DD561069EFD}" destId="{B4BA3CB5-E5A7-42F4-85CB-BB93B8B026A3}" srcOrd="0" destOrd="0" presId="urn:microsoft.com/office/officeart/2005/8/layout/process1"/>
    <dgm:cxn modelId="{10F4FF7D-5D9B-4957-8FBC-DC6589C8E6CF}" type="presParOf" srcId="{13696CFC-F69A-4005-B9F5-4356D96759FF}" destId="{391ABDC6-CF38-42D1-B5DD-BFDFB00B5D80}" srcOrd="0" destOrd="0" presId="urn:microsoft.com/office/officeart/2005/8/layout/process1"/>
    <dgm:cxn modelId="{5A8B087F-28E3-4B14-9030-26D333BD8F6C}" type="presParOf" srcId="{13696CFC-F69A-4005-B9F5-4356D96759FF}" destId="{AFE2464C-C686-40A7-BDC1-3642BD617128}" srcOrd="1" destOrd="0" presId="urn:microsoft.com/office/officeart/2005/8/layout/process1"/>
    <dgm:cxn modelId="{D5D0E1AF-CA14-43AD-A191-93496B5319D1}" type="presParOf" srcId="{AFE2464C-C686-40A7-BDC1-3642BD617128}" destId="{7E472383-2740-48F7-BCD9-15C3D1CEAC8F}" srcOrd="0" destOrd="0" presId="urn:microsoft.com/office/officeart/2005/8/layout/process1"/>
    <dgm:cxn modelId="{402FB9DF-2A3A-4BD8-8D8A-2F1FE7FB2EC8}" type="presParOf" srcId="{13696CFC-F69A-4005-B9F5-4356D96759FF}" destId="{3A756506-85D2-4067-953A-0D933E114414}" srcOrd="2" destOrd="0" presId="urn:microsoft.com/office/officeart/2005/8/layout/process1"/>
    <dgm:cxn modelId="{C5DABCC3-B131-4AB2-93B1-F67E171156F7}" type="presParOf" srcId="{13696CFC-F69A-4005-B9F5-4356D96759FF}" destId="{E0E011C8-1EAB-4F52-9FD6-0F13FA020DDC}" srcOrd="3" destOrd="0" presId="urn:microsoft.com/office/officeart/2005/8/layout/process1"/>
    <dgm:cxn modelId="{37D02E74-CEEC-40D4-BA69-DED286C4BF26}" type="presParOf" srcId="{E0E011C8-1EAB-4F52-9FD6-0F13FA020DDC}" destId="{CC7F2F1C-C71E-400F-A8C9-29B4D3BB3474}" srcOrd="0" destOrd="0" presId="urn:microsoft.com/office/officeart/2005/8/layout/process1"/>
    <dgm:cxn modelId="{74D95E53-7245-49BC-AD55-0CA18146B497}" type="presParOf" srcId="{13696CFC-F69A-4005-B9F5-4356D96759FF}" destId="{B4BA3CB5-E5A7-42F4-85CB-BB93B8B026A3}"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DF3C20-746F-4391-B00A-795CBEFC4BA6}" type="doc">
      <dgm:prSet loTypeId="urn:microsoft.com/office/officeart/2005/8/layout/architecture" loCatId="list" qsTypeId="urn:microsoft.com/office/officeart/2005/8/quickstyle/simple1" qsCatId="simple" csTypeId="urn:microsoft.com/office/officeart/2005/8/colors/accent1_2" csCatId="accent1" phldr="1"/>
      <dgm:spPr/>
      <dgm:t>
        <a:bodyPr/>
        <a:lstStyle/>
        <a:p>
          <a:endParaRPr lang="en-US"/>
        </a:p>
      </dgm:t>
    </dgm:pt>
    <dgm:pt modelId="{B267560C-0C63-493F-9FE6-16DC3ECA1F09}">
      <dgm:prSet phldrT="[Text]"/>
      <dgm:spPr>
        <a:noFill/>
        <a:ln>
          <a:solidFill>
            <a:schemeClr val="tx2"/>
          </a:solidFill>
        </a:ln>
      </dgm:spPr>
      <dgm:t>
        <a:bodyPr/>
        <a:lstStyle/>
        <a:p>
          <a:r>
            <a:rPr lang="en-US" dirty="0">
              <a:solidFill>
                <a:schemeClr val="tx2">
                  <a:lumMod val="75000"/>
                  <a:lumOff val="25000"/>
                </a:schemeClr>
              </a:solidFill>
            </a:rPr>
            <a:t>&lt;Six/&gt;</a:t>
          </a:r>
        </a:p>
      </dgm:t>
    </dgm:pt>
    <dgm:pt modelId="{7CDA4FEC-6200-44A1-9806-2E01C665062A}" type="parTrans" cxnId="{7F0BE9A2-BCEB-4068-B863-B17D4DC6D7CD}">
      <dgm:prSet/>
      <dgm:spPr/>
      <dgm:t>
        <a:bodyPr/>
        <a:lstStyle/>
        <a:p>
          <a:endParaRPr lang="en-US"/>
        </a:p>
      </dgm:t>
    </dgm:pt>
    <dgm:pt modelId="{2D8856C7-5375-448D-ABA1-40DFFDA44DBD}" type="sibTrans" cxnId="{7F0BE9A2-BCEB-4068-B863-B17D4DC6D7CD}">
      <dgm:prSet/>
      <dgm:spPr/>
      <dgm:t>
        <a:bodyPr/>
        <a:lstStyle/>
        <a:p>
          <a:endParaRPr lang="en-US"/>
        </a:p>
      </dgm:t>
    </dgm:pt>
    <dgm:pt modelId="{D187ACA9-9AA1-420A-BED5-BDCFF67B5978}">
      <dgm:prSet phldrT="[Text]"/>
      <dgm:spPr>
        <a:noFill/>
        <a:ln>
          <a:solidFill>
            <a:schemeClr val="tx2"/>
          </a:solidFill>
        </a:ln>
      </dgm:spPr>
      <dgm:t>
        <a:bodyPr/>
        <a:lstStyle/>
        <a:p>
          <a:r>
            <a:rPr lang="en-US" dirty="0">
              <a:solidFill>
                <a:schemeClr val="tx2">
                  <a:lumMod val="75000"/>
                  <a:lumOff val="25000"/>
                </a:schemeClr>
              </a:solidFill>
            </a:rPr>
            <a:t>&lt;Four/&gt;</a:t>
          </a:r>
        </a:p>
      </dgm:t>
    </dgm:pt>
    <dgm:pt modelId="{8F81665D-82B7-4A25-BF5C-B457A839F4B4}" type="parTrans" cxnId="{09A9B264-B9C6-42A8-AEC9-3917C2BD0DFF}">
      <dgm:prSet/>
      <dgm:spPr/>
      <dgm:t>
        <a:bodyPr/>
        <a:lstStyle/>
        <a:p>
          <a:endParaRPr lang="en-US"/>
        </a:p>
      </dgm:t>
    </dgm:pt>
    <dgm:pt modelId="{72E57B7D-1CC6-48A9-B110-0FE5E8BE925A}" type="sibTrans" cxnId="{09A9B264-B9C6-42A8-AEC9-3917C2BD0DFF}">
      <dgm:prSet/>
      <dgm:spPr/>
      <dgm:t>
        <a:bodyPr/>
        <a:lstStyle/>
        <a:p>
          <a:endParaRPr lang="en-US"/>
        </a:p>
      </dgm:t>
    </dgm:pt>
    <dgm:pt modelId="{8BC5ECCC-7B9D-4BAD-A34A-B2510F10D1D3}">
      <dgm:prSet phldrT="[Text]"/>
      <dgm:spPr>
        <a:noFill/>
        <a:ln>
          <a:solidFill>
            <a:schemeClr val="tx2"/>
          </a:solidFill>
        </a:ln>
      </dgm:spPr>
      <dgm:t>
        <a:bodyPr/>
        <a:lstStyle/>
        <a:p>
          <a:r>
            <a:rPr lang="en-US" dirty="0">
              <a:solidFill>
                <a:schemeClr val="tx2">
                  <a:lumMod val="75000"/>
                  <a:lumOff val="25000"/>
                </a:schemeClr>
              </a:solidFill>
            </a:rPr>
            <a:t>&lt;one/&gt;</a:t>
          </a:r>
        </a:p>
      </dgm:t>
    </dgm:pt>
    <dgm:pt modelId="{0D57A75F-AD82-4AE9-AFBA-41EAB02DCB8A}" type="parTrans" cxnId="{8AF78938-0D57-45E9-A639-8B23AC3A22E2}">
      <dgm:prSet/>
      <dgm:spPr/>
      <dgm:t>
        <a:bodyPr/>
        <a:lstStyle/>
        <a:p>
          <a:endParaRPr lang="en-US"/>
        </a:p>
      </dgm:t>
    </dgm:pt>
    <dgm:pt modelId="{7DEA6395-C309-43A0-B789-7FC7F88C3413}" type="sibTrans" cxnId="{8AF78938-0D57-45E9-A639-8B23AC3A22E2}">
      <dgm:prSet/>
      <dgm:spPr/>
      <dgm:t>
        <a:bodyPr/>
        <a:lstStyle/>
        <a:p>
          <a:endParaRPr lang="en-US"/>
        </a:p>
      </dgm:t>
    </dgm:pt>
    <dgm:pt modelId="{CB5C7D77-8C3E-45FD-9CAE-656CF9309111}">
      <dgm:prSet phldrT="[Text]"/>
      <dgm:spPr>
        <a:noFill/>
        <a:ln>
          <a:solidFill>
            <a:schemeClr val="tx2"/>
          </a:solidFill>
        </a:ln>
      </dgm:spPr>
      <dgm:t>
        <a:bodyPr/>
        <a:lstStyle/>
        <a:p>
          <a:r>
            <a:rPr lang="en-US" dirty="0">
              <a:solidFill>
                <a:schemeClr val="tx2">
                  <a:lumMod val="75000"/>
                  <a:lumOff val="25000"/>
                </a:schemeClr>
              </a:solidFill>
            </a:rPr>
            <a:t>&lt;Two/&gt;</a:t>
          </a:r>
        </a:p>
      </dgm:t>
    </dgm:pt>
    <dgm:pt modelId="{524659ED-B536-4134-AC67-49555D498772}" type="parTrans" cxnId="{A49E7A0A-D12B-4912-949D-4A6A7A0C9AFA}">
      <dgm:prSet/>
      <dgm:spPr/>
      <dgm:t>
        <a:bodyPr/>
        <a:lstStyle/>
        <a:p>
          <a:endParaRPr lang="en-US"/>
        </a:p>
      </dgm:t>
    </dgm:pt>
    <dgm:pt modelId="{26683CD6-B904-4F79-B684-BBC9802155A6}" type="sibTrans" cxnId="{A49E7A0A-D12B-4912-949D-4A6A7A0C9AFA}">
      <dgm:prSet/>
      <dgm:spPr/>
      <dgm:t>
        <a:bodyPr/>
        <a:lstStyle/>
        <a:p>
          <a:endParaRPr lang="en-US"/>
        </a:p>
      </dgm:t>
    </dgm:pt>
    <dgm:pt modelId="{31723A34-DC89-48CC-A03C-56F8F1F4497B}">
      <dgm:prSet phldrT="[Text]"/>
      <dgm:spPr>
        <a:noFill/>
        <a:ln>
          <a:solidFill>
            <a:schemeClr val="tx2"/>
          </a:solidFill>
        </a:ln>
      </dgm:spPr>
      <dgm:t>
        <a:bodyPr/>
        <a:lstStyle/>
        <a:p>
          <a:r>
            <a:rPr lang="en-US" dirty="0">
              <a:solidFill>
                <a:schemeClr val="tx2">
                  <a:lumMod val="75000"/>
                  <a:lumOff val="25000"/>
                </a:schemeClr>
              </a:solidFill>
            </a:rPr>
            <a:t>&lt;Five/&gt;</a:t>
          </a:r>
        </a:p>
      </dgm:t>
    </dgm:pt>
    <dgm:pt modelId="{107B8CAC-0036-4F44-8E20-EDF0BF86FD47}" type="parTrans" cxnId="{706D88C8-1519-4E73-BB83-22BAFCAC1F32}">
      <dgm:prSet/>
      <dgm:spPr/>
      <dgm:t>
        <a:bodyPr/>
        <a:lstStyle/>
        <a:p>
          <a:endParaRPr lang="en-US"/>
        </a:p>
      </dgm:t>
    </dgm:pt>
    <dgm:pt modelId="{16310F5A-7E47-42A5-A86B-F1CC10AA4093}" type="sibTrans" cxnId="{706D88C8-1519-4E73-BB83-22BAFCAC1F32}">
      <dgm:prSet/>
      <dgm:spPr/>
      <dgm:t>
        <a:bodyPr/>
        <a:lstStyle/>
        <a:p>
          <a:endParaRPr lang="en-US"/>
        </a:p>
      </dgm:t>
    </dgm:pt>
    <dgm:pt modelId="{83458070-5C14-4B80-954D-422F598617AD}">
      <dgm:prSet phldrT="[Text]"/>
      <dgm:spPr>
        <a:noFill/>
        <a:ln>
          <a:solidFill>
            <a:schemeClr val="tx2"/>
          </a:solidFill>
        </a:ln>
      </dgm:spPr>
      <dgm:t>
        <a:bodyPr/>
        <a:lstStyle/>
        <a:p>
          <a:r>
            <a:rPr lang="en-US" dirty="0">
              <a:solidFill>
                <a:schemeClr val="tx2">
                  <a:lumMod val="75000"/>
                  <a:lumOff val="25000"/>
                </a:schemeClr>
              </a:solidFill>
            </a:rPr>
            <a:t>&lt;Three/&gt;</a:t>
          </a:r>
        </a:p>
      </dgm:t>
    </dgm:pt>
    <dgm:pt modelId="{48024882-8CB2-4C64-A39A-F6DF08F83B3C}" type="parTrans" cxnId="{09ECF1E2-CBFF-431A-A2DF-A39C980F0600}">
      <dgm:prSet/>
      <dgm:spPr/>
      <dgm:t>
        <a:bodyPr/>
        <a:lstStyle/>
        <a:p>
          <a:endParaRPr lang="en-US"/>
        </a:p>
      </dgm:t>
    </dgm:pt>
    <dgm:pt modelId="{236E532B-6297-45E4-BD3C-3B3694A51144}" type="sibTrans" cxnId="{09ECF1E2-CBFF-431A-A2DF-A39C980F0600}">
      <dgm:prSet/>
      <dgm:spPr/>
      <dgm:t>
        <a:bodyPr/>
        <a:lstStyle/>
        <a:p>
          <a:endParaRPr lang="en-US"/>
        </a:p>
      </dgm:t>
    </dgm:pt>
    <dgm:pt modelId="{D162C4EB-17AB-4D4B-A38D-55628A80B1D6}" type="pres">
      <dgm:prSet presAssocID="{C7DF3C20-746F-4391-B00A-795CBEFC4BA6}" presName="Name0" presStyleCnt="0">
        <dgm:presLayoutVars>
          <dgm:chPref val="1"/>
          <dgm:dir/>
          <dgm:animOne val="branch"/>
          <dgm:animLvl val="lvl"/>
          <dgm:resizeHandles/>
        </dgm:presLayoutVars>
      </dgm:prSet>
      <dgm:spPr/>
    </dgm:pt>
    <dgm:pt modelId="{1CCD3418-D718-471E-B693-7B0D6DCABD79}" type="pres">
      <dgm:prSet presAssocID="{B267560C-0C63-493F-9FE6-16DC3ECA1F09}" presName="vertOne" presStyleCnt="0"/>
      <dgm:spPr/>
    </dgm:pt>
    <dgm:pt modelId="{8322F491-D106-4729-9950-6BFC724480D9}" type="pres">
      <dgm:prSet presAssocID="{B267560C-0C63-493F-9FE6-16DC3ECA1F09}" presName="txOne" presStyleLbl="node0" presStyleIdx="0" presStyleCnt="1" custLinFactNeighborX="96" custLinFactNeighborY="-46425">
        <dgm:presLayoutVars>
          <dgm:chPref val="3"/>
        </dgm:presLayoutVars>
      </dgm:prSet>
      <dgm:spPr/>
    </dgm:pt>
    <dgm:pt modelId="{BE8C20EA-2786-4960-B728-501DF9561290}" type="pres">
      <dgm:prSet presAssocID="{B267560C-0C63-493F-9FE6-16DC3ECA1F09}" presName="parTransOne" presStyleCnt="0"/>
      <dgm:spPr/>
    </dgm:pt>
    <dgm:pt modelId="{20A52033-F6C7-41D6-A430-7C177ED17134}" type="pres">
      <dgm:prSet presAssocID="{B267560C-0C63-493F-9FE6-16DC3ECA1F09}" presName="horzOne" presStyleCnt="0"/>
      <dgm:spPr/>
    </dgm:pt>
    <dgm:pt modelId="{95F7BE95-8329-443E-B4A5-BCE9FAD01A23}" type="pres">
      <dgm:prSet presAssocID="{D187ACA9-9AA1-420A-BED5-BDCFF67B5978}" presName="vertTwo" presStyleCnt="0"/>
      <dgm:spPr/>
    </dgm:pt>
    <dgm:pt modelId="{E22B5DF8-3600-43D5-B8BE-CB10575D3AE7}" type="pres">
      <dgm:prSet presAssocID="{D187ACA9-9AA1-420A-BED5-BDCFF67B5978}" presName="txTwo" presStyleLbl="node2" presStyleIdx="0" presStyleCnt="2">
        <dgm:presLayoutVars>
          <dgm:chPref val="3"/>
        </dgm:presLayoutVars>
      </dgm:prSet>
      <dgm:spPr/>
    </dgm:pt>
    <dgm:pt modelId="{AD28A68E-EA7A-4753-A6C3-8B942F7AB009}" type="pres">
      <dgm:prSet presAssocID="{D187ACA9-9AA1-420A-BED5-BDCFF67B5978}" presName="parTransTwo" presStyleCnt="0"/>
      <dgm:spPr/>
    </dgm:pt>
    <dgm:pt modelId="{3A502B56-46D7-4367-BEB1-87EA08761D25}" type="pres">
      <dgm:prSet presAssocID="{D187ACA9-9AA1-420A-BED5-BDCFF67B5978}" presName="horzTwo" presStyleCnt="0"/>
      <dgm:spPr/>
    </dgm:pt>
    <dgm:pt modelId="{AC4DEE66-2CF8-44B0-A23B-E1D04FE80156}" type="pres">
      <dgm:prSet presAssocID="{8BC5ECCC-7B9D-4BAD-A34A-B2510F10D1D3}" presName="vertThree" presStyleCnt="0"/>
      <dgm:spPr/>
    </dgm:pt>
    <dgm:pt modelId="{0C3D1B2E-1425-4644-9A48-914F84310AF7}" type="pres">
      <dgm:prSet presAssocID="{8BC5ECCC-7B9D-4BAD-A34A-B2510F10D1D3}" presName="txThree" presStyleLbl="node3" presStyleIdx="0" presStyleCnt="3">
        <dgm:presLayoutVars>
          <dgm:chPref val="3"/>
        </dgm:presLayoutVars>
      </dgm:prSet>
      <dgm:spPr/>
    </dgm:pt>
    <dgm:pt modelId="{307B9115-7632-49B4-B64F-A773B10D0026}" type="pres">
      <dgm:prSet presAssocID="{8BC5ECCC-7B9D-4BAD-A34A-B2510F10D1D3}" presName="horzThree" presStyleCnt="0"/>
      <dgm:spPr/>
    </dgm:pt>
    <dgm:pt modelId="{A45A272B-95F2-43CC-BB5F-197980FEC9D5}" type="pres">
      <dgm:prSet presAssocID="{7DEA6395-C309-43A0-B789-7FC7F88C3413}" presName="sibSpaceThree" presStyleCnt="0"/>
      <dgm:spPr/>
    </dgm:pt>
    <dgm:pt modelId="{915277BA-B941-47AB-9C20-208FFB22BBCC}" type="pres">
      <dgm:prSet presAssocID="{CB5C7D77-8C3E-45FD-9CAE-656CF9309111}" presName="vertThree" presStyleCnt="0"/>
      <dgm:spPr/>
    </dgm:pt>
    <dgm:pt modelId="{4ECDF054-E511-400C-9D3B-FFC44C37F9F3}" type="pres">
      <dgm:prSet presAssocID="{CB5C7D77-8C3E-45FD-9CAE-656CF9309111}" presName="txThree" presStyleLbl="node3" presStyleIdx="1" presStyleCnt="3">
        <dgm:presLayoutVars>
          <dgm:chPref val="3"/>
        </dgm:presLayoutVars>
      </dgm:prSet>
      <dgm:spPr/>
    </dgm:pt>
    <dgm:pt modelId="{22CF6544-DFA4-432D-B08D-7EF73B59EE8B}" type="pres">
      <dgm:prSet presAssocID="{CB5C7D77-8C3E-45FD-9CAE-656CF9309111}" presName="horzThree" presStyleCnt="0"/>
      <dgm:spPr/>
    </dgm:pt>
    <dgm:pt modelId="{B6A50B6B-35BE-4065-A97D-7D834A46C2C0}" type="pres">
      <dgm:prSet presAssocID="{72E57B7D-1CC6-48A9-B110-0FE5E8BE925A}" presName="sibSpaceTwo" presStyleCnt="0"/>
      <dgm:spPr/>
    </dgm:pt>
    <dgm:pt modelId="{06B2FA63-90E5-438C-AADA-AC13AA5407E2}" type="pres">
      <dgm:prSet presAssocID="{31723A34-DC89-48CC-A03C-56F8F1F4497B}" presName="vertTwo" presStyleCnt="0"/>
      <dgm:spPr/>
    </dgm:pt>
    <dgm:pt modelId="{CD429BD9-34C5-497D-8BDE-EAE517E8B58E}" type="pres">
      <dgm:prSet presAssocID="{31723A34-DC89-48CC-A03C-56F8F1F4497B}" presName="txTwo" presStyleLbl="node2" presStyleIdx="1" presStyleCnt="2">
        <dgm:presLayoutVars>
          <dgm:chPref val="3"/>
        </dgm:presLayoutVars>
      </dgm:prSet>
      <dgm:spPr/>
    </dgm:pt>
    <dgm:pt modelId="{02546724-CD94-4416-BE87-77C317156C45}" type="pres">
      <dgm:prSet presAssocID="{31723A34-DC89-48CC-A03C-56F8F1F4497B}" presName="parTransTwo" presStyleCnt="0"/>
      <dgm:spPr/>
    </dgm:pt>
    <dgm:pt modelId="{37475763-4A52-4524-9D54-17379DA349C5}" type="pres">
      <dgm:prSet presAssocID="{31723A34-DC89-48CC-A03C-56F8F1F4497B}" presName="horzTwo" presStyleCnt="0"/>
      <dgm:spPr/>
    </dgm:pt>
    <dgm:pt modelId="{DF5803B1-6028-468C-8AF4-61F14494F0CC}" type="pres">
      <dgm:prSet presAssocID="{83458070-5C14-4B80-954D-422F598617AD}" presName="vertThree" presStyleCnt="0"/>
      <dgm:spPr/>
    </dgm:pt>
    <dgm:pt modelId="{D1CA02E4-E6EE-41D8-B8AA-55469BEA2056}" type="pres">
      <dgm:prSet presAssocID="{83458070-5C14-4B80-954D-422F598617AD}" presName="txThree" presStyleLbl="node3" presStyleIdx="2" presStyleCnt="3">
        <dgm:presLayoutVars>
          <dgm:chPref val="3"/>
        </dgm:presLayoutVars>
      </dgm:prSet>
      <dgm:spPr/>
    </dgm:pt>
    <dgm:pt modelId="{CDAF3D0F-6FC4-4AAD-8B48-E0E353E003B4}" type="pres">
      <dgm:prSet presAssocID="{83458070-5C14-4B80-954D-422F598617AD}" presName="horzThree" presStyleCnt="0"/>
      <dgm:spPr/>
    </dgm:pt>
  </dgm:ptLst>
  <dgm:cxnLst>
    <dgm:cxn modelId="{A49E7A0A-D12B-4912-949D-4A6A7A0C9AFA}" srcId="{D187ACA9-9AA1-420A-BED5-BDCFF67B5978}" destId="{CB5C7D77-8C3E-45FD-9CAE-656CF9309111}" srcOrd="1" destOrd="0" parTransId="{524659ED-B536-4134-AC67-49555D498772}" sibTransId="{26683CD6-B904-4F79-B684-BBC9802155A6}"/>
    <dgm:cxn modelId="{DDA30A15-F3F7-432A-9AF7-0810791F7F43}" type="presOf" srcId="{D187ACA9-9AA1-420A-BED5-BDCFF67B5978}" destId="{E22B5DF8-3600-43D5-B8BE-CB10575D3AE7}" srcOrd="0" destOrd="0" presId="urn:microsoft.com/office/officeart/2005/8/layout/architecture"/>
    <dgm:cxn modelId="{E736D215-AFF8-48B8-9F5E-45717F40EEEC}" type="presOf" srcId="{83458070-5C14-4B80-954D-422F598617AD}" destId="{D1CA02E4-E6EE-41D8-B8AA-55469BEA2056}" srcOrd="0" destOrd="0" presId="urn:microsoft.com/office/officeart/2005/8/layout/architecture"/>
    <dgm:cxn modelId="{8AF78938-0D57-45E9-A639-8B23AC3A22E2}" srcId="{D187ACA9-9AA1-420A-BED5-BDCFF67B5978}" destId="{8BC5ECCC-7B9D-4BAD-A34A-B2510F10D1D3}" srcOrd="0" destOrd="0" parTransId="{0D57A75F-AD82-4AE9-AFBA-41EAB02DCB8A}" sibTransId="{7DEA6395-C309-43A0-B789-7FC7F88C3413}"/>
    <dgm:cxn modelId="{A27E9144-6E3F-4BC5-9680-31E30A6D4164}" type="presOf" srcId="{C7DF3C20-746F-4391-B00A-795CBEFC4BA6}" destId="{D162C4EB-17AB-4D4B-A38D-55628A80B1D6}" srcOrd="0" destOrd="0" presId="urn:microsoft.com/office/officeart/2005/8/layout/architecture"/>
    <dgm:cxn modelId="{09A9B264-B9C6-42A8-AEC9-3917C2BD0DFF}" srcId="{B267560C-0C63-493F-9FE6-16DC3ECA1F09}" destId="{D187ACA9-9AA1-420A-BED5-BDCFF67B5978}" srcOrd="0" destOrd="0" parTransId="{8F81665D-82B7-4A25-BF5C-B457A839F4B4}" sibTransId="{72E57B7D-1CC6-48A9-B110-0FE5E8BE925A}"/>
    <dgm:cxn modelId="{A5E07297-CA8D-4A16-A18B-5D77FF40C724}" type="presOf" srcId="{31723A34-DC89-48CC-A03C-56F8F1F4497B}" destId="{CD429BD9-34C5-497D-8BDE-EAE517E8B58E}" srcOrd="0" destOrd="0" presId="urn:microsoft.com/office/officeart/2005/8/layout/architecture"/>
    <dgm:cxn modelId="{7F0BE9A2-BCEB-4068-B863-B17D4DC6D7CD}" srcId="{C7DF3C20-746F-4391-B00A-795CBEFC4BA6}" destId="{B267560C-0C63-493F-9FE6-16DC3ECA1F09}" srcOrd="0" destOrd="0" parTransId="{7CDA4FEC-6200-44A1-9806-2E01C665062A}" sibTransId="{2D8856C7-5375-448D-ABA1-40DFFDA44DBD}"/>
    <dgm:cxn modelId="{FAC726AB-4207-41E8-84C3-7FA953E34F62}" type="presOf" srcId="{8BC5ECCC-7B9D-4BAD-A34A-B2510F10D1D3}" destId="{0C3D1B2E-1425-4644-9A48-914F84310AF7}" srcOrd="0" destOrd="0" presId="urn:microsoft.com/office/officeart/2005/8/layout/architecture"/>
    <dgm:cxn modelId="{706D88C8-1519-4E73-BB83-22BAFCAC1F32}" srcId="{B267560C-0C63-493F-9FE6-16DC3ECA1F09}" destId="{31723A34-DC89-48CC-A03C-56F8F1F4497B}" srcOrd="1" destOrd="0" parTransId="{107B8CAC-0036-4F44-8E20-EDF0BF86FD47}" sibTransId="{16310F5A-7E47-42A5-A86B-F1CC10AA4093}"/>
    <dgm:cxn modelId="{47A6D0D6-D049-4F05-B4A5-666B4B35AEC8}" type="presOf" srcId="{B267560C-0C63-493F-9FE6-16DC3ECA1F09}" destId="{8322F491-D106-4729-9950-6BFC724480D9}" srcOrd="0" destOrd="0" presId="urn:microsoft.com/office/officeart/2005/8/layout/architecture"/>
    <dgm:cxn modelId="{09ECF1E2-CBFF-431A-A2DF-A39C980F0600}" srcId="{31723A34-DC89-48CC-A03C-56F8F1F4497B}" destId="{83458070-5C14-4B80-954D-422F598617AD}" srcOrd="0" destOrd="0" parTransId="{48024882-8CB2-4C64-A39A-F6DF08F83B3C}" sibTransId="{236E532B-6297-45E4-BD3C-3B3694A51144}"/>
    <dgm:cxn modelId="{ADE734EB-798B-4656-AA83-09E1D37B8E89}" type="presOf" srcId="{CB5C7D77-8C3E-45FD-9CAE-656CF9309111}" destId="{4ECDF054-E511-400C-9D3B-FFC44C37F9F3}" srcOrd="0" destOrd="0" presId="urn:microsoft.com/office/officeart/2005/8/layout/architecture"/>
    <dgm:cxn modelId="{4A05E633-4480-442F-B2E6-DDCC2DA258A1}" type="presParOf" srcId="{D162C4EB-17AB-4D4B-A38D-55628A80B1D6}" destId="{1CCD3418-D718-471E-B693-7B0D6DCABD79}" srcOrd="0" destOrd="0" presId="urn:microsoft.com/office/officeart/2005/8/layout/architecture"/>
    <dgm:cxn modelId="{27EECDB5-8FE0-4630-B50C-9ECB1901C6FF}" type="presParOf" srcId="{1CCD3418-D718-471E-B693-7B0D6DCABD79}" destId="{8322F491-D106-4729-9950-6BFC724480D9}" srcOrd="0" destOrd="0" presId="urn:microsoft.com/office/officeart/2005/8/layout/architecture"/>
    <dgm:cxn modelId="{DAA3A3A4-6AAF-48DB-9E3D-2B690830FB77}" type="presParOf" srcId="{1CCD3418-D718-471E-B693-7B0D6DCABD79}" destId="{BE8C20EA-2786-4960-B728-501DF9561290}" srcOrd="1" destOrd="0" presId="urn:microsoft.com/office/officeart/2005/8/layout/architecture"/>
    <dgm:cxn modelId="{77479AAD-E4B7-47D9-A6DF-A7384E4E57A4}" type="presParOf" srcId="{1CCD3418-D718-471E-B693-7B0D6DCABD79}" destId="{20A52033-F6C7-41D6-A430-7C177ED17134}" srcOrd="2" destOrd="0" presId="urn:microsoft.com/office/officeart/2005/8/layout/architecture"/>
    <dgm:cxn modelId="{129D9728-638C-4B86-873B-E87B09597087}" type="presParOf" srcId="{20A52033-F6C7-41D6-A430-7C177ED17134}" destId="{95F7BE95-8329-443E-B4A5-BCE9FAD01A23}" srcOrd="0" destOrd="0" presId="urn:microsoft.com/office/officeart/2005/8/layout/architecture"/>
    <dgm:cxn modelId="{BBC74792-F1C6-4BE8-ADCB-873F261AA9D5}" type="presParOf" srcId="{95F7BE95-8329-443E-B4A5-BCE9FAD01A23}" destId="{E22B5DF8-3600-43D5-B8BE-CB10575D3AE7}" srcOrd="0" destOrd="0" presId="urn:microsoft.com/office/officeart/2005/8/layout/architecture"/>
    <dgm:cxn modelId="{45EACB6F-B95A-432B-AB7C-28420FE25A33}" type="presParOf" srcId="{95F7BE95-8329-443E-B4A5-BCE9FAD01A23}" destId="{AD28A68E-EA7A-4753-A6C3-8B942F7AB009}" srcOrd="1" destOrd="0" presId="urn:microsoft.com/office/officeart/2005/8/layout/architecture"/>
    <dgm:cxn modelId="{AE046819-B1AF-43A1-B15F-703DDF66F024}" type="presParOf" srcId="{95F7BE95-8329-443E-B4A5-BCE9FAD01A23}" destId="{3A502B56-46D7-4367-BEB1-87EA08761D25}" srcOrd="2" destOrd="0" presId="urn:microsoft.com/office/officeart/2005/8/layout/architecture"/>
    <dgm:cxn modelId="{FF3E507B-3913-4CA5-95AD-A1F13E60F428}" type="presParOf" srcId="{3A502B56-46D7-4367-BEB1-87EA08761D25}" destId="{AC4DEE66-2CF8-44B0-A23B-E1D04FE80156}" srcOrd="0" destOrd="0" presId="urn:microsoft.com/office/officeart/2005/8/layout/architecture"/>
    <dgm:cxn modelId="{B9141DE8-58A7-42DA-BA78-345FF89D8451}" type="presParOf" srcId="{AC4DEE66-2CF8-44B0-A23B-E1D04FE80156}" destId="{0C3D1B2E-1425-4644-9A48-914F84310AF7}" srcOrd="0" destOrd="0" presId="urn:microsoft.com/office/officeart/2005/8/layout/architecture"/>
    <dgm:cxn modelId="{66C64626-E1BB-4FED-977A-9EAF560FB30C}" type="presParOf" srcId="{AC4DEE66-2CF8-44B0-A23B-E1D04FE80156}" destId="{307B9115-7632-49B4-B64F-A773B10D0026}" srcOrd="1" destOrd="0" presId="urn:microsoft.com/office/officeart/2005/8/layout/architecture"/>
    <dgm:cxn modelId="{CF5B574F-0225-4B65-B9E3-BFED5BC8C7EE}" type="presParOf" srcId="{3A502B56-46D7-4367-BEB1-87EA08761D25}" destId="{A45A272B-95F2-43CC-BB5F-197980FEC9D5}" srcOrd="1" destOrd="0" presId="urn:microsoft.com/office/officeart/2005/8/layout/architecture"/>
    <dgm:cxn modelId="{B3ABAC78-7009-4CA1-A276-54F7AA31235F}" type="presParOf" srcId="{3A502B56-46D7-4367-BEB1-87EA08761D25}" destId="{915277BA-B941-47AB-9C20-208FFB22BBCC}" srcOrd="2" destOrd="0" presId="urn:microsoft.com/office/officeart/2005/8/layout/architecture"/>
    <dgm:cxn modelId="{5079146F-9F85-4148-B126-9551778A7B74}" type="presParOf" srcId="{915277BA-B941-47AB-9C20-208FFB22BBCC}" destId="{4ECDF054-E511-400C-9D3B-FFC44C37F9F3}" srcOrd="0" destOrd="0" presId="urn:microsoft.com/office/officeart/2005/8/layout/architecture"/>
    <dgm:cxn modelId="{D2C04281-67CD-45FF-94B3-3F4ADC09BB01}" type="presParOf" srcId="{915277BA-B941-47AB-9C20-208FFB22BBCC}" destId="{22CF6544-DFA4-432D-B08D-7EF73B59EE8B}" srcOrd="1" destOrd="0" presId="urn:microsoft.com/office/officeart/2005/8/layout/architecture"/>
    <dgm:cxn modelId="{8C3ABAAB-30AA-4CBC-BDBD-8BBDB4D798F2}" type="presParOf" srcId="{20A52033-F6C7-41D6-A430-7C177ED17134}" destId="{B6A50B6B-35BE-4065-A97D-7D834A46C2C0}" srcOrd="1" destOrd="0" presId="urn:microsoft.com/office/officeart/2005/8/layout/architecture"/>
    <dgm:cxn modelId="{CD420811-47D0-4CD4-AB2F-AB4D0D8629E2}" type="presParOf" srcId="{20A52033-F6C7-41D6-A430-7C177ED17134}" destId="{06B2FA63-90E5-438C-AADA-AC13AA5407E2}" srcOrd="2" destOrd="0" presId="urn:microsoft.com/office/officeart/2005/8/layout/architecture"/>
    <dgm:cxn modelId="{5D9A1002-5020-4F2C-B6D2-6B33540DB169}" type="presParOf" srcId="{06B2FA63-90E5-438C-AADA-AC13AA5407E2}" destId="{CD429BD9-34C5-497D-8BDE-EAE517E8B58E}" srcOrd="0" destOrd="0" presId="urn:microsoft.com/office/officeart/2005/8/layout/architecture"/>
    <dgm:cxn modelId="{0B6D63E6-D278-419C-969D-FE9A6795E4C8}" type="presParOf" srcId="{06B2FA63-90E5-438C-AADA-AC13AA5407E2}" destId="{02546724-CD94-4416-BE87-77C317156C45}" srcOrd="1" destOrd="0" presId="urn:microsoft.com/office/officeart/2005/8/layout/architecture"/>
    <dgm:cxn modelId="{D3965C92-DFB9-4979-897D-99DB0F048886}" type="presParOf" srcId="{06B2FA63-90E5-438C-AADA-AC13AA5407E2}" destId="{37475763-4A52-4524-9D54-17379DA349C5}" srcOrd="2" destOrd="0" presId="urn:microsoft.com/office/officeart/2005/8/layout/architecture"/>
    <dgm:cxn modelId="{C78B0413-788A-49E2-80E8-6763A968CF11}" type="presParOf" srcId="{37475763-4A52-4524-9D54-17379DA349C5}" destId="{DF5803B1-6028-468C-8AF4-61F14494F0CC}" srcOrd="0" destOrd="0" presId="urn:microsoft.com/office/officeart/2005/8/layout/architecture"/>
    <dgm:cxn modelId="{9E55CE1A-A448-4AF1-B9C0-1FEB37C0F33E}" type="presParOf" srcId="{DF5803B1-6028-468C-8AF4-61F14494F0CC}" destId="{D1CA02E4-E6EE-41D8-B8AA-55469BEA2056}" srcOrd="0" destOrd="0" presId="urn:microsoft.com/office/officeart/2005/8/layout/architecture"/>
    <dgm:cxn modelId="{F1B0E4F1-A3DC-456D-B3E4-0A2EF5BA943A}" type="presParOf" srcId="{DF5803B1-6028-468C-8AF4-61F14494F0CC}" destId="{CDAF3D0F-6FC4-4AAD-8B48-E0E353E003B4}" srcOrd="1" destOrd="0" presId="urn:microsoft.com/office/officeart/2005/8/layout/architecture"/>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1ABDC6-CF38-42D1-B5DD-BFDFB00B5D80}">
      <dsp:nvSpPr>
        <dsp:cNvPr id="0" name=""/>
        <dsp:cNvSpPr/>
      </dsp:nvSpPr>
      <dsp:spPr>
        <a:xfrm>
          <a:off x="0" y="1113928"/>
          <a:ext cx="1295874" cy="777524"/>
        </a:xfrm>
        <a:prstGeom prst="roundRect">
          <a:avLst>
            <a:gd name="adj" fmla="val 10000"/>
          </a:avLst>
        </a:prstGeom>
        <a:no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lumMod val="75000"/>
                </a:schemeClr>
              </a:solidFill>
            </a:rPr>
            <a:t>Props</a:t>
          </a:r>
        </a:p>
      </dsp:txBody>
      <dsp:txXfrm>
        <a:off x="22773" y="1136701"/>
        <a:ext cx="1250328" cy="731978"/>
      </dsp:txXfrm>
    </dsp:sp>
    <dsp:sp modelId="{AFE2464C-C686-40A7-BDC1-3642BD617128}">
      <dsp:nvSpPr>
        <dsp:cNvPr id="0" name=""/>
        <dsp:cNvSpPr/>
      </dsp:nvSpPr>
      <dsp:spPr>
        <a:xfrm rot="91108">
          <a:off x="1439937" y="1367048"/>
          <a:ext cx="305635" cy="321376"/>
        </a:xfrm>
        <a:prstGeom prst="rightArrow">
          <a:avLst>
            <a:gd name="adj1" fmla="val 60000"/>
            <a:gd name="adj2" fmla="val 50000"/>
          </a:avLst>
        </a:prstGeom>
        <a:solidFill>
          <a:srgbClr val="EA8D7A"/>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439953" y="1430108"/>
        <a:ext cx="213945" cy="192826"/>
      </dsp:txXfrm>
    </dsp:sp>
    <dsp:sp modelId="{3A756506-85D2-4067-953A-0D933E114414}">
      <dsp:nvSpPr>
        <dsp:cNvPr id="0" name=""/>
        <dsp:cNvSpPr/>
      </dsp:nvSpPr>
      <dsp:spPr>
        <a:xfrm>
          <a:off x="1872343" y="885332"/>
          <a:ext cx="2046509" cy="1353880"/>
        </a:xfrm>
        <a:prstGeom prst="roundRect">
          <a:avLst>
            <a:gd name="adj" fmla="val 10000"/>
          </a:avLst>
        </a:prstGeom>
        <a:no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lumMod val="75000"/>
                </a:schemeClr>
              </a:solidFill>
            </a:rPr>
            <a:t>Component</a:t>
          </a:r>
        </a:p>
      </dsp:txBody>
      <dsp:txXfrm>
        <a:off x="1911997" y="924986"/>
        <a:ext cx="1967201" cy="1274572"/>
      </dsp:txXfrm>
    </dsp:sp>
    <dsp:sp modelId="{E0E011C8-1EAB-4F52-9FD6-0F13FA020DDC}">
      <dsp:nvSpPr>
        <dsp:cNvPr id="0" name=""/>
        <dsp:cNvSpPr/>
      </dsp:nvSpPr>
      <dsp:spPr>
        <a:xfrm rot="21504014">
          <a:off x="4034348" y="1366358"/>
          <a:ext cx="245047" cy="321376"/>
        </a:xfrm>
        <a:prstGeom prst="rightArrow">
          <a:avLst>
            <a:gd name="adj1" fmla="val 60000"/>
            <a:gd name="adj2" fmla="val 50000"/>
          </a:avLst>
        </a:prstGeom>
        <a:solidFill>
          <a:srgbClr val="EA8D7A"/>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034362" y="1431659"/>
        <a:ext cx="171533" cy="192826"/>
      </dsp:txXfrm>
    </dsp:sp>
    <dsp:sp modelId="{B4BA3CB5-E5A7-42F4-85CB-BB93B8B026A3}">
      <dsp:nvSpPr>
        <dsp:cNvPr id="0" name=""/>
        <dsp:cNvSpPr/>
      </dsp:nvSpPr>
      <dsp:spPr>
        <a:xfrm>
          <a:off x="4381025" y="1113928"/>
          <a:ext cx="1295874" cy="777524"/>
        </a:xfrm>
        <a:prstGeom prst="roundRect">
          <a:avLst>
            <a:gd name="adj" fmla="val 10000"/>
          </a:avLst>
        </a:prstGeom>
        <a:noFill/>
        <a:ln w="25400" cap="flat"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bg1">
                  <a:lumMod val="75000"/>
                </a:schemeClr>
              </a:solidFill>
            </a:rPr>
            <a:t>DOM</a:t>
          </a:r>
        </a:p>
      </dsp:txBody>
      <dsp:txXfrm>
        <a:off x="4403798" y="1136701"/>
        <a:ext cx="1250328" cy="7319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2F491-D106-4729-9950-6BFC724480D9}">
      <dsp:nvSpPr>
        <dsp:cNvPr id="0" name=""/>
        <dsp:cNvSpPr/>
      </dsp:nvSpPr>
      <dsp:spPr>
        <a:xfrm>
          <a:off x="769" y="1479083"/>
          <a:ext cx="3352030" cy="693334"/>
        </a:xfrm>
        <a:prstGeom prst="roundRect">
          <a:avLst>
            <a:gd name="adj" fmla="val 10000"/>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2">
                  <a:lumMod val="75000"/>
                  <a:lumOff val="25000"/>
                </a:schemeClr>
              </a:solidFill>
            </a:rPr>
            <a:t>&lt;Six/&gt;</a:t>
          </a:r>
        </a:p>
      </dsp:txBody>
      <dsp:txXfrm>
        <a:off x="21076" y="1499390"/>
        <a:ext cx="3311416" cy="652720"/>
      </dsp:txXfrm>
    </dsp:sp>
    <dsp:sp modelId="{E22B5DF8-3600-43D5-B8BE-CB10575D3AE7}">
      <dsp:nvSpPr>
        <dsp:cNvPr id="0" name=""/>
        <dsp:cNvSpPr/>
      </dsp:nvSpPr>
      <dsp:spPr>
        <a:xfrm>
          <a:off x="384" y="754068"/>
          <a:ext cx="2189650" cy="693334"/>
        </a:xfrm>
        <a:prstGeom prst="roundRect">
          <a:avLst>
            <a:gd name="adj" fmla="val 10000"/>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2">
                  <a:lumMod val="75000"/>
                  <a:lumOff val="25000"/>
                </a:schemeClr>
              </a:solidFill>
            </a:rPr>
            <a:t>&lt;Four/&gt;</a:t>
          </a:r>
        </a:p>
      </dsp:txBody>
      <dsp:txXfrm>
        <a:off x="20691" y="774375"/>
        <a:ext cx="2149036" cy="652720"/>
      </dsp:txXfrm>
    </dsp:sp>
    <dsp:sp modelId="{0C3D1B2E-1425-4644-9A48-914F84310AF7}">
      <dsp:nvSpPr>
        <dsp:cNvPr id="0" name=""/>
        <dsp:cNvSpPr/>
      </dsp:nvSpPr>
      <dsp:spPr>
        <a:xfrm>
          <a:off x="384" y="1601"/>
          <a:ext cx="1072306" cy="693334"/>
        </a:xfrm>
        <a:prstGeom prst="roundRect">
          <a:avLst>
            <a:gd name="adj" fmla="val 10000"/>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lumOff val="25000"/>
                </a:schemeClr>
              </a:solidFill>
            </a:rPr>
            <a:t>&lt;one/&gt;</a:t>
          </a:r>
        </a:p>
      </dsp:txBody>
      <dsp:txXfrm>
        <a:off x="20691" y="21908"/>
        <a:ext cx="1031692" cy="652720"/>
      </dsp:txXfrm>
    </dsp:sp>
    <dsp:sp modelId="{4ECDF054-E511-400C-9D3B-FFC44C37F9F3}">
      <dsp:nvSpPr>
        <dsp:cNvPr id="0" name=""/>
        <dsp:cNvSpPr/>
      </dsp:nvSpPr>
      <dsp:spPr>
        <a:xfrm>
          <a:off x="1117728" y="1601"/>
          <a:ext cx="1072306" cy="693334"/>
        </a:xfrm>
        <a:prstGeom prst="roundRect">
          <a:avLst>
            <a:gd name="adj" fmla="val 10000"/>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lumOff val="25000"/>
                </a:schemeClr>
              </a:solidFill>
            </a:rPr>
            <a:t>&lt;Two/&gt;</a:t>
          </a:r>
        </a:p>
      </dsp:txBody>
      <dsp:txXfrm>
        <a:off x="1138035" y="21908"/>
        <a:ext cx="1031692" cy="652720"/>
      </dsp:txXfrm>
    </dsp:sp>
    <dsp:sp modelId="{CD429BD9-34C5-497D-8BDE-EAE517E8B58E}">
      <dsp:nvSpPr>
        <dsp:cNvPr id="0" name=""/>
        <dsp:cNvSpPr/>
      </dsp:nvSpPr>
      <dsp:spPr>
        <a:xfrm>
          <a:off x="2280108" y="754068"/>
          <a:ext cx="1072306" cy="693334"/>
        </a:xfrm>
        <a:prstGeom prst="roundRect">
          <a:avLst>
            <a:gd name="adj" fmla="val 10000"/>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2">
                  <a:lumMod val="75000"/>
                  <a:lumOff val="25000"/>
                </a:schemeClr>
              </a:solidFill>
            </a:rPr>
            <a:t>&lt;Five/&gt;</a:t>
          </a:r>
        </a:p>
      </dsp:txBody>
      <dsp:txXfrm>
        <a:off x="2300415" y="774375"/>
        <a:ext cx="1031692" cy="652720"/>
      </dsp:txXfrm>
    </dsp:sp>
    <dsp:sp modelId="{D1CA02E4-E6EE-41D8-B8AA-55469BEA2056}">
      <dsp:nvSpPr>
        <dsp:cNvPr id="0" name=""/>
        <dsp:cNvSpPr/>
      </dsp:nvSpPr>
      <dsp:spPr>
        <a:xfrm>
          <a:off x="2280108" y="1601"/>
          <a:ext cx="1072306" cy="693334"/>
        </a:xfrm>
        <a:prstGeom prst="roundRect">
          <a:avLst>
            <a:gd name="adj" fmla="val 10000"/>
          </a:avLst>
        </a:prstGeom>
        <a:no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2">
                  <a:lumMod val="75000"/>
                  <a:lumOff val="25000"/>
                </a:schemeClr>
              </a:solidFill>
            </a:rPr>
            <a:t>&lt;Three/&gt;</a:t>
          </a:r>
        </a:p>
      </dsp:txBody>
      <dsp:txXfrm>
        <a:off x="2300415" y="21908"/>
        <a:ext cx="1031692" cy="6527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ACA898-F605-4900-878E-E9768DF1D293}" type="datetimeFigureOut">
              <a:rPr lang="en-US" smtClean="0"/>
              <a:t>12/9/19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FCFF5-268C-450A-90CA-A9303B69089F}" type="slidenum">
              <a:rPr lang="en-US" smtClean="0"/>
              <a:t>‹#›</a:t>
            </a:fld>
            <a:endParaRPr lang="en-US"/>
          </a:p>
        </p:txBody>
      </p:sp>
    </p:spTree>
    <p:extLst>
      <p:ext uri="{BB962C8B-B14F-4D97-AF65-F5344CB8AC3E}">
        <p14:creationId xmlns:p14="http://schemas.microsoft.com/office/powerpoint/2010/main" val="167658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a:t>
            </a:fld>
            <a:endParaRPr lang="en-US"/>
          </a:p>
        </p:txBody>
      </p:sp>
    </p:spTree>
    <p:extLst>
      <p:ext uri="{BB962C8B-B14F-4D97-AF65-F5344CB8AC3E}">
        <p14:creationId xmlns:p14="http://schemas.microsoft.com/office/powerpoint/2010/main" val="2663193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10</a:t>
            </a:fld>
            <a:endParaRPr lang="en-US"/>
          </a:p>
        </p:txBody>
      </p:sp>
    </p:spTree>
    <p:extLst>
      <p:ext uri="{BB962C8B-B14F-4D97-AF65-F5344CB8AC3E}">
        <p14:creationId xmlns:p14="http://schemas.microsoft.com/office/powerpoint/2010/main" val="2265617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11</a:t>
            </a:fld>
            <a:endParaRPr lang="en-US"/>
          </a:p>
        </p:txBody>
      </p:sp>
    </p:spTree>
    <p:extLst>
      <p:ext uri="{BB962C8B-B14F-4D97-AF65-F5344CB8AC3E}">
        <p14:creationId xmlns:p14="http://schemas.microsoft.com/office/powerpoint/2010/main" val="4116519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12</a:t>
            </a:fld>
            <a:endParaRPr lang="en-US"/>
          </a:p>
        </p:txBody>
      </p:sp>
    </p:spTree>
    <p:extLst>
      <p:ext uri="{BB962C8B-B14F-4D97-AF65-F5344CB8AC3E}">
        <p14:creationId xmlns:p14="http://schemas.microsoft.com/office/powerpoint/2010/main" val="1309620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15</a:t>
            </a:fld>
            <a:endParaRPr lang="en-US"/>
          </a:p>
        </p:txBody>
      </p:sp>
    </p:spTree>
    <p:extLst>
      <p:ext uri="{BB962C8B-B14F-4D97-AF65-F5344CB8AC3E}">
        <p14:creationId xmlns:p14="http://schemas.microsoft.com/office/powerpoint/2010/main" val="3298677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16</a:t>
            </a:fld>
            <a:endParaRPr lang="en-US"/>
          </a:p>
        </p:txBody>
      </p:sp>
    </p:spTree>
    <p:extLst>
      <p:ext uri="{BB962C8B-B14F-4D97-AF65-F5344CB8AC3E}">
        <p14:creationId xmlns:p14="http://schemas.microsoft.com/office/powerpoint/2010/main" val="1912210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17</a:t>
            </a:fld>
            <a:endParaRPr lang="en-US"/>
          </a:p>
        </p:txBody>
      </p:sp>
    </p:spTree>
    <p:extLst>
      <p:ext uri="{BB962C8B-B14F-4D97-AF65-F5344CB8AC3E}">
        <p14:creationId xmlns:p14="http://schemas.microsoft.com/office/powerpoint/2010/main" val="1361951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18</a:t>
            </a:fld>
            <a:endParaRPr lang="en-US"/>
          </a:p>
        </p:txBody>
      </p:sp>
    </p:spTree>
    <p:extLst>
      <p:ext uri="{BB962C8B-B14F-4D97-AF65-F5344CB8AC3E}">
        <p14:creationId xmlns:p14="http://schemas.microsoft.com/office/powerpoint/2010/main" val="754293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19</a:t>
            </a:fld>
            <a:endParaRPr lang="en-US"/>
          </a:p>
        </p:txBody>
      </p:sp>
    </p:spTree>
    <p:extLst>
      <p:ext uri="{BB962C8B-B14F-4D97-AF65-F5344CB8AC3E}">
        <p14:creationId xmlns:p14="http://schemas.microsoft.com/office/powerpoint/2010/main" val="598506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20</a:t>
            </a:fld>
            <a:endParaRPr lang="en-US"/>
          </a:p>
        </p:txBody>
      </p:sp>
    </p:spTree>
    <p:extLst>
      <p:ext uri="{BB962C8B-B14F-4D97-AF65-F5344CB8AC3E}">
        <p14:creationId xmlns:p14="http://schemas.microsoft.com/office/powerpoint/2010/main" val="734314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21</a:t>
            </a:fld>
            <a:endParaRPr lang="en-US"/>
          </a:p>
        </p:txBody>
      </p:sp>
    </p:spTree>
    <p:extLst>
      <p:ext uri="{BB962C8B-B14F-4D97-AF65-F5344CB8AC3E}">
        <p14:creationId xmlns:p14="http://schemas.microsoft.com/office/powerpoint/2010/main" val="320145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a:t>
            </a:fld>
            <a:endParaRPr lang="en-US"/>
          </a:p>
        </p:txBody>
      </p:sp>
    </p:spTree>
    <p:extLst>
      <p:ext uri="{BB962C8B-B14F-4D97-AF65-F5344CB8AC3E}">
        <p14:creationId xmlns:p14="http://schemas.microsoft.com/office/powerpoint/2010/main" val="47425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22</a:t>
            </a:fld>
            <a:endParaRPr lang="en-US"/>
          </a:p>
        </p:txBody>
      </p:sp>
    </p:spTree>
    <p:extLst>
      <p:ext uri="{BB962C8B-B14F-4D97-AF65-F5344CB8AC3E}">
        <p14:creationId xmlns:p14="http://schemas.microsoft.com/office/powerpoint/2010/main" val="3787967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23</a:t>
            </a:fld>
            <a:endParaRPr lang="en-US"/>
          </a:p>
        </p:txBody>
      </p:sp>
    </p:spTree>
    <p:extLst>
      <p:ext uri="{BB962C8B-B14F-4D97-AF65-F5344CB8AC3E}">
        <p14:creationId xmlns:p14="http://schemas.microsoft.com/office/powerpoint/2010/main" val="3706041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24</a:t>
            </a:fld>
            <a:endParaRPr lang="en-US"/>
          </a:p>
        </p:txBody>
      </p:sp>
    </p:spTree>
    <p:extLst>
      <p:ext uri="{BB962C8B-B14F-4D97-AF65-F5344CB8AC3E}">
        <p14:creationId xmlns:p14="http://schemas.microsoft.com/office/powerpoint/2010/main" val="3520588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25</a:t>
            </a:fld>
            <a:endParaRPr lang="en-US"/>
          </a:p>
        </p:txBody>
      </p:sp>
    </p:spTree>
    <p:extLst>
      <p:ext uri="{BB962C8B-B14F-4D97-AF65-F5344CB8AC3E}">
        <p14:creationId xmlns:p14="http://schemas.microsoft.com/office/powerpoint/2010/main" val="4069619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26</a:t>
            </a:fld>
            <a:endParaRPr lang="en-US"/>
          </a:p>
        </p:txBody>
      </p:sp>
    </p:spTree>
    <p:extLst>
      <p:ext uri="{BB962C8B-B14F-4D97-AF65-F5344CB8AC3E}">
        <p14:creationId xmlns:p14="http://schemas.microsoft.com/office/powerpoint/2010/main" val="730642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27</a:t>
            </a:fld>
            <a:endParaRPr lang="en-US"/>
          </a:p>
        </p:txBody>
      </p:sp>
    </p:spTree>
    <p:extLst>
      <p:ext uri="{BB962C8B-B14F-4D97-AF65-F5344CB8AC3E}">
        <p14:creationId xmlns:p14="http://schemas.microsoft.com/office/powerpoint/2010/main" val="32690946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28</a:t>
            </a:fld>
            <a:endParaRPr lang="en-US"/>
          </a:p>
        </p:txBody>
      </p:sp>
    </p:spTree>
    <p:extLst>
      <p:ext uri="{BB962C8B-B14F-4D97-AF65-F5344CB8AC3E}">
        <p14:creationId xmlns:p14="http://schemas.microsoft.com/office/powerpoint/2010/main" val="463641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29</a:t>
            </a:fld>
            <a:endParaRPr lang="en-US"/>
          </a:p>
        </p:txBody>
      </p:sp>
    </p:spTree>
    <p:extLst>
      <p:ext uri="{BB962C8B-B14F-4D97-AF65-F5344CB8AC3E}">
        <p14:creationId xmlns:p14="http://schemas.microsoft.com/office/powerpoint/2010/main" val="3998509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30</a:t>
            </a:fld>
            <a:endParaRPr lang="en-US"/>
          </a:p>
        </p:txBody>
      </p:sp>
    </p:spTree>
    <p:extLst>
      <p:ext uri="{BB962C8B-B14F-4D97-AF65-F5344CB8AC3E}">
        <p14:creationId xmlns:p14="http://schemas.microsoft.com/office/powerpoint/2010/main" val="1061299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31</a:t>
            </a:fld>
            <a:endParaRPr lang="en-US"/>
          </a:p>
        </p:txBody>
      </p:sp>
    </p:spTree>
    <p:extLst>
      <p:ext uri="{BB962C8B-B14F-4D97-AF65-F5344CB8AC3E}">
        <p14:creationId xmlns:p14="http://schemas.microsoft.com/office/powerpoint/2010/main" val="1060188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a:t>
            </a:fld>
            <a:endParaRPr lang="en-US"/>
          </a:p>
        </p:txBody>
      </p:sp>
    </p:spTree>
    <p:extLst>
      <p:ext uri="{BB962C8B-B14F-4D97-AF65-F5344CB8AC3E}">
        <p14:creationId xmlns:p14="http://schemas.microsoft.com/office/powerpoint/2010/main" val="1738279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32</a:t>
            </a:fld>
            <a:endParaRPr lang="en-US"/>
          </a:p>
        </p:txBody>
      </p:sp>
    </p:spTree>
    <p:extLst>
      <p:ext uri="{BB962C8B-B14F-4D97-AF65-F5344CB8AC3E}">
        <p14:creationId xmlns:p14="http://schemas.microsoft.com/office/powerpoint/2010/main" val="1998120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33</a:t>
            </a:fld>
            <a:endParaRPr lang="en-US"/>
          </a:p>
        </p:txBody>
      </p:sp>
    </p:spTree>
    <p:extLst>
      <p:ext uri="{BB962C8B-B14F-4D97-AF65-F5344CB8AC3E}">
        <p14:creationId xmlns:p14="http://schemas.microsoft.com/office/powerpoint/2010/main" val="29304909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34</a:t>
            </a:fld>
            <a:endParaRPr lang="en-US"/>
          </a:p>
        </p:txBody>
      </p:sp>
    </p:spTree>
    <p:extLst>
      <p:ext uri="{BB962C8B-B14F-4D97-AF65-F5344CB8AC3E}">
        <p14:creationId xmlns:p14="http://schemas.microsoft.com/office/powerpoint/2010/main" val="31386651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35</a:t>
            </a:fld>
            <a:endParaRPr lang="en-US"/>
          </a:p>
        </p:txBody>
      </p:sp>
    </p:spTree>
    <p:extLst>
      <p:ext uri="{BB962C8B-B14F-4D97-AF65-F5344CB8AC3E}">
        <p14:creationId xmlns:p14="http://schemas.microsoft.com/office/powerpoint/2010/main" val="3110501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36</a:t>
            </a:fld>
            <a:endParaRPr lang="en-US"/>
          </a:p>
        </p:txBody>
      </p:sp>
    </p:spTree>
    <p:extLst>
      <p:ext uri="{BB962C8B-B14F-4D97-AF65-F5344CB8AC3E}">
        <p14:creationId xmlns:p14="http://schemas.microsoft.com/office/powerpoint/2010/main" val="3938031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37</a:t>
            </a:fld>
            <a:endParaRPr lang="en-US"/>
          </a:p>
        </p:txBody>
      </p:sp>
    </p:spTree>
    <p:extLst>
      <p:ext uri="{BB962C8B-B14F-4D97-AF65-F5344CB8AC3E}">
        <p14:creationId xmlns:p14="http://schemas.microsoft.com/office/powerpoint/2010/main" val="8583684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38</a:t>
            </a:fld>
            <a:endParaRPr lang="en-US" dirty="0"/>
          </a:p>
        </p:txBody>
      </p:sp>
    </p:spTree>
    <p:extLst>
      <p:ext uri="{BB962C8B-B14F-4D97-AF65-F5344CB8AC3E}">
        <p14:creationId xmlns:p14="http://schemas.microsoft.com/office/powerpoint/2010/main" val="36051441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39</a:t>
            </a:fld>
            <a:endParaRPr lang="en-US" dirty="0"/>
          </a:p>
        </p:txBody>
      </p:sp>
    </p:spTree>
    <p:extLst>
      <p:ext uri="{BB962C8B-B14F-4D97-AF65-F5344CB8AC3E}">
        <p14:creationId xmlns:p14="http://schemas.microsoft.com/office/powerpoint/2010/main" val="3314924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40</a:t>
            </a:fld>
            <a:endParaRPr lang="en-US"/>
          </a:p>
        </p:txBody>
      </p:sp>
    </p:spTree>
    <p:extLst>
      <p:ext uri="{BB962C8B-B14F-4D97-AF65-F5344CB8AC3E}">
        <p14:creationId xmlns:p14="http://schemas.microsoft.com/office/powerpoint/2010/main" val="3574920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42</a:t>
            </a:fld>
            <a:endParaRPr lang="en-US"/>
          </a:p>
        </p:txBody>
      </p:sp>
    </p:spTree>
    <p:extLst>
      <p:ext uri="{BB962C8B-B14F-4D97-AF65-F5344CB8AC3E}">
        <p14:creationId xmlns:p14="http://schemas.microsoft.com/office/powerpoint/2010/main" val="2386355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a:t>
            </a:fld>
            <a:endParaRPr lang="en-US"/>
          </a:p>
        </p:txBody>
      </p:sp>
    </p:spTree>
    <p:extLst>
      <p:ext uri="{BB962C8B-B14F-4D97-AF65-F5344CB8AC3E}">
        <p14:creationId xmlns:p14="http://schemas.microsoft.com/office/powerpoint/2010/main" val="13944817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43</a:t>
            </a:fld>
            <a:endParaRPr lang="en-US"/>
          </a:p>
        </p:txBody>
      </p:sp>
    </p:spTree>
    <p:extLst>
      <p:ext uri="{BB962C8B-B14F-4D97-AF65-F5344CB8AC3E}">
        <p14:creationId xmlns:p14="http://schemas.microsoft.com/office/powerpoint/2010/main" val="21860292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44</a:t>
            </a:fld>
            <a:endParaRPr lang="en-US"/>
          </a:p>
        </p:txBody>
      </p:sp>
    </p:spTree>
    <p:extLst>
      <p:ext uri="{BB962C8B-B14F-4D97-AF65-F5344CB8AC3E}">
        <p14:creationId xmlns:p14="http://schemas.microsoft.com/office/powerpoint/2010/main" val="35419599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45</a:t>
            </a:fld>
            <a:endParaRPr lang="en-US"/>
          </a:p>
        </p:txBody>
      </p:sp>
    </p:spTree>
    <p:extLst>
      <p:ext uri="{BB962C8B-B14F-4D97-AF65-F5344CB8AC3E}">
        <p14:creationId xmlns:p14="http://schemas.microsoft.com/office/powerpoint/2010/main" val="7788429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46</a:t>
            </a:fld>
            <a:endParaRPr lang="en-US"/>
          </a:p>
        </p:txBody>
      </p:sp>
    </p:spTree>
    <p:extLst>
      <p:ext uri="{BB962C8B-B14F-4D97-AF65-F5344CB8AC3E}">
        <p14:creationId xmlns:p14="http://schemas.microsoft.com/office/powerpoint/2010/main" val="37240907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47</a:t>
            </a:fld>
            <a:endParaRPr lang="en-US"/>
          </a:p>
        </p:txBody>
      </p:sp>
    </p:spTree>
    <p:extLst>
      <p:ext uri="{BB962C8B-B14F-4D97-AF65-F5344CB8AC3E}">
        <p14:creationId xmlns:p14="http://schemas.microsoft.com/office/powerpoint/2010/main" val="4209760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48</a:t>
            </a:fld>
            <a:endParaRPr lang="en-US"/>
          </a:p>
        </p:txBody>
      </p:sp>
    </p:spTree>
    <p:extLst>
      <p:ext uri="{BB962C8B-B14F-4D97-AF65-F5344CB8AC3E}">
        <p14:creationId xmlns:p14="http://schemas.microsoft.com/office/powerpoint/2010/main" val="15954786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49</a:t>
            </a:fld>
            <a:endParaRPr lang="en-US"/>
          </a:p>
        </p:txBody>
      </p:sp>
    </p:spTree>
    <p:extLst>
      <p:ext uri="{BB962C8B-B14F-4D97-AF65-F5344CB8AC3E}">
        <p14:creationId xmlns:p14="http://schemas.microsoft.com/office/powerpoint/2010/main" val="3731023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50</a:t>
            </a:fld>
            <a:endParaRPr lang="en-US"/>
          </a:p>
        </p:txBody>
      </p:sp>
    </p:spTree>
    <p:extLst>
      <p:ext uri="{BB962C8B-B14F-4D97-AF65-F5344CB8AC3E}">
        <p14:creationId xmlns:p14="http://schemas.microsoft.com/office/powerpoint/2010/main" val="36941001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51</a:t>
            </a:fld>
            <a:endParaRPr lang="en-US" dirty="0"/>
          </a:p>
        </p:txBody>
      </p:sp>
    </p:spTree>
    <p:extLst>
      <p:ext uri="{BB962C8B-B14F-4D97-AF65-F5344CB8AC3E}">
        <p14:creationId xmlns:p14="http://schemas.microsoft.com/office/powerpoint/2010/main" val="9067419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52</a:t>
            </a:fld>
            <a:endParaRPr lang="en-US"/>
          </a:p>
        </p:txBody>
      </p:sp>
    </p:spTree>
    <p:extLst>
      <p:ext uri="{BB962C8B-B14F-4D97-AF65-F5344CB8AC3E}">
        <p14:creationId xmlns:p14="http://schemas.microsoft.com/office/powerpoint/2010/main" val="3102955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a:t>
            </a:fld>
            <a:endParaRPr lang="en-US"/>
          </a:p>
        </p:txBody>
      </p:sp>
    </p:spTree>
    <p:extLst>
      <p:ext uri="{BB962C8B-B14F-4D97-AF65-F5344CB8AC3E}">
        <p14:creationId xmlns:p14="http://schemas.microsoft.com/office/powerpoint/2010/main" val="34792059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53</a:t>
            </a:fld>
            <a:endParaRPr lang="en-US"/>
          </a:p>
        </p:txBody>
      </p:sp>
    </p:spTree>
    <p:extLst>
      <p:ext uri="{BB962C8B-B14F-4D97-AF65-F5344CB8AC3E}">
        <p14:creationId xmlns:p14="http://schemas.microsoft.com/office/powerpoint/2010/main" val="33616773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54</a:t>
            </a:fld>
            <a:endParaRPr lang="en-US"/>
          </a:p>
        </p:txBody>
      </p:sp>
    </p:spTree>
    <p:extLst>
      <p:ext uri="{BB962C8B-B14F-4D97-AF65-F5344CB8AC3E}">
        <p14:creationId xmlns:p14="http://schemas.microsoft.com/office/powerpoint/2010/main" val="1119068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55</a:t>
            </a:fld>
            <a:endParaRPr lang="en-US"/>
          </a:p>
        </p:txBody>
      </p:sp>
    </p:spTree>
    <p:extLst>
      <p:ext uri="{BB962C8B-B14F-4D97-AF65-F5344CB8AC3E}">
        <p14:creationId xmlns:p14="http://schemas.microsoft.com/office/powerpoint/2010/main" val="3653875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56</a:t>
            </a:fld>
            <a:endParaRPr lang="en-US"/>
          </a:p>
        </p:txBody>
      </p:sp>
    </p:spTree>
    <p:extLst>
      <p:ext uri="{BB962C8B-B14F-4D97-AF65-F5344CB8AC3E}">
        <p14:creationId xmlns:p14="http://schemas.microsoft.com/office/powerpoint/2010/main" val="9003586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57</a:t>
            </a:fld>
            <a:endParaRPr lang="en-US"/>
          </a:p>
        </p:txBody>
      </p:sp>
    </p:spTree>
    <p:extLst>
      <p:ext uri="{BB962C8B-B14F-4D97-AF65-F5344CB8AC3E}">
        <p14:creationId xmlns:p14="http://schemas.microsoft.com/office/powerpoint/2010/main" val="28695842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58</a:t>
            </a:fld>
            <a:endParaRPr lang="en-US"/>
          </a:p>
        </p:txBody>
      </p:sp>
    </p:spTree>
    <p:extLst>
      <p:ext uri="{BB962C8B-B14F-4D97-AF65-F5344CB8AC3E}">
        <p14:creationId xmlns:p14="http://schemas.microsoft.com/office/powerpoint/2010/main" val="13856181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59</a:t>
            </a:fld>
            <a:endParaRPr lang="en-US"/>
          </a:p>
        </p:txBody>
      </p:sp>
    </p:spTree>
    <p:extLst>
      <p:ext uri="{BB962C8B-B14F-4D97-AF65-F5344CB8AC3E}">
        <p14:creationId xmlns:p14="http://schemas.microsoft.com/office/powerpoint/2010/main" val="17776401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60</a:t>
            </a:fld>
            <a:endParaRPr lang="en-US"/>
          </a:p>
        </p:txBody>
      </p:sp>
    </p:spTree>
    <p:extLst>
      <p:ext uri="{BB962C8B-B14F-4D97-AF65-F5344CB8AC3E}">
        <p14:creationId xmlns:p14="http://schemas.microsoft.com/office/powerpoint/2010/main" val="15097847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61</a:t>
            </a:fld>
            <a:endParaRPr lang="en-US"/>
          </a:p>
        </p:txBody>
      </p:sp>
    </p:spTree>
    <p:extLst>
      <p:ext uri="{BB962C8B-B14F-4D97-AF65-F5344CB8AC3E}">
        <p14:creationId xmlns:p14="http://schemas.microsoft.com/office/powerpoint/2010/main" val="38823467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62</a:t>
            </a:fld>
            <a:endParaRPr lang="en-US"/>
          </a:p>
        </p:txBody>
      </p:sp>
    </p:spTree>
    <p:extLst>
      <p:ext uri="{BB962C8B-B14F-4D97-AF65-F5344CB8AC3E}">
        <p14:creationId xmlns:p14="http://schemas.microsoft.com/office/powerpoint/2010/main" val="369489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a:t>
            </a:fld>
            <a:endParaRPr lang="en-US"/>
          </a:p>
        </p:txBody>
      </p:sp>
    </p:spTree>
    <p:extLst>
      <p:ext uri="{BB962C8B-B14F-4D97-AF65-F5344CB8AC3E}">
        <p14:creationId xmlns:p14="http://schemas.microsoft.com/office/powerpoint/2010/main" val="263178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63</a:t>
            </a:fld>
            <a:endParaRPr lang="en-US"/>
          </a:p>
        </p:txBody>
      </p:sp>
    </p:spTree>
    <p:extLst>
      <p:ext uri="{BB962C8B-B14F-4D97-AF65-F5344CB8AC3E}">
        <p14:creationId xmlns:p14="http://schemas.microsoft.com/office/powerpoint/2010/main" val="36155464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64</a:t>
            </a:fld>
            <a:endParaRPr lang="en-US"/>
          </a:p>
        </p:txBody>
      </p:sp>
    </p:spTree>
    <p:extLst>
      <p:ext uri="{BB962C8B-B14F-4D97-AF65-F5344CB8AC3E}">
        <p14:creationId xmlns:p14="http://schemas.microsoft.com/office/powerpoint/2010/main" val="203416769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65</a:t>
            </a:fld>
            <a:endParaRPr lang="en-US"/>
          </a:p>
        </p:txBody>
      </p:sp>
    </p:spTree>
    <p:extLst>
      <p:ext uri="{BB962C8B-B14F-4D97-AF65-F5344CB8AC3E}">
        <p14:creationId xmlns:p14="http://schemas.microsoft.com/office/powerpoint/2010/main" val="9401817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66</a:t>
            </a:fld>
            <a:endParaRPr lang="en-US" dirty="0"/>
          </a:p>
        </p:txBody>
      </p:sp>
    </p:spTree>
    <p:extLst>
      <p:ext uri="{BB962C8B-B14F-4D97-AF65-F5344CB8AC3E}">
        <p14:creationId xmlns:p14="http://schemas.microsoft.com/office/powerpoint/2010/main" val="33129222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67</a:t>
            </a:fld>
            <a:endParaRPr lang="en-US"/>
          </a:p>
        </p:txBody>
      </p:sp>
    </p:spTree>
    <p:extLst>
      <p:ext uri="{BB962C8B-B14F-4D97-AF65-F5344CB8AC3E}">
        <p14:creationId xmlns:p14="http://schemas.microsoft.com/office/powerpoint/2010/main" val="14921135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68</a:t>
            </a:fld>
            <a:endParaRPr lang="en-US"/>
          </a:p>
        </p:txBody>
      </p:sp>
    </p:spTree>
    <p:extLst>
      <p:ext uri="{BB962C8B-B14F-4D97-AF65-F5344CB8AC3E}">
        <p14:creationId xmlns:p14="http://schemas.microsoft.com/office/powerpoint/2010/main" val="14565866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69</a:t>
            </a:fld>
            <a:endParaRPr lang="en-US"/>
          </a:p>
        </p:txBody>
      </p:sp>
    </p:spTree>
    <p:extLst>
      <p:ext uri="{BB962C8B-B14F-4D97-AF65-F5344CB8AC3E}">
        <p14:creationId xmlns:p14="http://schemas.microsoft.com/office/powerpoint/2010/main" val="15330135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70</a:t>
            </a:fld>
            <a:endParaRPr lang="en-US"/>
          </a:p>
        </p:txBody>
      </p:sp>
    </p:spTree>
    <p:extLst>
      <p:ext uri="{BB962C8B-B14F-4D97-AF65-F5344CB8AC3E}">
        <p14:creationId xmlns:p14="http://schemas.microsoft.com/office/powerpoint/2010/main" val="20896658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71</a:t>
            </a:fld>
            <a:endParaRPr lang="en-US"/>
          </a:p>
        </p:txBody>
      </p:sp>
    </p:spTree>
    <p:extLst>
      <p:ext uri="{BB962C8B-B14F-4D97-AF65-F5344CB8AC3E}">
        <p14:creationId xmlns:p14="http://schemas.microsoft.com/office/powerpoint/2010/main" val="42880130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73</a:t>
            </a:fld>
            <a:endParaRPr lang="en-US"/>
          </a:p>
        </p:txBody>
      </p:sp>
    </p:spTree>
    <p:extLst>
      <p:ext uri="{BB962C8B-B14F-4D97-AF65-F5344CB8AC3E}">
        <p14:creationId xmlns:p14="http://schemas.microsoft.com/office/powerpoint/2010/main" val="3463700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a:t>
            </a:fld>
            <a:endParaRPr lang="en-US"/>
          </a:p>
        </p:txBody>
      </p:sp>
    </p:spTree>
    <p:extLst>
      <p:ext uri="{BB962C8B-B14F-4D97-AF65-F5344CB8AC3E}">
        <p14:creationId xmlns:p14="http://schemas.microsoft.com/office/powerpoint/2010/main" val="8883583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74</a:t>
            </a:fld>
            <a:endParaRPr lang="en-US"/>
          </a:p>
        </p:txBody>
      </p:sp>
    </p:spTree>
    <p:extLst>
      <p:ext uri="{BB962C8B-B14F-4D97-AF65-F5344CB8AC3E}">
        <p14:creationId xmlns:p14="http://schemas.microsoft.com/office/powerpoint/2010/main" val="29620674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75</a:t>
            </a:fld>
            <a:endParaRPr lang="en-US"/>
          </a:p>
        </p:txBody>
      </p:sp>
    </p:spTree>
    <p:extLst>
      <p:ext uri="{BB962C8B-B14F-4D97-AF65-F5344CB8AC3E}">
        <p14:creationId xmlns:p14="http://schemas.microsoft.com/office/powerpoint/2010/main" val="21066564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77</a:t>
            </a:fld>
            <a:endParaRPr lang="en-US" dirty="0"/>
          </a:p>
        </p:txBody>
      </p:sp>
    </p:spTree>
    <p:extLst>
      <p:ext uri="{BB962C8B-B14F-4D97-AF65-F5344CB8AC3E}">
        <p14:creationId xmlns:p14="http://schemas.microsoft.com/office/powerpoint/2010/main" val="4780890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FFCFF5-268C-450A-90CA-A9303B69089F}" type="slidenum">
              <a:rPr lang="en-US" smtClean="0"/>
              <a:t>78</a:t>
            </a:fld>
            <a:endParaRPr lang="en-US"/>
          </a:p>
        </p:txBody>
      </p:sp>
    </p:spTree>
    <p:extLst>
      <p:ext uri="{BB962C8B-B14F-4D97-AF65-F5344CB8AC3E}">
        <p14:creationId xmlns:p14="http://schemas.microsoft.com/office/powerpoint/2010/main" val="26160313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81</a:t>
            </a:fld>
            <a:endParaRPr lang="en-US"/>
          </a:p>
        </p:txBody>
      </p:sp>
    </p:spTree>
    <p:extLst>
      <p:ext uri="{BB962C8B-B14F-4D97-AF65-F5344CB8AC3E}">
        <p14:creationId xmlns:p14="http://schemas.microsoft.com/office/powerpoint/2010/main" val="2357184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5369"/>
              </a:solidFill>
            </a:endParaRPr>
          </a:p>
        </p:txBody>
      </p:sp>
      <p:sp>
        <p:nvSpPr>
          <p:cNvPr id="4" name="Slide Number Placeholder 3"/>
          <p:cNvSpPr>
            <a:spLocks noGrp="1"/>
          </p:cNvSpPr>
          <p:nvPr>
            <p:ph type="sldNum" sz="quarter" idx="10"/>
          </p:nvPr>
        </p:nvSpPr>
        <p:spPr/>
        <p:txBody>
          <a:bodyPr/>
          <a:lstStyle/>
          <a:p>
            <a:fld id="{53FFCFF5-268C-450A-90CA-A9303B69089F}" type="slidenum">
              <a:rPr lang="en-US" smtClean="0"/>
              <a:t>83</a:t>
            </a:fld>
            <a:endParaRPr lang="en-US"/>
          </a:p>
        </p:txBody>
      </p:sp>
    </p:spTree>
    <p:extLst>
      <p:ext uri="{BB962C8B-B14F-4D97-AF65-F5344CB8AC3E}">
        <p14:creationId xmlns:p14="http://schemas.microsoft.com/office/powerpoint/2010/main" val="22953122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85</a:t>
            </a:fld>
            <a:endParaRPr lang="en-US" dirty="0"/>
          </a:p>
        </p:txBody>
      </p:sp>
    </p:spTree>
    <p:extLst>
      <p:ext uri="{BB962C8B-B14F-4D97-AF65-F5344CB8AC3E}">
        <p14:creationId xmlns:p14="http://schemas.microsoft.com/office/powerpoint/2010/main" val="48232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86</a:t>
            </a:fld>
            <a:endParaRPr lang="en-US" dirty="0"/>
          </a:p>
        </p:txBody>
      </p:sp>
    </p:spTree>
    <p:extLst>
      <p:ext uri="{BB962C8B-B14F-4D97-AF65-F5344CB8AC3E}">
        <p14:creationId xmlns:p14="http://schemas.microsoft.com/office/powerpoint/2010/main" val="37324561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87</a:t>
            </a:fld>
            <a:endParaRPr lang="en-US" dirty="0"/>
          </a:p>
        </p:txBody>
      </p:sp>
    </p:spTree>
    <p:extLst>
      <p:ext uri="{BB962C8B-B14F-4D97-AF65-F5344CB8AC3E}">
        <p14:creationId xmlns:p14="http://schemas.microsoft.com/office/powerpoint/2010/main" val="12802337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88</a:t>
            </a:fld>
            <a:endParaRPr lang="en-US"/>
          </a:p>
        </p:txBody>
      </p:sp>
    </p:spTree>
    <p:extLst>
      <p:ext uri="{BB962C8B-B14F-4D97-AF65-F5344CB8AC3E}">
        <p14:creationId xmlns:p14="http://schemas.microsoft.com/office/powerpoint/2010/main" val="107964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a:t>
            </a:fld>
            <a:endParaRPr lang="en-US"/>
          </a:p>
        </p:txBody>
      </p:sp>
    </p:spTree>
    <p:extLst>
      <p:ext uri="{BB962C8B-B14F-4D97-AF65-F5344CB8AC3E}">
        <p14:creationId xmlns:p14="http://schemas.microsoft.com/office/powerpoint/2010/main" val="38655805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89</a:t>
            </a:fld>
            <a:endParaRPr lang="en-US"/>
          </a:p>
        </p:txBody>
      </p:sp>
    </p:spTree>
    <p:extLst>
      <p:ext uri="{BB962C8B-B14F-4D97-AF65-F5344CB8AC3E}">
        <p14:creationId xmlns:p14="http://schemas.microsoft.com/office/powerpoint/2010/main" val="223538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FCFF5-268C-450A-90CA-A9303B69089F}" type="slidenum">
              <a:rPr lang="en-US" smtClean="0"/>
              <a:t>9</a:t>
            </a:fld>
            <a:endParaRPr lang="en-US"/>
          </a:p>
        </p:txBody>
      </p:sp>
    </p:spTree>
    <p:extLst>
      <p:ext uri="{BB962C8B-B14F-4D97-AF65-F5344CB8AC3E}">
        <p14:creationId xmlns:p14="http://schemas.microsoft.com/office/powerpoint/2010/main" val="32152329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1657352"/>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3" y="2743200"/>
            <a:ext cx="7880905" cy="97155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
        <p:nvSpPr>
          <p:cNvPr id="8" name="Rectangle 7"/>
          <p:cNvSpPr/>
          <p:nvPr userDrawn="1"/>
        </p:nvSpPr>
        <p:spPr>
          <a:xfrm>
            <a:off x="-3886200" y="0"/>
            <a:ext cx="3657600" cy="5314950"/>
          </a:xfrm>
          <a:prstGeom prst="rect">
            <a:avLst/>
          </a:prstGeom>
          <a:solidFill>
            <a:schemeClr val="tx2">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schemeClr val="tx2"/>
                </a:solidFill>
              </a:rPr>
              <a:t>Slide Design Guidelines</a:t>
            </a:r>
          </a:p>
          <a:p>
            <a:pPr marL="0" lvl="0" indent="0">
              <a:buFont typeface="Arial" panose="020B0604020202020204" pitchFamily="34" charset="0"/>
              <a:buNone/>
            </a:pPr>
            <a:endParaRPr lang="en-US" b="1" dirty="0">
              <a:solidFill>
                <a:schemeClr val="tx2"/>
              </a:solidFill>
            </a:endParaRPr>
          </a:p>
          <a:p>
            <a:pPr marL="285750" lvl="0" indent="-285750">
              <a:buFont typeface="Arial" panose="020B0604020202020204" pitchFamily="34" charset="0"/>
              <a:buChar char="•"/>
            </a:pPr>
            <a:r>
              <a:rPr lang="en-US" dirty="0">
                <a:solidFill>
                  <a:schemeClr val="tx2"/>
                </a:solidFill>
              </a:rPr>
              <a:t>Follow the </a:t>
            </a:r>
            <a:r>
              <a:rPr lang="en-US" b="1" dirty="0">
                <a:solidFill>
                  <a:schemeClr val="tx2"/>
                </a:solidFill>
              </a:rPr>
              <a:t>5</a:t>
            </a:r>
            <a:r>
              <a:rPr lang="en-US" dirty="0">
                <a:solidFill>
                  <a:schemeClr val="tx2"/>
                </a:solidFill>
              </a:rPr>
              <a:t> </a:t>
            </a:r>
            <a:r>
              <a:rPr lang="en-US" b="1" dirty="0">
                <a:solidFill>
                  <a:schemeClr val="tx2"/>
                </a:solidFill>
              </a:rPr>
              <a:t>slide design principles</a:t>
            </a:r>
            <a:r>
              <a:rPr lang="en-US" dirty="0">
                <a:solidFill>
                  <a:schemeClr val="tx2"/>
                </a:solidFill>
              </a:rPr>
              <a:t> from the</a:t>
            </a:r>
            <a:r>
              <a:rPr lang="en-US" baseline="0" dirty="0">
                <a:solidFill>
                  <a:schemeClr val="tx2"/>
                </a:solidFill>
              </a:rPr>
              <a:t> video </a:t>
            </a:r>
            <a:r>
              <a:rPr lang="en-US" sz="1800" b="0" i="1" kern="1200" dirty="0">
                <a:solidFill>
                  <a:srgbClr val="0070C0"/>
                </a:solidFill>
                <a:effectLst/>
                <a:latin typeface="+mn-lt"/>
                <a:ea typeface="+mn-ea"/>
                <a:cs typeface="+mn-cs"/>
              </a:rPr>
              <a:t>How to avoid death By PowerPoint  </a:t>
            </a:r>
            <a:r>
              <a:rPr lang="en-US" baseline="0" dirty="0">
                <a:solidFill>
                  <a:schemeClr val="tx2"/>
                </a:solidFill>
              </a:rPr>
              <a:t>or refer to job aid</a:t>
            </a:r>
          </a:p>
          <a:p>
            <a:pPr marL="285750" lvl="0" indent="-285750">
              <a:buFont typeface="Arial" panose="020B0604020202020204" pitchFamily="34" charset="0"/>
              <a:buChar char="•"/>
            </a:pPr>
            <a:r>
              <a:rPr lang="en-US" baseline="0" dirty="0">
                <a:solidFill>
                  <a:schemeClr val="tx2"/>
                </a:solidFill>
              </a:rPr>
              <a:t>Adhere to </a:t>
            </a:r>
            <a:r>
              <a:rPr lang="en-US" b="1" baseline="0" dirty="0">
                <a:solidFill>
                  <a:schemeClr val="tx2"/>
                </a:solidFill>
              </a:rPr>
              <a:t>LCD ABC model </a:t>
            </a:r>
            <a:r>
              <a:rPr lang="en-US" baseline="0" dirty="0">
                <a:solidFill>
                  <a:schemeClr val="tx2"/>
                </a:solidFill>
              </a:rPr>
              <a:t>for training slides</a:t>
            </a:r>
          </a:p>
          <a:p>
            <a:pPr marL="285750" lvl="0" indent="-285750">
              <a:buFont typeface="Arial" panose="020B0604020202020204" pitchFamily="34" charset="0"/>
              <a:buChar char="•"/>
            </a:pPr>
            <a:r>
              <a:rPr lang="en-US" baseline="0" dirty="0">
                <a:solidFill>
                  <a:schemeClr val="tx2"/>
                </a:solidFill>
              </a:rPr>
              <a:t>Many of the template slides have guidelines on the left like this one</a:t>
            </a:r>
          </a:p>
          <a:p>
            <a:pPr marL="285750" lvl="0" indent="-285750">
              <a:buFont typeface="Arial" panose="020B0604020202020204" pitchFamily="34" charset="0"/>
              <a:buChar char="•"/>
            </a:pPr>
            <a:r>
              <a:rPr lang="en-US" baseline="0" dirty="0">
                <a:solidFill>
                  <a:schemeClr val="tx2"/>
                </a:solidFill>
              </a:rPr>
              <a:t>Slide titles, formatting, and colors may be modified to meet the needs of the course as long the slide principles and ABC model are followed</a:t>
            </a:r>
          </a:p>
          <a:p>
            <a:pPr marL="285750" lvl="0" indent="-285750">
              <a:buFont typeface="Arial" panose="020B0604020202020204" pitchFamily="34" charset="0"/>
              <a:buChar char="•"/>
            </a:pPr>
            <a:r>
              <a:rPr lang="en-US" baseline="0" dirty="0">
                <a:solidFill>
                  <a:schemeClr val="tx2"/>
                </a:solidFill>
              </a:rPr>
              <a:t>To remove these guidelines, see steps in slide notes</a:t>
            </a:r>
          </a:p>
          <a:p>
            <a:pPr marL="285750" lvl="0" indent="-285750">
              <a:buFont typeface="Arial" panose="020B0604020202020204" pitchFamily="34" charset="0"/>
              <a:buChar char="•"/>
            </a:pPr>
            <a:endParaRPr lang="en-US" dirty="0">
              <a:solidFill>
                <a:schemeClr val="tx2"/>
              </a:solidFill>
            </a:endParaRPr>
          </a:p>
        </p:txBody>
      </p:sp>
    </p:spTree>
    <p:custDataLst>
      <p:tags r:id="rId1"/>
    </p:custDataLst>
    <p:extLst>
      <p:ext uri="{BB962C8B-B14F-4D97-AF65-F5344CB8AC3E}">
        <p14:creationId xmlns:p14="http://schemas.microsoft.com/office/powerpoint/2010/main" val="318062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b="1" dirty="0">
                <a:solidFill>
                  <a:schemeClr val="tx2"/>
                </a:solidFill>
              </a:rPr>
              <a:t>Body of Content</a:t>
            </a: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r>
              <a:rPr lang="en-US" b="1" dirty="0">
                <a:solidFill>
                  <a:schemeClr val="tx2"/>
                </a:solidFill>
              </a:rPr>
              <a:t>Recaps</a:t>
            </a:r>
            <a:r>
              <a:rPr lang="en-US" b="1" baseline="0" dirty="0">
                <a:solidFill>
                  <a:schemeClr val="tx2"/>
                </a:solidFill>
              </a:rPr>
              <a:t> or Reviews:</a:t>
            </a:r>
          </a:p>
          <a:p>
            <a:pPr marL="0" lvl="0" indent="0">
              <a:buFont typeface="Arial" panose="020B0604020202020204" pitchFamily="34" charset="0"/>
              <a:buNone/>
            </a:pPr>
            <a:endParaRPr lang="en-US" b="1" dirty="0">
              <a:solidFill>
                <a:schemeClr val="tx2"/>
              </a:solidFill>
            </a:endParaRPr>
          </a:p>
          <a:p>
            <a:pPr marL="285750" lvl="0" indent="-285750">
              <a:buFont typeface="Arial" panose="020B0604020202020204" pitchFamily="34" charset="0"/>
              <a:buChar char="•"/>
            </a:pPr>
            <a:r>
              <a:rPr lang="en-US" b="0" dirty="0">
                <a:solidFill>
                  <a:schemeClr val="tx2"/>
                </a:solidFill>
              </a:rPr>
              <a:t>Towards the end of each module before the check on learning, do a quick recap</a:t>
            </a:r>
            <a:r>
              <a:rPr lang="en-US" b="0" baseline="0" dirty="0">
                <a:solidFill>
                  <a:schemeClr val="tx2"/>
                </a:solidFill>
              </a:rPr>
              <a:t> or review of key concepts</a:t>
            </a:r>
          </a:p>
          <a:p>
            <a:pPr marL="285750" lvl="0" indent="-285750">
              <a:buFont typeface="Arial" panose="020B0604020202020204" pitchFamily="34" charset="0"/>
              <a:buChar char="•"/>
            </a:pPr>
            <a:r>
              <a:rPr lang="en-US" b="0" baseline="0" dirty="0">
                <a:solidFill>
                  <a:schemeClr val="tx2"/>
                </a:solidFill>
              </a:rPr>
              <a:t>Recaps help determine if participants are prepared sufficiently for the check on learning</a:t>
            </a:r>
          </a:p>
          <a:p>
            <a:pPr marL="285750" lvl="0" indent="-285750">
              <a:buFont typeface="Arial" panose="020B0604020202020204" pitchFamily="34" charset="0"/>
              <a:buChar char="•"/>
            </a:pPr>
            <a:r>
              <a:rPr lang="en-US" b="0" baseline="0" dirty="0">
                <a:solidFill>
                  <a:schemeClr val="tx2"/>
                </a:solidFill>
              </a:rPr>
              <a:t>Allow time for questions</a:t>
            </a:r>
            <a:endParaRPr lang="en-US" dirty="0">
              <a:solidFill>
                <a:schemeClr val="tx2"/>
              </a:solidFill>
            </a:endParaRPr>
          </a:p>
        </p:txBody>
      </p:sp>
      <p:sp>
        <p:nvSpPr>
          <p:cNvPr id="6" name="Oval 5"/>
          <p:cNvSpPr/>
          <p:nvPr userDrawn="1"/>
        </p:nvSpPr>
        <p:spPr>
          <a:xfrm>
            <a:off x="-990600" y="133350"/>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B</a:t>
            </a:r>
          </a:p>
        </p:txBody>
      </p:sp>
    </p:spTree>
    <p:custDataLst>
      <p:tags r:id="rId1"/>
    </p:custDataLst>
    <p:extLst>
      <p:ext uri="{BB962C8B-B14F-4D97-AF65-F5344CB8AC3E}">
        <p14:creationId xmlns:p14="http://schemas.microsoft.com/office/powerpoint/2010/main" val="272231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86385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25821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a:off x="-3886200" y="0"/>
            <a:ext cx="3657600" cy="51435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b="1" dirty="0">
                <a:solidFill>
                  <a:schemeClr val="tx2"/>
                </a:solidFill>
              </a:rPr>
              <a:t>Check on Learning</a:t>
            </a:r>
          </a:p>
          <a:p>
            <a:pPr marL="0" lvl="0" indent="0">
              <a:buFont typeface="Arial" panose="020B0604020202020204" pitchFamily="34" charset="0"/>
              <a:buNone/>
            </a:pPr>
            <a:endParaRPr lang="en-US" b="1" dirty="0">
              <a:solidFill>
                <a:schemeClr val="tx2"/>
              </a:solidFill>
            </a:endParaRPr>
          </a:p>
          <a:p>
            <a:pPr marL="285750" lvl="0" indent="-285750">
              <a:buFont typeface="Arial" panose="020B0604020202020204" pitchFamily="34" charset="0"/>
              <a:buChar char="•"/>
            </a:pPr>
            <a:endParaRPr lang="en-US" b="1" dirty="0">
              <a:solidFill>
                <a:schemeClr val="tx2"/>
              </a:solidFill>
            </a:endParaRPr>
          </a:p>
          <a:p>
            <a:pPr marL="285750" lvl="0" indent="-285750">
              <a:buFont typeface="Arial" panose="020B0604020202020204" pitchFamily="34" charset="0"/>
              <a:buChar char="•"/>
            </a:pPr>
            <a:r>
              <a:rPr lang="en-US" b="0" dirty="0">
                <a:solidFill>
                  <a:schemeClr val="tx2"/>
                </a:solidFill>
              </a:rPr>
              <a:t>Each terminal and enabling objective must have a</a:t>
            </a:r>
            <a:r>
              <a:rPr lang="en-US" b="0" baseline="0" dirty="0">
                <a:solidFill>
                  <a:schemeClr val="tx2"/>
                </a:solidFill>
              </a:rPr>
              <a:t> check on learning</a:t>
            </a:r>
          </a:p>
          <a:p>
            <a:pPr marL="285750" lvl="0" indent="-285750">
              <a:buFont typeface="Arial" panose="020B0604020202020204" pitchFamily="34" charset="0"/>
              <a:buChar char="•"/>
            </a:pPr>
            <a:r>
              <a:rPr lang="en-US" b="0" baseline="0" dirty="0">
                <a:solidFill>
                  <a:schemeClr val="tx2"/>
                </a:solidFill>
              </a:rPr>
              <a:t>Each check must align 100% with the objective statement (the check is the objective)</a:t>
            </a:r>
          </a:p>
          <a:p>
            <a:pPr marL="285750" lvl="0" indent="-285750">
              <a:buFont typeface="Arial" panose="020B0604020202020204" pitchFamily="34" charset="0"/>
              <a:buChar char="•"/>
            </a:pPr>
            <a:r>
              <a:rPr lang="en-US" b="0" i="1" baseline="0" dirty="0">
                <a:solidFill>
                  <a:schemeClr val="tx2"/>
                </a:solidFill>
              </a:rPr>
              <a:t>Practice</a:t>
            </a:r>
            <a:r>
              <a:rPr lang="en-US" b="0" baseline="0" dirty="0">
                <a:solidFill>
                  <a:schemeClr val="tx2"/>
                </a:solidFill>
              </a:rPr>
              <a:t> checks in the </a:t>
            </a:r>
            <a:r>
              <a:rPr lang="en-US" b="1" baseline="0" dirty="0">
                <a:solidFill>
                  <a:schemeClr val="tx2"/>
                </a:solidFill>
              </a:rPr>
              <a:t>B</a:t>
            </a:r>
            <a:r>
              <a:rPr lang="en-US" b="0" baseline="0" dirty="0">
                <a:solidFill>
                  <a:schemeClr val="tx2"/>
                </a:solidFill>
              </a:rPr>
              <a:t>ody may be completed in groups, pairs or independently</a:t>
            </a:r>
          </a:p>
          <a:p>
            <a:pPr marL="285750" lvl="0" indent="-285750">
              <a:buFont typeface="Arial" panose="020B0604020202020204" pitchFamily="34" charset="0"/>
              <a:buChar char="•"/>
            </a:pPr>
            <a:r>
              <a:rPr lang="en-US" b="0" i="1" baseline="0" dirty="0">
                <a:solidFill>
                  <a:schemeClr val="tx2"/>
                </a:solidFill>
              </a:rPr>
              <a:t>Final </a:t>
            </a:r>
            <a:r>
              <a:rPr lang="en-US" b="0" baseline="0" dirty="0">
                <a:solidFill>
                  <a:schemeClr val="tx2"/>
                </a:solidFill>
              </a:rPr>
              <a:t>checks in the </a:t>
            </a:r>
            <a:r>
              <a:rPr lang="en-US" b="1" baseline="0" dirty="0">
                <a:solidFill>
                  <a:schemeClr val="tx2"/>
                </a:solidFill>
              </a:rPr>
              <a:t>C</a:t>
            </a:r>
            <a:r>
              <a:rPr lang="en-US" b="0" baseline="0" dirty="0">
                <a:solidFill>
                  <a:schemeClr val="tx2"/>
                </a:solidFill>
              </a:rPr>
              <a:t>heck must be completed independently</a:t>
            </a:r>
          </a:p>
          <a:p>
            <a:pPr marL="285750" lvl="0" indent="-285750">
              <a:buFont typeface="Arial" panose="020B0604020202020204" pitchFamily="34" charset="0"/>
              <a:buChar char="•"/>
            </a:pPr>
            <a:r>
              <a:rPr lang="en-US" b="0" baseline="0" dirty="0">
                <a:solidFill>
                  <a:schemeClr val="tx2"/>
                </a:solidFill>
              </a:rPr>
              <a:t>Facilitator must confirm that each person completed </a:t>
            </a:r>
            <a:r>
              <a:rPr lang="en-US" b="0" i="1" baseline="0" dirty="0">
                <a:solidFill>
                  <a:schemeClr val="tx2"/>
                </a:solidFill>
              </a:rPr>
              <a:t>final </a:t>
            </a:r>
            <a:r>
              <a:rPr lang="en-US" b="0" baseline="0" dirty="0">
                <a:solidFill>
                  <a:schemeClr val="tx2"/>
                </a:solidFill>
              </a:rPr>
              <a:t>check</a:t>
            </a:r>
          </a:p>
          <a:p>
            <a:pPr marL="285750" lvl="0" indent="-285750">
              <a:buFont typeface="Arial" panose="020B0604020202020204" pitchFamily="34" charset="0"/>
              <a:buChar char="•"/>
            </a:pPr>
            <a:endParaRPr lang="en-US" b="0" baseline="0" dirty="0">
              <a:solidFill>
                <a:schemeClr val="tx2"/>
              </a:solidFill>
            </a:endParaRPr>
          </a:p>
          <a:p>
            <a:pPr marL="0" lvl="0" indent="0">
              <a:buFont typeface="Arial" panose="020B0604020202020204" pitchFamily="34" charset="0"/>
              <a:buNone/>
            </a:pPr>
            <a:endParaRPr lang="en-US" b="0" baseline="0" dirty="0">
              <a:solidFill>
                <a:schemeClr val="tx2"/>
              </a:solidFill>
            </a:endParaRP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endParaRPr lang="en-US" dirty="0">
              <a:solidFill>
                <a:schemeClr val="tx2"/>
              </a:solidFill>
            </a:endParaRPr>
          </a:p>
        </p:txBody>
      </p:sp>
      <p:sp>
        <p:nvSpPr>
          <p:cNvPr id="6" name="Oval 5"/>
          <p:cNvSpPr/>
          <p:nvPr userDrawn="1"/>
        </p:nvSpPr>
        <p:spPr>
          <a:xfrm>
            <a:off x="-990600" y="133350"/>
            <a:ext cx="579311" cy="59406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C</a:t>
            </a:r>
          </a:p>
        </p:txBody>
      </p:sp>
    </p:spTree>
    <p:custDataLst>
      <p:tags r:id="rId1"/>
    </p:custDataLst>
    <p:extLst>
      <p:ext uri="{BB962C8B-B14F-4D97-AF65-F5344CB8AC3E}">
        <p14:creationId xmlns:p14="http://schemas.microsoft.com/office/powerpoint/2010/main" val="2377181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a:off x="-3886200" y="0"/>
            <a:ext cx="3657600" cy="51435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b="1" dirty="0">
                <a:solidFill>
                  <a:schemeClr val="tx2"/>
                </a:solidFill>
              </a:rPr>
              <a:t>Check on Learning</a:t>
            </a:r>
          </a:p>
          <a:p>
            <a:pPr marL="0" lvl="0" indent="0">
              <a:buFont typeface="Arial" panose="020B0604020202020204" pitchFamily="34" charset="0"/>
              <a:buNone/>
            </a:pPr>
            <a:endParaRPr lang="en-US" b="1" dirty="0">
              <a:solidFill>
                <a:schemeClr val="tx2"/>
              </a:solidFill>
            </a:endParaRPr>
          </a:p>
          <a:p>
            <a:pPr marL="285750" lvl="0" indent="-285750">
              <a:buFont typeface="Arial" panose="020B0604020202020204" pitchFamily="34" charset="0"/>
              <a:buChar char="•"/>
            </a:pPr>
            <a:endParaRPr lang="en-US" b="1" dirty="0">
              <a:solidFill>
                <a:schemeClr val="tx2"/>
              </a:solidFill>
            </a:endParaRPr>
          </a:p>
          <a:p>
            <a:pPr marL="285750" lvl="0" indent="-285750">
              <a:buFont typeface="Arial" panose="020B0604020202020204" pitchFamily="34" charset="0"/>
              <a:buChar char="•"/>
            </a:pPr>
            <a:r>
              <a:rPr lang="en-US" b="0" baseline="0" dirty="0">
                <a:solidFill>
                  <a:schemeClr val="tx2"/>
                </a:solidFill>
              </a:rPr>
              <a:t>During the C, restate the terminal objective</a:t>
            </a:r>
          </a:p>
          <a:p>
            <a:pPr marL="285750" lvl="0" indent="-285750">
              <a:buFont typeface="Arial" panose="020B0604020202020204" pitchFamily="34" charset="0"/>
              <a:buChar char="•"/>
            </a:pPr>
            <a:r>
              <a:rPr lang="en-US" b="0" baseline="0" dirty="0">
                <a:solidFill>
                  <a:schemeClr val="tx2"/>
                </a:solidFill>
              </a:rPr>
              <a:t>Restating objective confirms that the learners achieved exactly what was stated at the beginning</a:t>
            </a:r>
          </a:p>
          <a:p>
            <a:pPr marL="0" lvl="0" indent="0">
              <a:buFont typeface="Arial" panose="020B0604020202020204" pitchFamily="34" charset="0"/>
              <a:buNone/>
            </a:pPr>
            <a:endParaRPr lang="en-US" b="0" baseline="0" dirty="0">
              <a:solidFill>
                <a:schemeClr val="tx2"/>
              </a:solidFill>
            </a:endParaRP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endParaRPr lang="en-US" dirty="0">
              <a:solidFill>
                <a:schemeClr val="tx2"/>
              </a:solidFill>
            </a:endParaRPr>
          </a:p>
        </p:txBody>
      </p:sp>
      <p:sp>
        <p:nvSpPr>
          <p:cNvPr id="6" name="Oval 5"/>
          <p:cNvSpPr/>
          <p:nvPr userDrawn="1"/>
        </p:nvSpPr>
        <p:spPr>
          <a:xfrm>
            <a:off x="-990600" y="133350"/>
            <a:ext cx="579311" cy="59406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C</a:t>
            </a:r>
          </a:p>
        </p:txBody>
      </p:sp>
    </p:spTree>
    <p:custDataLst>
      <p:tags r:id="rId1"/>
    </p:custDataLst>
    <p:extLst>
      <p:ext uri="{BB962C8B-B14F-4D97-AF65-F5344CB8AC3E}">
        <p14:creationId xmlns:p14="http://schemas.microsoft.com/office/powerpoint/2010/main" val="3103297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a:off x="-3886200" y="0"/>
            <a:ext cx="3657600" cy="51435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b="1" dirty="0">
                <a:solidFill>
                  <a:schemeClr val="tx2"/>
                </a:solidFill>
              </a:rPr>
              <a:t>Check on Learning</a:t>
            </a:r>
          </a:p>
          <a:p>
            <a:pPr marL="0" lvl="0" indent="0">
              <a:buFont typeface="Arial" panose="020B0604020202020204" pitchFamily="34" charset="0"/>
              <a:buNone/>
            </a:pPr>
            <a:endParaRPr lang="en-US" b="1" dirty="0">
              <a:solidFill>
                <a:schemeClr val="tx2"/>
              </a:solidFill>
            </a:endParaRPr>
          </a:p>
          <a:p>
            <a:pPr marL="285750" lvl="0" indent="-285750">
              <a:buFont typeface="Arial" panose="020B0604020202020204" pitchFamily="34" charset="0"/>
              <a:buChar char="•"/>
            </a:pPr>
            <a:endParaRPr lang="en-US" b="1" dirty="0">
              <a:solidFill>
                <a:schemeClr val="tx2"/>
              </a:solidFill>
            </a:endParaRPr>
          </a:p>
          <a:p>
            <a:pPr marL="285750" lvl="0" indent="-285750">
              <a:buFont typeface="Arial" panose="020B0604020202020204" pitchFamily="34" charset="0"/>
              <a:buChar char="•"/>
            </a:pPr>
            <a:r>
              <a:rPr lang="en-US" b="0" baseline="0" dirty="0">
                <a:solidFill>
                  <a:schemeClr val="tx2"/>
                </a:solidFill>
              </a:rPr>
              <a:t>During the C or course wrap up, ask learner-centered questions about the overall experience such as:</a:t>
            </a:r>
          </a:p>
          <a:p>
            <a:pPr marL="285750" lvl="0" indent="-285750">
              <a:buFont typeface="Arial" panose="020B0604020202020204" pitchFamily="34" charset="0"/>
              <a:buChar char="•"/>
            </a:pPr>
            <a:r>
              <a:rPr lang="en-US" b="0" baseline="0" dirty="0">
                <a:solidFill>
                  <a:schemeClr val="tx2"/>
                </a:solidFill>
              </a:rPr>
              <a:t>“How will you apply what you have learned on the job?” </a:t>
            </a:r>
          </a:p>
          <a:p>
            <a:pPr marL="285750" lvl="0" indent="-285750">
              <a:buFont typeface="Arial" panose="020B0604020202020204" pitchFamily="34" charset="0"/>
              <a:buChar char="•"/>
            </a:pPr>
            <a:r>
              <a:rPr lang="en-US" b="0" baseline="0" dirty="0">
                <a:solidFill>
                  <a:schemeClr val="tx2"/>
                </a:solidFill>
              </a:rPr>
              <a:t>“What are some of your key takeaways from this course?”</a:t>
            </a:r>
          </a:p>
          <a:p>
            <a:pPr marL="285750" lvl="0" indent="-285750">
              <a:buFont typeface="Arial" panose="020B0604020202020204" pitchFamily="34" charset="0"/>
              <a:buChar char="•"/>
            </a:pPr>
            <a:r>
              <a:rPr lang="en-US" b="0" baseline="0" dirty="0">
                <a:solidFill>
                  <a:schemeClr val="tx2"/>
                </a:solidFill>
              </a:rPr>
              <a:t>“What are you going to do differently based on what you have learned?”</a:t>
            </a:r>
          </a:p>
          <a:p>
            <a:pPr marL="285750" lvl="0" indent="-285750">
              <a:buFont typeface="Arial" panose="020B0604020202020204" pitchFamily="34" charset="0"/>
              <a:buChar char="•"/>
            </a:pPr>
            <a:endParaRPr lang="en-US" b="0" baseline="0" dirty="0">
              <a:solidFill>
                <a:schemeClr val="tx2"/>
              </a:solidFill>
            </a:endParaRPr>
          </a:p>
          <a:p>
            <a:pPr marL="0" lvl="0" indent="0">
              <a:buFont typeface="Arial" panose="020B0604020202020204" pitchFamily="34" charset="0"/>
              <a:buNone/>
            </a:pPr>
            <a:endParaRPr lang="en-US" b="0" baseline="0" dirty="0">
              <a:solidFill>
                <a:schemeClr val="tx2"/>
              </a:solidFill>
            </a:endParaRP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endParaRPr lang="en-US" dirty="0">
              <a:solidFill>
                <a:schemeClr val="tx2"/>
              </a:solidFill>
            </a:endParaRPr>
          </a:p>
        </p:txBody>
      </p:sp>
      <p:sp>
        <p:nvSpPr>
          <p:cNvPr id="6" name="Oval 5"/>
          <p:cNvSpPr/>
          <p:nvPr userDrawn="1"/>
        </p:nvSpPr>
        <p:spPr>
          <a:xfrm>
            <a:off x="-990600" y="133350"/>
            <a:ext cx="579311" cy="594066"/>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C</a:t>
            </a:r>
          </a:p>
        </p:txBody>
      </p:sp>
    </p:spTree>
    <p:custDataLst>
      <p:tags r:id="rId1"/>
    </p:custDataLst>
    <p:extLst>
      <p:ext uri="{BB962C8B-B14F-4D97-AF65-F5344CB8AC3E}">
        <p14:creationId xmlns:p14="http://schemas.microsoft.com/office/powerpoint/2010/main" val="2527562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1888761"/>
            <a:ext cx="9144000" cy="3257550"/>
          </a:xfrm>
          <a:prstGeom prst="rect">
            <a:avLst/>
          </a:prstGeom>
        </p:spPr>
      </p:pic>
      <p:sp>
        <p:nvSpPr>
          <p:cNvPr id="2" name="Title 1"/>
          <p:cNvSpPr>
            <a:spLocks noGrp="1"/>
          </p:cNvSpPr>
          <p:nvPr>
            <p:ph type="title" hasCustomPrompt="1"/>
          </p:nvPr>
        </p:nvSpPr>
        <p:spPr>
          <a:xfrm>
            <a:off x="838203" y="600244"/>
            <a:ext cx="3616147" cy="455444"/>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3214650" y="3014181"/>
            <a:ext cx="5918467" cy="2129320"/>
          </a:xfrm>
          <a:prstGeom prst="rect">
            <a:avLst/>
          </a:prstGeom>
        </p:spPr>
      </p:pic>
      <p:sp>
        <p:nvSpPr>
          <p:cNvPr id="8" name="Text Placeholder 7"/>
          <p:cNvSpPr>
            <a:spLocks noGrp="1"/>
          </p:cNvSpPr>
          <p:nvPr>
            <p:ph type="body" sz="quarter" idx="10" hasCustomPrompt="1"/>
          </p:nvPr>
        </p:nvSpPr>
        <p:spPr>
          <a:xfrm>
            <a:off x="838649" y="1199029"/>
            <a:ext cx="3633788" cy="1443038"/>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143070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7836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61972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657" y="1885950"/>
            <a:ext cx="9144000" cy="3257550"/>
          </a:xfrm>
          <a:prstGeom prst="rect">
            <a:avLst/>
          </a:prstGeom>
        </p:spPr>
      </p:pic>
      <p:sp>
        <p:nvSpPr>
          <p:cNvPr id="14" name="Text Placeholder 14"/>
          <p:cNvSpPr>
            <a:spLocks noGrp="1"/>
          </p:cNvSpPr>
          <p:nvPr>
            <p:ph type="body" sz="quarter" idx="14" hasCustomPrompt="1"/>
          </p:nvPr>
        </p:nvSpPr>
        <p:spPr>
          <a:xfrm>
            <a:off x="462343" y="1657352"/>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3" y="2743200"/>
            <a:ext cx="7880905" cy="334566"/>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3214650" y="3028950"/>
            <a:ext cx="5918467" cy="2129320"/>
          </a:xfrm>
          <a:prstGeom prst="rect">
            <a:avLst/>
          </a:prstGeom>
        </p:spPr>
      </p:pic>
      <p:cxnSp>
        <p:nvCxnSpPr>
          <p:cNvPr id="24" name="Straight Connector 23"/>
          <p:cNvCxnSpPr/>
          <p:nvPr userDrawn="1"/>
        </p:nvCxnSpPr>
        <p:spPr>
          <a:xfrm>
            <a:off x="609603" y="26289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00800" y="209550"/>
            <a:ext cx="24320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userDrawn="1"/>
        </p:nvSpPr>
        <p:spPr>
          <a:xfrm>
            <a:off x="-3886200" y="0"/>
            <a:ext cx="3657600" cy="51435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schemeClr val="tx2"/>
                </a:solidFill>
              </a:rPr>
              <a:t>Attention</a:t>
            </a: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r>
              <a:rPr lang="en-US" b="1" dirty="0">
                <a:solidFill>
                  <a:schemeClr val="tx2"/>
                </a:solidFill>
              </a:rPr>
              <a:t>What,</a:t>
            </a:r>
            <a:r>
              <a:rPr lang="en-US" b="1" baseline="0" dirty="0">
                <a:solidFill>
                  <a:schemeClr val="tx2"/>
                </a:solidFill>
              </a:rPr>
              <a:t> How and Duration:</a:t>
            </a:r>
          </a:p>
          <a:p>
            <a:pPr marL="0" lvl="0" indent="0">
              <a:buFont typeface="Arial" panose="020B0604020202020204" pitchFamily="34" charset="0"/>
              <a:buNone/>
            </a:pPr>
            <a:endParaRPr lang="en-US" baseline="0" dirty="0">
              <a:solidFill>
                <a:schemeClr val="tx2"/>
              </a:solidFill>
            </a:endParaRPr>
          </a:p>
          <a:p>
            <a:pPr marL="285750" lvl="0" indent="-285750">
              <a:buFont typeface="Arial" panose="020B0604020202020204" pitchFamily="34" charset="0"/>
              <a:buChar char="•"/>
            </a:pPr>
            <a:r>
              <a:rPr lang="en-US" baseline="0" dirty="0">
                <a:solidFill>
                  <a:schemeClr val="tx2"/>
                </a:solidFill>
              </a:rPr>
              <a:t>Introduce the topic with a brief explanation for the </a:t>
            </a:r>
            <a:r>
              <a:rPr lang="en-US" b="1" i="1" baseline="0" dirty="0">
                <a:solidFill>
                  <a:schemeClr val="tx2"/>
                </a:solidFill>
              </a:rPr>
              <a:t>What</a:t>
            </a:r>
          </a:p>
          <a:p>
            <a:pPr marL="285750" lvl="0" indent="-285750">
              <a:buFont typeface="Arial" panose="020B0604020202020204" pitchFamily="34" charset="0"/>
              <a:buChar char="•"/>
            </a:pPr>
            <a:r>
              <a:rPr lang="en-US" i="0" baseline="0" dirty="0">
                <a:solidFill>
                  <a:schemeClr val="tx2"/>
                </a:solidFill>
              </a:rPr>
              <a:t>Explain </a:t>
            </a:r>
            <a:r>
              <a:rPr lang="en-US" b="1" i="1" baseline="0" dirty="0">
                <a:solidFill>
                  <a:schemeClr val="tx2"/>
                </a:solidFill>
              </a:rPr>
              <a:t>How</a:t>
            </a:r>
            <a:r>
              <a:rPr lang="en-US" i="0" baseline="0" dirty="0">
                <a:solidFill>
                  <a:schemeClr val="tx2"/>
                </a:solidFill>
              </a:rPr>
              <a:t> you will cover the topic, for example: lecture, workbook activities, whiteboard exercises, assessments, group activities, demonstrations, videos, case studies, and so on</a:t>
            </a:r>
          </a:p>
          <a:p>
            <a:pPr marL="285750" lvl="0" indent="-285750">
              <a:buFont typeface="Arial" panose="020B0604020202020204" pitchFamily="34" charset="0"/>
              <a:buChar char="•"/>
            </a:pPr>
            <a:r>
              <a:rPr lang="en-US" i="0" baseline="0" dirty="0">
                <a:solidFill>
                  <a:schemeClr val="tx2"/>
                </a:solidFill>
              </a:rPr>
              <a:t>State or display the </a:t>
            </a:r>
            <a:r>
              <a:rPr lang="en-US" b="1" i="1" baseline="0" dirty="0">
                <a:solidFill>
                  <a:schemeClr val="tx2"/>
                </a:solidFill>
              </a:rPr>
              <a:t>Duration</a:t>
            </a:r>
            <a:r>
              <a:rPr lang="en-US" i="0" baseline="0" dirty="0">
                <a:solidFill>
                  <a:schemeClr val="tx2"/>
                </a:solidFill>
              </a:rPr>
              <a:t> of the training</a:t>
            </a:r>
          </a:p>
          <a:p>
            <a:pPr marL="285750" lvl="0" indent="-285750">
              <a:buFont typeface="Arial" panose="020B0604020202020204" pitchFamily="34" charset="0"/>
              <a:buChar char="•"/>
            </a:pPr>
            <a:r>
              <a:rPr lang="en-US" i="0" baseline="0" dirty="0">
                <a:solidFill>
                  <a:schemeClr val="tx2"/>
                </a:solidFill>
              </a:rPr>
              <a:t>Course title does NOT have to be the first slide, some start with the Interest generator</a:t>
            </a:r>
          </a:p>
          <a:p>
            <a:pPr marL="285750" lvl="0" indent="-285750">
              <a:buFont typeface="Arial" panose="020B0604020202020204" pitchFamily="34" charset="0"/>
              <a:buChar char="•"/>
            </a:pPr>
            <a:endParaRPr lang="en-US" i="0" baseline="0" dirty="0">
              <a:solidFill>
                <a:schemeClr val="tx2"/>
              </a:solidFill>
            </a:endParaRPr>
          </a:p>
          <a:p>
            <a:pPr marL="0" lvl="0" indent="0">
              <a:buFont typeface="Arial" panose="020B0604020202020204" pitchFamily="34" charset="0"/>
              <a:buNone/>
            </a:pPr>
            <a:endParaRPr lang="en-US" dirty="0">
              <a:solidFill>
                <a:schemeClr val="tx2"/>
              </a:solidFill>
            </a:endParaRPr>
          </a:p>
        </p:txBody>
      </p:sp>
      <p:sp>
        <p:nvSpPr>
          <p:cNvPr id="10" name="Oval 9"/>
          <p:cNvSpPr/>
          <p:nvPr userDrawn="1"/>
        </p:nvSpPr>
        <p:spPr>
          <a:xfrm>
            <a:off x="-990600" y="133350"/>
            <a:ext cx="579311" cy="594066"/>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A</a:t>
            </a:r>
          </a:p>
        </p:txBody>
      </p:sp>
    </p:spTree>
    <p:custDataLst>
      <p:tags r:id="rId1"/>
    </p:custDataLst>
    <p:extLst>
      <p:ext uri="{BB962C8B-B14F-4D97-AF65-F5344CB8AC3E}">
        <p14:creationId xmlns:p14="http://schemas.microsoft.com/office/powerpoint/2010/main" val="389778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Generate interest</a:t>
            </a:r>
          </a:p>
        </p:txBody>
      </p:sp>
      <p:sp>
        <p:nvSpPr>
          <p:cNvPr id="5" name="Text Placeholder 4"/>
          <p:cNvSpPr>
            <a:spLocks noGrp="1"/>
          </p:cNvSpPr>
          <p:nvPr>
            <p:ph type="body" sz="quarter" idx="13" hasCustomPrompt="1"/>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3" name="Rectangle 2"/>
          <p:cNvSpPr/>
          <p:nvPr userDrawn="1"/>
        </p:nvSpPr>
        <p:spPr>
          <a:xfrm>
            <a:off x="-3886200" y="0"/>
            <a:ext cx="3657600" cy="51435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solidFill>
                  <a:schemeClr val="tx2"/>
                </a:solidFill>
              </a:rPr>
              <a:t>Attention</a:t>
            </a: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r>
              <a:rPr lang="en-US" b="1" dirty="0">
                <a:solidFill>
                  <a:schemeClr val="tx2"/>
                </a:solidFill>
              </a:rPr>
              <a:t>Interest:</a:t>
            </a:r>
          </a:p>
          <a:p>
            <a:pPr marL="0" lvl="0" indent="0">
              <a:buFont typeface="Arial" panose="020B0604020202020204" pitchFamily="34" charset="0"/>
              <a:buNone/>
            </a:pPr>
            <a:endParaRPr lang="en-US" dirty="0">
              <a:solidFill>
                <a:schemeClr val="tx2"/>
              </a:solidFill>
            </a:endParaRPr>
          </a:p>
          <a:p>
            <a:pPr marL="285750" lvl="0" indent="-285750">
              <a:buFont typeface="Arial" panose="020B0604020202020204" pitchFamily="34" charset="0"/>
              <a:buChar char="•"/>
            </a:pPr>
            <a:r>
              <a:rPr lang="en-US" dirty="0">
                <a:solidFill>
                  <a:schemeClr val="tx2"/>
                </a:solidFill>
              </a:rPr>
              <a:t>Do something to spark the interest of the learners</a:t>
            </a:r>
          </a:p>
          <a:p>
            <a:pPr marL="285750" lvl="0" indent="-285750">
              <a:buFont typeface="Arial" panose="020B0604020202020204" pitchFamily="34" charset="0"/>
              <a:buChar char="•"/>
            </a:pPr>
            <a:r>
              <a:rPr lang="en-US" dirty="0">
                <a:solidFill>
                  <a:schemeClr val="tx2"/>
                </a:solidFill>
              </a:rPr>
              <a:t>Examples: Activity, quote, riddle,</a:t>
            </a:r>
            <a:r>
              <a:rPr lang="en-US" baseline="0" dirty="0">
                <a:solidFill>
                  <a:schemeClr val="tx2"/>
                </a:solidFill>
              </a:rPr>
              <a:t> intriguing question, surprising statistic, video clip, and so on</a:t>
            </a:r>
          </a:p>
          <a:p>
            <a:pPr marL="285750" lvl="0" indent="-285750">
              <a:buFont typeface="Arial" panose="020B0604020202020204" pitchFamily="34" charset="0"/>
              <a:buChar char="•"/>
            </a:pPr>
            <a:r>
              <a:rPr lang="en-US" baseline="0" dirty="0">
                <a:solidFill>
                  <a:schemeClr val="tx2"/>
                </a:solidFill>
              </a:rPr>
              <a:t>Use any slide formatting desired</a:t>
            </a:r>
          </a:p>
          <a:p>
            <a:pPr marL="285750" lvl="0" indent="-285750">
              <a:buFont typeface="Arial" panose="020B0604020202020204" pitchFamily="34" charset="0"/>
              <a:buChar char="•"/>
            </a:pPr>
            <a:r>
              <a:rPr lang="en-US" b="0" baseline="0" dirty="0">
                <a:solidFill>
                  <a:schemeClr val="tx2"/>
                </a:solidFill>
              </a:rPr>
              <a:t>A slide is not necessarily needed just do something to gain attention/interest</a:t>
            </a:r>
          </a:p>
          <a:p>
            <a:pPr marL="285750" lvl="0" indent="-285750">
              <a:buFont typeface="Arial" panose="020B0604020202020204" pitchFamily="34" charset="0"/>
              <a:buChar char="•"/>
            </a:pPr>
            <a:endParaRPr lang="en-US" dirty="0">
              <a:solidFill>
                <a:schemeClr val="tx2"/>
              </a:solidFill>
            </a:endParaRPr>
          </a:p>
        </p:txBody>
      </p:sp>
      <p:sp>
        <p:nvSpPr>
          <p:cNvPr id="6" name="Oval 5"/>
          <p:cNvSpPr/>
          <p:nvPr userDrawn="1"/>
        </p:nvSpPr>
        <p:spPr>
          <a:xfrm>
            <a:off x="-990600" y="133350"/>
            <a:ext cx="579311" cy="594066"/>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A</a:t>
            </a:r>
          </a:p>
        </p:txBody>
      </p:sp>
    </p:spTree>
    <p:custDataLst>
      <p:tags r:id="rId1"/>
    </p:custDataLst>
    <p:extLst>
      <p:ext uri="{BB962C8B-B14F-4D97-AF65-F5344CB8AC3E}">
        <p14:creationId xmlns:p14="http://schemas.microsoft.com/office/powerpoint/2010/main" val="412290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
        <p:nvSpPr>
          <p:cNvPr id="3" name="Rectangle 2"/>
          <p:cNvSpPr/>
          <p:nvPr userDrawn="1"/>
        </p:nvSpPr>
        <p:spPr>
          <a:xfrm>
            <a:off x="-3886200" y="0"/>
            <a:ext cx="3657600" cy="51435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b="1" dirty="0">
                <a:solidFill>
                  <a:schemeClr val="tx2"/>
                </a:solidFill>
              </a:rPr>
              <a:t>Attention</a:t>
            </a: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r>
              <a:rPr lang="en-US" b="1" dirty="0">
                <a:solidFill>
                  <a:schemeClr val="tx2"/>
                </a:solidFill>
              </a:rPr>
              <a:t>Terminal</a:t>
            </a:r>
            <a:r>
              <a:rPr lang="en-US" b="1" baseline="0" dirty="0">
                <a:solidFill>
                  <a:schemeClr val="tx2"/>
                </a:solidFill>
              </a:rPr>
              <a:t> </a:t>
            </a:r>
            <a:r>
              <a:rPr lang="en-US" b="1" dirty="0">
                <a:solidFill>
                  <a:schemeClr val="tx2"/>
                </a:solidFill>
              </a:rPr>
              <a:t>Objective Guidelines:</a:t>
            </a:r>
          </a:p>
          <a:p>
            <a:pPr marL="0" lvl="0" indent="0">
              <a:buFont typeface="Arial" panose="020B0604020202020204" pitchFamily="34" charset="0"/>
              <a:buNone/>
            </a:pPr>
            <a:endParaRPr lang="en-US" dirty="0">
              <a:solidFill>
                <a:schemeClr val="tx2"/>
              </a:solidFill>
            </a:endParaRPr>
          </a:p>
          <a:p>
            <a:pPr marL="285750" lvl="0" indent="-285750">
              <a:buFont typeface="Arial" panose="020B0604020202020204" pitchFamily="34" charset="0"/>
              <a:buChar char="•"/>
            </a:pPr>
            <a:r>
              <a:rPr lang="en-US" dirty="0">
                <a:solidFill>
                  <a:schemeClr val="tx2"/>
                </a:solidFill>
              </a:rPr>
              <a:t>Follow SMART criteria</a:t>
            </a:r>
          </a:p>
          <a:p>
            <a:pPr marL="285750" lvl="0" indent="-285750">
              <a:buFont typeface="Arial" panose="020B0604020202020204" pitchFamily="34" charset="0"/>
              <a:buChar char="•"/>
            </a:pPr>
            <a:r>
              <a:rPr lang="en-US" dirty="0">
                <a:solidFill>
                  <a:schemeClr val="tx2"/>
                </a:solidFill>
              </a:rPr>
              <a:t>Include goal, condition, and standard</a:t>
            </a:r>
          </a:p>
          <a:p>
            <a:pPr marL="285750" lvl="0" indent="-285750">
              <a:buFont typeface="Arial" panose="020B0604020202020204" pitchFamily="34" charset="0"/>
              <a:buChar char="•"/>
            </a:pPr>
            <a:r>
              <a:rPr lang="en-US" dirty="0">
                <a:solidFill>
                  <a:schemeClr val="tx2"/>
                </a:solidFill>
              </a:rPr>
              <a:t>Objective must align with final check on learning</a:t>
            </a:r>
          </a:p>
          <a:p>
            <a:pPr marL="285750" lvl="0" indent="-285750">
              <a:buFont typeface="Arial" panose="020B0604020202020204" pitchFamily="34" charset="0"/>
              <a:buChar char="•"/>
            </a:pPr>
            <a:r>
              <a:rPr lang="en-US" dirty="0">
                <a:solidFill>
                  <a:schemeClr val="tx2"/>
                </a:solidFill>
              </a:rPr>
              <a:t>Terminal objective</a:t>
            </a:r>
            <a:r>
              <a:rPr lang="en-US" baseline="0" dirty="0">
                <a:solidFill>
                  <a:schemeClr val="tx2"/>
                </a:solidFill>
              </a:rPr>
              <a:t> is the overarching goal</a:t>
            </a:r>
          </a:p>
          <a:p>
            <a:pPr marL="285750" lvl="0" indent="-285750">
              <a:buFont typeface="Arial" panose="020B0604020202020204" pitchFamily="34" charset="0"/>
              <a:buChar char="•"/>
            </a:pPr>
            <a:r>
              <a:rPr lang="en-US" baseline="0" dirty="0">
                <a:solidFill>
                  <a:schemeClr val="tx2"/>
                </a:solidFill>
              </a:rPr>
              <a:t>Each module will have a separate enabling objective</a:t>
            </a:r>
            <a:endParaRPr lang="en-US" dirty="0">
              <a:solidFill>
                <a:schemeClr val="tx2"/>
              </a:solidFill>
            </a:endParaRPr>
          </a:p>
        </p:txBody>
      </p:sp>
      <p:sp>
        <p:nvSpPr>
          <p:cNvPr id="6" name="Oval 5"/>
          <p:cNvSpPr/>
          <p:nvPr userDrawn="1"/>
        </p:nvSpPr>
        <p:spPr>
          <a:xfrm>
            <a:off x="-990600" y="133350"/>
            <a:ext cx="579311" cy="594066"/>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A</a:t>
            </a:r>
          </a:p>
        </p:txBody>
      </p:sp>
    </p:spTree>
    <p:custDataLst>
      <p:tags r:id="rId1"/>
    </p:custDataLst>
    <p:extLst>
      <p:ext uri="{BB962C8B-B14F-4D97-AF65-F5344CB8AC3E}">
        <p14:creationId xmlns:p14="http://schemas.microsoft.com/office/powerpoint/2010/main" val="200476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endParaRPr lang="en-US" dirty="0"/>
          </a:p>
        </p:txBody>
      </p:sp>
      <p:sp>
        <p:nvSpPr>
          <p:cNvPr id="3" name="Rectangle 2"/>
          <p:cNvSpPr/>
          <p:nvPr userDrawn="1"/>
        </p:nvSpPr>
        <p:spPr>
          <a:xfrm>
            <a:off x="-3886200" y="0"/>
            <a:ext cx="3657600" cy="51435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b="1" dirty="0">
                <a:solidFill>
                  <a:schemeClr val="tx2"/>
                </a:solidFill>
              </a:rPr>
              <a:t>Attention</a:t>
            </a: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r>
              <a:rPr lang="en-US" b="1" dirty="0">
                <a:solidFill>
                  <a:schemeClr val="tx2"/>
                </a:solidFill>
              </a:rPr>
              <a:t>Need/Benefits:</a:t>
            </a:r>
          </a:p>
          <a:p>
            <a:pPr marL="0" lvl="0" indent="0">
              <a:buFont typeface="Arial" panose="020B0604020202020204" pitchFamily="34" charset="0"/>
              <a:buNone/>
            </a:pPr>
            <a:endParaRPr lang="en-US" b="1" dirty="0">
              <a:solidFill>
                <a:schemeClr val="tx2"/>
              </a:solidFill>
            </a:endParaRPr>
          </a:p>
          <a:p>
            <a:pPr marL="285750" lvl="0" indent="-285750">
              <a:buFont typeface="Arial" panose="020B0604020202020204" pitchFamily="34" charset="0"/>
              <a:buChar char="•"/>
            </a:pPr>
            <a:r>
              <a:rPr lang="en-US" sz="1800" kern="1200" dirty="0">
                <a:solidFill>
                  <a:schemeClr val="tx2"/>
                </a:solidFill>
                <a:effectLst/>
                <a:latin typeface="+mn-lt"/>
                <a:ea typeface="+mn-ea"/>
                <a:cs typeface="+mn-cs"/>
              </a:rPr>
              <a:t>Provide participants with the answer to “What’s In It For Me?” (WIIFM) or ask them to share what they think about the topic and its relevancy</a:t>
            </a:r>
            <a:endParaRPr lang="en-US" sz="2000" kern="1200" dirty="0">
              <a:solidFill>
                <a:schemeClr val="tx2"/>
              </a:solidFill>
              <a:effectLst/>
              <a:latin typeface="+mn-lt"/>
              <a:ea typeface="+mn-ea"/>
              <a:cs typeface="+mn-cs"/>
            </a:endParaRPr>
          </a:p>
          <a:p>
            <a:pPr marL="285750" indent="-285750">
              <a:buFont typeface="Arial" panose="020B0604020202020204" pitchFamily="34" charset="0"/>
              <a:buChar char="•"/>
            </a:pPr>
            <a:r>
              <a:rPr lang="en-US" sz="1800" kern="1200" dirty="0">
                <a:solidFill>
                  <a:schemeClr val="tx2"/>
                </a:solidFill>
                <a:effectLst/>
                <a:latin typeface="+mn-lt"/>
                <a:ea typeface="+mn-ea"/>
                <a:cs typeface="+mn-cs"/>
              </a:rPr>
              <a:t>Also present/discuss</a:t>
            </a:r>
            <a:r>
              <a:rPr lang="en-US" sz="1800" kern="1200" baseline="0" dirty="0">
                <a:solidFill>
                  <a:schemeClr val="tx2"/>
                </a:solidFill>
                <a:effectLst/>
                <a:latin typeface="+mn-lt"/>
                <a:ea typeface="+mn-ea"/>
                <a:cs typeface="+mn-cs"/>
              </a:rPr>
              <a:t> </a:t>
            </a:r>
            <a:r>
              <a:rPr lang="en-US" sz="1800" kern="1200" dirty="0">
                <a:solidFill>
                  <a:schemeClr val="tx2"/>
                </a:solidFill>
                <a:effectLst/>
                <a:latin typeface="+mn-lt"/>
                <a:ea typeface="+mn-ea"/>
                <a:cs typeface="+mn-cs"/>
              </a:rPr>
              <a:t>what’s in it for their team, manager, clients, and organization</a:t>
            </a:r>
          </a:p>
          <a:p>
            <a:pPr marL="285750" indent="-285750">
              <a:buFont typeface="Arial" panose="020B0604020202020204" pitchFamily="34" charset="0"/>
              <a:buChar char="•"/>
            </a:pPr>
            <a:r>
              <a:rPr lang="en-US" sz="1800" b="0" kern="1200" dirty="0">
                <a:solidFill>
                  <a:schemeClr val="tx2"/>
                </a:solidFill>
                <a:effectLst/>
                <a:latin typeface="+mn-lt"/>
                <a:ea typeface="+mn-ea"/>
                <a:cs typeface="+mn-cs"/>
              </a:rPr>
              <a:t>Think</a:t>
            </a:r>
            <a:r>
              <a:rPr lang="en-US" sz="1800" b="0" kern="1200" baseline="0" dirty="0">
                <a:solidFill>
                  <a:schemeClr val="tx2"/>
                </a:solidFill>
                <a:effectLst/>
                <a:latin typeface="+mn-lt"/>
                <a:ea typeface="+mn-ea"/>
                <a:cs typeface="+mn-cs"/>
              </a:rPr>
              <a:t> 360 degrees around the needs and benefits</a:t>
            </a:r>
            <a:endParaRPr lang="en-US" b="0" dirty="0">
              <a:solidFill>
                <a:schemeClr val="tx2"/>
              </a:solidFill>
            </a:endParaRPr>
          </a:p>
          <a:p>
            <a:pPr marL="0" lvl="0" indent="0">
              <a:buFont typeface="Arial" panose="020B0604020202020204" pitchFamily="34" charset="0"/>
              <a:buNone/>
            </a:pPr>
            <a:endParaRPr lang="en-US" dirty="0">
              <a:solidFill>
                <a:schemeClr val="tx2"/>
              </a:solidFill>
            </a:endParaRPr>
          </a:p>
        </p:txBody>
      </p:sp>
      <p:sp>
        <p:nvSpPr>
          <p:cNvPr id="6" name="Oval 5"/>
          <p:cNvSpPr/>
          <p:nvPr userDrawn="1"/>
        </p:nvSpPr>
        <p:spPr>
          <a:xfrm>
            <a:off x="-990600" y="133350"/>
            <a:ext cx="579311" cy="594066"/>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A</a:t>
            </a:r>
          </a:p>
        </p:txBody>
      </p:sp>
    </p:spTree>
    <p:custDataLst>
      <p:tags r:id="rId1"/>
    </p:custDataLst>
    <p:extLst>
      <p:ext uri="{BB962C8B-B14F-4D97-AF65-F5344CB8AC3E}">
        <p14:creationId xmlns:p14="http://schemas.microsoft.com/office/powerpoint/2010/main" val="405657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endParaRPr lang="en-US" dirty="0"/>
          </a:p>
        </p:txBody>
      </p:sp>
      <p:sp>
        <p:nvSpPr>
          <p:cNvPr id="3" name="Rectangle 2"/>
          <p:cNvSpPr/>
          <p:nvPr userDrawn="1"/>
        </p:nvSpPr>
        <p:spPr>
          <a:xfrm>
            <a:off x="-3886200" y="0"/>
            <a:ext cx="3657600" cy="5143500"/>
          </a:xfrm>
          <a:prstGeom prst="rect">
            <a:avLst/>
          </a:prstGeom>
          <a:solidFill>
            <a:srgbClr val="0070C0">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b="1" dirty="0">
                <a:solidFill>
                  <a:schemeClr val="tx2"/>
                </a:solidFill>
              </a:rPr>
              <a:t>Attention</a:t>
            </a: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r>
              <a:rPr lang="en-US" b="1" dirty="0">
                <a:solidFill>
                  <a:schemeClr val="tx2"/>
                </a:solidFill>
              </a:rPr>
              <a:t>Key Topics:</a:t>
            </a:r>
          </a:p>
          <a:p>
            <a:pPr marL="0" lvl="0" indent="0">
              <a:buFont typeface="Arial" panose="020B0604020202020204" pitchFamily="34" charset="0"/>
              <a:buNone/>
            </a:pPr>
            <a:endParaRPr lang="en-US" b="1" dirty="0">
              <a:solidFill>
                <a:schemeClr val="tx2"/>
              </a:solidFill>
            </a:endParaRPr>
          </a:p>
          <a:p>
            <a:pPr marL="285750" lvl="0" indent="-285750">
              <a:buFont typeface="Arial" panose="020B0604020202020204" pitchFamily="34" charset="0"/>
              <a:buChar char="•"/>
            </a:pPr>
            <a:r>
              <a:rPr lang="en-US" sz="1800" kern="1200" dirty="0">
                <a:solidFill>
                  <a:schemeClr val="tx2"/>
                </a:solidFill>
                <a:effectLst/>
                <a:latin typeface="+mn-lt"/>
                <a:ea typeface="+mn-ea"/>
                <a:cs typeface="+mn-cs"/>
              </a:rPr>
              <a:t>Limit topics to what can reasonably be covered in the time allotted</a:t>
            </a:r>
            <a:endParaRPr lang="en-US" sz="2000" kern="1200" dirty="0">
              <a:solidFill>
                <a:schemeClr val="tx2"/>
              </a:solidFill>
              <a:effectLst/>
              <a:latin typeface="+mn-lt"/>
              <a:ea typeface="+mn-ea"/>
              <a:cs typeface="+mn-cs"/>
            </a:endParaRPr>
          </a:p>
          <a:p>
            <a:pPr marL="285750" indent="-285750">
              <a:buFont typeface="Arial" panose="020B0604020202020204" pitchFamily="34" charset="0"/>
              <a:buChar char="•"/>
            </a:pPr>
            <a:r>
              <a:rPr lang="en-US" sz="1800" kern="1200" dirty="0">
                <a:solidFill>
                  <a:schemeClr val="tx2"/>
                </a:solidFill>
                <a:effectLst/>
                <a:latin typeface="+mn-lt"/>
                <a:ea typeface="+mn-ea"/>
                <a:cs typeface="+mn-cs"/>
              </a:rPr>
              <a:t>Remove topics that do not directly support the </a:t>
            </a:r>
            <a:r>
              <a:rPr lang="en-US" sz="1800" i="1" kern="1200" dirty="0">
                <a:solidFill>
                  <a:schemeClr val="tx2"/>
                </a:solidFill>
                <a:effectLst/>
                <a:latin typeface="+mn-lt"/>
                <a:ea typeface="+mn-ea"/>
                <a:cs typeface="+mn-cs"/>
              </a:rPr>
              <a:t>terminal</a:t>
            </a:r>
            <a:r>
              <a:rPr lang="en-US" sz="1800" kern="1200" dirty="0">
                <a:solidFill>
                  <a:schemeClr val="tx2"/>
                </a:solidFill>
                <a:effectLst/>
                <a:latin typeface="+mn-lt"/>
                <a:ea typeface="+mn-ea"/>
                <a:cs typeface="+mn-cs"/>
              </a:rPr>
              <a:t> (overall course) objective</a:t>
            </a:r>
            <a:endParaRPr lang="en-US" b="1" dirty="0">
              <a:solidFill>
                <a:schemeClr val="tx2"/>
              </a:solidFill>
            </a:endParaRPr>
          </a:p>
          <a:p>
            <a:pPr marL="0" lvl="0" indent="0">
              <a:buFont typeface="Arial" panose="020B0604020202020204" pitchFamily="34" charset="0"/>
              <a:buNone/>
            </a:pPr>
            <a:endParaRPr lang="en-US" dirty="0">
              <a:solidFill>
                <a:schemeClr val="tx2"/>
              </a:solidFill>
            </a:endParaRPr>
          </a:p>
        </p:txBody>
      </p:sp>
      <p:sp>
        <p:nvSpPr>
          <p:cNvPr id="6" name="Oval 5"/>
          <p:cNvSpPr/>
          <p:nvPr userDrawn="1"/>
        </p:nvSpPr>
        <p:spPr>
          <a:xfrm>
            <a:off x="-990600" y="133350"/>
            <a:ext cx="579311" cy="594066"/>
          </a:xfrm>
          <a:prstGeom prst="ellipse">
            <a:avLst/>
          </a:prstGeom>
          <a:solidFill>
            <a:schemeClr val="bg1"/>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A</a:t>
            </a:r>
          </a:p>
        </p:txBody>
      </p:sp>
    </p:spTree>
    <p:custDataLst>
      <p:tags r:id="rId1"/>
    </p:custDataLst>
    <p:extLst>
      <p:ext uri="{BB962C8B-B14F-4D97-AF65-F5344CB8AC3E}">
        <p14:creationId xmlns:p14="http://schemas.microsoft.com/office/powerpoint/2010/main" val="243787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234315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114552"/>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2406316" y="1028700"/>
            <a:ext cx="11550316" cy="4114800"/>
          </a:xfrm>
          <a:prstGeom prst="rect">
            <a:avLst/>
          </a:prstGeom>
        </p:spPr>
      </p:pic>
    </p:spTree>
    <p:custDataLst>
      <p:tags r:id="rId1"/>
    </p:custDataLst>
    <p:extLst>
      <p:ext uri="{BB962C8B-B14F-4D97-AF65-F5344CB8AC3E}">
        <p14:creationId xmlns:p14="http://schemas.microsoft.com/office/powerpoint/2010/main" val="297973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p:cNvGrpSpPr/>
          <p:nvPr userDrawn="1"/>
        </p:nvGrpSpPr>
        <p:grpSpPr>
          <a:xfrm>
            <a:off x="-3886200" y="0"/>
            <a:ext cx="3657600" cy="5143500"/>
            <a:chOff x="-3886200" y="0"/>
            <a:chExt cx="3657600" cy="5143500"/>
          </a:xfrm>
        </p:grpSpPr>
        <p:sp>
          <p:nvSpPr>
            <p:cNvPr id="9" name="Rectangle 8"/>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b="1" dirty="0">
                  <a:solidFill>
                    <a:schemeClr val="tx2"/>
                  </a:solidFill>
                </a:rPr>
                <a:t>Body of Content</a:t>
              </a: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endParaRPr lang="en-US" b="1" dirty="0">
                <a:solidFill>
                  <a:schemeClr val="tx2"/>
                </a:solidFill>
              </a:endParaRPr>
            </a:p>
            <a:p>
              <a:pPr marL="285750" lvl="0" indent="-285750">
                <a:buFont typeface="Arial" panose="020B0604020202020204" pitchFamily="34" charset="0"/>
                <a:buChar char="•"/>
              </a:pPr>
              <a:r>
                <a:rPr lang="en-US" b="0" dirty="0">
                  <a:solidFill>
                    <a:schemeClr val="tx2"/>
                  </a:solidFill>
                </a:rPr>
                <a:t>Dark background slides</a:t>
              </a:r>
              <a:r>
                <a:rPr lang="en-US" b="0" baseline="0" dirty="0">
                  <a:solidFill>
                    <a:schemeClr val="tx2"/>
                  </a:solidFill>
                </a:rPr>
                <a:t> with high contrasting light text (white text on black) are preferred</a:t>
              </a:r>
            </a:p>
            <a:p>
              <a:pPr marL="285750" lvl="0" indent="-285750">
                <a:buFont typeface="Arial" panose="020B0604020202020204" pitchFamily="34" charset="0"/>
                <a:buChar char="•"/>
              </a:pPr>
              <a:r>
                <a:rPr lang="en-US" b="0" baseline="0" dirty="0">
                  <a:solidFill>
                    <a:schemeClr val="tx2"/>
                  </a:solidFill>
                </a:rPr>
                <a:t>Follow the slide design principles as much as possible but some exceptions may occur</a:t>
              </a:r>
            </a:p>
            <a:p>
              <a:pPr marL="285750" lvl="0" indent="-285750">
                <a:buFont typeface="Arial" panose="020B0604020202020204" pitchFamily="34" charset="0"/>
                <a:buChar char="•"/>
              </a:pPr>
              <a:r>
                <a:rPr lang="en-US" b="0" baseline="0" dirty="0">
                  <a:solidFill>
                    <a:schemeClr val="tx2"/>
                  </a:solidFill>
                </a:rPr>
                <a:t>Slide colors and formatting are not limited to the examples in this template</a:t>
              </a:r>
            </a:p>
            <a:p>
              <a:pPr marL="285750" lvl="0" indent="-285750">
                <a:buFont typeface="Arial" panose="020B0604020202020204" pitchFamily="34" charset="0"/>
                <a:buChar char="•"/>
              </a:pPr>
              <a:r>
                <a:rPr lang="en-US" b="0" baseline="0" dirty="0">
                  <a:solidFill>
                    <a:schemeClr val="tx2"/>
                  </a:solidFill>
                </a:rPr>
                <a:t>Creativity is encouraged</a:t>
              </a: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endParaRPr lang="en-US" dirty="0">
                <a:solidFill>
                  <a:schemeClr val="tx2"/>
                </a:solidFill>
              </a:endParaRPr>
            </a:p>
          </p:txBody>
        </p:sp>
        <p:sp>
          <p:nvSpPr>
            <p:cNvPr id="10" name="Oval 9"/>
            <p:cNvSpPr/>
            <p:nvPr userDrawn="1"/>
          </p:nvSpPr>
          <p:spPr>
            <a:xfrm>
              <a:off x="-990600" y="72684"/>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B</a:t>
              </a:r>
            </a:p>
          </p:txBody>
        </p:sp>
      </p:grpSp>
    </p:spTree>
    <p:custDataLst>
      <p:tags r:id="rId1"/>
    </p:custDataLst>
    <p:extLst>
      <p:ext uri="{BB962C8B-B14F-4D97-AF65-F5344CB8AC3E}">
        <p14:creationId xmlns:p14="http://schemas.microsoft.com/office/powerpoint/2010/main" val="398664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p:nvPr userDrawn="1"/>
        </p:nvSpPr>
        <p:spPr>
          <a:xfrm>
            <a:off x="-3886200" y="0"/>
            <a:ext cx="3657600" cy="5143500"/>
          </a:xfrm>
          <a:prstGeom prst="rect">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marL="0" lvl="0" indent="0">
              <a:buFont typeface="Arial" panose="020B0604020202020204" pitchFamily="34" charset="0"/>
              <a:buNone/>
            </a:pPr>
            <a:r>
              <a:rPr lang="en-US" b="1" dirty="0">
                <a:solidFill>
                  <a:schemeClr val="tx2"/>
                </a:solidFill>
              </a:rPr>
              <a:t>Body of Content</a:t>
            </a:r>
          </a:p>
          <a:p>
            <a:pPr marL="0" lvl="0" indent="0">
              <a:buFont typeface="Arial" panose="020B0604020202020204" pitchFamily="34" charset="0"/>
              <a:buNone/>
            </a:pPr>
            <a:endParaRPr lang="en-US" b="1" dirty="0">
              <a:solidFill>
                <a:schemeClr val="tx2"/>
              </a:solidFill>
            </a:endParaRPr>
          </a:p>
          <a:p>
            <a:pPr marL="0" lvl="0" indent="0">
              <a:buFont typeface="Arial" panose="020B0604020202020204" pitchFamily="34" charset="0"/>
              <a:buNone/>
            </a:pPr>
            <a:r>
              <a:rPr lang="en-US" b="1" dirty="0">
                <a:solidFill>
                  <a:schemeClr val="tx2"/>
                </a:solidFill>
              </a:rPr>
              <a:t>Activities:</a:t>
            </a:r>
          </a:p>
          <a:p>
            <a:pPr marL="0" lvl="0" indent="0">
              <a:buFont typeface="Arial" panose="020B0604020202020204" pitchFamily="34" charset="0"/>
              <a:buNone/>
            </a:pPr>
            <a:endParaRPr lang="en-US" b="1" dirty="0">
              <a:solidFill>
                <a:schemeClr val="tx2"/>
              </a:solidFill>
            </a:endParaRPr>
          </a:p>
          <a:p>
            <a:pPr marL="285750" lvl="0" indent="-285750">
              <a:buFont typeface="Arial" panose="020B0604020202020204" pitchFamily="34" charset="0"/>
              <a:buChar char="•"/>
            </a:pPr>
            <a:r>
              <a:rPr lang="en-US" b="0" dirty="0">
                <a:solidFill>
                  <a:schemeClr val="tx2"/>
                </a:solidFill>
              </a:rPr>
              <a:t>Use a consistent look and feel for activities </a:t>
            </a:r>
          </a:p>
          <a:p>
            <a:pPr marL="285750" lvl="0" indent="-285750">
              <a:buFont typeface="Arial" panose="020B0604020202020204" pitchFamily="34" charset="0"/>
              <a:buChar char="•"/>
            </a:pPr>
            <a:r>
              <a:rPr lang="en-US" b="0" baseline="0" dirty="0">
                <a:solidFill>
                  <a:schemeClr val="tx2"/>
                </a:solidFill>
              </a:rPr>
              <a:t>Dark blue color option is not required</a:t>
            </a:r>
          </a:p>
          <a:p>
            <a:pPr marL="285750" lvl="0" indent="-285750">
              <a:buFont typeface="Arial" panose="020B0604020202020204" pitchFamily="34" charset="0"/>
              <a:buChar char="•"/>
            </a:pPr>
            <a:r>
              <a:rPr lang="en-US" b="0" baseline="0" dirty="0">
                <a:solidFill>
                  <a:schemeClr val="tx2"/>
                </a:solidFill>
              </a:rPr>
              <a:t>Use any color but be consistent</a:t>
            </a:r>
            <a:endParaRPr lang="en-US" b="1" dirty="0">
              <a:solidFill>
                <a:schemeClr val="tx2"/>
              </a:solidFill>
            </a:endParaRPr>
          </a:p>
          <a:p>
            <a:pPr marL="0" lvl="0" indent="0">
              <a:buFont typeface="Arial" panose="020B0604020202020204" pitchFamily="34" charset="0"/>
              <a:buNone/>
            </a:pPr>
            <a:endParaRPr lang="en-US" dirty="0">
              <a:solidFill>
                <a:schemeClr val="tx2"/>
              </a:solidFill>
            </a:endParaRPr>
          </a:p>
        </p:txBody>
      </p:sp>
      <p:sp>
        <p:nvSpPr>
          <p:cNvPr id="6" name="Oval 5"/>
          <p:cNvSpPr/>
          <p:nvPr userDrawn="1"/>
        </p:nvSpPr>
        <p:spPr>
          <a:xfrm>
            <a:off x="-990600" y="133350"/>
            <a:ext cx="579311" cy="594066"/>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B</a:t>
            </a:r>
          </a:p>
        </p:txBody>
      </p:sp>
    </p:spTree>
    <p:custDataLst>
      <p:tags r:id="rId1"/>
    </p:custDataLst>
    <p:extLst>
      <p:ext uri="{BB962C8B-B14F-4D97-AF65-F5344CB8AC3E}">
        <p14:creationId xmlns:p14="http://schemas.microsoft.com/office/powerpoint/2010/main" val="67734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0"/>
    </p:custDataLst>
    <p:extLst>
      <p:ext uri="{BB962C8B-B14F-4D97-AF65-F5344CB8AC3E}">
        <p14:creationId xmlns:p14="http://schemas.microsoft.com/office/powerpoint/2010/main" val="1418449807"/>
      </p:ext>
    </p:extLst>
  </p:cSld>
  <p:clrMap bg1="lt1" tx1="dk1" bg2="lt2" tx2="dk2" accent1="accent1" accent2="accent2" accent3="accent3" accent4="accent4" accent5="accent5" accent6="accent6" hlink="hlink" folHlink="folHlink"/>
  <p:sldLayoutIdLst>
    <p:sldLayoutId id="2147483661" r:id="rId1"/>
    <p:sldLayoutId id="2147483690" r:id="rId2"/>
    <p:sldLayoutId id="2147483682" r:id="rId3"/>
    <p:sldLayoutId id="2147483664" r:id="rId4"/>
    <p:sldLayoutId id="2147483683" r:id="rId5"/>
    <p:sldLayoutId id="2147483684" r:id="rId6"/>
    <p:sldLayoutId id="2147483662" r:id="rId7"/>
    <p:sldLayoutId id="2147483681" r:id="rId8"/>
    <p:sldLayoutId id="2147483680" r:id="rId9"/>
    <p:sldLayoutId id="2147483689" r:id="rId10"/>
    <p:sldLayoutId id="2147483665" r:id="rId11"/>
    <p:sldLayoutId id="2147483679" r:id="rId12"/>
    <p:sldLayoutId id="2147483686" r:id="rId13"/>
    <p:sldLayoutId id="2147483687" r:id="rId14"/>
    <p:sldLayoutId id="2147483688" r:id="rId15"/>
    <p:sldLayoutId id="2147483670" r:id="rId16"/>
    <p:sldLayoutId id="2147483674" r:id="rId17"/>
    <p:sldLayoutId id="2147483668" r:id="rId18"/>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2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tags" Target="../tags/tag3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tags" Target="../tags/tag33.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tags" Target="../tags/tag3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8.xml"/><Relationship Id="rId1" Type="http://schemas.openxmlformats.org/officeDocument/2006/relationships/tags" Target="../tags/tag35.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tags" Target="../tags/tag36.xml"/><Relationship Id="rId4" Type="http://schemas.openxmlformats.org/officeDocument/2006/relationships/image" Target="../media/image21.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tags" Target="../tags/tag37.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2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5.xml"/><Relationship Id="rId7" Type="http://schemas.openxmlformats.org/officeDocument/2006/relationships/diagramColors" Target="../diagrams/colors1.xml"/><Relationship Id="rId2" Type="http://schemas.openxmlformats.org/officeDocument/2006/relationships/slideLayout" Target="../slideLayouts/slideLayout8.xml"/><Relationship Id="rId1" Type="http://schemas.openxmlformats.org/officeDocument/2006/relationships/tags" Target="../tags/tag3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3.png"/><Relationship Id="rId7" Type="http://schemas.openxmlformats.org/officeDocument/2006/relationships/diagramColors" Target="../diagrams/colors2.xm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4.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8.xml"/><Relationship Id="rId1" Type="http://schemas.openxmlformats.org/officeDocument/2006/relationships/tags" Target="../tags/tag40.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8.xml"/><Relationship Id="rId1" Type="http://schemas.openxmlformats.org/officeDocument/2006/relationships/tags" Target="../tags/tag41.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8.xml"/><Relationship Id="rId5" Type="http://schemas.openxmlformats.org/officeDocument/2006/relationships/image" Target="../media/image43.png"/><Relationship Id="rId4" Type="http://schemas.openxmlformats.org/officeDocument/2006/relationships/image" Target="../media/image42.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45.xml"/><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8.xml"/><Relationship Id="rId1" Type="http://schemas.openxmlformats.org/officeDocument/2006/relationships/tags" Target="../tags/tag46.xml"/><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3.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1.xml"/><Relationship Id="rId1" Type="http://schemas.openxmlformats.org/officeDocument/2006/relationships/slideLayout" Target="../slideLayouts/slideLayout8.xml"/><Relationship Id="rId4" Type="http://schemas.openxmlformats.org/officeDocument/2006/relationships/image" Target="../media/image50.png"/></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8.xml"/><Relationship Id="rId1" Type="http://schemas.openxmlformats.org/officeDocument/2006/relationships/tags" Target="../tags/tag48.xml"/><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68.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7.xml"/><Relationship Id="rId7" Type="http://schemas.openxmlformats.org/officeDocument/2006/relationships/image" Target="../media/image7.png"/><Relationship Id="rId2" Type="http://schemas.openxmlformats.org/officeDocument/2006/relationships/slideLayout" Target="../slideLayouts/slideLayout17.xml"/><Relationship Id="rId1" Type="http://schemas.openxmlformats.org/officeDocument/2006/relationships/tags" Target="../tags/tag2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8.xml"/><Relationship Id="rId4" Type="http://schemas.openxmlformats.org/officeDocument/2006/relationships/image" Target="../media/image56.png"/></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8.xml"/><Relationship Id="rId1" Type="http://schemas.openxmlformats.org/officeDocument/2006/relationships/tags" Target="../tags/tag51.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8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8.xml"/><Relationship Id="rId1" Type="http://schemas.openxmlformats.org/officeDocument/2006/relationships/tags" Target="../tags/tag52.xml"/><Relationship Id="rId4" Type="http://schemas.openxmlformats.org/officeDocument/2006/relationships/image" Target="../media/image30.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8.xml"/><Relationship Id="rId1" Type="http://schemas.openxmlformats.org/officeDocument/2006/relationships/tags" Target="../tags/tag53.xml"/><Relationship Id="rId4" Type="http://schemas.openxmlformats.org/officeDocument/2006/relationships/image" Target="../media/image30.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8.xml"/><Relationship Id="rId1" Type="http://schemas.openxmlformats.org/officeDocument/2006/relationships/tags" Target="../tags/tag54.xml"/><Relationship Id="rId4" Type="http://schemas.openxmlformats.org/officeDocument/2006/relationships/image" Target="../media/image30.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9.xml"/><Relationship Id="rId1" Type="http://schemas.openxmlformats.org/officeDocument/2006/relationships/tags" Target="../tags/tag55.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6.xml"/><Relationship Id="rId1" Type="http://schemas.openxmlformats.org/officeDocument/2006/relationships/tags" Target="../tags/tag5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React JS</a:t>
            </a:r>
          </a:p>
        </p:txBody>
      </p:sp>
      <p:sp>
        <p:nvSpPr>
          <p:cNvPr id="3" name="Text Placeholder 2"/>
          <p:cNvSpPr>
            <a:spLocks noGrp="1"/>
          </p:cNvSpPr>
          <p:nvPr>
            <p:ph type="body" sz="quarter" idx="15"/>
          </p:nvPr>
        </p:nvSpPr>
        <p:spPr>
          <a:xfrm>
            <a:off x="685800" y="3028950"/>
            <a:ext cx="2895597" cy="1581150"/>
          </a:xfrm>
        </p:spPr>
        <p:txBody>
          <a:bodyPr>
            <a:normAutofit/>
          </a:bodyPr>
          <a:lstStyle/>
          <a:p>
            <a:pPr algn="l"/>
            <a:r>
              <a:rPr lang="en-US" sz="1400" dirty="0">
                <a:solidFill>
                  <a:schemeClr val="bg1">
                    <a:lumMod val="85000"/>
                  </a:schemeClr>
                </a:solidFill>
              </a:rPr>
              <a:t>Alind Kumar Jain - 326835</a:t>
            </a:r>
            <a:endParaRPr lang="en-US" sz="1400" dirty="0">
              <a:solidFill>
                <a:schemeClr val="bg1">
                  <a:lumMod val="85000"/>
                </a:schemeClr>
              </a:solidFill>
              <a:latin typeface="+mj-lt"/>
            </a:endParaRPr>
          </a:p>
          <a:p>
            <a:pPr algn="l"/>
            <a:r>
              <a:rPr lang="en-US" sz="1400" dirty="0">
                <a:solidFill>
                  <a:schemeClr val="bg1">
                    <a:lumMod val="85000"/>
                  </a:schemeClr>
                </a:solidFill>
                <a:latin typeface="+mj-lt"/>
              </a:rPr>
              <a:t>Shilpa Mandara - 716650</a:t>
            </a:r>
          </a:p>
        </p:txBody>
      </p:sp>
    </p:spTree>
    <p:custDataLst>
      <p:tags r:id="rId1"/>
    </p:custDataLst>
    <p:extLst>
      <p:ext uri="{BB962C8B-B14F-4D97-AF65-F5344CB8AC3E}">
        <p14:creationId xmlns:p14="http://schemas.microsoft.com/office/powerpoint/2010/main" val="378835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cxnSp>
        <p:nvCxnSpPr>
          <p:cNvPr id="107" name="Straight Connector 106">
            <a:extLst>
              <a:ext uri="{FF2B5EF4-FFF2-40B4-BE49-F238E27FC236}">
                <a16:creationId xmlns:a16="http://schemas.microsoft.com/office/drawing/2014/main" id="{CDDBAAC3-43D1-4848-A9FD-8E1CCF172CD4}"/>
              </a:ext>
            </a:extLst>
          </p:cNvPr>
          <p:cNvCxnSpPr>
            <a:cxnSpLocks/>
          </p:cNvCxnSpPr>
          <p:nvPr/>
        </p:nvCxnSpPr>
        <p:spPr>
          <a:xfrm flipH="1" flipV="1">
            <a:off x="318272" y="2219394"/>
            <a:ext cx="2365886" cy="2248515"/>
          </a:xfrm>
          <a:prstGeom prst="line">
            <a:avLst/>
          </a:prstGeom>
          <a:ln>
            <a:solidFill>
              <a:schemeClr val="bg1">
                <a:lumMod val="85000"/>
                <a:alpha val="25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AFBA77FF-FE73-8F4E-96F3-34D28EB773D2}"/>
              </a:ext>
            </a:extLst>
          </p:cNvPr>
          <p:cNvCxnSpPr>
            <a:cxnSpLocks/>
          </p:cNvCxnSpPr>
          <p:nvPr/>
        </p:nvCxnSpPr>
        <p:spPr>
          <a:xfrm flipH="1" flipV="1">
            <a:off x="462205" y="1575436"/>
            <a:ext cx="3182272" cy="1600165"/>
          </a:xfrm>
          <a:prstGeom prst="line">
            <a:avLst/>
          </a:prstGeom>
          <a:ln>
            <a:solidFill>
              <a:schemeClr val="bg1">
                <a:lumMod val="85000"/>
                <a:alpha val="25000"/>
              </a:schemeClr>
            </a:solidFill>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BBD734D8-B1E8-0D4E-A756-481432237FB2}"/>
              </a:ext>
            </a:extLst>
          </p:cNvPr>
          <p:cNvCxnSpPr/>
          <p:nvPr/>
        </p:nvCxnSpPr>
        <p:spPr>
          <a:xfrm flipH="1">
            <a:off x="297535" y="1068940"/>
            <a:ext cx="2579767" cy="1663924"/>
          </a:xfrm>
          <a:prstGeom prst="line">
            <a:avLst/>
          </a:prstGeom>
          <a:ln>
            <a:solidFill>
              <a:schemeClr val="bg1">
                <a:lumMod val="85000"/>
                <a:alpha val="25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4AA45F0D-BF04-4240-8829-785B8A6100F0}"/>
              </a:ext>
            </a:extLst>
          </p:cNvPr>
          <p:cNvCxnSpPr/>
          <p:nvPr/>
        </p:nvCxnSpPr>
        <p:spPr>
          <a:xfrm flipH="1">
            <a:off x="776624" y="2571750"/>
            <a:ext cx="2649886" cy="1121090"/>
          </a:xfrm>
          <a:prstGeom prst="line">
            <a:avLst/>
          </a:prstGeom>
          <a:ln>
            <a:solidFill>
              <a:schemeClr val="bg1">
                <a:lumMod val="85000"/>
                <a:alpha val="25000"/>
              </a:schemeClr>
            </a:solidFill>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89F2248E-1FDA-F949-B109-AE4A2C853EE1}"/>
              </a:ext>
            </a:extLst>
          </p:cNvPr>
          <p:cNvSpPr/>
          <p:nvPr/>
        </p:nvSpPr>
        <p:spPr>
          <a:xfrm>
            <a:off x="2322000" y="1022000"/>
            <a:ext cx="1620000" cy="1620000"/>
          </a:xfrm>
          <a:prstGeom prst="ellipse">
            <a:avLst/>
          </a:prstGeom>
          <a:solidFill>
            <a:schemeClr val="tx2">
              <a:lumMod val="10000"/>
              <a:lumOff val="9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txBox="1">
            <a:spLocks/>
          </p:cNvSpPr>
          <p:nvPr/>
        </p:nvSpPr>
        <p:spPr>
          <a:xfrm>
            <a:off x="358648" y="115863"/>
            <a:ext cx="8385048" cy="795528"/>
          </a:xfrm>
          <a:prstGeom prst="rect">
            <a:avLst/>
          </a:prstGeom>
        </p:spPr>
        <p:txBody>
          <a:bodyPr/>
          <a:lstStyle>
            <a:lvl1pPr algn="l" defTabSz="457200" rtl="0" eaLnBrk="1" latinLnBrk="0" hangingPunct="1">
              <a:spcBef>
                <a:spcPct val="0"/>
              </a:spcBef>
              <a:buNone/>
              <a:defRPr sz="2800" kern="1200">
                <a:solidFill>
                  <a:srgbClr val="0099CC"/>
                </a:solidFill>
                <a:latin typeface="+mj-lt"/>
                <a:ea typeface="+mj-ea"/>
                <a:cs typeface="+mj-cs"/>
              </a:defRPr>
            </a:lvl1pPr>
          </a:lstStyle>
          <a:p>
            <a:r>
              <a:rPr lang="en-IN" dirty="0">
                <a:solidFill>
                  <a:srgbClr val="C4E3B0"/>
                </a:solidFill>
              </a:rPr>
              <a:t>How does Virtual DOM work ? – </a:t>
            </a:r>
            <a:r>
              <a:rPr lang="en-IN" b="1" dirty="0">
                <a:solidFill>
                  <a:srgbClr val="C4E3B0"/>
                </a:solidFill>
              </a:rPr>
              <a:t>‘</a:t>
            </a:r>
            <a:r>
              <a:rPr lang="en-IN" b="1" i="1" dirty="0">
                <a:solidFill>
                  <a:schemeClr val="bg1">
                    <a:lumMod val="95000"/>
                  </a:schemeClr>
                </a:solidFill>
              </a:rPr>
              <a:t>Reconciliation</a:t>
            </a:r>
            <a:r>
              <a:rPr lang="en-IN" b="1" i="1" dirty="0">
                <a:solidFill>
                  <a:srgbClr val="C4E3B0"/>
                </a:solidFill>
              </a:rPr>
              <a:t>’</a:t>
            </a:r>
            <a:br>
              <a:rPr lang="en-IN" dirty="0">
                <a:solidFill>
                  <a:srgbClr val="C4E3B0"/>
                </a:solidFill>
              </a:rPr>
            </a:br>
            <a:endParaRPr lang="en-US" dirty="0">
              <a:solidFill>
                <a:srgbClr val="C4E3B0"/>
              </a:solidFill>
            </a:endParaRPr>
          </a:p>
        </p:txBody>
      </p:sp>
      <p:sp>
        <p:nvSpPr>
          <p:cNvPr id="3" name="Content Placeholder 3"/>
          <p:cNvSpPr txBox="1">
            <a:spLocks/>
          </p:cNvSpPr>
          <p:nvPr/>
        </p:nvSpPr>
        <p:spPr>
          <a:xfrm>
            <a:off x="5915958" y="930441"/>
            <a:ext cx="2853138" cy="3494413"/>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buFont typeface="Arial" pitchFamily="34" charset="0"/>
              <a:buChar char="•"/>
            </a:pPr>
            <a:r>
              <a:rPr lang="en-US" sz="1400" dirty="0">
                <a:solidFill>
                  <a:srgbClr val="C4E3B0"/>
                </a:solidFill>
              </a:rPr>
              <a:t>The entire virtual DOM gets updated.</a:t>
            </a:r>
          </a:p>
          <a:p>
            <a:pPr fontAlgn="base">
              <a:buFont typeface="Arial" pitchFamily="34" charset="0"/>
              <a:buChar char="•"/>
            </a:pPr>
            <a:endParaRPr lang="en-US" sz="1400" dirty="0">
              <a:solidFill>
                <a:srgbClr val="C4E3B0"/>
              </a:solidFill>
            </a:endParaRPr>
          </a:p>
          <a:p>
            <a:pPr fontAlgn="base">
              <a:buFont typeface="Arial" pitchFamily="34" charset="0"/>
              <a:buChar char="•"/>
            </a:pPr>
            <a:r>
              <a:rPr lang="en-US" sz="1400" dirty="0">
                <a:solidFill>
                  <a:srgbClr val="C4E3B0"/>
                </a:solidFill>
              </a:rPr>
              <a:t>The virtual DOM gets compared to what it looked like before you updated it. React figures out which objects have changed using the </a:t>
            </a:r>
            <a:r>
              <a:rPr lang="en-US" sz="1400" b="1" i="1" dirty="0">
                <a:solidFill>
                  <a:srgbClr val="C4E3B0"/>
                </a:solidFill>
              </a:rPr>
              <a:t>‘diff’ </a:t>
            </a:r>
            <a:r>
              <a:rPr lang="en-US" sz="1400" dirty="0">
                <a:solidFill>
                  <a:srgbClr val="C4E3B0"/>
                </a:solidFill>
              </a:rPr>
              <a:t>algorithm.</a:t>
            </a:r>
          </a:p>
          <a:p>
            <a:pPr fontAlgn="base">
              <a:buFont typeface="Arial" pitchFamily="34" charset="0"/>
              <a:buChar char="•"/>
            </a:pPr>
            <a:endParaRPr lang="en-US" sz="1400" dirty="0">
              <a:solidFill>
                <a:srgbClr val="C4E3B0"/>
              </a:solidFill>
            </a:endParaRPr>
          </a:p>
          <a:p>
            <a:pPr fontAlgn="base">
              <a:buFont typeface="Arial" pitchFamily="34" charset="0"/>
              <a:buChar char="•"/>
            </a:pPr>
            <a:r>
              <a:rPr lang="en-US" sz="1400" dirty="0">
                <a:solidFill>
                  <a:srgbClr val="C4E3B0"/>
                </a:solidFill>
              </a:rPr>
              <a:t>Only the changed objects get updated on the </a:t>
            </a:r>
            <a:r>
              <a:rPr lang="en-US" sz="1400" i="1" dirty="0">
                <a:solidFill>
                  <a:srgbClr val="C4E3B0"/>
                </a:solidFill>
              </a:rPr>
              <a:t>real</a:t>
            </a:r>
            <a:r>
              <a:rPr lang="en-US" sz="1400" dirty="0">
                <a:solidFill>
                  <a:srgbClr val="C4E3B0"/>
                </a:solidFill>
              </a:rPr>
              <a:t> DOM.</a:t>
            </a:r>
          </a:p>
          <a:p>
            <a:pPr fontAlgn="base">
              <a:buFont typeface="Arial" pitchFamily="34" charset="0"/>
              <a:buChar char="•"/>
            </a:pPr>
            <a:endParaRPr lang="en-US" sz="1400" dirty="0">
              <a:solidFill>
                <a:srgbClr val="C4E3B0"/>
              </a:solidFill>
            </a:endParaRPr>
          </a:p>
          <a:p>
            <a:pPr fontAlgn="base">
              <a:buFont typeface="Arial" pitchFamily="34" charset="0"/>
              <a:buChar char="•"/>
            </a:pPr>
            <a:r>
              <a:rPr lang="en-US" sz="1400" dirty="0">
                <a:solidFill>
                  <a:srgbClr val="C4E3B0"/>
                </a:solidFill>
              </a:rPr>
              <a:t>Changes on the real DOM cause the screen to change </a:t>
            </a:r>
          </a:p>
        </p:txBody>
      </p:sp>
      <p:cxnSp>
        <p:nvCxnSpPr>
          <p:cNvPr id="13" name="Straight Connector 12">
            <a:extLst>
              <a:ext uri="{FF2B5EF4-FFF2-40B4-BE49-F238E27FC236}">
                <a16:creationId xmlns:a16="http://schemas.microsoft.com/office/drawing/2014/main" id="{08F62415-DCA9-8940-AEBF-BCB3FBC81005}"/>
              </a:ext>
            </a:extLst>
          </p:cNvPr>
          <p:cNvCxnSpPr/>
          <p:nvPr/>
        </p:nvCxnSpPr>
        <p:spPr>
          <a:xfrm flipV="1">
            <a:off x="2981145" y="1403050"/>
            <a:ext cx="204855" cy="126656"/>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4D8DC42E-5689-8447-8865-E0E2ED070199}"/>
              </a:ext>
            </a:extLst>
          </p:cNvPr>
          <p:cNvCxnSpPr>
            <a:endCxn id="7" idx="0"/>
          </p:cNvCxnSpPr>
          <p:nvPr/>
        </p:nvCxnSpPr>
        <p:spPr>
          <a:xfrm>
            <a:off x="3186000" y="1408152"/>
            <a:ext cx="201916" cy="121554"/>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914B8C47-5203-044B-9C8F-EF133E0D3FB5}"/>
              </a:ext>
            </a:extLst>
          </p:cNvPr>
          <p:cNvCxnSpPr>
            <a:stCxn id="6" idx="2"/>
            <a:endCxn id="9" idx="0"/>
          </p:cNvCxnSpPr>
          <p:nvPr/>
        </p:nvCxnSpPr>
        <p:spPr>
          <a:xfrm flipH="1">
            <a:off x="2804682" y="1791911"/>
            <a:ext cx="176463" cy="95432"/>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43552BD6-D1D7-4744-9C17-985EB1540BB2}"/>
              </a:ext>
            </a:extLst>
          </p:cNvPr>
          <p:cNvCxnSpPr>
            <a:endCxn id="10" idx="0"/>
          </p:cNvCxnSpPr>
          <p:nvPr/>
        </p:nvCxnSpPr>
        <p:spPr>
          <a:xfrm>
            <a:off x="2981145" y="1802116"/>
            <a:ext cx="207625" cy="83884"/>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23" name="Straight Connector 22">
            <a:extLst>
              <a:ext uri="{FF2B5EF4-FFF2-40B4-BE49-F238E27FC236}">
                <a16:creationId xmlns:a16="http://schemas.microsoft.com/office/drawing/2014/main" id="{E5207F00-4FEC-7F4A-8315-91BE1EBF27D6}"/>
              </a:ext>
            </a:extLst>
          </p:cNvPr>
          <p:cNvCxnSpPr>
            <a:stCxn id="10" idx="2"/>
            <a:endCxn id="11" idx="0"/>
          </p:cNvCxnSpPr>
          <p:nvPr/>
        </p:nvCxnSpPr>
        <p:spPr>
          <a:xfrm>
            <a:off x="3188770" y="2138000"/>
            <a:ext cx="0" cy="136021"/>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sp>
        <p:nvSpPr>
          <p:cNvPr id="8" name="Rectangle 7">
            <a:extLst>
              <a:ext uri="{FF2B5EF4-FFF2-40B4-BE49-F238E27FC236}">
                <a16:creationId xmlns:a16="http://schemas.microsoft.com/office/drawing/2014/main" id="{4EA144BB-C369-8B49-B560-9563FD19AAD0}"/>
              </a:ext>
            </a:extLst>
          </p:cNvPr>
          <p:cNvSpPr/>
          <p:nvPr/>
        </p:nvSpPr>
        <p:spPr>
          <a:xfrm>
            <a:off x="3050102" y="1151050"/>
            <a:ext cx="252000" cy="252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BEA5D2A-AB7F-ED45-9693-3DAB5975EE10}"/>
              </a:ext>
            </a:extLst>
          </p:cNvPr>
          <p:cNvSpPr/>
          <p:nvPr/>
        </p:nvSpPr>
        <p:spPr>
          <a:xfrm>
            <a:off x="3261916" y="1529706"/>
            <a:ext cx="252000" cy="252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B9F55E-8710-E54D-9BDF-C0392D9AAC17}"/>
              </a:ext>
            </a:extLst>
          </p:cNvPr>
          <p:cNvSpPr/>
          <p:nvPr/>
        </p:nvSpPr>
        <p:spPr>
          <a:xfrm>
            <a:off x="2855145" y="1539911"/>
            <a:ext cx="252000" cy="252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A49F95-834F-6A4B-91F9-DC8F70AC23CB}"/>
              </a:ext>
            </a:extLst>
          </p:cNvPr>
          <p:cNvSpPr/>
          <p:nvPr/>
        </p:nvSpPr>
        <p:spPr>
          <a:xfrm>
            <a:off x="2678682" y="1887343"/>
            <a:ext cx="252000" cy="252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B626E6-577C-AF40-81D6-DF05B810D331}"/>
              </a:ext>
            </a:extLst>
          </p:cNvPr>
          <p:cNvSpPr/>
          <p:nvPr/>
        </p:nvSpPr>
        <p:spPr>
          <a:xfrm>
            <a:off x="3062770" y="1886000"/>
            <a:ext cx="252000" cy="252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1F27F46-0D69-EE45-A979-A2762BAE7B03}"/>
              </a:ext>
            </a:extLst>
          </p:cNvPr>
          <p:cNvSpPr/>
          <p:nvPr/>
        </p:nvSpPr>
        <p:spPr>
          <a:xfrm>
            <a:off x="3062770" y="2274021"/>
            <a:ext cx="252000" cy="252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64DB5DA-33D5-BE40-8F7F-22CD1473C885}"/>
              </a:ext>
            </a:extLst>
          </p:cNvPr>
          <p:cNvSpPr/>
          <p:nvPr/>
        </p:nvSpPr>
        <p:spPr>
          <a:xfrm>
            <a:off x="2362200" y="3028950"/>
            <a:ext cx="1620000" cy="1620000"/>
          </a:xfrm>
          <a:prstGeom prst="ellipse">
            <a:avLst/>
          </a:prstGeom>
          <a:solidFill>
            <a:schemeClr val="tx2">
              <a:lumMod val="10000"/>
              <a:lumOff val="9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14A7A8EE-D461-FD4D-A1D2-8F1B1DBE4051}"/>
              </a:ext>
            </a:extLst>
          </p:cNvPr>
          <p:cNvCxnSpPr/>
          <p:nvPr/>
        </p:nvCxnSpPr>
        <p:spPr>
          <a:xfrm flipV="1">
            <a:off x="5372892" y="2232637"/>
            <a:ext cx="204855" cy="126656"/>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a16="http://schemas.microsoft.com/office/drawing/2014/main" id="{A5AD8EE0-6751-AF4A-A129-A447EA6CB4EA}"/>
              </a:ext>
            </a:extLst>
          </p:cNvPr>
          <p:cNvCxnSpPr>
            <a:endCxn id="33" idx="0"/>
          </p:cNvCxnSpPr>
          <p:nvPr/>
        </p:nvCxnSpPr>
        <p:spPr>
          <a:xfrm>
            <a:off x="5577747" y="2237739"/>
            <a:ext cx="201916" cy="121554"/>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29" name="Straight Connector 28">
            <a:extLst>
              <a:ext uri="{FF2B5EF4-FFF2-40B4-BE49-F238E27FC236}">
                <a16:creationId xmlns:a16="http://schemas.microsoft.com/office/drawing/2014/main" id="{87390A14-ECD7-5F48-80F6-7CB2515C14B4}"/>
              </a:ext>
            </a:extLst>
          </p:cNvPr>
          <p:cNvCxnSpPr>
            <a:stCxn id="34" idx="2"/>
            <a:endCxn id="35" idx="0"/>
          </p:cNvCxnSpPr>
          <p:nvPr/>
        </p:nvCxnSpPr>
        <p:spPr>
          <a:xfrm flipH="1">
            <a:off x="5196429" y="2621498"/>
            <a:ext cx="176463" cy="95432"/>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BA03678B-0389-BC4A-A853-383C539F2C11}"/>
              </a:ext>
            </a:extLst>
          </p:cNvPr>
          <p:cNvCxnSpPr>
            <a:endCxn id="36" idx="0"/>
          </p:cNvCxnSpPr>
          <p:nvPr/>
        </p:nvCxnSpPr>
        <p:spPr>
          <a:xfrm>
            <a:off x="5372892" y="2631703"/>
            <a:ext cx="207625" cy="83884"/>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C215501-8C5E-2542-8449-938F7D5B16E0}"/>
              </a:ext>
            </a:extLst>
          </p:cNvPr>
          <p:cNvCxnSpPr>
            <a:stCxn id="36" idx="2"/>
            <a:endCxn id="37" idx="0"/>
          </p:cNvCxnSpPr>
          <p:nvPr/>
        </p:nvCxnSpPr>
        <p:spPr>
          <a:xfrm>
            <a:off x="5580517" y="2967587"/>
            <a:ext cx="0" cy="136021"/>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sp>
        <p:nvSpPr>
          <p:cNvPr id="32" name="Rectangle 31">
            <a:extLst>
              <a:ext uri="{FF2B5EF4-FFF2-40B4-BE49-F238E27FC236}">
                <a16:creationId xmlns:a16="http://schemas.microsoft.com/office/drawing/2014/main" id="{464B3010-0816-094C-B071-5A06A9D5391B}"/>
              </a:ext>
            </a:extLst>
          </p:cNvPr>
          <p:cNvSpPr/>
          <p:nvPr/>
        </p:nvSpPr>
        <p:spPr>
          <a:xfrm>
            <a:off x="5441849" y="1980637"/>
            <a:ext cx="252000" cy="252000"/>
          </a:xfrm>
          <a:prstGeom prst="rect">
            <a:avLst/>
          </a:prstGeom>
          <a:solidFill>
            <a:srgbClr val="FF4F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8A7824B-1821-4F4E-851C-B6E25C8174DE}"/>
              </a:ext>
            </a:extLst>
          </p:cNvPr>
          <p:cNvSpPr/>
          <p:nvPr/>
        </p:nvSpPr>
        <p:spPr>
          <a:xfrm>
            <a:off x="5653663" y="2359293"/>
            <a:ext cx="252000" cy="252000"/>
          </a:xfrm>
          <a:prstGeom prst="rect">
            <a:avLst/>
          </a:prstGeom>
          <a:solidFill>
            <a:srgbClr val="FF4F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A31BEC1-2508-3F42-9D54-A6AC69FA5400}"/>
              </a:ext>
            </a:extLst>
          </p:cNvPr>
          <p:cNvSpPr/>
          <p:nvPr/>
        </p:nvSpPr>
        <p:spPr>
          <a:xfrm>
            <a:off x="5246892" y="2369498"/>
            <a:ext cx="252000" cy="252000"/>
          </a:xfrm>
          <a:prstGeom prst="rect">
            <a:avLst/>
          </a:prstGeom>
          <a:solidFill>
            <a:srgbClr val="FF4F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F3EC718-6196-154E-9190-5CDA05397953}"/>
              </a:ext>
            </a:extLst>
          </p:cNvPr>
          <p:cNvSpPr/>
          <p:nvPr/>
        </p:nvSpPr>
        <p:spPr>
          <a:xfrm>
            <a:off x="5070429" y="2716930"/>
            <a:ext cx="252000" cy="252000"/>
          </a:xfrm>
          <a:prstGeom prst="rect">
            <a:avLst/>
          </a:prstGeom>
          <a:solidFill>
            <a:srgbClr val="FF4F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42E6C97-8EE4-404F-B530-6E9E73E55EE0}"/>
              </a:ext>
            </a:extLst>
          </p:cNvPr>
          <p:cNvSpPr/>
          <p:nvPr/>
        </p:nvSpPr>
        <p:spPr>
          <a:xfrm>
            <a:off x="5454517" y="2715587"/>
            <a:ext cx="252000" cy="252000"/>
          </a:xfrm>
          <a:prstGeom prst="rect">
            <a:avLst/>
          </a:prstGeom>
          <a:solidFill>
            <a:srgbClr val="FF4F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A8B7AAE-4216-7642-ACA2-65A22CAB3C1B}"/>
              </a:ext>
            </a:extLst>
          </p:cNvPr>
          <p:cNvSpPr/>
          <p:nvPr/>
        </p:nvSpPr>
        <p:spPr>
          <a:xfrm>
            <a:off x="5454517" y="3103608"/>
            <a:ext cx="252000" cy="252000"/>
          </a:xfrm>
          <a:prstGeom prst="rect">
            <a:avLst/>
          </a:prstGeom>
          <a:solidFill>
            <a:srgbClr val="FF4F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8000FD6-CA7A-5D4C-B091-FD62BD306CE5}"/>
              </a:ext>
            </a:extLst>
          </p:cNvPr>
          <p:cNvSpPr/>
          <p:nvPr/>
        </p:nvSpPr>
        <p:spPr>
          <a:xfrm>
            <a:off x="4187205" y="2715588"/>
            <a:ext cx="251999" cy="251999"/>
          </a:xfrm>
          <a:prstGeom prst="rect">
            <a:avLst/>
          </a:prstGeom>
          <a:solidFill>
            <a:srgbClr val="FF4F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F29DCB54-8EFB-C140-B130-9AF6631BB136}"/>
              </a:ext>
            </a:extLst>
          </p:cNvPr>
          <p:cNvCxnSpPr>
            <a:stCxn id="24" idx="5"/>
          </p:cNvCxnSpPr>
          <p:nvPr/>
        </p:nvCxnSpPr>
        <p:spPr>
          <a:xfrm>
            <a:off x="3704756" y="2404756"/>
            <a:ext cx="410044" cy="310831"/>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8FF82806-1831-4C49-A82B-F19BD5C96FAB}"/>
              </a:ext>
            </a:extLst>
          </p:cNvPr>
          <p:cNvCxnSpPr>
            <a:stCxn id="26" idx="7"/>
          </p:cNvCxnSpPr>
          <p:nvPr/>
        </p:nvCxnSpPr>
        <p:spPr>
          <a:xfrm flipV="1">
            <a:off x="3744956" y="2967587"/>
            <a:ext cx="351815" cy="298607"/>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7B56D81-9056-524F-9D36-A8806B837648}"/>
              </a:ext>
            </a:extLst>
          </p:cNvPr>
          <p:cNvCxnSpPr/>
          <p:nvPr/>
        </p:nvCxnSpPr>
        <p:spPr>
          <a:xfrm>
            <a:off x="4551172" y="2841587"/>
            <a:ext cx="431098" cy="0"/>
          </a:xfrm>
          <a:prstGeom prst="straightConnector1">
            <a:avLst/>
          </a:prstGeom>
          <a:ln>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30BF55FB-D461-934C-A5E2-4BA986695CE3}"/>
              </a:ext>
            </a:extLst>
          </p:cNvPr>
          <p:cNvCxnSpPr/>
          <p:nvPr/>
        </p:nvCxnSpPr>
        <p:spPr>
          <a:xfrm flipV="1">
            <a:off x="3048629" y="3429979"/>
            <a:ext cx="204855" cy="126656"/>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46" name="Straight Connector 45">
            <a:extLst>
              <a:ext uri="{FF2B5EF4-FFF2-40B4-BE49-F238E27FC236}">
                <a16:creationId xmlns:a16="http://schemas.microsoft.com/office/drawing/2014/main" id="{22804121-4758-E24F-B243-55D78B8B9A92}"/>
              </a:ext>
            </a:extLst>
          </p:cNvPr>
          <p:cNvCxnSpPr>
            <a:endCxn id="51" idx="0"/>
          </p:cNvCxnSpPr>
          <p:nvPr/>
        </p:nvCxnSpPr>
        <p:spPr>
          <a:xfrm>
            <a:off x="3253484" y="3435081"/>
            <a:ext cx="201916" cy="121554"/>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47" name="Straight Connector 46">
            <a:extLst>
              <a:ext uri="{FF2B5EF4-FFF2-40B4-BE49-F238E27FC236}">
                <a16:creationId xmlns:a16="http://schemas.microsoft.com/office/drawing/2014/main" id="{1CCE5238-0361-DC4B-8902-D85BA37EDDFC}"/>
              </a:ext>
            </a:extLst>
          </p:cNvPr>
          <p:cNvCxnSpPr>
            <a:stCxn id="52" idx="2"/>
            <a:endCxn id="53" idx="0"/>
          </p:cNvCxnSpPr>
          <p:nvPr/>
        </p:nvCxnSpPr>
        <p:spPr>
          <a:xfrm flipH="1">
            <a:off x="2872166" y="3818840"/>
            <a:ext cx="176463" cy="95432"/>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48" name="Straight Connector 47">
            <a:extLst>
              <a:ext uri="{FF2B5EF4-FFF2-40B4-BE49-F238E27FC236}">
                <a16:creationId xmlns:a16="http://schemas.microsoft.com/office/drawing/2014/main" id="{5DDBF634-64C0-2841-BBD5-F8C70C063116}"/>
              </a:ext>
            </a:extLst>
          </p:cNvPr>
          <p:cNvCxnSpPr>
            <a:endCxn id="54" idx="0"/>
          </p:cNvCxnSpPr>
          <p:nvPr/>
        </p:nvCxnSpPr>
        <p:spPr>
          <a:xfrm>
            <a:off x="3048629" y="3829045"/>
            <a:ext cx="207625" cy="83884"/>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49" name="Straight Connector 48">
            <a:extLst>
              <a:ext uri="{FF2B5EF4-FFF2-40B4-BE49-F238E27FC236}">
                <a16:creationId xmlns:a16="http://schemas.microsoft.com/office/drawing/2014/main" id="{45D5CE93-6EAB-2149-9420-1CEAF60D423C}"/>
              </a:ext>
            </a:extLst>
          </p:cNvPr>
          <p:cNvCxnSpPr>
            <a:stCxn id="54" idx="2"/>
            <a:endCxn id="55" idx="0"/>
          </p:cNvCxnSpPr>
          <p:nvPr/>
        </p:nvCxnSpPr>
        <p:spPr>
          <a:xfrm>
            <a:off x="3256254" y="4164929"/>
            <a:ext cx="0" cy="136021"/>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sp>
        <p:nvSpPr>
          <p:cNvPr id="50" name="Rectangle 49">
            <a:extLst>
              <a:ext uri="{FF2B5EF4-FFF2-40B4-BE49-F238E27FC236}">
                <a16:creationId xmlns:a16="http://schemas.microsoft.com/office/drawing/2014/main" id="{758F0EBD-5CF1-4643-90F4-00288E5E114E}"/>
              </a:ext>
            </a:extLst>
          </p:cNvPr>
          <p:cNvSpPr/>
          <p:nvPr/>
        </p:nvSpPr>
        <p:spPr>
          <a:xfrm>
            <a:off x="3117586" y="3177979"/>
            <a:ext cx="252000" cy="252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2591B17-EB7F-C744-ADC9-5D369DD00A8C}"/>
              </a:ext>
            </a:extLst>
          </p:cNvPr>
          <p:cNvSpPr/>
          <p:nvPr/>
        </p:nvSpPr>
        <p:spPr>
          <a:xfrm>
            <a:off x="3329400" y="3556635"/>
            <a:ext cx="252000" cy="252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D6487C5-BD00-564D-8DCA-30C0CBE8B712}"/>
              </a:ext>
            </a:extLst>
          </p:cNvPr>
          <p:cNvSpPr/>
          <p:nvPr/>
        </p:nvSpPr>
        <p:spPr>
          <a:xfrm>
            <a:off x="2922629" y="3566840"/>
            <a:ext cx="252000" cy="252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FBBF905-8633-E347-B703-9D85AEB3343B}"/>
              </a:ext>
            </a:extLst>
          </p:cNvPr>
          <p:cNvSpPr/>
          <p:nvPr/>
        </p:nvSpPr>
        <p:spPr>
          <a:xfrm>
            <a:off x="2746166" y="3914272"/>
            <a:ext cx="252000" cy="252000"/>
          </a:xfrm>
          <a:prstGeom prst="rect">
            <a:avLst/>
          </a:prstGeom>
          <a:solidFill>
            <a:srgbClr val="FF4F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83F869A-0F77-B64C-89C9-F9AD57DDF7C3}"/>
              </a:ext>
            </a:extLst>
          </p:cNvPr>
          <p:cNvSpPr/>
          <p:nvPr/>
        </p:nvSpPr>
        <p:spPr>
          <a:xfrm>
            <a:off x="3130254" y="3912929"/>
            <a:ext cx="252000" cy="252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DECCC4E-8085-0E4B-AF30-0B77FF4827C8}"/>
              </a:ext>
            </a:extLst>
          </p:cNvPr>
          <p:cNvSpPr/>
          <p:nvPr/>
        </p:nvSpPr>
        <p:spPr>
          <a:xfrm>
            <a:off x="3130254" y="4300950"/>
            <a:ext cx="252000" cy="252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0118FCC-052F-334B-A54B-DA08DA32F14D}"/>
              </a:ext>
            </a:extLst>
          </p:cNvPr>
          <p:cNvSpPr/>
          <p:nvPr/>
        </p:nvSpPr>
        <p:spPr>
          <a:xfrm>
            <a:off x="906070" y="2281997"/>
            <a:ext cx="288000" cy="288000"/>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CA5DB170-D4D2-D541-A7E3-3E8F653593B0}"/>
              </a:ext>
            </a:extLst>
          </p:cNvPr>
          <p:cNvSpPr/>
          <p:nvPr/>
        </p:nvSpPr>
        <p:spPr>
          <a:xfrm>
            <a:off x="1895260" y="2393859"/>
            <a:ext cx="288000" cy="288000"/>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322D055-962D-DF4B-A2F8-8A8A05A7F05C}"/>
              </a:ext>
            </a:extLst>
          </p:cNvPr>
          <p:cNvSpPr/>
          <p:nvPr/>
        </p:nvSpPr>
        <p:spPr>
          <a:xfrm>
            <a:off x="1025033" y="2687511"/>
            <a:ext cx="288000" cy="288000"/>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45FB922-65C2-9E4C-A0C1-F6562357F0DB}"/>
              </a:ext>
            </a:extLst>
          </p:cNvPr>
          <p:cNvSpPr/>
          <p:nvPr/>
        </p:nvSpPr>
        <p:spPr>
          <a:xfrm>
            <a:off x="1572958" y="2997646"/>
            <a:ext cx="288000" cy="288000"/>
          </a:xfrm>
          <a:prstGeom prst="ellipse">
            <a:avLst/>
          </a:prstGeom>
          <a:solidFill>
            <a:srgbClr val="FF5757"/>
          </a:solidFill>
          <a:ln>
            <a:solidFill>
              <a:srgbClr val="FF4F4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0869ACBC-56E4-AD49-BC29-5E5584A9807D}"/>
              </a:ext>
            </a:extLst>
          </p:cNvPr>
          <p:cNvSpPr/>
          <p:nvPr/>
        </p:nvSpPr>
        <p:spPr>
          <a:xfrm>
            <a:off x="1472105" y="2385645"/>
            <a:ext cx="288000" cy="288000"/>
          </a:xfrm>
          <a:prstGeom prst="ellipse">
            <a:avLst/>
          </a:prstGeom>
          <a:solidFill>
            <a:srgbClr val="FFC000"/>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526DCC5E-0874-214C-94B7-43C4844DAE36}"/>
              </a:ext>
            </a:extLst>
          </p:cNvPr>
          <p:cNvCxnSpPr>
            <a:cxnSpLocks/>
            <a:stCxn id="56" idx="6"/>
            <a:endCxn id="61" idx="2"/>
          </p:cNvCxnSpPr>
          <p:nvPr/>
        </p:nvCxnSpPr>
        <p:spPr>
          <a:xfrm>
            <a:off x="1194070" y="2425997"/>
            <a:ext cx="278035" cy="103648"/>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69" name="Straight Connector 68">
            <a:extLst>
              <a:ext uri="{FF2B5EF4-FFF2-40B4-BE49-F238E27FC236}">
                <a16:creationId xmlns:a16="http://schemas.microsoft.com/office/drawing/2014/main" id="{26370EFF-B620-6445-A7FE-D6AEECFDD1CF}"/>
              </a:ext>
            </a:extLst>
          </p:cNvPr>
          <p:cNvCxnSpPr>
            <a:cxnSpLocks/>
            <a:stCxn id="59" idx="7"/>
            <a:endCxn id="61" idx="3"/>
          </p:cNvCxnSpPr>
          <p:nvPr/>
        </p:nvCxnSpPr>
        <p:spPr>
          <a:xfrm flipV="1">
            <a:off x="1270856" y="2631468"/>
            <a:ext cx="243426" cy="98220"/>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71" name="Straight Connector 70">
            <a:extLst>
              <a:ext uri="{FF2B5EF4-FFF2-40B4-BE49-F238E27FC236}">
                <a16:creationId xmlns:a16="http://schemas.microsoft.com/office/drawing/2014/main" id="{A6B110F2-9CC1-9443-81B3-8DCC65868DCC}"/>
              </a:ext>
            </a:extLst>
          </p:cNvPr>
          <p:cNvCxnSpPr>
            <a:cxnSpLocks/>
            <a:stCxn id="61" idx="6"/>
            <a:endCxn id="58" idx="2"/>
          </p:cNvCxnSpPr>
          <p:nvPr/>
        </p:nvCxnSpPr>
        <p:spPr>
          <a:xfrm>
            <a:off x="1760105" y="2529645"/>
            <a:ext cx="135155" cy="8214"/>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73" name="Straight Connector 72">
            <a:extLst>
              <a:ext uri="{FF2B5EF4-FFF2-40B4-BE49-F238E27FC236}">
                <a16:creationId xmlns:a16="http://schemas.microsoft.com/office/drawing/2014/main" id="{4DD4EFB8-C693-3E43-A413-3195D9BE4FD6}"/>
              </a:ext>
            </a:extLst>
          </p:cNvPr>
          <p:cNvCxnSpPr>
            <a:stCxn id="58" idx="4"/>
            <a:endCxn id="60" idx="7"/>
          </p:cNvCxnSpPr>
          <p:nvPr/>
        </p:nvCxnSpPr>
        <p:spPr>
          <a:xfrm flipH="1">
            <a:off x="1818781" y="2681859"/>
            <a:ext cx="220479" cy="357964"/>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cxnSp>
        <p:nvCxnSpPr>
          <p:cNvPr id="75" name="Straight Connector 74">
            <a:extLst>
              <a:ext uri="{FF2B5EF4-FFF2-40B4-BE49-F238E27FC236}">
                <a16:creationId xmlns:a16="http://schemas.microsoft.com/office/drawing/2014/main" id="{9AF760DE-E095-1A46-882A-EFF30BD5A8EB}"/>
              </a:ext>
            </a:extLst>
          </p:cNvPr>
          <p:cNvCxnSpPr>
            <a:stCxn id="59" idx="6"/>
            <a:endCxn id="60" idx="2"/>
          </p:cNvCxnSpPr>
          <p:nvPr/>
        </p:nvCxnSpPr>
        <p:spPr>
          <a:xfrm>
            <a:off x="1313033" y="2831511"/>
            <a:ext cx="259925" cy="310135"/>
          </a:xfrm>
          <a:prstGeom prst="line">
            <a:avLst/>
          </a:prstGeom>
          <a:ln>
            <a:solidFill>
              <a:schemeClr val="accent2">
                <a:lumMod val="40000"/>
                <a:lumOff val="60000"/>
              </a:schemeClr>
            </a:solidFill>
          </a:ln>
        </p:spPr>
        <p:style>
          <a:lnRef idx="1">
            <a:schemeClr val="accent6"/>
          </a:lnRef>
          <a:fillRef idx="0">
            <a:schemeClr val="accent6"/>
          </a:fillRef>
          <a:effectRef idx="0">
            <a:schemeClr val="accent6"/>
          </a:effectRef>
          <a:fontRef idx="minor">
            <a:schemeClr val="tx1"/>
          </a:fontRef>
        </p:style>
      </p:cxnSp>
      <p:sp>
        <p:nvSpPr>
          <p:cNvPr id="136" name="TextBox 135">
            <a:extLst>
              <a:ext uri="{FF2B5EF4-FFF2-40B4-BE49-F238E27FC236}">
                <a16:creationId xmlns:a16="http://schemas.microsoft.com/office/drawing/2014/main" id="{3EB09E2D-F567-9949-A585-02BD8462501C}"/>
              </a:ext>
            </a:extLst>
          </p:cNvPr>
          <p:cNvSpPr txBox="1"/>
          <p:nvPr/>
        </p:nvSpPr>
        <p:spPr>
          <a:xfrm>
            <a:off x="2700451" y="779206"/>
            <a:ext cx="901209" cy="276999"/>
          </a:xfrm>
          <a:prstGeom prst="rect">
            <a:avLst/>
          </a:prstGeom>
          <a:noFill/>
        </p:spPr>
        <p:txBody>
          <a:bodyPr wrap="none" rtlCol="0">
            <a:spAutoFit/>
          </a:bodyPr>
          <a:lstStyle/>
          <a:p>
            <a:r>
              <a:rPr lang="en-US" sz="1200" dirty="0">
                <a:solidFill>
                  <a:schemeClr val="bg1">
                    <a:alpha val="61000"/>
                  </a:schemeClr>
                </a:solidFill>
              </a:rPr>
              <a:t>Real DOM</a:t>
            </a:r>
          </a:p>
        </p:txBody>
      </p:sp>
      <p:sp>
        <p:nvSpPr>
          <p:cNvPr id="137" name="TextBox 136">
            <a:extLst>
              <a:ext uri="{FF2B5EF4-FFF2-40B4-BE49-F238E27FC236}">
                <a16:creationId xmlns:a16="http://schemas.microsoft.com/office/drawing/2014/main" id="{54D19C5A-FAB1-764B-AE5A-6D9CBAD89E51}"/>
              </a:ext>
            </a:extLst>
          </p:cNvPr>
          <p:cNvSpPr txBox="1"/>
          <p:nvPr/>
        </p:nvSpPr>
        <p:spPr>
          <a:xfrm>
            <a:off x="475900" y="2007292"/>
            <a:ext cx="601447" cy="276999"/>
          </a:xfrm>
          <a:prstGeom prst="rect">
            <a:avLst/>
          </a:prstGeom>
          <a:noFill/>
        </p:spPr>
        <p:txBody>
          <a:bodyPr wrap="none" rtlCol="0">
            <a:spAutoFit/>
          </a:bodyPr>
          <a:lstStyle/>
          <a:p>
            <a:r>
              <a:rPr lang="en-US" sz="1200" dirty="0">
                <a:solidFill>
                  <a:schemeClr val="bg1">
                    <a:alpha val="63000"/>
                  </a:schemeClr>
                </a:solidFill>
              </a:rPr>
              <a:t>Model</a:t>
            </a:r>
          </a:p>
        </p:txBody>
      </p:sp>
      <p:sp>
        <p:nvSpPr>
          <p:cNvPr id="138" name="TextBox 137">
            <a:extLst>
              <a:ext uri="{FF2B5EF4-FFF2-40B4-BE49-F238E27FC236}">
                <a16:creationId xmlns:a16="http://schemas.microsoft.com/office/drawing/2014/main" id="{28BAC877-F663-3546-9F7A-0EED8819DFAC}"/>
              </a:ext>
            </a:extLst>
          </p:cNvPr>
          <p:cNvSpPr txBox="1"/>
          <p:nvPr/>
        </p:nvSpPr>
        <p:spPr>
          <a:xfrm>
            <a:off x="2490457" y="4687998"/>
            <a:ext cx="1321196" cy="276999"/>
          </a:xfrm>
          <a:prstGeom prst="rect">
            <a:avLst/>
          </a:prstGeom>
          <a:noFill/>
        </p:spPr>
        <p:txBody>
          <a:bodyPr wrap="none" rtlCol="0">
            <a:spAutoFit/>
          </a:bodyPr>
          <a:lstStyle/>
          <a:p>
            <a:r>
              <a:rPr lang="en-US" sz="1200" dirty="0">
                <a:solidFill>
                  <a:schemeClr val="bg1">
                    <a:alpha val="63000"/>
                  </a:schemeClr>
                </a:solidFill>
              </a:rPr>
              <a:t>In-memory DOM</a:t>
            </a:r>
          </a:p>
        </p:txBody>
      </p:sp>
      <p:sp>
        <p:nvSpPr>
          <p:cNvPr id="139" name="TextBox 138">
            <a:extLst>
              <a:ext uri="{FF2B5EF4-FFF2-40B4-BE49-F238E27FC236}">
                <a16:creationId xmlns:a16="http://schemas.microsoft.com/office/drawing/2014/main" id="{4673789F-9215-584D-8407-5995E555E85B}"/>
              </a:ext>
            </a:extLst>
          </p:cNvPr>
          <p:cNvSpPr txBox="1"/>
          <p:nvPr/>
        </p:nvSpPr>
        <p:spPr>
          <a:xfrm>
            <a:off x="3693006" y="2730639"/>
            <a:ext cx="412742" cy="276999"/>
          </a:xfrm>
          <a:prstGeom prst="rect">
            <a:avLst/>
          </a:prstGeom>
          <a:noFill/>
        </p:spPr>
        <p:txBody>
          <a:bodyPr wrap="none" rtlCol="0">
            <a:spAutoFit/>
          </a:bodyPr>
          <a:lstStyle/>
          <a:p>
            <a:r>
              <a:rPr lang="en-US" sz="1200" dirty="0">
                <a:solidFill>
                  <a:schemeClr val="bg1">
                    <a:alpha val="63000"/>
                  </a:schemeClr>
                </a:solidFill>
              </a:rPr>
              <a:t>Diff</a:t>
            </a:r>
          </a:p>
        </p:txBody>
      </p:sp>
      <p:sp>
        <p:nvSpPr>
          <p:cNvPr id="140" name="TextBox 139">
            <a:extLst>
              <a:ext uri="{FF2B5EF4-FFF2-40B4-BE49-F238E27FC236}">
                <a16:creationId xmlns:a16="http://schemas.microsoft.com/office/drawing/2014/main" id="{0B7521EB-1E03-C342-8F1B-8C486995138E}"/>
              </a:ext>
            </a:extLst>
          </p:cNvPr>
          <p:cNvSpPr txBox="1"/>
          <p:nvPr/>
        </p:nvSpPr>
        <p:spPr>
          <a:xfrm>
            <a:off x="4446227" y="2539147"/>
            <a:ext cx="577402" cy="276999"/>
          </a:xfrm>
          <a:prstGeom prst="rect">
            <a:avLst/>
          </a:prstGeom>
          <a:noFill/>
        </p:spPr>
        <p:txBody>
          <a:bodyPr wrap="none" rtlCol="0">
            <a:spAutoFit/>
          </a:bodyPr>
          <a:lstStyle/>
          <a:p>
            <a:r>
              <a:rPr lang="en-US" sz="1200" dirty="0">
                <a:solidFill>
                  <a:schemeClr val="bg1">
                    <a:alpha val="63000"/>
                  </a:schemeClr>
                </a:solidFill>
              </a:rPr>
              <a:t>Patch</a:t>
            </a:r>
          </a:p>
        </p:txBody>
      </p:sp>
      <p:sp>
        <p:nvSpPr>
          <p:cNvPr id="141" name="TextBox 140">
            <a:extLst>
              <a:ext uri="{FF2B5EF4-FFF2-40B4-BE49-F238E27FC236}">
                <a16:creationId xmlns:a16="http://schemas.microsoft.com/office/drawing/2014/main" id="{C12B89FC-8AAA-A843-8AF9-28C5B0553D73}"/>
              </a:ext>
            </a:extLst>
          </p:cNvPr>
          <p:cNvSpPr txBox="1"/>
          <p:nvPr/>
        </p:nvSpPr>
        <p:spPr>
          <a:xfrm>
            <a:off x="5261164" y="3459258"/>
            <a:ext cx="543739" cy="276999"/>
          </a:xfrm>
          <a:prstGeom prst="rect">
            <a:avLst/>
          </a:prstGeom>
          <a:noFill/>
        </p:spPr>
        <p:txBody>
          <a:bodyPr wrap="none" rtlCol="0">
            <a:spAutoFit/>
          </a:bodyPr>
          <a:lstStyle/>
          <a:p>
            <a:r>
              <a:rPr lang="en-US" sz="1200" dirty="0">
                <a:solidFill>
                  <a:schemeClr val="bg1">
                    <a:alpha val="63000"/>
                  </a:schemeClr>
                </a:solidFill>
              </a:rPr>
              <a:t>DOM</a:t>
            </a:r>
          </a:p>
        </p:txBody>
      </p:sp>
    </p:spTree>
    <p:custDataLst>
      <p:tags r:id="rId1"/>
    </p:custDataLst>
    <p:extLst>
      <p:ext uri="{BB962C8B-B14F-4D97-AF65-F5344CB8AC3E}">
        <p14:creationId xmlns:p14="http://schemas.microsoft.com/office/powerpoint/2010/main" val="279685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1"/>
          <p:cNvSpPr txBox="1">
            <a:spLocks/>
          </p:cNvSpPr>
          <p:nvPr/>
        </p:nvSpPr>
        <p:spPr>
          <a:xfrm>
            <a:off x="384048" y="274320"/>
            <a:ext cx="8385048" cy="795528"/>
          </a:xfrm>
          <a:prstGeom prst="rect">
            <a:avLst/>
          </a:prstGeom>
        </p:spPr>
        <p:txBody>
          <a:bodyPr/>
          <a:lstStyle>
            <a:lvl1pPr algn="l" defTabSz="457200" rtl="0" eaLnBrk="1" latinLnBrk="0" hangingPunct="1">
              <a:spcBef>
                <a:spcPct val="0"/>
              </a:spcBef>
              <a:buNone/>
              <a:defRPr sz="2800" kern="1200">
                <a:solidFill>
                  <a:srgbClr val="0099CC"/>
                </a:solidFill>
                <a:latin typeface="+mj-lt"/>
                <a:ea typeface="+mj-ea"/>
                <a:cs typeface="+mj-cs"/>
              </a:defRPr>
            </a:lvl1pPr>
          </a:lstStyle>
          <a:p>
            <a:r>
              <a:rPr lang="en-US" dirty="0">
                <a:solidFill>
                  <a:schemeClr val="bg1">
                    <a:lumMod val="85000"/>
                  </a:schemeClr>
                </a:solidFill>
              </a:rPr>
              <a:t>How does Virtual DOM make React faster ?</a:t>
            </a:r>
          </a:p>
        </p:txBody>
      </p:sp>
      <p:sp>
        <p:nvSpPr>
          <p:cNvPr id="3" name="Content Placeholder 2"/>
          <p:cNvSpPr txBox="1">
            <a:spLocks/>
          </p:cNvSpPr>
          <p:nvPr/>
        </p:nvSpPr>
        <p:spPr>
          <a:xfrm>
            <a:off x="384046" y="1326040"/>
            <a:ext cx="7083553" cy="221124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IN" sz="1600" dirty="0">
                <a:solidFill>
                  <a:srgbClr val="C4E3B0"/>
                </a:solidFill>
              </a:rPr>
              <a:t>Efficient diff algorithm</a:t>
            </a:r>
          </a:p>
          <a:p>
            <a:pPr marL="285750" indent="-285750">
              <a:lnSpc>
                <a:spcPct val="150000"/>
              </a:lnSpc>
              <a:buFont typeface="Arial" panose="020B0604020202020204" pitchFamily="34" charset="0"/>
              <a:buChar char="•"/>
            </a:pPr>
            <a:r>
              <a:rPr lang="en-IN" sz="1600" dirty="0">
                <a:solidFill>
                  <a:srgbClr val="C4E3B0"/>
                </a:solidFill>
              </a:rPr>
              <a:t>Batched update operations</a:t>
            </a:r>
          </a:p>
          <a:p>
            <a:pPr marL="285750" indent="-285750">
              <a:lnSpc>
                <a:spcPct val="150000"/>
              </a:lnSpc>
              <a:buFont typeface="Arial" panose="020B0604020202020204" pitchFamily="34" charset="0"/>
              <a:buChar char="•"/>
            </a:pPr>
            <a:r>
              <a:rPr lang="en-IN" sz="1600" dirty="0">
                <a:solidFill>
                  <a:srgbClr val="C4E3B0"/>
                </a:solidFill>
              </a:rPr>
              <a:t>Efficient update of sub tree only</a:t>
            </a:r>
          </a:p>
          <a:p>
            <a:pPr marL="285750" indent="-285750">
              <a:lnSpc>
                <a:spcPct val="150000"/>
              </a:lnSpc>
              <a:buFont typeface="Arial" panose="020B0604020202020204" pitchFamily="34" charset="0"/>
              <a:buChar char="•"/>
            </a:pPr>
            <a:r>
              <a:rPr lang="en-IN" sz="1600" dirty="0">
                <a:solidFill>
                  <a:srgbClr val="C4E3B0"/>
                </a:solidFill>
              </a:rPr>
              <a:t>Uses observable instead of dirty checking to detect change</a:t>
            </a:r>
            <a:br>
              <a:rPr lang="en-IN" sz="1600" dirty="0">
                <a:solidFill>
                  <a:srgbClr val="C4E3B0"/>
                </a:solidFill>
              </a:rPr>
            </a:br>
            <a:endParaRPr lang="en-US" sz="1600" dirty="0">
              <a:solidFill>
                <a:srgbClr val="C4E3B0"/>
              </a:solidFill>
            </a:endParaRPr>
          </a:p>
        </p:txBody>
      </p:sp>
    </p:spTree>
    <p:custDataLst>
      <p:tags r:id="rId1"/>
    </p:custDataLst>
    <p:extLst>
      <p:ext uri="{BB962C8B-B14F-4D97-AF65-F5344CB8AC3E}">
        <p14:creationId xmlns:p14="http://schemas.microsoft.com/office/powerpoint/2010/main" val="2004602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4048" y="274320"/>
            <a:ext cx="8385048" cy="795528"/>
          </a:xfrm>
        </p:spPr>
        <p:txBody>
          <a:bodyPr/>
          <a:lstStyle/>
          <a:p>
            <a:r>
              <a:rPr lang="en-IN" dirty="0"/>
              <a:t> What  is JSX ? - </a:t>
            </a:r>
            <a:r>
              <a:rPr lang="en-US" dirty="0"/>
              <a:t>JSX produces React “elements” </a:t>
            </a:r>
          </a:p>
        </p:txBody>
      </p:sp>
      <p:sp>
        <p:nvSpPr>
          <p:cNvPr id="5" name="Content Placeholder 2"/>
          <p:cNvSpPr txBox="1">
            <a:spLocks/>
          </p:cNvSpPr>
          <p:nvPr/>
        </p:nvSpPr>
        <p:spPr>
          <a:xfrm>
            <a:off x="384047" y="1072685"/>
            <a:ext cx="8385047" cy="135520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solidFill>
                  <a:srgbClr val="C4E3B0"/>
                </a:solidFill>
              </a:rPr>
              <a:t>JSX is an inline markup that looks like HTML and gets transformed to JavaScript and is used to create React elements. These elements are then rendered to the React DOM. A JSX expression starts with an HTML-like open tag, and ends with the corresponding closing tag. </a:t>
            </a:r>
          </a:p>
        </p:txBody>
      </p:sp>
      <p:pic>
        <p:nvPicPr>
          <p:cNvPr id="3" name="Picture 2">
            <a:extLst>
              <a:ext uri="{FF2B5EF4-FFF2-40B4-BE49-F238E27FC236}">
                <a16:creationId xmlns:a16="http://schemas.microsoft.com/office/drawing/2014/main" id="{AEFC73C3-8CBF-4848-A844-103700937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620159"/>
            <a:ext cx="5580449" cy="1450656"/>
          </a:xfrm>
          <a:prstGeom prst="rect">
            <a:avLst/>
          </a:prstGeom>
        </p:spPr>
      </p:pic>
    </p:spTree>
    <p:extLst>
      <p:ext uri="{BB962C8B-B14F-4D97-AF65-F5344CB8AC3E}">
        <p14:creationId xmlns:p14="http://schemas.microsoft.com/office/powerpoint/2010/main" val="107210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4" name="Title 15"/>
          <p:cNvSpPr>
            <a:spLocks noGrp="1"/>
          </p:cNvSpPr>
          <p:nvPr>
            <p:ph type="title"/>
          </p:nvPr>
        </p:nvSpPr>
        <p:spPr>
          <a:xfrm>
            <a:off x="384048" y="410954"/>
            <a:ext cx="8385048" cy="1398796"/>
          </a:xfrm>
        </p:spPr>
        <p:txBody>
          <a:bodyPr>
            <a:normAutofit fontScale="90000"/>
          </a:bodyPr>
          <a:lstStyle/>
          <a:p>
            <a:r>
              <a:rPr lang="en-US" sz="2000" b="0" dirty="0">
                <a:solidFill>
                  <a:srgbClr val="C4E3B0"/>
                </a:solidFill>
              </a:rPr>
              <a:t>Fundamentally, JSX just provides syntactic sugar for the </a:t>
            </a:r>
            <a:r>
              <a:rPr lang="en-US" sz="2000" b="0" i="1" dirty="0">
                <a:solidFill>
                  <a:srgbClr val="C4E3B0"/>
                </a:solidFill>
              </a:rPr>
              <a:t>React.createElement(component, props, ...children) </a:t>
            </a:r>
            <a:r>
              <a:rPr lang="en-US" sz="2000" b="0" dirty="0">
                <a:solidFill>
                  <a:srgbClr val="C4E3B0"/>
                </a:solidFill>
              </a:rPr>
              <a:t>function.</a:t>
            </a:r>
            <a:br>
              <a:rPr lang="en-US" b="0" dirty="0">
                <a:solidFill>
                  <a:srgbClr val="C4E3B0"/>
                </a:solidFill>
              </a:rPr>
            </a:br>
            <a:r>
              <a:rPr lang="en-US" b="0" dirty="0">
                <a:solidFill>
                  <a:srgbClr val="C4E3B0"/>
                </a:solidFill>
              </a:rPr>
              <a:t>Behind the scenes, Babel (preprocessor) </a:t>
            </a:r>
            <a:r>
              <a:rPr lang="en-US" b="0" dirty="0" err="1">
                <a:solidFill>
                  <a:srgbClr val="C4E3B0"/>
                </a:solidFill>
              </a:rPr>
              <a:t>transpiles</a:t>
            </a:r>
            <a:r>
              <a:rPr lang="en-US" b="0" dirty="0">
                <a:solidFill>
                  <a:srgbClr val="C4E3B0"/>
                </a:solidFill>
              </a:rPr>
              <a:t> our code into a code which can be recognized by React to create Objects that can be used to construct the DOM</a:t>
            </a:r>
          </a:p>
        </p:txBody>
      </p:sp>
      <p:pic>
        <p:nvPicPr>
          <p:cNvPr id="3" name="Picture 2">
            <a:extLst>
              <a:ext uri="{FF2B5EF4-FFF2-40B4-BE49-F238E27FC236}">
                <a16:creationId xmlns:a16="http://schemas.microsoft.com/office/drawing/2014/main" id="{C77CCBAE-D0CB-2F40-A860-1466BF2FD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63" y="2605481"/>
            <a:ext cx="3663336" cy="1295400"/>
          </a:xfrm>
          <a:prstGeom prst="rect">
            <a:avLst/>
          </a:prstGeom>
        </p:spPr>
      </p:pic>
      <p:pic>
        <p:nvPicPr>
          <p:cNvPr id="9" name="Picture 8">
            <a:extLst>
              <a:ext uri="{FF2B5EF4-FFF2-40B4-BE49-F238E27FC236}">
                <a16:creationId xmlns:a16="http://schemas.microsoft.com/office/drawing/2014/main" id="{122232D3-94F7-4749-BF9C-3E210B099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2224386"/>
            <a:ext cx="2819400" cy="2371127"/>
          </a:xfrm>
          <a:prstGeom prst="rect">
            <a:avLst/>
          </a:prstGeom>
        </p:spPr>
      </p:pic>
    </p:spTree>
    <p:extLst>
      <p:ext uri="{BB962C8B-B14F-4D97-AF65-F5344CB8AC3E}">
        <p14:creationId xmlns:p14="http://schemas.microsoft.com/office/powerpoint/2010/main" val="2513204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4" name="Title 6"/>
          <p:cNvSpPr>
            <a:spLocks noGrp="1"/>
          </p:cNvSpPr>
          <p:nvPr>
            <p:ph type="title"/>
          </p:nvPr>
        </p:nvSpPr>
        <p:spPr>
          <a:xfrm>
            <a:off x="384048" y="274320"/>
            <a:ext cx="8385048" cy="795528"/>
          </a:xfrm>
        </p:spPr>
        <p:txBody>
          <a:bodyPr/>
          <a:lstStyle/>
          <a:p>
            <a:r>
              <a:rPr lang="en-IN" dirty="0"/>
              <a:t>How does JSX benefit ?</a:t>
            </a:r>
            <a:endParaRPr lang="en-US" dirty="0"/>
          </a:p>
        </p:txBody>
      </p:sp>
      <p:sp>
        <p:nvSpPr>
          <p:cNvPr id="5" name="Content Placeholder 7"/>
          <p:cNvSpPr txBox="1">
            <a:spLocks/>
          </p:cNvSpPr>
          <p:nvPr/>
        </p:nvSpPr>
        <p:spPr>
          <a:xfrm>
            <a:off x="384048" y="1261872"/>
            <a:ext cx="8385048" cy="268147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buFont typeface="Arial" panose="020B0604020202020204" pitchFamily="34" charset="0"/>
              <a:buChar char="•"/>
            </a:pPr>
            <a:r>
              <a:rPr lang="en-US" sz="1600" dirty="0">
                <a:solidFill>
                  <a:srgbClr val="C4E3B0"/>
                </a:solidFill>
              </a:rPr>
              <a:t>It is faster than normal JavaScript as it performs optimizations while translating to regular JavaScript.</a:t>
            </a:r>
          </a:p>
          <a:p>
            <a:pPr fontAlgn="base">
              <a:buFont typeface="Arial" panose="020B0604020202020204" pitchFamily="34" charset="0"/>
              <a:buChar char="•"/>
            </a:pPr>
            <a:endParaRPr lang="en-US" sz="1600" dirty="0">
              <a:solidFill>
                <a:srgbClr val="C4E3B0"/>
              </a:solidFill>
            </a:endParaRPr>
          </a:p>
          <a:p>
            <a:pPr fontAlgn="base">
              <a:buFont typeface="Arial" panose="020B0604020202020204" pitchFamily="34" charset="0"/>
              <a:buChar char="•"/>
            </a:pPr>
            <a:r>
              <a:rPr lang="en-US" sz="1600" dirty="0">
                <a:solidFill>
                  <a:srgbClr val="C4E3B0"/>
                </a:solidFill>
              </a:rPr>
              <a:t>It makes easier for us to create templates.</a:t>
            </a:r>
          </a:p>
          <a:p>
            <a:pPr fontAlgn="base">
              <a:buFont typeface="Arial" panose="020B0604020202020204" pitchFamily="34" charset="0"/>
              <a:buChar char="•"/>
            </a:pPr>
            <a:endParaRPr lang="en-US" sz="1600" dirty="0">
              <a:solidFill>
                <a:srgbClr val="C4E3B0"/>
              </a:solidFill>
            </a:endParaRPr>
          </a:p>
          <a:p>
            <a:pPr fontAlgn="base">
              <a:buFont typeface="Arial" panose="020B0604020202020204" pitchFamily="34" charset="0"/>
              <a:buChar char="•"/>
            </a:pPr>
            <a:r>
              <a:rPr lang="en-US" sz="1600" dirty="0">
                <a:solidFill>
                  <a:srgbClr val="C4E3B0"/>
                </a:solidFill>
              </a:rPr>
              <a:t>Instead of separating the markup and logic in separated files, React uses </a:t>
            </a:r>
            <a:r>
              <a:rPr lang="en-US" sz="1600" i="1" dirty="0">
                <a:solidFill>
                  <a:srgbClr val="C4E3B0"/>
                </a:solidFill>
              </a:rPr>
              <a:t>components</a:t>
            </a:r>
            <a:r>
              <a:rPr lang="en-US" sz="1600" dirty="0">
                <a:solidFill>
                  <a:srgbClr val="C4E3B0"/>
                </a:solidFill>
              </a:rPr>
              <a:t> for this purpose. We will learn about components in details in further articles.</a:t>
            </a:r>
          </a:p>
          <a:p>
            <a:pPr marL="285750" indent="-285750">
              <a:buFont typeface="Arial" panose="020B0604020202020204" pitchFamily="34" charset="0"/>
              <a:buChar char="•"/>
            </a:pPr>
            <a:endParaRPr lang="en-US" sz="1600" dirty="0">
              <a:solidFill>
                <a:srgbClr val="C4E3B0"/>
              </a:solidFill>
            </a:endParaRPr>
          </a:p>
        </p:txBody>
      </p:sp>
    </p:spTree>
    <p:extLst>
      <p:ext uri="{BB962C8B-B14F-4D97-AF65-F5344CB8AC3E}">
        <p14:creationId xmlns:p14="http://schemas.microsoft.com/office/powerpoint/2010/main" val="2463423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5" name="Content Placeholder 2"/>
          <p:cNvSpPr txBox="1">
            <a:spLocks/>
          </p:cNvSpPr>
          <p:nvPr/>
        </p:nvSpPr>
        <p:spPr>
          <a:xfrm>
            <a:off x="384048" y="1135117"/>
            <a:ext cx="4555814" cy="3446027"/>
          </a:xfr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olidFill>
                  <a:srgbClr val="C4E3B0"/>
                </a:solidFill>
              </a:rPr>
              <a:t>React apps are organized as a series of nested components. These components are functional in nature: that is, they receive information through arguments (the  </a:t>
            </a:r>
            <a:r>
              <a:rPr lang="en-US" sz="1600" i="1" dirty="0">
                <a:solidFill>
                  <a:srgbClr val="C4E3B0"/>
                </a:solidFill>
              </a:rPr>
              <a:t>props</a:t>
            </a:r>
            <a:r>
              <a:rPr lang="en-US" sz="1600" dirty="0">
                <a:solidFill>
                  <a:srgbClr val="C4E3B0"/>
                </a:solidFill>
              </a:rPr>
              <a:t>) and pass information via their return values (the return value of the  </a:t>
            </a:r>
            <a:r>
              <a:rPr lang="en-US" sz="1600" i="1" dirty="0">
                <a:solidFill>
                  <a:srgbClr val="C4E3B0"/>
                </a:solidFill>
              </a:rPr>
              <a:t>render</a:t>
            </a:r>
            <a:r>
              <a:rPr lang="en-US" sz="1600" dirty="0">
                <a:solidFill>
                  <a:srgbClr val="C4E3B0"/>
                </a:solidFill>
              </a:rPr>
              <a:t>  function). </a:t>
            </a:r>
          </a:p>
          <a:p>
            <a:pPr algn="just"/>
            <a:endParaRPr lang="en-US" sz="1600" dirty="0">
              <a:solidFill>
                <a:srgbClr val="C4E3B0"/>
              </a:solidFill>
            </a:endParaRPr>
          </a:p>
          <a:p>
            <a:pPr algn="just"/>
            <a:r>
              <a:rPr lang="en-US" sz="1600" dirty="0">
                <a:solidFill>
                  <a:srgbClr val="C4E3B0"/>
                </a:solidFill>
              </a:rPr>
              <a:t>This is called unidirectional data flow. </a:t>
            </a:r>
          </a:p>
          <a:p>
            <a:pPr algn="just"/>
            <a:endParaRPr lang="en-US" sz="1600" dirty="0">
              <a:solidFill>
                <a:srgbClr val="C4E3B0"/>
              </a:solidFill>
            </a:endParaRPr>
          </a:p>
          <a:p>
            <a:pPr algn="just"/>
            <a:r>
              <a:rPr lang="en-US" sz="1600" dirty="0">
                <a:solidFill>
                  <a:srgbClr val="C4E3B0"/>
                </a:solidFill>
              </a:rPr>
              <a:t>Data is passed down from components to their children via props.</a:t>
            </a:r>
          </a:p>
          <a:p>
            <a:pPr marL="0" indent="0">
              <a:buNone/>
            </a:pPr>
            <a:br>
              <a:rPr lang="en-US" sz="1600" dirty="0">
                <a:solidFill>
                  <a:srgbClr val="C4E3B0"/>
                </a:solidFill>
              </a:rPr>
            </a:br>
            <a:endParaRPr lang="en-US" sz="1600" dirty="0">
              <a:solidFill>
                <a:srgbClr val="C4E3B0"/>
              </a:solidFill>
            </a:endParaRPr>
          </a:p>
        </p:txBody>
      </p:sp>
      <p:sp>
        <p:nvSpPr>
          <p:cNvPr id="7" name="Title 1"/>
          <p:cNvSpPr txBox="1">
            <a:spLocks/>
          </p:cNvSpPr>
          <p:nvPr/>
        </p:nvSpPr>
        <p:spPr>
          <a:xfrm>
            <a:off x="384048" y="274320"/>
            <a:ext cx="8385048" cy="795528"/>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IN" dirty="0"/>
              <a:t>One way data binding</a:t>
            </a:r>
            <a:endParaRPr lang="en-US" dirty="0"/>
          </a:p>
        </p:txBody>
      </p:sp>
      <p:sp>
        <p:nvSpPr>
          <p:cNvPr id="2" name="Oval 1">
            <a:extLst>
              <a:ext uri="{FF2B5EF4-FFF2-40B4-BE49-F238E27FC236}">
                <a16:creationId xmlns:a16="http://schemas.microsoft.com/office/drawing/2014/main" id="{02878E61-EC24-5149-856F-078D50E6EC2A}"/>
              </a:ext>
            </a:extLst>
          </p:cNvPr>
          <p:cNvSpPr/>
          <p:nvPr/>
        </p:nvSpPr>
        <p:spPr>
          <a:xfrm>
            <a:off x="6477000" y="971550"/>
            <a:ext cx="1447800" cy="1447800"/>
          </a:xfrm>
          <a:prstGeom prst="ellipse">
            <a:avLst/>
          </a:prstGeom>
          <a:solidFill>
            <a:srgbClr val="FF57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341F12F-7A3D-CC4E-8C3D-7B202C2209E8}"/>
              </a:ext>
            </a:extLst>
          </p:cNvPr>
          <p:cNvSpPr/>
          <p:nvPr/>
        </p:nvSpPr>
        <p:spPr>
          <a:xfrm>
            <a:off x="6477000" y="3075592"/>
            <a:ext cx="1447800" cy="1447800"/>
          </a:xfrm>
          <a:prstGeom prst="ellipse">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ircular Arrow 9">
            <a:extLst>
              <a:ext uri="{FF2B5EF4-FFF2-40B4-BE49-F238E27FC236}">
                <a16:creationId xmlns:a16="http://schemas.microsoft.com/office/drawing/2014/main" id="{59F11EC4-7545-BC4E-B7C2-58FE0F7DAB8C}"/>
              </a:ext>
            </a:extLst>
          </p:cNvPr>
          <p:cNvSpPr/>
          <p:nvPr/>
        </p:nvSpPr>
        <p:spPr>
          <a:xfrm rot="5400000">
            <a:off x="7004132" y="2059905"/>
            <a:ext cx="1642029" cy="1257300"/>
          </a:xfrm>
          <a:prstGeom prst="circularArrow">
            <a:avLst>
              <a:gd name="adj1" fmla="val 5486"/>
              <a:gd name="adj2" fmla="val 898254"/>
              <a:gd name="adj3" fmla="val 20501761"/>
              <a:gd name="adj4" fmla="val 11337777"/>
              <a:gd name="adj5" fmla="val 14496"/>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a:extLst>
              <a:ext uri="{FF2B5EF4-FFF2-40B4-BE49-F238E27FC236}">
                <a16:creationId xmlns:a16="http://schemas.microsoft.com/office/drawing/2014/main" id="{5CBE4D87-7711-D642-9637-A34970708A86}"/>
              </a:ext>
            </a:extLst>
          </p:cNvPr>
          <p:cNvSpPr/>
          <p:nvPr/>
        </p:nvSpPr>
        <p:spPr>
          <a:xfrm rot="16200000">
            <a:off x="5755638" y="2083329"/>
            <a:ext cx="1642030" cy="1257300"/>
          </a:xfrm>
          <a:prstGeom prst="circularArrow">
            <a:avLst>
              <a:gd name="adj1" fmla="val 5486"/>
              <a:gd name="adj2" fmla="val 898254"/>
              <a:gd name="adj3" fmla="val 20501761"/>
              <a:gd name="adj4" fmla="val 11337777"/>
              <a:gd name="adj5" fmla="val 14496"/>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FCBE449A-6066-A345-BEF0-D1B02291CA4B}"/>
              </a:ext>
            </a:extLst>
          </p:cNvPr>
          <p:cNvSpPr txBox="1"/>
          <p:nvPr/>
        </p:nvSpPr>
        <p:spPr>
          <a:xfrm>
            <a:off x="6705208" y="1498108"/>
            <a:ext cx="1257300" cy="369332"/>
          </a:xfrm>
          <a:prstGeom prst="rect">
            <a:avLst/>
          </a:prstGeom>
          <a:noFill/>
        </p:spPr>
        <p:txBody>
          <a:bodyPr wrap="square" rtlCol="0">
            <a:spAutoFit/>
          </a:bodyPr>
          <a:lstStyle/>
          <a:p>
            <a:r>
              <a:rPr lang="en-US" dirty="0">
                <a:solidFill>
                  <a:schemeClr val="bg2"/>
                </a:solidFill>
              </a:rPr>
              <a:t>Parent</a:t>
            </a:r>
          </a:p>
        </p:txBody>
      </p:sp>
      <p:sp>
        <p:nvSpPr>
          <p:cNvPr id="13" name="TextBox 12">
            <a:extLst>
              <a:ext uri="{FF2B5EF4-FFF2-40B4-BE49-F238E27FC236}">
                <a16:creationId xmlns:a16="http://schemas.microsoft.com/office/drawing/2014/main" id="{749E9993-06D3-4145-88A6-13C42DCFD0D9}"/>
              </a:ext>
            </a:extLst>
          </p:cNvPr>
          <p:cNvSpPr txBox="1"/>
          <p:nvPr/>
        </p:nvSpPr>
        <p:spPr>
          <a:xfrm>
            <a:off x="6858000" y="3627501"/>
            <a:ext cx="876300" cy="338554"/>
          </a:xfrm>
          <a:prstGeom prst="rect">
            <a:avLst/>
          </a:prstGeom>
          <a:noFill/>
        </p:spPr>
        <p:txBody>
          <a:bodyPr wrap="square" rtlCol="0">
            <a:spAutoFit/>
          </a:bodyPr>
          <a:lstStyle/>
          <a:p>
            <a:r>
              <a:rPr lang="en-US" sz="1600" dirty="0">
                <a:solidFill>
                  <a:schemeClr val="bg2"/>
                </a:solidFill>
              </a:rPr>
              <a:t>Child</a:t>
            </a:r>
          </a:p>
        </p:txBody>
      </p:sp>
      <p:sp>
        <p:nvSpPr>
          <p:cNvPr id="14" name="TextBox 13">
            <a:extLst>
              <a:ext uri="{FF2B5EF4-FFF2-40B4-BE49-F238E27FC236}">
                <a16:creationId xmlns:a16="http://schemas.microsoft.com/office/drawing/2014/main" id="{B91FA3D6-1F5E-5244-BD40-469FD3F259FF}"/>
              </a:ext>
            </a:extLst>
          </p:cNvPr>
          <p:cNvSpPr txBox="1"/>
          <p:nvPr/>
        </p:nvSpPr>
        <p:spPr>
          <a:xfrm>
            <a:off x="5381099" y="2445953"/>
            <a:ext cx="970433" cy="523220"/>
          </a:xfrm>
          <a:prstGeom prst="rect">
            <a:avLst/>
          </a:prstGeom>
          <a:noFill/>
        </p:spPr>
        <p:txBody>
          <a:bodyPr wrap="square" rtlCol="0">
            <a:spAutoFit/>
          </a:bodyPr>
          <a:lstStyle/>
          <a:p>
            <a:r>
              <a:rPr lang="en-US" sz="1400" dirty="0">
                <a:solidFill>
                  <a:schemeClr val="bg1">
                    <a:lumMod val="75000"/>
                  </a:schemeClr>
                </a:solidFill>
              </a:rPr>
              <a:t>Emit Events</a:t>
            </a:r>
          </a:p>
        </p:txBody>
      </p:sp>
      <p:sp>
        <p:nvSpPr>
          <p:cNvPr id="15" name="TextBox 14">
            <a:extLst>
              <a:ext uri="{FF2B5EF4-FFF2-40B4-BE49-F238E27FC236}">
                <a16:creationId xmlns:a16="http://schemas.microsoft.com/office/drawing/2014/main" id="{D6C0CE89-25ED-214C-BF75-46A2D8440728}"/>
              </a:ext>
            </a:extLst>
          </p:cNvPr>
          <p:cNvSpPr txBox="1"/>
          <p:nvPr/>
        </p:nvSpPr>
        <p:spPr>
          <a:xfrm>
            <a:off x="8292342" y="2445953"/>
            <a:ext cx="652743" cy="523220"/>
          </a:xfrm>
          <a:prstGeom prst="rect">
            <a:avLst/>
          </a:prstGeom>
          <a:noFill/>
        </p:spPr>
        <p:txBody>
          <a:bodyPr wrap="none" rtlCol="0">
            <a:spAutoFit/>
          </a:bodyPr>
          <a:lstStyle/>
          <a:p>
            <a:r>
              <a:rPr lang="en-US" sz="1400" dirty="0">
                <a:solidFill>
                  <a:schemeClr val="bg1">
                    <a:lumMod val="75000"/>
                  </a:schemeClr>
                </a:solidFill>
              </a:rPr>
              <a:t>Pass </a:t>
            </a:r>
          </a:p>
          <a:p>
            <a:r>
              <a:rPr lang="en-US" sz="1400" dirty="0">
                <a:solidFill>
                  <a:schemeClr val="bg1">
                    <a:lumMod val="75000"/>
                  </a:schemeClr>
                </a:solidFill>
              </a:rPr>
              <a:t>Props</a:t>
            </a:r>
          </a:p>
        </p:txBody>
      </p:sp>
    </p:spTree>
    <p:extLst>
      <p:ext uri="{BB962C8B-B14F-4D97-AF65-F5344CB8AC3E}">
        <p14:creationId xmlns:p14="http://schemas.microsoft.com/office/powerpoint/2010/main" val="148683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4048" y="274320"/>
            <a:ext cx="8385048" cy="795528"/>
          </a:xfrm>
        </p:spPr>
        <p:txBody>
          <a:bodyPr/>
          <a:lstStyle/>
          <a:p>
            <a:r>
              <a:rPr lang="en-IN" dirty="0"/>
              <a:t>How does Unidirectional Flow of data benefit ?</a:t>
            </a:r>
            <a:endParaRPr lang="en-US" dirty="0"/>
          </a:p>
        </p:txBody>
      </p:sp>
      <p:sp>
        <p:nvSpPr>
          <p:cNvPr id="5" name="Content Placeholder 2"/>
          <p:cNvSpPr txBox="1">
            <a:spLocks/>
          </p:cNvSpPr>
          <p:nvPr/>
        </p:nvSpPr>
        <p:spPr>
          <a:xfrm>
            <a:off x="384048" y="1261872"/>
            <a:ext cx="8385048" cy="331927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1600" dirty="0">
                <a:solidFill>
                  <a:srgbClr val="C4E3B0"/>
                </a:solidFill>
              </a:rPr>
              <a:t>Data flows throughout the app in a single direction, hence the developers have a better understanding and control over it.</a:t>
            </a:r>
          </a:p>
          <a:p>
            <a:endParaRPr lang="en-IN" sz="1600" dirty="0">
              <a:solidFill>
                <a:srgbClr val="C4E3B0"/>
              </a:solidFill>
            </a:endParaRPr>
          </a:p>
          <a:p>
            <a:r>
              <a:rPr lang="en-US" sz="1600" dirty="0">
                <a:solidFill>
                  <a:srgbClr val="C4E3B0"/>
                </a:solidFill>
              </a:rPr>
              <a:t>Data flows in one direction </a:t>
            </a:r>
            <a:r>
              <a:rPr lang="en-US" sz="1600" i="1" dirty="0">
                <a:solidFill>
                  <a:srgbClr val="C4E3B0"/>
                </a:solidFill>
              </a:rPr>
              <a:t>after some change</a:t>
            </a:r>
            <a:r>
              <a:rPr lang="en-US" sz="1600" dirty="0">
                <a:solidFill>
                  <a:srgbClr val="C4E3B0"/>
                </a:solidFill>
              </a:rPr>
              <a:t>. This makes it easy to identify the source of the change, and then follow that change as it moves through your system.</a:t>
            </a:r>
            <a:endParaRPr lang="en-IN" sz="1600" dirty="0">
              <a:solidFill>
                <a:srgbClr val="C4E3B0"/>
              </a:solidFill>
            </a:endParaRPr>
          </a:p>
        </p:txBody>
      </p:sp>
    </p:spTree>
    <p:extLst>
      <p:ext uri="{BB962C8B-B14F-4D97-AF65-F5344CB8AC3E}">
        <p14:creationId xmlns:p14="http://schemas.microsoft.com/office/powerpoint/2010/main" val="323435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384048" y="274320"/>
            <a:ext cx="8385048" cy="795528"/>
          </a:xfrm>
        </p:spPr>
        <p:txBody>
          <a:bodyPr/>
          <a:lstStyle/>
          <a:p>
            <a:r>
              <a:rPr lang="en-US" sz="2400" spc="50" dirty="0">
                <a:ln w="0"/>
                <a:solidFill>
                  <a:schemeClr val="bg2"/>
                </a:solidFill>
                <a:effectLst>
                  <a:innerShdw blurRad="63500" dist="50800" dir="13500000">
                    <a:srgbClr val="000000">
                      <a:alpha val="50000"/>
                    </a:srgbClr>
                  </a:innerShdw>
                </a:effectLst>
              </a:rPr>
              <a:t>Composition of Components</a:t>
            </a:r>
          </a:p>
        </p:txBody>
      </p:sp>
      <p:sp>
        <p:nvSpPr>
          <p:cNvPr id="8" name="TextBox 7"/>
          <p:cNvSpPr txBox="1"/>
          <p:nvPr/>
        </p:nvSpPr>
        <p:spPr>
          <a:xfrm>
            <a:off x="533400" y="819150"/>
            <a:ext cx="4177442" cy="2277547"/>
          </a:xfrm>
          <a:prstGeom prst="rect">
            <a:avLst/>
          </a:prstGeom>
        </p:spPr>
        <p:txBody>
          <a:bodyPr wrap="square" lIns="0" tIns="0" rIns="0" bIns="0" rtlCol="0">
            <a:spAutoFit/>
          </a:bodyPr>
          <a:lstStyle/>
          <a:p>
            <a:r>
              <a:rPr lang="en-US" sz="1600" dirty="0">
                <a:solidFill>
                  <a:srgbClr val="C4E3B0"/>
                </a:solidFill>
              </a:rPr>
              <a:t>Everything in React is a component, and it follows a strong component based model promoting code reuse.</a:t>
            </a:r>
          </a:p>
          <a:p>
            <a:endParaRPr lang="en-US" sz="1600" dirty="0">
              <a:solidFill>
                <a:srgbClr val="C4E3B0"/>
              </a:solidFill>
            </a:endParaRPr>
          </a:p>
          <a:p>
            <a:r>
              <a:rPr lang="en-US" sz="1600" dirty="0">
                <a:solidFill>
                  <a:srgbClr val="C4E3B0"/>
                </a:solidFill>
              </a:rPr>
              <a:t>An app composed of many small parts is more manageable than a single large monolith app.</a:t>
            </a:r>
          </a:p>
          <a:p>
            <a:pPr>
              <a:buFont typeface="Arial" pitchFamily="34" charset="0"/>
              <a:buChar char="•"/>
            </a:pPr>
            <a:endParaRPr lang="en-IN" sz="1600" b="1" dirty="0">
              <a:solidFill>
                <a:srgbClr val="C4E3B0"/>
              </a:solidFill>
            </a:endParaRPr>
          </a:p>
          <a:p>
            <a:pPr algn="l"/>
            <a:endParaRPr lang="en-US" sz="1600" dirty="0">
              <a:solidFill>
                <a:srgbClr val="C4E3B0"/>
              </a:solidFill>
            </a:endParaRPr>
          </a:p>
        </p:txBody>
      </p:sp>
      <p:sp>
        <p:nvSpPr>
          <p:cNvPr id="2" name="Rectangle 1">
            <a:extLst>
              <a:ext uri="{FF2B5EF4-FFF2-40B4-BE49-F238E27FC236}">
                <a16:creationId xmlns:a16="http://schemas.microsoft.com/office/drawing/2014/main" id="{A901EB70-04A7-5740-8F67-030E5A772FCD}"/>
              </a:ext>
            </a:extLst>
          </p:cNvPr>
          <p:cNvSpPr/>
          <p:nvPr/>
        </p:nvSpPr>
        <p:spPr>
          <a:xfrm>
            <a:off x="4876800" y="802152"/>
            <a:ext cx="4032000" cy="3806478"/>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5757"/>
              </a:solidFill>
            </a:endParaRPr>
          </a:p>
        </p:txBody>
      </p:sp>
      <p:sp>
        <p:nvSpPr>
          <p:cNvPr id="3" name="Rectangle 2">
            <a:extLst>
              <a:ext uri="{FF2B5EF4-FFF2-40B4-BE49-F238E27FC236}">
                <a16:creationId xmlns:a16="http://schemas.microsoft.com/office/drawing/2014/main" id="{EEC9C93C-41AB-2C4D-89F7-F60DDC8D0BA8}"/>
              </a:ext>
            </a:extLst>
          </p:cNvPr>
          <p:cNvSpPr/>
          <p:nvPr/>
        </p:nvSpPr>
        <p:spPr>
          <a:xfrm>
            <a:off x="5029200" y="1306786"/>
            <a:ext cx="3587496" cy="37475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CC7073-6FA6-8847-B962-469F3E28DE34}"/>
              </a:ext>
            </a:extLst>
          </p:cNvPr>
          <p:cNvSpPr/>
          <p:nvPr/>
        </p:nvSpPr>
        <p:spPr>
          <a:xfrm>
            <a:off x="5029200" y="1826103"/>
            <a:ext cx="3587496" cy="1981200"/>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96E9BB-75BF-654D-9AF5-781C9E3A551C}"/>
              </a:ext>
            </a:extLst>
          </p:cNvPr>
          <p:cNvSpPr/>
          <p:nvPr/>
        </p:nvSpPr>
        <p:spPr>
          <a:xfrm>
            <a:off x="5029200" y="4022604"/>
            <a:ext cx="3587496" cy="355778"/>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264F092-5CD4-D74B-A4F7-6D0AB4454F0D}"/>
              </a:ext>
            </a:extLst>
          </p:cNvPr>
          <p:cNvSpPr/>
          <p:nvPr/>
        </p:nvSpPr>
        <p:spPr>
          <a:xfrm>
            <a:off x="5181600" y="2395329"/>
            <a:ext cx="3386602" cy="290360"/>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FE97F6-FB83-ED42-AD27-7A361C098D81}"/>
              </a:ext>
            </a:extLst>
          </p:cNvPr>
          <p:cNvSpPr/>
          <p:nvPr/>
        </p:nvSpPr>
        <p:spPr>
          <a:xfrm>
            <a:off x="5181600" y="2842793"/>
            <a:ext cx="3386602" cy="290360"/>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ED4A1D-207E-4A41-A818-C1902B8A03D8}"/>
              </a:ext>
            </a:extLst>
          </p:cNvPr>
          <p:cNvSpPr/>
          <p:nvPr/>
        </p:nvSpPr>
        <p:spPr>
          <a:xfrm>
            <a:off x="5181600" y="3240803"/>
            <a:ext cx="3386602" cy="290360"/>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7BDA123-8629-EC43-9152-A9956470C98B}"/>
              </a:ext>
            </a:extLst>
          </p:cNvPr>
          <p:cNvSpPr txBox="1"/>
          <p:nvPr/>
        </p:nvSpPr>
        <p:spPr>
          <a:xfrm>
            <a:off x="5105400" y="967432"/>
            <a:ext cx="990600" cy="307777"/>
          </a:xfrm>
          <a:prstGeom prst="rect">
            <a:avLst/>
          </a:prstGeom>
          <a:noFill/>
        </p:spPr>
        <p:txBody>
          <a:bodyPr wrap="square" rtlCol="0">
            <a:spAutoFit/>
          </a:bodyPr>
          <a:lstStyle/>
          <a:p>
            <a:r>
              <a:rPr lang="en-US" sz="1400" dirty="0">
                <a:solidFill>
                  <a:schemeClr val="bg2">
                    <a:lumMod val="75000"/>
                  </a:schemeClr>
                </a:solidFill>
              </a:rPr>
              <a:t>&lt;App /&gt;</a:t>
            </a:r>
          </a:p>
        </p:txBody>
      </p:sp>
      <p:sp>
        <p:nvSpPr>
          <p:cNvPr id="14" name="TextBox 13">
            <a:extLst>
              <a:ext uri="{FF2B5EF4-FFF2-40B4-BE49-F238E27FC236}">
                <a16:creationId xmlns:a16="http://schemas.microsoft.com/office/drawing/2014/main" id="{3A747774-FF4B-6B41-8B37-6528CA687AA5}"/>
              </a:ext>
            </a:extLst>
          </p:cNvPr>
          <p:cNvSpPr txBox="1"/>
          <p:nvPr/>
        </p:nvSpPr>
        <p:spPr>
          <a:xfrm>
            <a:off x="6248400" y="1353041"/>
            <a:ext cx="2057400" cy="307777"/>
          </a:xfrm>
          <a:prstGeom prst="rect">
            <a:avLst/>
          </a:prstGeom>
          <a:noFill/>
        </p:spPr>
        <p:txBody>
          <a:bodyPr wrap="square" rtlCol="0">
            <a:spAutoFit/>
          </a:bodyPr>
          <a:lstStyle/>
          <a:p>
            <a:r>
              <a:rPr lang="en-US" sz="1400" dirty="0">
                <a:solidFill>
                  <a:schemeClr val="bg2">
                    <a:lumMod val="75000"/>
                  </a:schemeClr>
                </a:solidFill>
              </a:rPr>
              <a:t>&lt;MenuBar /&gt;</a:t>
            </a:r>
          </a:p>
        </p:txBody>
      </p:sp>
      <p:sp>
        <p:nvSpPr>
          <p:cNvPr id="15" name="TextBox 14">
            <a:extLst>
              <a:ext uri="{FF2B5EF4-FFF2-40B4-BE49-F238E27FC236}">
                <a16:creationId xmlns:a16="http://schemas.microsoft.com/office/drawing/2014/main" id="{478813EC-FC19-2949-B7EF-2FD58EC567E3}"/>
              </a:ext>
            </a:extLst>
          </p:cNvPr>
          <p:cNvSpPr txBox="1"/>
          <p:nvPr/>
        </p:nvSpPr>
        <p:spPr>
          <a:xfrm>
            <a:off x="5105400" y="1896839"/>
            <a:ext cx="1981200" cy="307777"/>
          </a:xfrm>
          <a:prstGeom prst="rect">
            <a:avLst/>
          </a:prstGeom>
          <a:noFill/>
        </p:spPr>
        <p:txBody>
          <a:bodyPr wrap="square" rtlCol="0">
            <a:spAutoFit/>
          </a:bodyPr>
          <a:lstStyle/>
          <a:p>
            <a:r>
              <a:rPr lang="en-US" sz="1400" dirty="0">
                <a:solidFill>
                  <a:schemeClr val="bg2">
                    <a:lumMod val="75000"/>
                  </a:schemeClr>
                </a:solidFill>
              </a:rPr>
              <a:t>&lt;MainPage /&gt;</a:t>
            </a:r>
          </a:p>
        </p:txBody>
      </p:sp>
      <p:sp>
        <p:nvSpPr>
          <p:cNvPr id="16" name="TextBox 15">
            <a:extLst>
              <a:ext uri="{FF2B5EF4-FFF2-40B4-BE49-F238E27FC236}">
                <a16:creationId xmlns:a16="http://schemas.microsoft.com/office/drawing/2014/main" id="{804EC74A-B486-C74C-8795-549E7197DD43}"/>
              </a:ext>
            </a:extLst>
          </p:cNvPr>
          <p:cNvSpPr txBox="1"/>
          <p:nvPr/>
        </p:nvSpPr>
        <p:spPr>
          <a:xfrm>
            <a:off x="6172200" y="2848450"/>
            <a:ext cx="1219200" cy="307777"/>
          </a:xfrm>
          <a:prstGeom prst="rect">
            <a:avLst/>
          </a:prstGeom>
          <a:noFill/>
        </p:spPr>
        <p:txBody>
          <a:bodyPr wrap="square" rtlCol="0">
            <a:spAutoFit/>
          </a:bodyPr>
          <a:lstStyle/>
          <a:p>
            <a:r>
              <a:rPr lang="en-US" sz="1400" dirty="0">
                <a:solidFill>
                  <a:schemeClr val="bg2">
                    <a:lumMod val="75000"/>
                  </a:schemeClr>
                </a:solidFill>
              </a:rPr>
              <a:t>&lt;ListItem /&gt;</a:t>
            </a:r>
          </a:p>
        </p:txBody>
      </p:sp>
      <p:sp>
        <p:nvSpPr>
          <p:cNvPr id="17" name="TextBox 16">
            <a:extLst>
              <a:ext uri="{FF2B5EF4-FFF2-40B4-BE49-F238E27FC236}">
                <a16:creationId xmlns:a16="http://schemas.microsoft.com/office/drawing/2014/main" id="{C75B4F52-A678-CD49-9068-5299AF1D3F7B}"/>
              </a:ext>
            </a:extLst>
          </p:cNvPr>
          <p:cNvSpPr txBox="1"/>
          <p:nvPr/>
        </p:nvSpPr>
        <p:spPr>
          <a:xfrm>
            <a:off x="6172200" y="3227525"/>
            <a:ext cx="1219200" cy="307777"/>
          </a:xfrm>
          <a:prstGeom prst="rect">
            <a:avLst/>
          </a:prstGeom>
          <a:noFill/>
        </p:spPr>
        <p:txBody>
          <a:bodyPr wrap="square" rtlCol="0">
            <a:spAutoFit/>
          </a:bodyPr>
          <a:lstStyle/>
          <a:p>
            <a:r>
              <a:rPr lang="en-US" sz="1400" dirty="0">
                <a:solidFill>
                  <a:schemeClr val="bg2">
                    <a:lumMod val="75000"/>
                  </a:schemeClr>
                </a:solidFill>
              </a:rPr>
              <a:t>&lt;ListItem /&gt;</a:t>
            </a:r>
          </a:p>
        </p:txBody>
      </p:sp>
      <p:sp>
        <p:nvSpPr>
          <p:cNvPr id="18" name="TextBox 17">
            <a:extLst>
              <a:ext uri="{FF2B5EF4-FFF2-40B4-BE49-F238E27FC236}">
                <a16:creationId xmlns:a16="http://schemas.microsoft.com/office/drawing/2014/main" id="{F39BA3DF-DFB5-4343-BD50-1D8310770D01}"/>
              </a:ext>
            </a:extLst>
          </p:cNvPr>
          <p:cNvSpPr txBox="1"/>
          <p:nvPr/>
        </p:nvSpPr>
        <p:spPr>
          <a:xfrm>
            <a:off x="6172200" y="2414932"/>
            <a:ext cx="1219200" cy="307777"/>
          </a:xfrm>
          <a:prstGeom prst="rect">
            <a:avLst/>
          </a:prstGeom>
          <a:noFill/>
        </p:spPr>
        <p:txBody>
          <a:bodyPr wrap="square" rtlCol="0">
            <a:spAutoFit/>
          </a:bodyPr>
          <a:lstStyle/>
          <a:p>
            <a:r>
              <a:rPr lang="en-US" sz="1400" dirty="0">
                <a:solidFill>
                  <a:schemeClr val="bg2">
                    <a:lumMod val="75000"/>
                  </a:schemeClr>
                </a:solidFill>
              </a:rPr>
              <a:t>&lt;ListItem /&gt;</a:t>
            </a:r>
          </a:p>
        </p:txBody>
      </p:sp>
      <p:sp>
        <p:nvSpPr>
          <p:cNvPr id="19" name="TextBox 18">
            <a:extLst>
              <a:ext uri="{FF2B5EF4-FFF2-40B4-BE49-F238E27FC236}">
                <a16:creationId xmlns:a16="http://schemas.microsoft.com/office/drawing/2014/main" id="{243C117A-DDB0-784C-92C7-958F7158E652}"/>
              </a:ext>
            </a:extLst>
          </p:cNvPr>
          <p:cNvSpPr txBox="1"/>
          <p:nvPr/>
        </p:nvSpPr>
        <p:spPr>
          <a:xfrm>
            <a:off x="6172200" y="4068752"/>
            <a:ext cx="1828800" cy="307777"/>
          </a:xfrm>
          <a:prstGeom prst="rect">
            <a:avLst/>
          </a:prstGeom>
          <a:noFill/>
        </p:spPr>
        <p:txBody>
          <a:bodyPr wrap="square" rtlCol="0">
            <a:spAutoFit/>
          </a:bodyPr>
          <a:lstStyle/>
          <a:p>
            <a:r>
              <a:rPr lang="en-US" sz="1400" dirty="0">
                <a:solidFill>
                  <a:schemeClr val="bg2">
                    <a:lumMod val="75000"/>
                  </a:schemeClr>
                </a:solidFill>
              </a:rPr>
              <a:t>&lt;SiteFooter /&gt;</a:t>
            </a:r>
          </a:p>
        </p:txBody>
      </p:sp>
    </p:spTree>
    <p:custDataLst>
      <p:tags r:id="rId1"/>
    </p:custDataLst>
    <p:extLst>
      <p:ext uri="{BB962C8B-B14F-4D97-AF65-F5344CB8AC3E}">
        <p14:creationId xmlns:p14="http://schemas.microsoft.com/office/powerpoint/2010/main" val="2475897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4" name="Title 5"/>
          <p:cNvSpPr>
            <a:spLocks noGrp="1"/>
          </p:cNvSpPr>
          <p:nvPr>
            <p:ph type="title"/>
          </p:nvPr>
        </p:nvSpPr>
        <p:spPr>
          <a:xfrm>
            <a:off x="640080" y="909879"/>
            <a:ext cx="3389166" cy="369332"/>
          </a:xfrm>
        </p:spPr>
        <p:txBody>
          <a:bodyPr>
            <a:normAutofit/>
          </a:bodyPr>
          <a:lstStyle/>
          <a:p>
            <a:pPr algn="ctr"/>
            <a:r>
              <a:rPr lang="en-IN" sz="1800" b="1" dirty="0">
                <a:solidFill>
                  <a:srgbClr val="C4E3B0"/>
                </a:solidFill>
              </a:rPr>
              <a:t>Creating a component</a:t>
            </a:r>
            <a:endParaRPr lang="en-US" sz="1800" b="1" dirty="0">
              <a:solidFill>
                <a:srgbClr val="C4E3B0"/>
              </a:solidFill>
            </a:endParaRPr>
          </a:p>
        </p:txBody>
      </p:sp>
      <p:sp>
        <p:nvSpPr>
          <p:cNvPr id="5" name="TextBox 4"/>
          <p:cNvSpPr txBox="1"/>
          <p:nvPr/>
        </p:nvSpPr>
        <p:spPr>
          <a:xfrm>
            <a:off x="5003975" y="909879"/>
            <a:ext cx="3499945" cy="276999"/>
          </a:xfrm>
          <a:prstGeom prst="rect">
            <a:avLst/>
          </a:prstGeom>
        </p:spPr>
        <p:txBody>
          <a:bodyPr wrap="square" lIns="0" tIns="0" rIns="0" bIns="0" rtlCol="0">
            <a:spAutoFit/>
          </a:bodyPr>
          <a:lstStyle/>
          <a:p>
            <a:pPr algn="ctr"/>
            <a:r>
              <a:rPr lang="en-IN" b="1" dirty="0">
                <a:solidFill>
                  <a:srgbClr val="C4E3B0"/>
                </a:solidFill>
                <a:latin typeface="+mj-lt"/>
              </a:rPr>
              <a:t>Reusing the component</a:t>
            </a:r>
            <a:endParaRPr lang="en-US" b="1" dirty="0">
              <a:solidFill>
                <a:srgbClr val="C4E3B0"/>
              </a:solidFill>
              <a:latin typeface="+mj-lt"/>
            </a:endParaRPr>
          </a:p>
        </p:txBody>
      </p:sp>
      <p:sp>
        <p:nvSpPr>
          <p:cNvPr id="6" name="TextBox 5"/>
          <p:cNvSpPr txBox="1"/>
          <p:nvPr/>
        </p:nvSpPr>
        <p:spPr>
          <a:xfrm>
            <a:off x="609600" y="4296889"/>
            <a:ext cx="8534400" cy="246221"/>
          </a:xfrm>
          <a:prstGeom prst="rect">
            <a:avLst/>
          </a:prstGeom>
        </p:spPr>
        <p:txBody>
          <a:bodyPr wrap="square" lIns="0" tIns="0" rIns="0" bIns="0" rtlCol="0">
            <a:spAutoFit/>
          </a:bodyPr>
          <a:lstStyle/>
          <a:p>
            <a:r>
              <a:rPr lang="en-IN" sz="1600" i="1" dirty="0">
                <a:solidFill>
                  <a:srgbClr val="C4E3B0"/>
                </a:solidFill>
              </a:rPr>
              <a:t>Now  </a:t>
            </a:r>
            <a:r>
              <a:rPr lang="en-IN" sz="1600" b="1" i="1" dirty="0">
                <a:solidFill>
                  <a:srgbClr val="C4E3B0"/>
                </a:solidFill>
              </a:rPr>
              <a:t>Heading</a:t>
            </a:r>
            <a:r>
              <a:rPr lang="en-IN" sz="1600" i="1" dirty="0">
                <a:solidFill>
                  <a:srgbClr val="C4E3B0"/>
                </a:solidFill>
              </a:rPr>
              <a:t> component can be used by other components. </a:t>
            </a:r>
            <a:endParaRPr lang="en-US" sz="1600" i="1" dirty="0">
              <a:solidFill>
                <a:srgbClr val="C4E3B0"/>
              </a:solidFill>
            </a:endParaRPr>
          </a:p>
        </p:txBody>
      </p:sp>
      <p:sp>
        <p:nvSpPr>
          <p:cNvPr id="9" name="Title 1"/>
          <p:cNvSpPr txBox="1">
            <a:spLocks/>
          </p:cNvSpPr>
          <p:nvPr/>
        </p:nvSpPr>
        <p:spPr>
          <a:xfrm>
            <a:off x="384048" y="274320"/>
            <a:ext cx="8385048" cy="795528"/>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spc="50" dirty="0">
                <a:ln w="0"/>
                <a:solidFill>
                  <a:schemeClr val="bg2"/>
                </a:solidFill>
                <a:effectLst>
                  <a:innerShdw blurRad="63500" dist="50800" dir="13500000">
                    <a:srgbClr val="000000">
                      <a:alpha val="50000"/>
                    </a:srgbClr>
                  </a:innerShdw>
                </a:effectLst>
              </a:rPr>
              <a:t>Features of React</a:t>
            </a:r>
          </a:p>
          <a:p>
            <a:r>
              <a:rPr lang="en-IN" dirty="0"/>
              <a:t> </a:t>
            </a:r>
            <a:endParaRPr lang="en-US" dirty="0"/>
          </a:p>
        </p:txBody>
      </p:sp>
      <p:pic>
        <p:nvPicPr>
          <p:cNvPr id="3" name="Picture 2">
            <a:extLst>
              <a:ext uri="{FF2B5EF4-FFF2-40B4-BE49-F238E27FC236}">
                <a16:creationId xmlns:a16="http://schemas.microsoft.com/office/drawing/2014/main" id="{72AF8AFE-A2FB-8944-B2F3-DA2F06D506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795" y="1407788"/>
            <a:ext cx="4373696" cy="2619662"/>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0052" y="1638555"/>
            <a:ext cx="3990005" cy="2089627"/>
          </a:xfrm>
          <a:prstGeom prst="rect">
            <a:avLst/>
          </a:prstGeom>
        </p:spPr>
      </p:pic>
    </p:spTree>
    <p:extLst>
      <p:ext uri="{BB962C8B-B14F-4D97-AF65-F5344CB8AC3E}">
        <p14:creationId xmlns:p14="http://schemas.microsoft.com/office/powerpoint/2010/main" val="2748343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1962150"/>
            <a:ext cx="9133114" cy="584775"/>
          </a:xfrm>
        </p:spPr>
        <p:txBody>
          <a:bodyPr/>
          <a:lstStyle/>
          <a:p>
            <a:r>
              <a:rPr lang="en-US" dirty="0"/>
              <a:t>React JS Installation </a:t>
            </a:r>
            <a:endParaRPr lang="en-US" sz="1600" dirty="0"/>
          </a:p>
        </p:txBody>
      </p:sp>
    </p:spTree>
    <p:custDataLst>
      <p:tags r:id="rId1"/>
    </p:custDataLst>
    <p:extLst>
      <p:ext uri="{BB962C8B-B14F-4D97-AF65-F5344CB8AC3E}">
        <p14:creationId xmlns:p14="http://schemas.microsoft.com/office/powerpoint/2010/main" val="327879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Text Placeholder 2"/>
          <p:cNvSpPr>
            <a:spLocks noGrp="1"/>
          </p:cNvSpPr>
          <p:nvPr>
            <p:ph type="body" sz="quarter" idx="13"/>
          </p:nvPr>
        </p:nvSpPr>
        <p:spPr>
          <a:xfrm>
            <a:off x="380999" y="853372"/>
            <a:ext cx="8382003" cy="3699577"/>
          </a:xfrm>
        </p:spPr>
        <p:txBody>
          <a:bodyPr>
            <a:normAutofit lnSpcReduction="10000"/>
          </a:bodyPr>
          <a:lstStyle/>
          <a:p>
            <a:r>
              <a:rPr lang="en-US" sz="1800" dirty="0"/>
              <a:t>At the end this six hours course, you will be able to - </a:t>
            </a:r>
          </a:p>
          <a:p>
            <a:endParaRPr lang="en-US" sz="1800" dirty="0"/>
          </a:p>
          <a:p>
            <a:pPr marL="457200" indent="-457200">
              <a:buFont typeface="Wingdings" panose="05000000000000000000" pitchFamily="2" charset="2"/>
              <a:buChar char="Ø"/>
            </a:pPr>
            <a:r>
              <a:rPr lang="en-US" sz="1800" dirty="0"/>
              <a:t>Interpret React JS</a:t>
            </a:r>
          </a:p>
          <a:p>
            <a:pPr marL="457200" indent="-457200">
              <a:buFont typeface="Wingdings" panose="05000000000000000000" pitchFamily="2" charset="2"/>
              <a:buChar char="Ø"/>
            </a:pPr>
            <a:r>
              <a:rPr lang="en-US" sz="1800" dirty="0"/>
              <a:t>Demonstrate Installation  and configuration of  </a:t>
            </a:r>
            <a:r>
              <a:rPr lang="en-US" sz="1800" dirty="0" err="1"/>
              <a:t>ReactJS</a:t>
            </a:r>
            <a:endParaRPr lang="en-US" sz="1800" dirty="0"/>
          </a:p>
          <a:p>
            <a:pPr marL="457200" indent="-457200">
              <a:buFont typeface="Wingdings" panose="05000000000000000000" pitchFamily="2" charset="2"/>
              <a:buChar char="Ø"/>
            </a:pPr>
            <a:r>
              <a:rPr lang="en-US" sz="1800" dirty="0"/>
              <a:t>Illustrate  React Components</a:t>
            </a:r>
          </a:p>
          <a:p>
            <a:pPr marL="457200" indent="-457200">
              <a:buFont typeface="Wingdings" panose="05000000000000000000" pitchFamily="2" charset="2"/>
              <a:buChar char="Ø"/>
            </a:pPr>
            <a:r>
              <a:rPr lang="en-US" sz="1800" dirty="0"/>
              <a:t>Summarize  Props and State of components</a:t>
            </a:r>
          </a:p>
          <a:p>
            <a:pPr marL="457200" indent="-457200">
              <a:buFont typeface="Wingdings" panose="05000000000000000000" pitchFamily="2" charset="2"/>
              <a:buChar char="Ø"/>
            </a:pPr>
            <a:r>
              <a:rPr lang="en-US" sz="1800" dirty="0"/>
              <a:t>Demonstrate Component lifecycle methods</a:t>
            </a:r>
          </a:p>
          <a:p>
            <a:pPr marL="457200" indent="-457200">
              <a:buFont typeface="Wingdings" panose="05000000000000000000" pitchFamily="2" charset="2"/>
              <a:buChar char="Ø"/>
            </a:pPr>
            <a:r>
              <a:rPr lang="en-US" sz="1800" dirty="0"/>
              <a:t>Articulate Events</a:t>
            </a:r>
          </a:p>
          <a:p>
            <a:pPr marL="457200" indent="-457200">
              <a:buFont typeface="Wingdings" panose="05000000000000000000" pitchFamily="2" charset="2"/>
              <a:buChar char="Ø"/>
            </a:pPr>
            <a:r>
              <a:rPr lang="en-US" sz="1800" dirty="0"/>
              <a:t>Develop React components and screens</a:t>
            </a:r>
          </a:p>
          <a:p>
            <a:pPr marL="457200" indent="-457200">
              <a:buFont typeface="Wingdings" panose="05000000000000000000" pitchFamily="2" charset="2"/>
              <a:buChar char="Ø"/>
            </a:pPr>
            <a:r>
              <a:rPr lang="en-US" sz="1800" dirty="0"/>
              <a:t>Write  Navigation to the React application</a:t>
            </a:r>
          </a:p>
          <a:p>
            <a:pPr marL="457200" indent="-457200">
              <a:buFont typeface="Wingdings" panose="05000000000000000000" pitchFamily="2" charset="2"/>
              <a:buChar char="Ø"/>
            </a:pPr>
            <a:endParaRPr lang="en-US" sz="1800" dirty="0"/>
          </a:p>
          <a:p>
            <a:r>
              <a:rPr lang="en-US" sz="1800" dirty="0"/>
              <a:t>through  answering the quiz correctly at the end of the session.</a:t>
            </a:r>
          </a:p>
          <a:p>
            <a:endParaRPr lang="en-US" dirty="0"/>
          </a:p>
        </p:txBody>
      </p:sp>
    </p:spTree>
    <p:extLst>
      <p:ext uri="{BB962C8B-B14F-4D97-AF65-F5344CB8AC3E}">
        <p14:creationId xmlns:p14="http://schemas.microsoft.com/office/powerpoint/2010/main" val="2017183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1"/>
          <p:cNvSpPr txBox="1">
            <a:spLocks/>
          </p:cNvSpPr>
          <p:nvPr/>
        </p:nvSpPr>
        <p:spPr>
          <a:xfrm>
            <a:off x="384048" y="274320"/>
            <a:ext cx="8455152" cy="468630"/>
          </a:xfrm>
          <a:prstGeom prst="rect">
            <a:avLst/>
          </a:prstGeom>
        </p:spPr>
        <p:txBody>
          <a:bodyPr>
            <a:noAutofit/>
          </a:bodyPr>
          <a:lstStyle>
            <a:lvl1pPr algn="l" defTabSz="457200" rtl="0" eaLnBrk="1" latinLnBrk="0" hangingPunct="1">
              <a:spcBef>
                <a:spcPct val="0"/>
              </a:spcBef>
              <a:buNone/>
              <a:defRPr sz="2800" kern="1200">
                <a:solidFill>
                  <a:srgbClr val="0099CC"/>
                </a:solidFill>
                <a:latin typeface="+mj-lt"/>
                <a:ea typeface="+mj-ea"/>
                <a:cs typeface="+mj-cs"/>
              </a:defRPr>
            </a:lvl1pPr>
          </a:lstStyle>
          <a:p>
            <a:r>
              <a:rPr lang="en-US" sz="2400" b="1" dirty="0">
                <a:solidFill>
                  <a:schemeClr val="bg1">
                    <a:lumMod val="85000"/>
                  </a:schemeClr>
                </a:solidFill>
              </a:rPr>
              <a:t>React JS Installation:</a:t>
            </a:r>
          </a:p>
        </p:txBody>
      </p:sp>
      <p:sp>
        <p:nvSpPr>
          <p:cNvPr id="3" name="Content Placeholder 2"/>
          <p:cNvSpPr txBox="1">
            <a:spLocks/>
          </p:cNvSpPr>
          <p:nvPr/>
        </p:nvSpPr>
        <p:spPr>
          <a:xfrm>
            <a:off x="409449" y="1264209"/>
            <a:ext cx="3857752" cy="107894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Arial" panose="020B0604020202020204" pitchFamily="34" charset="0"/>
              <a:buChar char="•"/>
            </a:pPr>
            <a:r>
              <a:rPr lang="en-US" sz="1700" dirty="0" err="1">
                <a:solidFill>
                  <a:srgbClr val="C4E3B0"/>
                </a:solidFill>
              </a:rPr>
              <a:t>CodePen</a:t>
            </a:r>
            <a:endParaRPr lang="en-US" sz="1700" dirty="0">
              <a:solidFill>
                <a:srgbClr val="C4E3B0"/>
              </a:solidFill>
            </a:endParaRPr>
          </a:p>
          <a:p>
            <a:pPr lvl="1">
              <a:buFont typeface="Arial" panose="020B0604020202020204" pitchFamily="34" charset="0"/>
              <a:buChar char="•"/>
            </a:pPr>
            <a:r>
              <a:rPr lang="en-US" sz="1700" dirty="0">
                <a:solidFill>
                  <a:srgbClr val="C4E3B0"/>
                </a:solidFill>
              </a:rPr>
              <a:t>CodeSandbox</a:t>
            </a:r>
          </a:p>
          <a:p>
            <a:pPr lvl="1">
              <a:buFont typeface="Arial" panose="020B0604020202020204" pitchFamily="34" charset="0"/>
              <a:buChar char="•"/>
            </a:pPr>
            <a:r>
              <a:rPr lang="en-US" sz="1700" dirty="0">
                <a:solidFill>
                  <a:srgbClr val="C4E3B0"/>
                </a:solidFill>
              </a:rPr>
              <a:t>Glitch</a:t>
            </a:r>
          </a:p>
          <a:p>
            <a:endParaRPr lang="en-US" sz="2300" dirty="0">
              <a:solidFill>
                <a:srgbClr val="C4E3B0"/>
              </a:solidFill>
            </a:endParaRPr>
          </a:p>
          <a:p>
            <a:endParaRPr lang="en-US" sz="2300" dirty="0">
              <a:solidFill>
                <a:srgbClr val="C4E3B0"/>
              </a:solidFill>
            </a:endParaRPr>
          </a:p>
          <a:p>
            <a:endParaRPr lang="en-US" b="1" dirty="0">
              <a:solidFill>
                <a:srgbClr val="C4E3B0"/>
              </a:solidFill>
            </a:endParaRPr>
          </a:p>
        </p:txBody>
      </p:sp>
      <p:sp>
        <p:nvSpPr>
          <p:cNvPr id="4" name="TextBox 3"/>
          <p:cNvSpPr txBox="1"/>
          <p:nvPr/>
        </p:nvSpPr>
        <p:spPr>
          <a:xfrm>
            <a:off x="832578" y="3449419"/>
            <a:ext cx="4958622" cy="646331"/>
          </a:xfrm>
          <a:prstGeom prst="rect">
            <a:avLst/>
          </a:prstGeom>
        </p:spPr>
        <p:txBody>
          <a:bodyPr wrap="square" lIns="0" tIns="0" rIns="0" bIns="0" rtlCol="0">
            <a:spAutoFit/>
          </a:bodyPr>
          <a:lstStyle/>
          <a:p>
            <a:r>
              <a:rPr lang="en-US" sz="1400" dirty="0">
                <a:solidFill>
                  <a:srgbClr val="C4E3B0"/>
                </a:solidFill>
              </a:rPr>
              <a:t>Step 1: Download NodeJS </a:t>
            </a:r>
          </a:p>
          <a:p>
            <a:r>
              <a:rPr lang="en-US" sz="1400" dirty="0">
                <a:solidFill>
                  <a:srgbClr val="C4E3B0"/>
                </a:solidFill>
              </a:rPr>
              <a:t>Step 2: Download the ‘create-react-app’ Tool from Git Hub </a:t>
            </a:r>
          </a:p>
          <a:p>
            <a:r>
              <a:rPr lang="en-US" sz="1400" dirty="0">
                <a:solidFill>
                  <a:srgbClr val="C4E3B0"/>
                </a:solidFill>
              </a:rPr>
              <a:t>Step 3: Open cmd prompt and navigate to the project directory</a:t>
            </a:r>
          </a:p>
        </p:txBody>
      </p:sp>
      <p:sp>
        <p:nvSpPr>
          <p:cNvPr id="5" name="TextBox 4"/>
          <p:cNvSpPr txBox="1"/>
          <p:nvPr/>
        </p:nvSpPr>
        <p:spPr>
          <a:xfrm>
            <a:off x="513692" y="3040693"/>
            <a:ext cx="3997035" cy="276999"/>
          </a:xfrm>
          <a:prstGeom prst="rect">
            <a:avLst/>
          </a:prstGeom>
        </p:spPr>
        <p:txBody>
          <a:bodyPr wrap="square" lIns="0" tIns="0" rIns="0" bIns="0" rtlCol="0">
            <a:spAutoFit/>
          </a:bodyPr>
          <a:lstStyle/>
          <a:p>
            <a:pPr algn="l"/>
            <a:r>
              <a:rPr lang="en-US" b="1" dirty="0">
                <a:solidFill>
                  <a:schemeClr val="bg1">
                    <a:lumMod val="85000"/>
                  </a:schemeClr>
                </a:solidFill>
              </a:rPr>
              <a:t>Setup Scenario 1:</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3040693"/>
            <a:ext cx="2743200" cy="1380805"/>
          </a:xfrm>
          <a:prstGeom prst="rect">
            <a:avLst/>
          </a:prstGeom>
        </p:spPr>
      </p:pic>
      <p:sp>
        <p:nvSpPr>
          <p:cNvPr id="8" name="TextBox 7"/>
          <p:cNvSpPr txBox="1"/>
          <p:nvPr/>
        </p:nvSpPr>
        <p:spPr>
          <a:xfrm>
            <a:off x="510379" y="825026"/>
            <a:ext cx="3997035" cy="276999"/>
          </a:xfrm>
          <a:prstGeom prst="rect">
            <a:avLst/>
          </a:prstGeom>
        </p:spPr>
        <p:txBody>
          <a:bodyPr wrap="square" lIns="0" tIns="0" rIns="0" bIns="0" rtlCol="0">
            <a:spAutoFit/>
          </a:bodyPr>
          <a:lstStyle/>
          <a:p>
            <a:pPr algn="l"/>
            <a:r>
              <a:rPr lang="en-US" b="1" dirty="0">
                <a:solidFill>
                  <a:schemeClr val="bg1">
                    <a:lumMod val="85000"/>
                  </a:schemeClr>
                </a:solidFill>
              </a:rPr>
              <a:t>Online code playgrounds:</a:t>
            </a:r>
          </a:p>
        </p:txBody>
      </p:sp>
    </p:spTree>
    <p:custDataLst>
      <p:tags r:id="rId1"/>
    </p:custDataLst>
    <p:extLst>
      <p:ext uri="{BB962C8B-B14F-4D97-AF65-F5344CB8AC3E}">
        <p14:creationId xmlns:p14="http://schemas.microsoft.com/office/powerpoint/2010/main" val="194731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1"/>
          <p:cNvSpPr txBox="1">
            <a:spLocks/>
          </p:cNvSpPr>
          <p:nvPr/>
        </p:nvSpPr>
        <p:spPr>
          <a:xfrm>
            <a:off x="384048" y="274320"/>
            <a:ext cx="8385048" cy="346647"/>
          </a:xfrm>
          <a:prstGeom prst="rect">
            <a:avLst/>
          </a:prstGeom>
        </p:spPr>
        <p:txBody>
          <a:bodyPr>
            <a:noAutofit/>
          </a:bodyPr>
          <a:lstStyle>
            <a:lvl1pPr algn="l" defTabSz="457200" rtl="0" eaLnBrk="1" latinLnBrk="0" hangingPunct="1">
              <a:spcBef>
                <a:spcPct val="0"/>
              </a:spcBef>
              <a:buNone/>
              <a:defRPr sz="2800" kern="1200">
                <a:solidFill>
                  <a:srgbClr val="0099CC"/>
                </a:solidFill>
                <a:latin typeface="+mj-lt"/>
                <a:ea typeface="+mj-ea"/>
                <a:cs typeface="+mj-cs"/>
              </a:defRPr>
            </a:lvl1pPr>
          </a:lstStyle>
          <a:p>
            <a:r>
              <a:rPr lang="en-US" sz="1800" b="1" dirty="0">
                <a:solidFill>
                  <a:schemeClr val="bg1">
                    <a:lumMod val="85000"/>
                  </a:schemeClr>
                </a:solidFill>
                <a:latin typeface="+mn-lt"/>
                <a:ea typeface="+mn-ea"/>
                <a:cs typeface="+mn-cs"/>
              </a:rPr>
              <a:t>Setup Scenario 2:</a:t>
            </a:r>
          </a:p>
        </p:txBody>
      </p:sp>
      <p:sp>
        <p:nvSpPr>
          <p:cNvPr id="3" name="Rectangle 2"/>
          <p:cNvSpPr/>
          <p:nvPr/>
        </p:nvSpPr>
        <p:spPr>
          <a:xfrm>
            <a:off x="304800" y="1657350"/>
            <a:ext cx="2371184" cy="2308324"/>
          </a:xfrm>
          <a:prstGeom prst="rect">
            <a:avLst/>
          </a:prstGeom>
        </p:spPr>
        <p:txBody>
          <a:bodyPr wrap="square">
            <a:spAutoFit/>
          </a:bodyPr>
          <a:lstStyle/>
          <a:p>
            <a:r>
              <a:rPr lang="en-US" sz="1600" dirty="0">
                <a:solidFill>
                  <a:srgbClr val="C4E3B0"/>
                </a:solidFill>
                <a:latin typeface="+mj-lt"/>
              </a:rPr>
              <a:t>Step 1: Add a DOM Container to the HTML</a:t>
            </a:r>
          </a:p>
          <a:p>
            <a:endParaRPr lang="en-US" sz="1600" dirty="0">
              <a:solidFill>
                <a:srgbClr val="C4E3B0"/>
              </a:solidFill>
              <a:latin typeface="+mj-lt"/>
            </a:endParaRPr>
          </a:p>
          <a:p>
            <a:r>
              <a:rPr lang="en-US" sz="1600" dirty="0">
                <a:solidFill>
                  <a:srgbClr val="C4E3B0"/>
                </a:solidFill>
                <a:latin typeface="+mj-lt"/>
              </a:rPr>
              <a:t>Step 2: Add the Script Tags</a:t>
            </a:r>
          </a:p>
          <a:p>
            <a:endParaRPr lang="en-US" sz="1600" dirty="0">
              <a:solidFill>
                <a:srgbClr val="C4E3B0"/>
              </a:solidFill>
              <a:latin typeface="+mj-lt"/>
            </a:endParaRPr>
          </a:p>
          <a:p>
            <a:r>
              <a:rPr lang="en-US" sz="1600" dirty="0">
                <a:solidFill>
                  <a:srgbClr val="C4E3B0"/>
                </a:solidFill>
                <a:latin typeface="+mj-lt"/>
              </a:rPr>
              <a:t>Step 3: Create a React Component</a:t>
            </a:r>
          </a:p>
          <a:p>
            <a:endParaRPr lang="en-US" sz="1600" b="1" dirty="0">
              <a:solidFill>
                <a:srgbClr val="C4E3B0"/>
              </a:solidFill>
              <a:latin typeface="-apple-system"/>
            </a:endParaRPr>
          </a:p>
        </p:txBody>
      </p:sp>
      <p:pic>
        <p:nvPicPr>
          <p:cNvPr id="7" name="Picture 6">
            <a:extLst>
              <a:ext uri="{FF2B5EF4-FFF2-40B4-BE49-F238E27FC236}">
                <a16:creationId xmlns:a16="http://schemas.microsoft.com/office/drawing/2014/main" id="{D8E1BE1D-8705-2847-853D-0EF2AA4C48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6088" y="1047118"/>
            <a:ext cx="6188498" cy="1640776"/>
          </a:xfrm>
          <a:prstGeom prst="rect">
            <a:avLst/>
          </a:prstGeom>
        </p:spPr>
      </p:pic>
      <p:pic>
        <p:nvPicPr>
          <p:cNvPr id="9" name="Picture 8">
            <a:extLst>
              <a:ext uri="{FF2B5EF4-FFF2-40B4-BE49-F238E27FC236}">
                <a16:creationId xmlns:a16="http://schemas.microsoft.com/office/drawing/2014/main" id="{8BDBECE4-D8DC-B848-A0AB-70391A5FB6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6088" y="3074101"/>
            <a:ext cx="6172456" cy="1404568"/>
          </a:xfrm>
          <a:prstGeom prst="rect">
            <a:avLst/>
          </a:prstGeom>
        </p:spPr>
      </p:pic>
    </p:spTree>
    <p:custDataLst>
      <p:tags r:id="rId1"/>
    </p:custDataLst>
    <p:extLst>
      <p:ext uri="{BB962C8B-B14F-4D97-AF65-F5344CB8AC3E}">
        <p14:creationId xmlns:p14="http://schemas.microsoft.com/office/powerpoint/2010/main" val="4054946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1"/>
          <p:cNvSpPr txBox="1">
            <a:spLocks/>
          </p:cNvSpPr>
          <p:nvPr/>
        </p:nvSpPr>
        <p:spPr>
          <a:xfrm>
            <a:off x="384048" y="274320"/>
            <a:ext cx="8385048" cy="795528"/>
          </a:xfrm>
          <a:prstGeom prst="rect">
            <a:avLst/>
          </a:prstGeom>
        </p:spPr>
        <p:txBody>
          <a:bodyPr/>
          <a:lstStyle>
            <a:lvl1pPr algn="l" defTabSz="457200" rtl="0" eaLnBrk="1" latinLnBrk="0" hangingPunct="1">
              <a:spcBef>
                <a:spcPct val="0"/>
              </a:spcBef>
              <a:buNone/>
              <a:defRPr sz="2800" kern="1200">
                <a:solidFill>
                  <a:srgbClr val="0099CC"/>
                </a:solidFill>
                <a:latin typeface="+mj-lt"/>
                <a:ea typeface="+mj-ea"/>
                <a:cs typeface="+mj-cs"/>
              </a:defRPr>
            </a:lvl1pPr>
          </a:lstStyle>
          <a:p>
            <a:r>
              <a:rPr lang="en-US" sz="2400" b="1" dirty="0">
                <a:solidFill>
                  <a:schemeClr val="bg1">
                    <a:lumMod val="85000"/>
                  </a:schemeClr>
                </a:solidFill>
              </a:rPr>
              <a:t>Recommended Toolchains</a:t>
            </a:r>
          </a:p>
        </p:txBody>
      </p:sp>
      <p:sp>
        <p:nvSpPr>
          <p:cNvPr id="3" name="Content Placeholder 2"/>
          <p:cNvSpPr txBox="1">
            <a:spLocks/>
          </p:cNvSpPr>
          <p:nvPr/>
        </p:nvSpPr>
        <p:spPr>
          <a:xfrm>
            <a:off x="384048" y="1069848"/>
            <a:ext cx="8385048" cy="331927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solidFill>
                  <a:srgbClr val="C4E3B0"/>
                </a:solidFill>
              </a:rPr>
              <a:t> </a:t>
            </a:r>
            <a:r>
              <a:rPr lang="en-US" sz="1800" b="1" i="1" dirty="0">
                <a:solidFill>
                  <a:srgbClr val="C4E3B0"/>
                </a:solidFill>
              </a:rPr>
              <a:t>The React team primarily recommends these solutions:</a:t>
            </a:r>
          </a:p>
          <a:p>
            <a:pPr marL="285750" indent="-285750">
              <a:lnSpc>
                <a:spcPct val="150000"/>
              </a:lnSpc>
              <a:buFont typeface="Arial" panose="020B0604020202020204" pitchFamily="34" charset="0"/>
              <a:buChar char="•"/>
            </a:pPr>
            <a:r>
              <a:rPr lang="en-US" sz="1800" dirty="0">
                <a:solidFill>
                  <a:srgbClr val="C4E3B0"/>
                </a:solidFill>
              </a:rPr>
              <a:t>Learning React or creating a new single-page app - use Create React App.</a:t>
            </a:r>
          </a:p>
          <a:p>
            <a:pPr marL="285750" indent="-285750">
              <a:lnSpc>
                <a:spcPct val="150000"/>
              </a:lnSpc>
              <a:buFont typeface="Arial" panose="020B0604020202020204" pitchFamily="34" charset="0"/>
              <a:buChar char="•"/>
            </a:pPr>
            <a:r>
              <a:rPr lang="en-US" sz="1800" dirty="0">
                <a:solidFill>
                  <a:srgbClr val="C4E3B0"/>
                </a:solidFill>
              </a:rPr>
              <a:t>Server-rendered website with Node.js -  Next.js.</a:t>
            </a:r>
          </a:p>
          <a:p>
            <a:pPr marL="285750" indent="-285750">
              <a:lnSpc>
                <a:spcPct val="150000"/>
              </a:lnSpc>
              <a:buFont typeface="Arial" panose="020B0604020202020204" pitchFamily="34" charset="0"/>
              <a:buChar char="•"/>
            </a:pPr>
            <a:r>
              <a:rPr lang="en-US" sz="1800" dirty="0">
                <a:solidFill>
                  <a:srgbClr val="C4E3B0"/>
                </a:solidFill>
              </a:rPr>
              <a:t>Static content-oriented website - Gatsby.</a:t>
            </a:r>
          </a:p>
          <a:p>
            <a:pPr marL="285750" indent="-285750">
              <a:lnSpc>
                <a:spcPct val="150000"/>
              </a:lnSpc>
              <a:buFont typeface="Arial" panose="020B0604020202020204" pitchFamily="34" charset="0"/>
              <a:buChar char="•"/>
            </a:pPr>
            <a:r>
              <a:rPr lang="en-US" sz="1800" dirty="0">
                <a:solidFill>
                  <a:srgbClr val="C4E3B0"/>
                </a:solidFill>
              </a:rPr>
              <a:t>Component library or integrating with an existing codebase - More Flexible Toolchains.</a:t>
            </a:r>
          </a:p>
          <a:p>
            <a:pPr marL="285750" indent="-285750">
              <a:buFont typeface="Arial" panose="020B0604020202020204" pitchFamily="34" charset="0"/>
              <a:buChar char="•"/>
            </a:pPr>
            <a:endParaRPr lang="en-US" sz="1800" dirty="0">
              <a:solidFill>
                <a:srgbClr val="C4E3B0"/>
              </a:solidFill>
            </a:endParaRPr>
          </a:p>
        </p:txBody>
      </p:sp>
    </p:spTree>
    <p:custDataLst>
      <p:tags r:id="rId1"/>
    </p:custDataLst>
    <p:extLst>
      <p:ext uri="{BB962C8B-B14F-4D97-AF65-F5344CB8AC3E}">
        <p14:creationId xmlns:p14="http://schemas.microsoft.com/office/powerpoint/2010/main" val="101948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1"/>
          <p:cNvSpPr txBox="1">
            <a:spLocks/>
          </p:cNvSpPr>
          <p:nvPr/>
        </p:nvSpPr>
        <p:spPr>
          <a:xfrm>
            <a:off x="384048" y="274320"/>
            <a:ext cx="8385048" cy="795528"/>
          </a:xfrm>
          <a:prstGeom prst="rect">
            <a:avLst/>
          </a:prstGeom>
        </p:spPr>
        <p:txBody>
          <a:bodyPr/>
          <a:lstStyle>
            <a:lvl1pPr algn="l" defTabSz="457200" rtl="0" eaLnBrk="1" latinLnBrk="0" hangingPunct="1">
              <a:spcBef>
                <a:spcPct val="0"/>
              </a:spcBef>
              <a:buNone/>
              <a:defRPr sz="2800" kern="1200">
                <a:solidFill>
                  <a:srgbClr val="0099CC"/>
                </a:solidFill>
                <a:latin typeface="+mj-lt"/>
                <a:ea typeface="+mj-ea"/>
                <a:cs typeface="+mj-cs"/>
              </a:defRPr>
            </a:lvl1pPr>
          </a:lstStyle>
          <a:p>
            <a:r>
              <a:rPr lang="en-US" sz="2400" b="1" dirty="0">
                <a:solidFill>
                  <a:schemeClr val="bg1">
                    <a:lumMod val="85000"/>
                  </a:schemeClr>
                </a:solidFill>
              </a:rPr>
              <a:t>Creating a Toolchain from Scratch</a:t>
            </a:r>
            <a:br>
              <a:rPr lang="en-US" sz="2400" b="1" dirty="0">
                <a:solidFill>
                  <a:schemeClr val="bg1">
                    <a:lumMod val="85000"/>
                  </a:schemeClr>
                </a:solidFill>
              </a:rPr>
            </a:br>
            <a:endParaRPr lang="en-US" sz="2400" b="1" dirty="0">
              <a:solidFill>
                <a:schemeClr val="bg1">
                  <a:lumMod val="85000"/>
                </a:schemeClr>
              </a:solidFill>
            </a:endParaRPr>
          </a:p>
        </p:txBody>
      </p:sp>
      <p:sp>
        <p:nvSpPr>
          <p:cNvPr id="3" name="Content Placeholder 2"/>
          <p:cNvSpPr txBox="1">
            <a:spLocks/>
          </p:cNvSpPr>
          <p:nvPr/>
        </p:nvSpPr>
        <p:spPr>
          <a:xfrm>
            <a:off x="498348" y="1031707"/>
            <a:ext cx="8332724" cy="176864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olidFill>
                  <a:srgbClr val="C4E3B0"/>
                </a:solidFill>
              </a:rPr>
              <a:t>A </a:t>
            </a:r>
            <a:r>
              <a:rPr lang="en-US" sz="1600" b="1" dirty="0">
                <a:solidFill>
                  <a:srgbClr val="C4E3B0"/>
                </a:solidFill>
              </a:rPr>
              <a:t>package manager</a:t>
            </a:r>
            <a:r>
              <a:rPr lang="en-US" sz="1600" dirty="0">
                <a:solidFill>
                  <a:srgbClr val="C4E3B0"/>
                </a:solidFill>
              </a:rPr>
              <a:t>, such as Yarn or npm lets you take advantage of a vast ecosystem of third-party packages, and easily install or update them.</a:t>
            </a:r>
          </a:p>
          <a:p>
            <a:r>
              <a:rPr lang="en-US" sz="1600" dirty="0">
                <a:solidFill>
                  <a:srgbClr val="C4E3B0"/>
                </a:solidFill>
              </a:rPr>
              <a:t>A </a:t>
            </a:r>
            <a:r>
              <a:rPr lang="en-US" sz="1600" b="1" dirty="0">
                <a:solidFill>
                  <a:srgbClr val="C4E3B0"/>
                </a:solidFill>
              </a:rPr>
              <a:t>bundler</a:t>
            </a:r>
            <a:r>
              <a:rPr lang="en-US" sz="1600" dirty="0">
                <a:solidFill>
                  <a:srgbClr val="C4E3B0"/>
                </a:solidFill>
              </a:rPr>
              <a:t>, such as </a:t>
            </a:r>
            <a:r>
              <a:rPr lang="en-US" sz="1600" dirty="0" err="1">
                <a:solidFill>
                  <a:srgbClr val="C4E3B0"/>
                </a:solidFill>
              </a:rPr>
              <a:t>webpack</a:t>
            </a:r>
            <a:r>
              <a:rPr lang="en-US" sz="1600" dirty="0">
                <a:solidFill>
                  <a:srgbClr val="C4E3B0"/>
                </a:solidFill>
              </a:rPr>
              <a:t> or Parcel lets you write modular code and bundle it together into small packages to optimize load time.</a:t>
            </a:r>
          </a:p>
          <a:p>
            <a:r>
              <a:rPr lang="en-US" sz="1600" dirty="0">
                <a:solidFill>
                  <a:srgbClr val="C4E3B0"/>
                </a:solidFill>
              </a:rPr>
              <a:t>A </a:t>
            </a:r>
            <a:r>
              <a:rPr lang="en-US" sz="1600" b="1" dirty="0">
                <a:solidFill>
                  <a:srgbClr val="C4E3B0"/>
                </a:solidFill>
              </a:rPr>
              <a:t>compiler</a:t>
            </a:r>
            <a:r>
              <a:rPr lang="en-US" sz="1600" dirty="0">
                <a:solidFill>
                  <a:srgbClr val="C4E3B0"/>
                </a:solidFill>
              </a:rPr>
              <a:t> such as Babel lets you write modern JavaScript code that still works in older browsers.</a:t>
            </a:r>
          </a:p>
          <a:p>
            <a:endParaRPr lang="en-US" sz="1600" dirty="0">
              <a:solidFill>
                <a:srgbClr val="C4E3B0"/>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072" y="3181350"/>
            <a:ext cx="8509000" cy="1595438"/>
          </a:xfrm>
          <a:prstGeom prst="rect">
            <a:avLst/>
          </a:prstGeom>
        </p:spPr>
      </p:pic>
    </p:spTree>
    <p:custDataLst>
      <p:tags r:id="rId1"/>
    </p:custDataLst>
    <p:extLst>
      <p:ext uri="{BB962C8B-B14F-4D97-AF65-F5344CB8AC3E}">
        <p14:creationId xmlns:p14="http://schemas.microsoft.com/office/powerpoint/2010/main" val="4167358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1251-6DDB-4BD8-BFB1-9E8264645C94}"/>
              </a:ext>
            </a:extLst>
          </p:cNvPr>
          <p:cNvSpPr txBox="1">
            <a:spLocks/>
          </p:cNvSpPr>
          <p:nvPr/>
        </p:nvSpPr>
        <p:spPr>
          <a:xfrm>
            <a:off x="355473" y="934706"/>
            <a:ext cx="8385048" cy="1278459"/>
          </a:xfrm>
          <a:prstGeom prst="rect">
            <a:avLst/>
          </a:prstGeom>
        </p:spPr>
        <p:txBody>
          <a:bodyPr>
            <a:noAutofit/>
          </a:bodyPr>
          <a:lstStyle>
            <a:lvl1pPr algn="l" defTabSz="457200" rtl="0" eaLnBrk="1" latinLnBrk="0" hangingPunct="1">
              <a:spcBef>
                <a:spcPct val="0"/>
              </a:spcBef>
              <a:buNone/>
              <a:defRPr sz="2800" kern="1200">
                <a:solidFill>
                  <a:srgbClr val="0099CC"/>
                </a:solidFill>
                <a:latin typeface="+mj-lt"/>
                <a:ea typeface="+mj-ea"/>
                <a:cs typeface="+mj-cs"/>
              </a:defRPr>
            </a:lvl1pPr>
          </a:lstStyle>
          <a:p>
            <a:r>
              <a:rPr lang="en-US" sz="1600" dirty="0" err="1">
                <a:solidFill>
                  <a:srgbClr val="C4E3B0"/>
                </a:solidFill>
                <a:latin typeface="+mn-lt"/>
              </a:rPr>
              <a:t>ReactJS</a:t>
            </a:r>
            <a:r>
              <a:rPr lang="en-US" sz="1600" dirty="0">
                <a:solidFill>
                  <a:srgbClr val="C4E3B0"/>
                </a:solidFill>
                <a:latin typeface="+mn-lt"/>
              </a:rPr>
              <a:t> Debugging tool allows us to inspect a React-rendered component with the component hierarchy, props, and state.</a:t>
            </a:r>
            <a:r>
              <a:rPr lang="en-US" sz="1600" b="1" dirty="0">
                <a:solidFill>
                  <a:srgbClr val="C4E3B0"/>
                </a:solidFill>
                <a:latin typeface="+mn-lt"/>
              </a:rPr>
              <a:t> </a:t>
            </a:r>
            <a:br>
              <a:rPr lang="en-US" sz="1600" b="1" dirty="0">
                <a:solidFill>
                  <a:srgbClr val="C4E3B0"/>
                </a:solidFill>
                <a:latin typeface="+mn-lt"/>
              </a:rPr>
            </a:br>
            <a:br>
              <a:rPr lang="en-US" sz="1600" b="1" dirty="0">
                <a:solidFill>
                  <a:srgbClr val="C4E3B0"/>
                </a:solidFill>
                <a:latin typeface="+mn-lt"/>
              </a:rPr>
            </a:br>
            <a:br>
              <a:rPr lang="en-US" sz="1600" dirty="0">
                <a:solidFill>
                  <a:srgbClr val="C4E3B0"/>
                </a:solidFill>
                <a:latin typeface="+mn-lt"/>
              </a:rPr>
            </a:br>
            <a:br>
              <a:rPr lang="en-US" sz="1600" dirty="0">
                <a:solidFill>
                  <a:srgbClr val="C4E3B0"/>
                </a:solidFill>
                <a:latin typeface="+mn-lt"/>
              </a:rPr>
            </a:br>
            <a:br>
              <a:rPr lang="en-US" sz="1600" b="1" dirty="0">
                <a:solidFill>
                  <a:srgbClr val="C4E3B0"/>
                </a:solidFill>
                <a:latin typeface="+mn-lt"/>
              </a:rPr>
            </a:br>
            <a:br>
              <a:rPr lang="en-US" sz="1600" b="1" dirty="0">
                <a:solidFill>
                  <a:srgbClr val="C4E3B0"/>
                </a:solidFill>
                <a:latin typeface="+mn-lt"/>
              </a:rPr>
            </a:br>
            <a:endParaRPr lang="en-US" sz="1600" b="1" dirty="0">
              <a:solidFill>
                <a:srgbClr val="C4E3B0"/>
              </a:solidFill>
              <a:latin typeface="+mn-lt"/>
            </a:endParaRPr>
          </a:p>
        </p:txBody>
      </p:sp>
      <p:sp>
        <p:nvSpPr>
          <p:cNvPr id="3" name="Title 1">
            <a:extLst>
              <a:ext uri="{FF2B5EF4-FFF2-40B4-BE49-F238E27FC236}">
                <a16:creationId xmlns:a16="http://schemas.microsoft.com/office/drawing/2014/main" id="{93CD1251-6DDB-4BD8-BFB1-9E8264645C94}"/>
              </a:ext>
            </a:extLst>
          </p:cNvPr>
          <p:cNvSpPr txBox="1">
            <a:spLocks/>
          </p:cNvSpPr>
          <p:nvPr/>
        </p:nvSpPr>
        <p:spPr>
          <a:xfrm>
            <a:off x="384048" y="357498"/>
            <a:ext cx="8385048" cy="307649"/>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chemeClr val="bg1">
                    <a:lumMod val="85000"/>
                  </a:schemeClr>
                </a:solidFill>
                <a:latin typeface="+mj-lt"/>
              </a:rPr>
              <a:t>React developer add-on tool</a:t>
            </a:r>
          </a:p>
          <a:p>
            <a:endParaRPr lang="en-US" b="1" dirty="0">
              <a:solidFill>
                <a:schemeClr val="bg1">
                  <a:lumMod val="85000"/>
                </a:schemeClr>
              </a:solidFill>
              <a:latin typeface="+mj-lt"/>
            </a:endParaRPr>
          </a:p>
          <a:p>
            <a:endParaRPr lang="en-US" b="1" dirty="0">
              <a:solidFill>
                <a:schemeClr val="bg1">
                  <a:lumMod val="85000"/>
                </a:schemeClr>
              </a:solidFill>
              <a:latin typeface="+mj-lt"/>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7973" y="2571750"/>
            <a:ext cx="6216777" cy="2263586"/>
          </a:xfrm>
          <a:prstGeom prst="rect">
            <a:avLst/>
          </a:prstGeom>
        </p:spPr>
      </p:pic>
      <p:sp>
        <p:nvSpPr>
          <p:cNvPr id="5" name="Rectangle 4"/>
          <p:cNvSpPr/>
          <p:nvPr/>
        </p:nvSpPr>
        <p:spPr>
          <a:xfrm>
            <a:off x="317373" y="1698427"/>
            <a:ext cx="7793750" cy="584775"/>
          </a:xfrm>
          <a:prstGeom prst="rect">
            <a:avLst/>
          </a:prstGeom>
        </p:spPr>
        <p:txBody>
          <a:bodyPr wrap="square">
            <a:spAutoFit/>
          </a:bodyPr>
          <a:lstStyle/>
          <a:p>
            <a:pPr>
              <a:spcBef>
                <a:spcPts val="1000"/>
              </a:spcBef>
              <a:buClr>
                <a:schemeClr val="accent1"/>
              </a:buClr>
            </a:pPr>
            <a:r>
              <a:rPr lang="en-US" sz="1600" dirty="0">
                <a:solidFill>
                  <a:srgbClr val="C4E3B0"/>
                </a:solidFill>
              </a:rPr>
              <a:t>Open the </a:t>
            </a:r>
            <a:r>
              <a:rPr lang="en-US" sz="1600" b="1" dirty="0">
                <a:solidFill>
                  <a:srgbClr val="C4E3B0"/>
                </a:solidFill>
              </a:rPr>
              <a:t>Developer Tools</a:t>
            </a:r>
            <a:r>
              <a:rPr lang="en-US" sz="1600" dirty="0">
                <a:solidFill>
                  <a:srgbClr val="C4E3B0"/>
                </a:solidFill>
              </a:rPr>
              <a:t> on a React page. You should see one extra tab called </a:t>
            </a:r>
            <a:r>
              <a:rPr lang="en-US" sz="1600" b="1" dirty="0">
                <a:solidFill>
                  <a:srgbClr val="C4E3B0"/>
                </a:solidFill>
              </a:rPr>
              <a:t>React</a:t>
            </a:r>
            <a:endParaRPr lang="en-US" sz="1600" dirty="0">
              <a:solidFill>
                <a:srgbClr val="C4E3B0"/>
              </a:solidFill>
              <a:latin typeface="Arial" panose="020B0604020202020204" pitchFamily="34" charset="0"/>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1097979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1350" y="251692"/>
            <a:ext cx="3628450" cy="4682257"/>
          </a:xfrm>
          <a:prstGeom prst="rect">
            <a:avLst/>
          </a:prstGeom>
        </p:spPr>
      </p:pic>
      <p:sp>
        <p:nvSpPr>
          <p:cNvPr id="3" name="Rectangle 2"/>
          <p:cNvSpPr/>
          <p:nvPr/>
        </p:nvSpPr>
        <p:spPr>
          <a:xfrm>
            <a:off x="498348" y="1537262"/>
            <a:ext cx="3930777" cy="1882567"/>
          </a:xfrm>
          <a:prstGeom prst="rect">
            <a:avLst/>
          </a:prstGeom>
        </p:spPr>
        <p:txBody>
          <a:bodyPr wrap="square">
            <a:spAutoFit/>
          </a:bodyPr>
          <a:lstStyle/>
          <a:p>
            <a:pPr algn="just">
              <a:spcBef>
                <a:spcPts val="1000"/>
              </a:spcBef>
              <a:buClr>
                <a:schemeClr val="accent1"/>
              </a:buClr>
            </a:pPr>
            <a:r>
              <a:rPr lang="en-US" dirty="0">
                <a:solidFill>
                  <a:srgbClr val="C4E3B0"/>
                </a:solidFill>
              </a:rPr>
              <a:t>In the side panel, you can see the </a:t>
            </a:r>
            <a:r>
              <a:rPr lang="en-US" b="1" dirty="0">
                <a:solidFill>
                  <a:srgbClr val="C4E3B0"/>
                </a:solidFill>
              </a:rPr>
              <a:t>State</a:t>
            </a:r>
            <a:r>
              <a:rPr lang="en-US" dirty="0">
                <a:solidFill>
                  <a:srgbClr val="C4E3B0"/>
                </a:solidFill>
              </a:rPr>
              <a:t> and </a:t>
            </a:r>
            <a:r>
              <a:rPr lang="en-US" b="1" dirty="0">
                <a:solidFill>
                  <a:srgbClr val="C4E3B0"/>
                </a:solidFill>
              </a:rPr>
              <a:t>Props</a:t>
            </a:r>
            <a:r>
              <a:rPr lang="en-US" dirty="0">
                <a:solidFill>
                  <a:srgbClr val="C4E3B0"/>
                </a:solidFill>
              </a:rPr>
              <a:t> for every React component. </a:t>
            </a:r>
          </a:p>
          <a:p>
            <a:pPr algn="just">
              <a:spcBef>
                <a:spcPts val="1000"/>
              </a:spcBef>
              <a:buClr>
                <a:schemeClr val="accent1"/>
              </a:buClr>
            </a:pPr>
            <a:r>
              <a:rPr lang="en-US" dirty="0">
                <a:solidFill>
                  <a:srgbClr val="C4E3B0"/>
                </a:solidFill>
              </a:rPr>
              <a:t>If you expand the </a:t>
            </a:r>
            <a:r>
              <a:rPr lang="en-US" b="1" dirty="0">
                <a:solidFill>
                  <a:srgbClr val="C4E3B0"/>
                </a:solidFill>
              </a:rPr>
              <a:t>State</a:t>
            </a:r>
            <a:r>
              <a:rPr lang="en-US" dirty="0">
                <a:solidFill>
                  <a:srgbClr val="C4E3B0"/>
                </a:solidFill>
              </a:rPr>
              <a:t> , you will see the full hierarchy of that component in React app.</a:t>
            </a:r>
            <a:endParaRPr lang="en-US" dirty="0">
              <a:solidFill>
                <a:srgbClr val="C4E3B0"/>
              </a:solidFill>
              <a:latin typeface="Arial" panose="020B0604020202020204" pitchFamily="34" charset="0"/>
              <a:ea typeface="+mj-ea"/>
              <a:cs typeface="Arial" panose="020B0604020202020204" pitchFamily="34" charset="0"/>
            </a:endParaRPr>
          </a:p>
        </p:txBody>
      </p:sp>
    </p:spTree>
    <p:custDataLst>
      <p:tags r:id="rId1"/>
    </p:custDataLst>
    <p:extLst>
      <p:ext uri="{BB962C8B-B14F-4D97-AF65-F5344CB8AC3E}">
        <p14:creationId xmlns:p14="http://schemas.microsoft.com/office/powerpoint/2010/main" val="644358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0886" y="1733550"/>
            <a:ext cx="9133114" cy="1295400"/>
          </a:xfrm>
        </p:spPr>
        <p:txBody>
          <a:bodyPr/>
          <a:lstStyle/>
          <a:p>
            <a:r>
              <a:rPr lang="en-US" dirty="0"/>
              <a:t>Components in React JS</a:t>
            </a:r>
          </a:p>
          <a:p>
            <a:r>
              <a:rPr lang="en-US" sz="1600" dirty="0"/>
              <a:t>Components are the building blocks of any React app and a typical React app will have many of these.</a:t>
            </a:r>
          </a:p>
        </p:txBody>
      </p:sp>
    </p:spTree>
    <p:custDataLst>
      <p:tags r:id="rId1"/>
    </p:custDataLst>
    <p:extLst>
      <p:ext uri="{BB962C8B-B14F-4D97-AF65-F5344CB8AC3E}">
        <p14:creationId xmlns:p14="http://schemas.microsoft.com/office/powerpoint/2010/main" val="3588989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576583705"/>
              </p:ext>
            </p:extLst>
          </p:nvPr>
        </p:nvGraphicFramePr>
        <p:xfrm>
          <a:off x="1600200" y="1885950"/>
          <a:ext cx="5676900" cy="25389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p:cNvSpPr/>
          <p:nvPr/>
        </p:nvSpPr>
        <p:spPr>
          <a:xfrm>
            <a:off x="736600" y="1267420"/>
            <a:ext cx="8229600" cy="923330"/>
          </a:xfrm>
          <a:prstGeom prst="rect">
            <a:avLst/>
          </a:prstGeom>
        </p:spPr>
        <p:txBody>
          <a:bodyPr wrap="square">
            <a:spAutoFit/>
          </a:bodyPr>
          <a:lstStyle/>
          <a:p>
            <a:pPr lvl="0"/>
            <a:r>
              <a:rPr lang="en-US" dirty="0">
                <a:solidFill>
                  <a:srgbClr val="C4E3B0"/>
                </a:solidFill>
              </a:rPr>
              <a:t>A component is a JavaScript class or function that optionally accepts inputs i.e. properties (props) and returns a React element (DOM) that describes how a section of the UI  should appear.</a:t>
            </a:r>
          </a:p>
        </p:txBody>
      </p:sp>
      <p:sp>
        <p:nvSpPr>
          <p:cNvPr id="9" name="TextBox 8"/>
          <p:cNvSpPr txBox="1"/>
          <p:nvPr/>
        </p:nvSpPr>
        <p:spPr>
          <a:xfrm>
            <a:off x="762000" y="338177"/>
            <a:ext cx="3048000" cy="461665"/>
          </a:xfrm>
          <a:prstGeom prst="rect">
            <a:avLst/>
          </a:prstGeom>
          <a:noFill/>
        </p:spPr>
        <p:txBody>
          <a:bodyPr wrap="square" rtlCol="0">
            <a:spAutoFit/>
          </a:bodyPr>
          <a:lstStyle/>
          <a:p>
            <a:r>
              <a:rPr lang="en-US" sz="2400" b="1" spc="50" dirty="0">
                <a:ln w="0"/>
                <a:solidFill>
                  <a:schemeClr val="bg2"/>
                </a:solidFill>
                <a:effectLst>
                  <a:innerShdw blurRad="63500" dist="50800" dir="13500000">
                    <a:srgbClr val="000000">
                      <a:alpha val="50000"/>
                    </a:srgbClr>
                  </a:innerShdw>
                </a:effectLst>
              </a:rPr>
              <a:t>Component</a:t>
            </a:r>
          </a:p>
        </p:txBody>
      </p:sp>
    </p:spTree>
    <p:custDataLst>
      <p:tags r:id="rId1"/>
    </p:custDataLst>
    <p:extLst>
      <p:ext uri="{BB962C8B-B14F-4D97-AF65-F5344CB8AC3E}">
        <p14:creationId xmlns:p14="http://schemas.microsoft.com/office/powerpoint/2010/main" val="1488405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74914" y="608111"/>
            <a:ext cx="7837714" cy="987883"/>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IN" sz="1800" dirty="0">
                <a:solidFill>
                  <a:srgbClr val="C4E3B0"/>
                </a:solidFill>
              </a:rPr>
              <a:t>An application's UI can be split up into smaller components where each component has its own code, structure</a:t>
            </a:r>
          </a:p>
        </p:txBody>
      </p:sp>
      <p:pic>
        <p:nvPicPr>
          <p:cNvPr id="5" name="Picture 4" descr="pic1.PNG"/>
          <p:cNvPicPr>
            <a:picLocks noChangeAspect="1"/>
          </p:cNvPicPr>
          <p:nvPr/>
        </p:nvPicPr>
        <p:blipFill rotWithShape="1">
          <a:blip r:embed="rId3"/>
          <a:srcRect l="29426" t="29001" r="31015" b="4553"/>
          <a:stretch/>
        </p:blipFill>
        <p:spPr>
          <a:xfrm>
            <a:off x="2971800" y="2343150"/>
            <a:ext cx="2438400" cy="1905000"/>
          </a:xfrm>
          <a:prstGeom prst="rect">
            <a:avLst/>
          </a:prstGeom>
          <a:ln>
            <a:solidFill>
              <a:schemeClr val="tx2"/>
            </a:solidFill>
          </a:ln>
        </p:spPr>
      </p:pic>
      <p:grpSp>
        <p:nvGrpSpPr>
          <p:cNvPr id="7" name="Group 6">
            <a:extLst>
              <a:ext uri="{FF2B5EF4-FFF2-40B4-BE49-F238E27FC236}">
                <a16:creationId xmlns:a16="http://schemas.microsoft.com/office/drawing/2014/main" id="{84F239F7-D4C5-D949-9FAB-703AB1540858}"/>
              </a:ext>
            </a:extLst>
          </p:cNvPr>
          <p:cNvGrpSpPr/>
          <p:nvPr/>
        </p:nvGrpSpPr>
        <p:grpSpPr>
          <a:xfrm>
            <a:off x="727130" y="2298541"/>
            <a:ext cx="1566833" cy="546418"/>
            <a:chOff x="489" y="1745"/>
            <a:chExt cx="1364753" cy="879077"/>
          </a:xfrm>
        </p:grpSpPr>
        <p:sp>
          <p:nvSpPr>
            <p:cNvPr id="8" name="Rounded Rectangle 7">
              <a:extLst>
                <a:ext uri="{FF2B5EF4-FFF2-40B4-BE49-F238E27FC236}">
                  <a16:creationId xmlns:a16="http://schemas.microsoft.com/office/drawing/2014/main" id="{6A113FBE-B953-FF4F-B071-120B4951440F}"/>
                </a:ext>
              </a:extLst>
            </p:cNvPr>
            <p:cNvSpPr/>
            <p:nvPr/>
          </p:nvSpPr>
          <p:spPr>
            <a:xfrm>
              <a:off x="489" y="1745"/>
              <a:ext cx="1364753" cy="879077"/>
            </a:xfrm>
            <a:prstGeom prst="roundRect">
              <a:avLst>
                <a:gd name="adj" fmla="val 10000"/>
              </a:avLst>
            </a:prstGeom>
            <a:no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9" name="Rounded Rectangle 4">
              <a:extLst>
                <a:ext uri="{FF2B5EF4-FFF2-40B4-BE49-F238E27FC236}">
                  <a16:creationId xmlns:a16="http://schemas.microsoft.com/office/drawing/2014/main" id="{BDDC7BAA-1660-7F41-B74C-3C34344B2862}"/>
                </a:ext>
              </a:extLst>
            </p:cNvPr>
            <p:cNvSpPr txBox="1"/>
            <p:nvPr/>
          </p:nvSpPr>
          <p:spPr>
            <a:xfrm>
              <a:off x="26236" y="27492"/>
              <a:ext cx="1313259" cy="827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000" kern="1200" dirty="0">
                  <a:solidFill>
                    <a:schemeClr val="bg1">
                      <a:lumMod val="85000"/>
                    </a:schemeClr>
                  </a:solidFill>
                </a:rPr>
                <a:t>&lt;one/&gt;</a:t>
              </a:r>
            </a:p>
          </p:txBody>
        </p:sp>
      </p:grpSp>
      <p:grpSp>
        <p:nvGrpSpPr>
          <p:cNvPr id="10" name="Group 9">
            <a:extLst>
              <a:ext uri="{FF2B5EF4-FFF2-40B4-BE49-F238E27FC236}">
                <a16:creationId xmlns:a16="http://schemas.microsoft.com/office/drawing/2014/main" id="{10DE70CC-DE45-B544-8D04-12CEFAD778FA}"/>
              </a:ext>
            </a:extLst>
          </p:cNvPr>
          <p:cNvGrpSpPr/>
          <p:nvPr/>
        </p:nvGrpSpPr>
        <p:grpSpPr>
          <a:xfrm>
            <a:off x="5970000" y="3891380"/>
            <a:ext cx="2619205" cy="437108"/>
            <a:chOff x="979" y="1875480"/>
            <a:chExt cx="4266220" cy="879077"/>
          </a:xfrm>
        </p:grpSpPr>
        <p:sp>
          <p:nvSpPr>
            <p:cNvPr id="23" name="Rounded Rectangle 22">
              <a:extLst>
                <a:ext uri="{FF2B5EF4-FFF2-40B4-BE49-F238E27FC236}">
                  <a16:creationId xmlns:a16="http://schemas.microsoft.com/office/drawing/2014/main" id="{5F639F14-6E68-F745-9F21-FD5E990065A6}"/>
                </a:ext>
              </a:extLst>
            </p:cNvPr>
            <p:cNvSpPr/>
            <p:nvPr/>
          </p:nvSpPr>
          <p:spPr>
            <a:xfrm>
              <a:off x="979" y="1875480"/>
              <a:ext cx="4266220" cy="879077"/>
            </a:xfrm>
            <a:prstGeom prst="roundRect">
              <a:avLst>
                <a:gd name="adj" fmla="val 10000"/>
              </a:avLst>
            </a:prstGeom>
            <a:no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Rounded Rectangle 4">
              <a:extLst>
                <a:ext uri="{FF2B5EF4-FFF2-40B4-BE49-F238E27FC236}">
                  <a16:creationId xmlns:a16="http://schemas.microsoft.com/office/drawing/2014/main" id="{60ABB6B1-3503-D842-9378-1991FFEA0F48}"/>
                </a:ext>
              </a:extLst>
            </p:cNvPr>
            <p:cNvSpPr txBox="1"/>
            <p:nvPr/>
          </p:nvSpPr>
          <p:spPr>
            <a:xfrm>
              <a:off x="26726" y="1901227"/>
              <a:ext cx="4214726" cy="827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2000" kern="1200" dirty="0">
                  <a:solidFill>
                    <a:schemeClr val="bg1">
                      <a:lumMod val="85000"/>
                    </a:schemeClr>
                  </a:solidFill>
                </a:rPr>
                <a:t>&lt;Six/&gt;</a:t>
              </a:r>
            </a:p>
          </p:txBody>
        </p:sp>
      </p:grpSp>
      <p:grpSp>
        <p:nvGrpSpPr>
          <p:cNvPr id="11" name="Group 10">
            <a:extLst>
              <a:ext uri="{FF2B5EF4-FFF2-40B4-BE49-F238E27FC236}">
                <a16:creationId xmlns:a16="http://schemas.microsoft.com/office/drawing/2014/main" id="{343BF8F2-A60F-8147-B40D-F65C6AA90B09}"/>
              </a:ext>
            </a:extLst>
          </p:cNvPr>
          <p:cNvGrpSpPr/>
          <p:nvPr/>
        </p:nvGrpSpPr>
        <p:grpSpPr>
          <a:xfrm>
            <a:off x="5909236" y="2279992"/>
            <a:ext cx="2619205" cy="456796"/>
            <a:chOff x="489" y="956082"/>
            <a:chExt cx="2786827" cy="879077"/>
          </a:xfrm>
        </p:grpSpPr>
        <p:sp>
          <p:nvSpPr>
            <p:cNvPr id="21" name="Rounded Rectangle 20">
              <a:extLst>
                <a:ext uri="{FF2B5EF4-FFF2-40B4-BE49-F238E27FC236}">
                  <a16:creationId xmlns:a16="http://schemas.microsoft.com/office/drawing/2014/main" id="{04B9F43A-D0BB-E04C-B2A4-715AC7F9F260}"/>
                </a:ext>
              </a:extLst>
            </p:cNvPr>
            <p:cNvSpPr/>
            <p:nvPr/>
          </p:nvSpPr>
          <p:spPr>
            <a:xfrm>
              <a:off x="489" y="956082"/>
              <a:ext cx="2786827" cy="879077"/>
            </a:xfrm>
            <a:prstGeom prst="roundRect">
              <a:avLst>
                <a:gd name="adj" fmla="val 10000"/>
              </a:avLst>
            </a:prstGeom>
            <a:no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2" name="Rounded Rectangle 6">
              <a:extLst>
                <a:ext uri="{FF2B5EF4-FFF2-40B4-BE49-F238E27FC236}">
                  <a16:creationId xmlns:a16="http://schemas.microsoft.com/office/drawing/2014/main" id="{F45347B3-C8DA-1B48-A183-765A54A0FDEF}"/>
                </a:ext>
              </a:extLst>
            </p:cNvPr>
            <p:cNvSpPr txBox="1"/>
            <p:nvPr/>
          </p:nvSpPr>
          <p:spPr>
            <a:xfrm>
              <a:off x="26236" y="981829"/>
              <a:ext cx="2735333" cy="827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000" kern="1200" dirty="0">
                  <a:solidFill>
                    <a:schemeClr val="bg1">
                      <a:lumMod val="85000"/>
                    </a:schemeClr>
                  </a:solidFill>
                </a:rPr>
                <a:t>&lt;Four/&gt;</a:t>
              </a:r>
            </a:p>
          </p:txBody>
        </p:sp>
      </p:grpSp>
      <p:grpSp>
        <p:nvGrpSpPr>
          <p:cNvPr id="12" name="Group 11">
            <a:extLst>
              <a:ext uri="{FF2B5EF4-FFF2-40B4-BE49-F238E27FC236}">
                <a16:creationId xmlns:a16="http://schemas.microsoft.com/office/drawing/2014/main" id="{A983C46F-03B6-234A-8E93-5334751FE0A5}"/>
              </a:ext>
            </a:extLst>
          </p:cNvPr>
          <p:cNvGrpSpPr/>
          <p:nvPr/>
        </p:nvGrpSpPr>
        <p:grpSpPr>
          <a:xfrm>
            <a:off x="802851" y="3089985"/>
            <a:ext cx="1437677" cy="546418"/>
            <a:chOff x="1422563" y="1745"/>
            <a:chExt cx="1364753" cy="879077"/>
          </a:xfrm>
        </p:grpSpPr>
        <p:sp>
          <p:nvSpPr>
            <p:cNvPr id="19" name="Rounded Rectangle 18">
              <a:extLst>
                <a:ext uri="{FF2B5EF4-FFF2-40B4-BE49-F238E27FC236}">
                  <a16:creationId xmlns:a16="http://schemas.microsoft.com/office/drawing/2014/main" id="{4F48641B-FA41-A04F-8C3E-4DEF5784C9DF}"/>
                </a:ext>
              </a:extLst>
            </p:cNvPr>
            <p:cNvSpPr/>
            <p:nvPr/>
          </p:nvSpPr>
          <p:spPr>
            <a:xfrm>
              <a:off x="1422563" y="1745"/>
              <a:ext cx="1364753" cy="879077"/>
            </a:xfrm>
            <a:prstGeom prst="roundRect">
              <a:avLst>
                <a:gd name="adj" fmla="val 10000"/>
              </a:avLst>
            </a:prstGeom>
            <a:no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0" name="Rounded Rectangle 8">
              <a:extLst>
                <a:ext uri="{FF2B5EF4-FFF2-40B4-BE49-F238E27FC236}">
                  <a16:creationId xmlns:a16="http://schemas.microsoft.com/office/drawing/2014/main" id="{950FB140-F5BC-8743-9947-A7DB59652985}"/>
                </a:ext>
              </a:extLst>
            </p:cNvPr>
            <p:cNvSpPr txBox="1"/>
            <p:nvPr/>
          </p:nvSpPr>
          <p:spPr>
            <a:xfrm>
              <a:off x="1448310" y="27492"/>
              <a:ext cx="1313259" cy="827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000" kern="1200" dirty="0">
                  <a:solidFill>
                    <a:schemeClr val="bg1">
                      <a:lumMod val="85000"/>
                    </a:schemeClr>
                  </a:solidFill>
                </a:rPr>
                <a:t>&lt;Two/&gt;</a:t>
              </a:r>
            </a:p>
          </p:txBody>
        </p:sp>
      </p:grpSp>
      <p:grpSp>
        <p:nvGrpSpPr>
          <p:cNvPr id="13" name="Group 12">
            <a:extLst>
              <a:ext uri="{FF2B5EF4-FFF2-40B4-BE49-F238E27FC236}">
                <a16:creationId xmlns:a16="http://schemas.microsoft.com/office/drawing/2014/main" id="{FF413879-13E6-B849-99DC-A97B2721C97F}"/>
              </a:ext>
            </a:extLst>
          </p:cNvPr>
          <p:cNvGrpSpPr/>
          <p:nvPr/>
        </p:nvGrpSpPr>
        <p:grpSpPr>
          <a:xfrm>
            <a:off x="6600957" y="3077183"/>
            <a:ext cx="1357293" cy="437108"/>
            <a:chOff x="2901956" y="956082"/>
            <a:chExt cx="1364753" cy="879077"/>
          </a:xfrm>
        </p:grpSpPr>
        <p:sp>
          <p:nvSpPr>
            <p:cNvPr id="17" name="Rounded Rectangle 16">
              <a:extLst>
                <a:ext uri="{FF2B5EF4-FFF2-40B4-BE49-F238E27FC236}">
                  <a16:creationId xmlns:a16="http://schemas.microsoft.com/office/drawing/2014/main" id="{D48347EF-25AF-9941-84F1-4473C6A5D53B}"/>
                </a:ext>
              </a:extLst>
            </p:cNvPr>
            <p:cNvSpPr/>
            <p:nvPr/>
          </p:nvSpPr>
          <p:spPr>
            <a:xfrm>
              <a:off x="2901956" y="956082"/>
              <a:ext cx="1364753" cy="879077"/>
            </a:xfrm>
            <a:prstGeom prst="roundRect">
              <a:avLst>
                <a:gd name="adj" fmla="val 10000"/>
              </a:avLst>
            </a:prstGeom>
            <a:no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8" name="Rounded Rectangle 10">
              <a:extLst>
                <a:ext uri="{FF2B5EF4-FFF2-40B4-BE49-F238E27FC236}">
                  <a16:creationId xmlns:a16="http://schemas.microsoft.com/office/drawing/2014/main" id="{166ADD80-D4EE-4748-85C8-C501426AD900}"/>
                </a:ext>
              </a:extLst>
            </p:cNvPr>
            <p:cNvSpPr txBox="1"/>
            <p:nvPr/>
          </p:nvSpPr>
          <p:spPr>
            <a:xfrm>
              <a:off x="2927703" y="981829"/>
              <a:ext cx="1313259" cy="827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000" kern="1200" dirty="0">
                  <a:solidFill>
                    <a:schemeClr val="bg1">
                      <a:lumMod val="85000"/>
                    </a:schemeClr>
                  </a:solidFill>
                </a:rPr>
                <a:t>&lt;Five/&gt;</a:t>
              </a:r>
            </a:p>
          </p:txBody>
        </p:sp>
      </p:grpSp>
      <p:grpSp>
        <p:nvGrpSpPr>
          <p:cNvPr id="14" name="Group 13">
            <a:extLst>
              <a:ext uri="{FF2B5EF4-FFF2-40B4-BE49-F238E27FC236}">
                <a16:creationId xmlns:a16="http://schemas.microsoft.com/office/drawing/2014/main" id="{DDC87113-C22B-5840-ABB4-AE8D16FA7D45}"/>
              </a:ext>
            </a:extLst>
          </p:cNvPr>
          <p:cNvGrpSpPr/>
          <p:nvPr/>
        </p:nvGrpSpPr>
        <p:grpSpPr>
          <a:xfrm>
            <a:off x="696553" y="3902976"/>
            <a:ext cx="1650271" cy="413916"/>
            <a:chOff x="2901956" y="1745"/>
            <a:chExt cx="1364753" cy="879077"/>
          </a:xfrm>
        </p:grpSpPr>
        <p:sp>
          <p:nvSpPr>
            <p:cNvPr id="15" name="Rounded Rectangle 14">
              <a:extLst>
                <a:ext uri="{FF2B5EF4-FFF2-40B4-BE49-F238E27FC236}">
                  <a16:creationId xmlns:a16="http://schemas.microsoft.com/office/drawing/2014/main" id="{C77D12CA-3D4A-2A4D-9221-60D4F6C142A0}"/>
                </a:ext>
              </a:extLst>
            </p:cNvPr>
            <p:cNvSpPr/>
            <p:nvPr/>
          </p:nvSpPr>
          <p:spPr>
            <a:xfrm>
              <a:off x="2901956" y="1745"/>
              <a:ext cx="1364753" cy="879077"/>
            </a:xfrm>
            <a:prstGeom prst="roundRect">
              <a:avLst>
                <a:gd name="adj" fmla="val 10000"/>
              </a:avLst>
            </a:prstGeom>
            <a:noFill/>
            <a:ln>
              <a:solidFill>
                <a:schemeClr val="bg1">
                  <a:lumMod val="6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6" name="Rounded Rectangle 12">
              <a:extLst>
                <a:ext uri="{FF2B5EF4-FFF2-40B4-BE49-F238E27FC236}">
                  <a16:creationId xmlns:a16="http://schemas.microsoft.com/office/drawing/2014/main" id="{084D8983-0179-4F4D-B8FF-0ABFE1B98566}"/>
                </a:ext>
              </a:extLst>
            </p:cNvPr>
            <p:cNvSpPr txBox="1"/>
            <p:nvPr/>
          </p:nvSpPr>
          <p:spPr>
            <a:xfrm>
              <a:off x="2927703" y="27492"/>
              <a:ext cx="1313259" cy="82758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000" kern="1200" dirty="0">
                  <a:solidFill>
                    <a:schemeClr val="bg1">
                      <a:lumMod val="85000"/>
                    </a:schemeClr>
                  </a:solidFill>
                </a:rPr>
                <a:t>&lt;Three/&gt;</a:t>
              </a:r>
            </a:p>
          </p:txBody>
        </p:sp>
      </p:grpSp>
      <p:sp>
        <p:nvSpPr>
          <p:cNvPr id="3" name="TextBox 2">
            <a:extLst>
              <a:ext uri="{FF2B5EF4-FFF2-40B4-BE49-F238E27FC236}">
                <a16:creationId xmlns:a16="http://schemas.microsoft.com/office/drawing/2014/main" id="{53B85B7C-6A94-7B4C-9E77-EF90C8E87F08}"/>
              </a:ext>
            </a:extLst>
          </p:cNvPr>
          <p:cNvSpPr txBox="1"/>
          <p:nvPr/>
        </p:nvSpPr>
        <p:spPr>
          <a:xfrm>
            <a:off x="3581400" y="1910660"/>
            <a:ext cx="1219200" cy="369332"/>
          </a:xfrm>
          <a:prstGeom prst="rect">
            <a:avLst/>
          </a:prstGeom>
          <a:noFill/>
        </p:spPr>
        <p:txBody>
          <a:bodyPr wrap="square" rtlCol="0">
            <a:spAutoFit/>
          </a:bodyPr>
          <a:lstStyle/>
          <a:p>
            <a:r>
              <a:rPr lang="en-US" dirty="0">
                <a:solidFill>
                  <a:schemeClr val="bg1">
                    <a:lumMod val="95000"/>
                  </a:schemeClr>
                </a:solidFill>
              </a:rPr>
              <a:t>&lt; App /&gt;</a:t>
            </a:r>
          </a:p>
        </p:txBody>
      </p:sp>
    </p:spTree>
    <p:extLst>
      <p:ext uri="{BB962C8B-B14F-4D97-AF65-F5344CB8AC3E}">
        <p14:creationId xmlns:p14="http://schemas.microsoft.com/office/powerpoint/2010/main" val="332304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ic1.PNG">
            <a:extLst>
              <a:ext uri="{FF2B5EF4-FFF2-40B4-BE49-F238E27FC236}">
                <a16:creationId xmlns:a16="http://schemas.microsoft.com/office/drawing/2014/main" id="{AE666D79-20CF-AD4C-AFC7-58944CD85C81}"/>
              </a:ext>
            </a:extLst>
          </p:cNvPr>
          <p:cNvPicPr>
            <a:picLocks noChangeAspect="1"/>
          </p:cNvPicPr>
          <p:nvPr/>
        </p:nvPicPr>
        <p:blipFill rotWithShape="1">
          <a:blip r:embed="rId3"/>
          <a:srcRect l="29426" t="29001" r="31015" b="4553"/>
          <a:stretch/>
        </p:blipFill>
        <p:spPr>
          <a:xfrm>
            <a:off x="2667802" y="1316008"/>
            <a:ext cx="3901440" cy="3048000"/>
          </a:xfrm>
          <a:prstGeom prst="rect">
            <a:avLst/>
          </a:prstGeom>
          <a:ln>
            <a:solidFill>
              <a:schemeClr val="tx2"/>
            </a:solidFill>
          </a:ln>
        </p:spPr>
      </p:pic>
      <p:sp>
        <p:nvSpPr>
          <p:cNvPr id="4" name="Content Placeholder 2"/>
          <p:cNvSpPr txBox="1">
            <a:spLocks/>
          </p:cNvSpPr>
          <p:nvPr/>
        </p:nvSpPr>
        <p:spPr>
          <a:xfrm>
            <a:off x="1066800" y="514351"/>
            <a:ext cx="7501811" cy="609600"/>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IN" sz="1600" dirty="0">
                <a:solidFill>
                  <a:srgbClr val="C4E3B0"/>
                </a:solidFill>
              </a:rPr>
              <a:t>All these components can be integrated together to build one application.</a:t>
            </a:r>
          </a:p>
          <a:p>
            <a:pPr marL="0" indent="0">
              <a:buNone/>
            </a:pPr>
            <a:r>
              <a:rPr lang="en-US" sz="1600" dirty="0">
                <a:solidFill>
                  <a:srgbClr val="C4E3B0"/>
                </a:solidFill>
              </a:rPr>
              <a:t>These components can be easily updated without disturbing rest of Application.</a:t>
            </a:r>
            <a:endParaRPr lang="en-IN" sz="1600" dirty="0">
              <a:solidFill>
                <a:srgbClr val="C4E3B0"/>
              </a:solidFill>
            </a:endParaRPr>
          </a:p>
          <a:p>
            <a:endParaRPr lang="en-US" sz="1600" dirty="0">
              <a:solidFill>
                <a:srgbClr val="C4E3B0"/>
              </a:solidFill>
            </a:endParaRPr>
          </a:p>
          <a:p>
            <a:pPr>
              <a:buFont typeface="Arial"/>
              <a:buNone/>
            </a:pPr>
            <a:endParaRPr lang="en-IN" sz="1600" dirty="0">
              <a:solidFill>
                <a:srgbClr val="C4E3B0"/>
              </a:solidFill>
            </a:endParaRPr>
          </a:p>
        </p:txBody>
      </p:sp>
      <p:graphicFrame>
        <p:nvGraphicFramePr>
          <p:cNvPr id="11" name="Diagram 10"/>
          <p:cNvGraphicFramePr/>
          <p:nvPr>
            <p:extLst>
              <p:ext uri="{D42A27DB-BD31-4B8C-83A1-F6EECF244321}">
                <p14:modId xmlns:p14="http://schemas.microsoft.com/office/powerpoint/2010/main" val="524697853"/>
              </p:ext>
            </p:extLst>
          </p:nvPr>
        </p:nvGraphicFramePr>
        <p:xfrm>
          <a:off x="2895600" y="2038350"/>
          <a:ext cx="3352800" cy="2201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5699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384048" y="274320"/>
            <a:ext cx="8385048" cy="795528"/>
          </a:xfrm>
        </p:spPr>
        <p:txBody>
          <a:bodyPr/>
          <a:lstStyle/>
          <a:p>
            <a:r>
              <a:rPr lang="en-US" sz="2400" dirty="0">
                <a:solidFill>
                  <a:schemeClr val="bg1">
                    <a:lumMod val="85000"/>
                  </a:schemeClr>
                </a:solidFill>
              </a:rPr>
              <a:t>Introduction: What is React JS?</a:t>
            </a:r>
          </a:p>
        </p:txBody>
      </p:sp>
      <p:sp>
        <p:nvSpPr>
          <p:cNvPr id="7" name="Content Placeholder 2"/>
          <p:cNvSpPr txBox="1">
            <a:spLocks/>
          </p:cNvSpPr>
          <p:nvPr/>
        </p:nvSpPr>
        <p:spPr>
          <a:xfrm>
            <a:off x="381000" y="1047750"/>
            <a:ext cx="8156448" cy="89852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600" i="1" dirty="0">
                <a:solidFill>
                  <a:srgbClr val="C4E3B0"/>
                </a:solidFill>
              </a:rPr>
              <a:t>React is a Javascript library for building user interfaces</a:t>
            </a:r>
          </a:p>
          <a:p>
            <a:pPr marL="285750" indent="-285750">
              <a:buFont typeface="Arial" panose="020B0604020202020204" pitchFamily="34" charset="0"/>
              <a:buChar char="•"/>
            </a:pPr>
            <a:r>
              <a:rPr lang="en-US" sz="1600" i="1" dirty="0">
                <a:solidFill>
                  <a:srgbClr val="C4E3B0"/>
                </a:solidFill>
              </a:rPr>
              <a:t>Developed by Facebook</a:t>
            </a:r>
          </a:p>
          <a:p>
            <a:pPr marL="285750" indent="-285750">
              <a:buFont typeface="Arial" panose="020B0604020202020204" pitchFamily="34" charset="0"/>
              <a:buChar char="•"/>
            </a:pPr>
            <a:endParaRPr lang="en-US" sz="1600" i="1" dirty="0">
              <a:solidFill>
                <a:srgbClr val="C4E3B0"/>
              </a:solidFill>
            </a:endParaRPr>
          </a:p>
        </p:txBody>
      </p:sp>
      <p:sp>
        <p:nvSpPr>
          <p:cNvPr id="8" name="Rectangle 7"/>
          <p:cNvSpPr/>
          <p:nvPr/>
        </p:nvSpPr>
        <p:spPr>
          <a:xfrm>
            <a:off x="457200" y="1962150"/>
            <a:ext cx="6408638" cy="461665"/>
          </a:xfrm>
          <a:prstGeom prst="rect">
            <a:avLst/>
          </a:prstGeom>
        </p:spPr>
        <p:txBody>
          <a:bodyPr wrap="square">
            <a:spAutoFit/>
          </a:bodyPr>
          <a:lstStyle/>
          <a:p>
            <a:r>
              <a:rPr lang="en-US" sz="2400" b="1" spc="50" dirty="0">
                <a:ln w="0"/>
                <a:solidFill>
                  <a:schemeClr val="bg1">
                    <a:lumMod val="85000"/>
                  </a:schemeClr>
                </a:solidFill>
                <a:effectLst>
                  <a:innerShdw blurRad="63500" dist="50800" dir="13500000">
                    <a:srgbClr val="000000">
                      <a:alpha val="50000"/>
                    </a:srgbClr>
                  </a:innerShdw>
                </a:effectLst>
              </a:rPr>
              <a:t>Why </a:t>
            </a:r>
            <a:r>
              <a:rPr lang="en-US" sz="2400" b="1" spc="50" dirty="0" err="1">
                <a:ln w="0"/>
                <a:solidFill>
                  <a:schemeClr val="bg1">
                    <a:lumMod val="85000"/>
                  </a:schemeClr>
                </a:solidFill>
                <a:effectLst>
                  <a:innerShdw blurRad="63500" dist="50800" dir="13500000">
                    <a:srgbClr val="000000">
                      <a:alpha val="50000"/>
                    </a:srgbClr>
                  </a:innerShdw>
                </a:effectLst>
              </a:rPr>
              <a:t>ReactJS</a:t>
            </a:r>
            <a:r>
              <a:rPr lang="en-US" sz="2400" b="1" spc="50" dirty="0">
                <a:ln w="0"/>
                <a:solidFill>
                  <a:schemeClr val="bg1">
                    <a:lumMod val="85000"/>
                  </a:schemeClr>
                </a:solidFill>
                <a:effectLst>
                  <a:innerShdw blurRad="63500" dist="50800" dir="13500000">
                    <a:srgbClr val="000000">
                      <a:alpha val="50000"/>
                    </a:srgbClr>
                  </a:innerShdw>
                </a:effectLst>
              </a:rPr>
              <a:t>?</a:t>
            </a:r>
          </a:p>
        </p:txBody>
      </p:sp>
      <p:sp>
        <p:nvSpPr>
          <p:cNvPr id="9" name="Rectangle 8"/>
          <p:cNvSpPr/>
          <p:nvPr/>
        </p:nvSpPr>
        <p:spPr>
          <a:xfrm>
            <a:off x="381000" y="2571750"/>
            <a:ext cx="7569327"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C4E3B0"/>
                </a:solidFill>
              </a:rPr>
              <a:t>Curbs complexity of two-way data binding</a:t>
            </a:r>
          </a:p>
          <a:p>
            <a:pPr marL="285750" indent="-285750">
              <a:lnSpc>
                <a:spcPct val="150000"/>
              </a:lnSpc>
              <a:buFont typeface="Arial" panose="020B0604020202020204" pitchFamily="34" charset="0"/>
              <a:buChar char="•"/>
            </a:pPr>
            <a:r>
              <a:rPr lang="en-US" sz="1600" dirty="0">
                <a:solidFill>
                  <a:srgbClr val="C4E3B0"/>
                </a:solidFill>
              </a:rPr>
              <a:t>Re-rendering of DOM tree</a:t>
            </a:r>
          </a:p>
          <a:p>
            <a:pPr marL="285750" indent="-285750">
              <a:lnSpc>
                <a:spcPct val="150000"/>
              </a:lnSpc>
              <a:buFont typeface="Arial" panose="020B0604020202020204" pitchFamily="34" charset="0"/>
              <a:buChar char="•"/>
            </a:pPr>
            <a:r>
              <a:rPr lang="en-US" sz="1600" dirty="0">
                <a:solidFill>
                  <a:srgbClr val="C4E3B0"/>
                </a:solidFill>
              </a:rPr>
              <a:t>Dynamic data updates on page like API Calls, business logic etc.</a:t>
            </a:r>
          </a:p>
          <a:p>
            <a:pPr marL="285750" indent="-285750">
              <a:lnSpc>
                <a:spcPct val="150000"/>
              </a:lnSpc>
              <a:buFont typeface="Arial" panose="020B0604020202020204" pitchFamily="34" charset="0"/>
              <a:buChar char="•"/>
            </a:pPr>
            <a:r>
              <a:rPr lang="en-US" sz="1600" dirty="0">
                <a:solidFill>
                  <a:srgbClr val="C4E3B0"/>
                </a:solidFill>
              </a:rPr>
              <a:t>Component based approach</a:t>
            </a:r>
          </a:p>
          <a:p>
            <a:pPr marL="285750" indent="-285750">
              <a:lnSpc>
                <a:spcPct val="150000"/>
              </a:lnSpc>
              <a:buFont typeface="Arial" panose="020B0604020202020204" pitchFamily="34" charset="0"/>
              <a:buChar char="•"/>
            </a:pPr>
            <a:r>
              <a:rPr lang="en-US" sz="1600" dirty="0">
                <a:solidFill>
                  <a:srgbClr val="C4E3B0"/>
                </a:solidFill>
              </a:rPr>
              <a:t>Helps to build complex UI architecture like Facebook</a:t>
            </a:r>
          </a:p>
        </p:txBody>
      </p:sp>
    </p:spTree>
    <p:custDataLst>
      <p:tags r:id="rId1"/>
    </p:custDataLst>
    <p:extLst>
      <p:ext uri="{BB962C8B-B14F-4D97-AF65-F5344CB8AC3E}">
        <p14:creationId xmlns:p14="http://schemas.microsoft.com/office/powerpoint/2010/main" val="2632047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ent-Up Arrow 1">
            <a:extLst>
              <a:ext uri="{FF2B5EF4-FFF2-40B4-BE49-F238E27FC236}">
                <a16:creationId xmlns:a16="http://schemas.microsoft.com/office/drawing/2014/main" id="{322DBA4C-0977-6444-A558-AA04CE1386FA}"/>
              </a:ext>
            </a:extLst>
          </p:cNvPr>
          <p:cNvSpPr/>
          <p:nvPr/>
        </p:nvSpPr>
        <p:spPr>
          <a:xfrm rot="10800000">
            <a:off x="2652765" y="2701514"/>
            <a:ext cx="571500" cy="381000"/>
          </a:xfrm>
          <a:prstGeom prst="bentUpArrow">
            <a:avLst>
              <a:gd name="adj1" fmla="val 12369"/>
              <a:gd name="adj2" fmla="val 25000"/>
              <a:gd name="adj3" fmla="val 25000"/>
            </a:avLst>
          </a:prstGeom>
          <a:solidFill>
            <a:schemeClr val="bg1">
              <a:lumMod val="7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ontent Placeholder 2"/>
          <p:cNvSpPr txBox="1">
            <a:spLocks/>
          </p:cNvSpPr>
          <p:nvPr/>
        </p:nvSpPr>
        <p:spPr>
          <a:xfrm>
            <a:off x="304800" y="379141"/>
            <a:ext cx="8686800" cy="1828800"/>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IN" sz="1800" dirty="0">
                <a:solidFill>
                  <a:srgbClr val="C4E3B0"/>
                </a:solidFill>
              </a:rPr>
              <a:t>Components in React basically returns a piece of JSX code which tells what should be rendered on the screen. In React mainly there are two types of components:</a:t>
            </a:r>
          </a:p>
          <a:p>
            <a:pPr>
              <a:buFont typeface="Arial"/>
              <a:buNone/>
            </a:pPr>
            <a:endParaRPr lang="en-IN" sz="1800" dirty="0">
              <a:solidFill>
                <a:srgbClr val="C4E3B0"/>
              </a:solidFill>
            </a:endParaRPr>
          </a:p>
          <a:p>
            <a:pPr marL="685800" lvl="1">
              <a:buFont typeface="Arial" panose="020B0604020202020204" pitchFamily="34" charset="0"/>
              <a:buChar char="•"/>
            </a:pPr>
            <a:r>
              <a:rPr lang="en-IN" sz="1800" dirty="0">
                <a:solidFill>
                  <a:srgbClr val="C4E3B0"/>
                </a:solidFill>
              </a:rPr>
              <a:t>Functional Components</a:t>
            </a:r>
          </a:p>
          <a:p>
            <a:pPr marL="685800" lvl="1">
              <a:buFont typeface="Arial" panose="020B0604020202020204" pitchFamily="34" charset="0"/>
              <a:buChar char="•"/>
            </a:pPr>
            <a:r>
              <a:rPr lang="en-IN" sz="1800" dirty="0">
                <a:solidFill>
                  <a:srgbClr val="C4E3B0"/>
                </a:solidFill>
              </a:rPr>
              <a:t>Class Components</a:t>
            </a:r>
          </a:p>
        </p:txBody>
      </p:sp>
      <p:sp>
        <p:nvSpPr>
          <p:cNvPr id="3" name="Bent-Up Arrow 2">
            <a:extLst>
              <a:ext uri="{FF2B5EF4-FFF2-40B4-BE49-F238E27FC236}">
                <a16:creationId xmlns:a16="http://schemas.microsoft.com/office/drawing/2014/main" id="{B6399F79-8FD8-2641-B44A-4E3A52EEB74B}"/>
              </a:ext>
            </a:extLst>
          </p:cNvPr>
          <p:cNvSpPr/>
          <p:nvPr/>
        </p:nvSpPr>
        <p:spPr>
          <a:xfrm flipV="1">
            <a:off x="5474701" y="2701514"/>
            <a:ext cx="571499" cy="381001"/>
          </a:xfrm>
          <a:prstGeom prst="bentUpArrow">
            <a:avLst>
              <a:gd name="adj1" fmla="val 12368"/>
              <a:gd name="adj2" fmla="val 25000"/>
              <a:gd name="adj3" fmla="val 25000"/>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D55E20E-E944-A64C-AA50-C2CD27206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49" y="2701513"/>
            <a:ext cx="1212566" cy="1624649"/>
          </a:xfrm>
          <a:prstGeom prst="rect">
            <a:avLst/>
          </a:prstGeom>
        </p:spPr>
      </p:pic>
      <p:pic>
        <p:nvPicPr>
          <p:cNvPr id="9" name="Picture 8">
            <a:extLst>
              <a:ext uri="{FF2B5EF4-FFF2-40B4-BE49-F238E27FC236}">
                <a16:creationId xmlns:a16="http://schemas.microsoft.com/office/drawing/2014/main" id="{29CF0FF2-79CF-A743-87C4-3A721791B4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508" y="2892014"/>
            <a:ext cx="1927887" cy="1428988"/>
          </a:xfrm>
          <a:prstGeom prst="rect">
            <a:avLst/>
          </a:prstGeom>
        </p:spPr>
      </p:pic>
      <p:sp>
        <p:nvSpPr>
          <p:cNvPr id="11" name="Oval 10">
            <a:extLst>
              <a:ext uri="{FF2B5EF4-FFF2-40B4-BE49-F238E27FC236}">
                <a16:creationId xmlns:a16="http://schemas.microsoft.com/office/drawing/2014/main" id="{9174FC8E-1E36-2D4A-91F4-84CD048B498B}"/>
              </a:ext>
            </a:extLst>
          </p:cNvPr>
          <p:cNvSpPr/>
          <p:nvPr/>
        </p:nvSpPr>
        <p:spPr>
          <a:xfrm>
            <a:off x="3352800" y="2266950"/>
            <a:ext cx="1963681" cy="869127"/>
          </a:xfrm>
          <a:prstGeom prst="ellipse">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Century Gothic" panose="020B0502020202020204" pitchFamily="34" charset="0"/>
              </a:rPr>
              <a:t>Component</a:t>
            </a:r>
            <a:endParaRPr lang="en-US" sz="1600" dirty="0">
              <a:solidFill>
                <a:schemeClr val="bg1"/>
              </a:solidFill>
              <a:latin typeface="Century Gothic" panose="020B0502020202020204" pitchFamily="34" charset="0"/>
            </a:endParaRPr>
          </a:p>
        </p:txBody>
      </p:sp>
      <p:sp>
        <p:nvSpPr>
          <p:cNvPr id="12" name="Rounded Rectangle 11">
            <a:extLst>
              <a:ext uri="{FF2B5EF4-FFF2-40B4-BE49-F238E27FC236}">
                <a16:creationId xmlns:a16="http://schemas.microsoft.com/office/drawing/2014/main" id="{BDF302FA-C37D-4147-8272-C41035DCD532}"/>
              </a:ext>
            </a:extLst>
          </p:cNvPr>
          <p:cNvSpPr/>
          <p:nvPr/>
        </p:nvSpPr>
        <p:spPr>
          <a:xfrm>
            <a:off x="1946301" y="3254095"/>
            <a:ext cx="1600200" cy="38100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lumMod val="85000"/>
                  </a:schemeClr>
                </a:solidFill>
                <a:latin typeface="Century Gothic" panose="020B0502020202020204" pitchFamily="34" charset="0"/>
              </a:rPr>
              <a:t>Functional</a:t>
            </a:r>
          </a:p>
        </p:txBody>
      </p:sp>
      <p:sp>
        <p:nvSpPr>
          <p:cNvPr id="13" name="Rounded Rectangle 12">
            <a:extLst>
              <a:ext uri="{FF2B5EF4-FFF2-40B4-BE49-F238E27FC236}">
                <a16:creationId xmlns:a16="http://schemas.microsoft.com/office/drawing/2014/main" id="{56DF98B5-8D71-DE4C-B6F8-6EB608752E8C}"/>
              </a:ext>
            </a:extLst>
          </p:cNvPr>
          <p:cNvSpPr/>
          <p:nvPr/>
        </p:nvSpPr>
        <p:spPr>
          <a:xfrm>
            <a:off x="5046646" y="3254095"/>
            <a:ext cx="1600200" cy="381000"/>
          </a:xfrm>
          <a:prstGeom prst="roundRect">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lumMod val="85000"/>
                  </a:schemeClr>
                </a:solidFill>
                <a:latin typeface="Century Gothic" panose="020B0502020202020204" pitchFamily="34" charset="0"/>
              </a:rPr>
              <a:t>Class</a:t>
            </a:r>
            <a:endParaRPr lang="en-US" dirty="0">
              <a:solidFill>
                <a:schemeClr val="bg1">
                  <a:lumMod val="85000"/>
                </a:schemeClr>
              </a:solidFill>
              <a:latin typeface="Century Gothic" panose="020B0502020202020204" pitchFamily="34" charset="0"/>
            </a:endParaRPr>
          </a:p>
        </p:txBody>
      </p:sp>
    </p:spTree>
    <p:extLst>
      <p:ext uri="{BB962C8B-B14F-4D97-AF65-F5344CB8AC3E}">
        <p14:creationId xmlns:p14="http://schemas.microsoft.com/office/powerpoint/2010/main" val="3176393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A27441-932D-C349-A68A-DAF28F5E2CAF}"/>
              </a:ext>
            </a:extLst>
          </p:cNvPr>
          <p:cNvSpPr>
            <a:spLocks noGrp="1"/>
          </p:cNvSpPr>
          <p:nvPr>
            <p:ph type="title"/>
          </p:nvPr>
        </p:nvSpPr>
        <p:spPr>
          <a:xfrm>
            <a:off x="384048" y="274320"/>
            <a:ext cx="8385048" cy="593427"/>
          </a:xfrm>
        </p:spPr>
        <p:txBody>
          <a:bodyPr/>
          <a:lstStyle/>
          <a:p>
            <a:r>
              <a:rPr lang="en-US" sz="2400" spc="50" dirty="0">
                <a:ln w="0"/>
                <a:solidFill>
                  <a:schemeClr val="bg1">
                    <a:lumMod val="85000"/>
                  </a:schemeClr>
                </a:solidFill>
                <a:effectLst>
                  <a:innerShdw blurRad="63500" dist="50800" dir="13500000">
                    <a:srgbClr val="000000">
                      <a:alpha val="50000"/>
                    </a:srgbClr>
                  </a:innerShdw>
                </a:effectLst>
              </a:rPr>
              <a:t>Functional Component</a:t>
            </a:r>
          </a:p>
        </p:txBody>
      </p:sp>
      <p:sp>
        <p:nvSpPr>
          <p:cNvPr id="5" name="Content Placeholder 2"/>
          <p:cNvSpPr txBox="1">
            <a:spLocks/>
          </p:cNvSpPr>
          <p:nvPr/>
        </p:nvSpPr>
        <p:spPr>
          <a:xfrm>
            <a:off x="384048" y="956785"/>
            <a:ext cx="8385048" cy="882526"/>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IN" sz="1800" dirty="0">
                <a:solidFill>
                  <a:srgbClr val="C4E3B0"/>
                </a:solidFill>
              </a:rPr>
              <a:t>These components are simply represented by a JavaScript function that optionally takes parameters (props) and returns a React element to be rendered to the page.</a:t>
            </a:r>
          </a:p>
        </p:txBody>
      </p:sp>
      <p:sp>
        <p:nvSpPr>
          <p:cNvPr id="7" name="TextBox 6">
            <a:extLst>
              <a:ext uri="{FF2B5EF4-FFF2-40B4-BE49-F238E27FC236}">
                <a16:creationId xmlns:a16="http://schemas.microsoft.com/office/drawing/2014/main" id="{90363AF9-CCE4-044E-8389-A24537C4CF5A}"/>
              </a:ext>
            </a:extLst>
          </p:cNvPr>
          <p:cNvSpPr txBox="1"/>
          <p:nvPr/>
        </p:nvSpPr>
        <p:spPr>
          <a:xfrm>
            <a:off x="627727" y="4195193"/>
            <a:ext cx="8141369" cy="830997"/>
          </a:xfrm>
          <a:prstGeom prst="rect">
            <a:avLst/>
          </a:prstGeom>
        </p:spPr>
        <p:txBody>
          <a:bodyPr wrap="square" lIns="0" tIns="0" rIns="0" bIns="0" rtlCol="0">
            <a:spAutoFit/>
          </a:bodyPr>
          <a:lstStyle/>
          <a:p>
            <a:r>
              <a:rPr lang="en-US" dirty="0">
                <a:solidFill>
                  <a:srgbClr val="C4E3B0"/>
                </a:solidFill>
              </a:rPr>
              <a:t>Since, Functional Component simply return a React Element , they are predictable and concise.</a:t>
            </a:r>
            <a:endParaRPr lang="en-IN" dirty="0">
              <a:solidFill>
                <a:srgbClr val="C4E3B0"/>
              </a:solidFill>
            </a:endParaRPr>
          </a:p>
          <a:p>
            <a:pPr algn="l"/>
            <a:endParaRPr lang="en-US" dirty="0">
              <a:solidFill>
                <a:srgbClr val="C4E3B0"/>
              </a:solidFill>
            </a:endParaRPr>
          </a:p>
        </p:txBody>
      </p:sp>
      <p:sp>
        <p:nvSpPr>
          <p:cNvPr id="2" name="Rounded Rectangle 1">
            <a:extLst>
              <a:ext uri="{FF2B5EF4-FFF2-40B4-BE49-F238E27FC236}">
                <a16:creationId xmlns:a16="http://schemas.microsoft.com/office/drawing/2014/main" id="{22F88565-E296-094F-AD41-36D9D9A3AAEC}"/>
              </a:ext>
            </a:extLst>
          </p:cNvPr>
          <p:cNvSpPr/>
          <p:nvPr/>
        </p:nvSpPr>
        <p:spPr>
          <a:xfrm>
            <a:off x="2743200" y="2222624"/>
            <a:ext cx="3352800" cy="1676400"/>
          </a:xfrm>
          <a:prstGeom prst="round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4343FA4-9184-9E4E-AEF2-C56A691C1941}"/>
              </a:ext>
            </a:extLst>
          </p:cNvPr>
          <p:cNvSpPr txBox="1"/>
          <p:nvPr/>
        </p:nvSpPr>
        <p:spPr>
          <a:xfrm>
            <a:off x="3232484" y="2464469"/>
            <a:ext cx="2374232" cy="1107996"/>
          </a:xfrm>
          <a:prstGeom prst="rect">
            <a:avLst/>
          </a:prstGeom>
          <a:noFill/>
        </p:spPr>
        <p:txBody>
          <a:bodyPr wrap="square" rtlCol="0">
            <a:spAutoFit/>
          </a:bodyPr>
          <a:lstStyle/>
          <a:p>
            <a:r>
              <a:rPr lang="en-US" sz="1100" dirty="0">
                <a:ln>
                  <a:solidFill>
                    <a:schemeClr val="bg1">
                      <a:lumMod val="85000"/>
                    </a:schemeClr>
                  </a:solidFill>
                </a:ln>
                <a:solidFill>
                  <a:schemeClr val="bg1">
                    <a:lumMod val="95000"/>
                  </a:schemeClr>
                </a:solidFill>
                <a:latin typeface="Andale Mono" panose="020B0509000000000004" pitchFamily="49" charset="0"/>
              </a:rPr>
              <a:t>function FunctionalComponent()</a:t>
            </a:r>
          </a:p>
          <a:p>
            <a:r>
              <a:rPr lang="en-US" sz="1100" dirty="0">
                <a:ln>
                  <a:solidFill>
                    <a:schemeClr val="bg1">
                      <a:lumMod val="85000"/>
                    </a:schemeClr>
                  </a:solidFill>
                </a:ln>
                <a:solidFill>
                  <a:schemeClr val="bg1">
                    <a:lumMod val="95000"/>
                  </a:schemeClr>
                </a:solidFill>
                <a:latin typeface="Andale Mono" panose="020B0509000000000004" pitchFamily="49" charset="0"/>
              </a:rPr>
              <a:t>{</a:t>
            </a:r>
          </a:p>
          <a:p>
            <a:r>
              <a:rPr lang="en-US" sz="1100" dirty="0">
                <a:ln>
                  <a:solidFill>
                    <a:schemeClr val="bg1">
                      <a:lumMod val="85000"/>
                    </a:schemeClr>
                  </a:solidFill>
                </a:ln>
                <a:solidFill>
                  <a:schemeClr val="bg1">
                    <a:lumMod val="95000"/>
                  </a:schemeClr>
                </a:solidFill>
                <a:latin typeface="Andale Mono" panose="020B0509000000000004" pitchFamily="49" charset="0"/>
              </a:rPr>
              <a:t>   return &lt;h1&gt; Hello World &lt;/h1&gt;</a:t>
            </a:r>
          </a:p>
          <a:p>
            <a:r>
              <a:rPr lang="en-US" sz="1100" dirty="0">
                <a:ln>
                  <a:solidFill>
                    <a:schemeClr val="bg1">
                      <a:lumMod val="85000"/>
                    </a:schemeClr>
                  </a:solidFill>
                </a:ln>
                <a:solidFill>
                  <a:schemeClr val="bg1">
                    <a:lumMod val="95000"/>
                  </a:schemeClr>
                </a:solidFill>
                <a:latin typeface="Andale Mono" panose="020B0509000000000004" pitchFamily="49" charset="0"/>
              </a:rPr>
              <a:t>}</a:t>
            </a:r>
          </a:p>
        </p:txBody>
      </p:sp>
      <p:grpSp>
        <p:nvGrpSpPr>
          <p:cNvPr id="10" name="Group 9">
            <a:extLst>
              <a:ext uri="{FF2B5EF4-FFF2-40B4-BE49-F238E27FC236}">
                <a16:creationId xmlns:a16="http://schemas.microsoft.com/office/drawing/2014/main" id="{A14B5554-2D4D-9344-8002-5F7C953C2FBE}"/>
              </a:ext>
            </a:extLst>
          </p:cNvPr>
          <p:cNvGrpSpPr/>
          <p:nvPr/>
        </p:nvGrpSpPr>
        <p:grpSpPr>
          <a:xfrm>
            <a:off x="986693" y="2773875"/>
            <a:ext cx="877129" cy="491615"/>
            <a:chOff x="0" y="1113928"/>
            <a:chExt cx="1295874" cy="777524"/>
          </a:xfrm>
        </p:grpSpPr>
        <p:sp>
          <p:nvSpPr>
            <p:cNvPr id="11" name="Rounded Rectangle 10">
              <a:extLst>
                <a:ext uri="{FF2B5EF4-FFF2-40B4-BE49-F238E27FC236}">
                  <a16:creationId xmlns:a16="http://schemas.microsoft.com/office/drawing/2014/main" id="{856B4A2C-C355-2D49-9A48-1B0A0D11DA65}"/>
                </a:ext>
              </a:extLst>
            </p:cNvPr>
            <p:cNvSpPr/>
            <p:nvPr/>
          </p:nvSpPr>
          <p:spPr>
            <a:xfrm>
              <a:off x="0" y="1113928"/>
              <a:ext cx="1295874" cy="777524"/>
            </a:xfrm>
            <a:prstGeom prst="roundRect">
              <a:avLst>
                <a:gd name="adj" fmla="val 10000"/>
              </a:avLst>
            </a:prstGeom>
            <a:noFill/>
            <a:ln>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2" name="Rounded Rectangle 4">
              <a:extLst>
                <a:ext uri="{FF2B5EF4-FFF2-40B4-BE49-F238E27FC236}">
                  <a16:creationId xmlns:a16="http://schemas.microsoft.com/office/drawing/2014/main" id="{3B1B5F4D-8709-FF4D-A225-EF8CDBFD4E27}"/>
                </a:ext>
              </a:extLst>
            </p:cNvPr>
            <p:cNvSpPr txBox="1"/>
            <p:nvPr/>
          </p:nvSpPr>
          <p:spPr>
            <a:xfrm>
              <a:off x="22773" y="1136702"/>
              <a:ext cx="1273101" cy="729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000" kern="1200" dirty="0">
                  <a:solidFill>
                    <a:schemeClr val="bg1">
                      <a:lumMod val="75000"/>
                    </a:schemeClr>
                  </a:solidFill>
                </a:rPr>
                <a:t>Props</a:t>
              </a:r>
              <a:endParaRPr lang="en-US" sz="2500" kern="1200" dirty="0">
                <a:solidFill>
                  <a:schemeClr val="bg1">
                    <a:lumMod val="75000"/>
                  </a:schemeClr>
                </a:solidFill>
              </a:endParaRPr>
            </a:p>
          </p:txBody>
        </p:sp>
      </p:grpSp>
      <p:grpSp>
        <p:nvGrpSpPr>
          <p:cNvPr id="13" name="Group 12">
            <a:extLst>
              <a:ext uri="{FF2B5EF4-FFF2-40B4-BE49-F238E27FC236}">
                <a16:creationId xmlns:a16="http://schemas.microsoft.com/office/drawing/2014/main" id="{E3BDA8AE-8121-F341-A709-D47B21FE3D9B}"/>
              </a:ext>
            </a:extLst>
          </p:cNvPr>
          <p:cNvGrpSpPr/>
          <p:nvPr/>
        </p:nvGrpSpPr>
        <p:grpSpPr>
          <a:xfrm>
            <a:off x="6768933" y="2766849"/>
            <a:ext cx="1090863" cy="498641"/>
            <a:chOff x="4381025" y="1113928"/>
            <a:chExt cx="1295874" cy="777524"/>
          </a:xfrm>
        </p:grpSpPr>
        <p:sp>
          <p:nvSpPr>
            <p:cNvPr id="14" name="Rounded Rectangle 13">
              <a:extLst>
                <a:ext uri="{FF2B5EF4-FFF2-40B4-BE49-F238E27FC236}">
                  <a16:creationId xmlns:a16="http://schemas.microsoft.com/office/drawing/2014/main" id="{918A201E-6DC5-754C-AD30-0FB20A71988B}"/>
                </a:ext>
              </a:extLst>
            </p:cNvPr>
            <p:cNvSpPr/>
            <p:nvPr/>
          </p:nvSpPr>
          <p:spPr>
            <a:xfrm>
              <a:off x="4381025" y="1113928"/>
              <a:ext cx="1295874" cy="777524"/>
            </a:xfrm>
            <a:prstGeom prst="roundRect">
              <a:avLst>
                <a:gd name="adj" fmla="val 10000"/>
              </a:avLst>
            </a:prstGeom>
            <a:noFill/>
            <a:ln>
              <a:solidFill>
                <a:schemeClr val="bg1">
                  <a:lumMod val="75000"/>
                </a:schemeClr>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5" name="Rounded Rectangle 4">
              <a:extLst>
                <a:ext uri="{FF2B5EF4-FFF2-40B4-BE49-F238E27FC236}">
                  <a16:creationId xmlns:a16="http://schemas.microsoft.com/office/drawing/2014/main" id="{C6EB589D-29A7-1E4F-A0B4-7DDF3FBD4391}"/>
                </a:ext>
              </a:extLst>
            </p:cNvPr>
            <p:cNvSpPr txBox="1"/>
            <p:nvPr/>
          </p:nvSpPr>
          <p:spPr>
            <a:xfrm>
              <a:off x="4403798" y="1136701"/>
              <a:ext cx="1250328" cy="7319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000" kern="1200" dirty="0">
                  <a:solidFill>
                    <a:schemeClr val="bg1">
                      <a:lumMod val="75000"/>
                    </a:schemeClr>
                  </a:solidFill>
                </a:rPr>
                <a:t>DOM</a:t>
              </a:r>
              <a:endParaRPr lang="en-US" sz="2500" kern="1200" dirty="0">
                <a:solidFill>
                  <a:schemeClr val="bg1">
                    <a:lumMod val="75000"/>
                  </a:schemeClr>
                </a:solidFill>
              </a:endParaRPr>
            </a:p>
          </p:txBody>
        </p:sp>
      </p:grpSp>
      <p:grpSp>
        <p:nvGrpSpPr>
          <p:cNvPr id="16" name="Group 15">
            <a:extLst>
              <a:ext uri="{FF2B5EF4-FFF2-40B4-BE49-F238E27FC236}">
                <a16:creationId xmlns:a16="http://schemas.microsoft.com/office/drawing/2014/main" id="{C6D3A8B6-9043-2940-9BC7-32DBE69088F7}"/>
              </a:ext>
            </a:extLst>
          </p:cNvPr>
          <p:cNvGrpSpPr/>
          <p:nvPr/>
        </p:nvGrpSpPr>
        <p:grpSpPr>
          <a:xfrm>
            <a:off x="6279649" y="2857779"/>
            <a:ext cx="305635" cy="321376"/>
            <a:chOff x="1439937" y="1367048"/>
            <a:chExt cx="305635" cy="321376"/>
          </a:xfrm>
        </p:grpSpPr>
        <p:sp>
          <p:nvSpPr>
            <p:cNvPr id="17" name="Right Arrow 16">
              <a:extLst>
                <a:ext uri="{FF2B5EF4-FFF2-40B4-BE49-F238E27FC236}">
                  <a16:creationId xmlns:a16="http://schemas.microsoft.com/office/drawing/2014/main" id="{F93B116E-EC9B-DA41-AFF2-76119CA70C7B}"/>
                </a:ext>
              </a:extLst>
            </p:cNvPr>
            <p:cNvSpPr/>
            <p:nvPr/>
          </p:nvSpPr>
          <p:spPr>
            <a:xfrm rot="91108">
              <a:off x="1439937" y="1367048"/>
              <a:ext cx="305635" cy="321376"/>
            </a:xfrm>
            <a:prstGeom prst="rightArrow">
              <a:avLst>
                <a:gd name="adj1" fmla="val 60000"/>
                <a:gd name="adj2" fmla="val 50000"/>
              </a:avLst>
            </a:prstGeom>
            <a:solidFill>
              <a:srgbClr val="EA8D7A"/>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18" name="Right Arrow 4">
              <a:extLst>
                <a:ext uri="{FF2B5EF4-FFF2-40B4-BE49-F238E27FC236}">
                  <a16:creationId xmlns:a16="http://schemas.microsoft.com/office/drawing/2014/main" id="{95F7F7A8-E767-5E4A-B56B-BDDAA83DC55A}"/>
                </a:ext>
              </a:extLst>
            </p:cNvPr>
            <p:cNvSpPr txBox="1"/>
            <p:nvPr/>
          </p:nvSpPr>
          <p:spPr>
            <a:xfrm rot="91108">
              <a:off x="1439953" y="1430108"/>
              <a:ext cx="213945" cy="19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p:txBody>
        </p:sp>
      </p:grpSp>
      <p:grpSp>
        <p:nvGrpSpPr>
          <p:cNvPr id="19" name="Group 18">
            <a:extLst>
              <a:ext uri="{FF2B5EF4-FFF2-40B4-BE49-F238E27FC236}">
                <a16:creationId xmlns:a16="http://schemas.microsoft.com/office/drawing/2014/main" id="{1FE63DD2-A672-5A40-9926-1BBAC09B8271}"/>
              </a:ext>
            </a:extLst>
          </p:cNvPr>
          <p:cNvGrpSpPr/>
          <p:nvPr/>
        </p:nvGrpSpPr>
        <p:grpSpPr>
          <a:xfrm>
            <a:off x="2235772" y="2856564"/>
            <a:ext cx="305635" cy="321376"/>
            <a:chOff x="1439937" y="1367048"/>
            <a:chExt cx="305635" cy="321376"/>
          </a:xfrm>
        </p:grpSpPr>
        <p:sp>
          <p:nvSpPr>
            <p:cNvPr id="20" name="Right Arrow 19">
              <a:extLst>
                <a:ext uri="{FF2B5EF4-FFF2-40B4-BE49-F238E27FC236}">
                  <a16:creationId xmlns:a16="http://schemas.microsoft.com/office/drawing/2014/main" id="{8A07F86E-CE90-624E-8547-4087F88F25E9}"/>
                </a:ext>
              </a:extLst>
            </p:cNvPr>
            <p:cNvSpPr/>
            <p:nvPr/>
          </p:nvSpPr>
          <p:spPr>
            <a:xfrm rot="91108">
              <a:off x="1439937" y="1367048"/>
              <a:ext cx="305635" cy="321376"/>
            </a:xfrm>
            <a:prstGeom prst="rightArrow">
              <a:avLst>
                <a:gd name="adj1" fmla="val 60000"/>
                <a:gd name="adj2" fmla="val 50000"/>
              </a:avLst>
            </a:prstGeom>
            <a:solidFill>
              <a:srgbClr val="EA8D7A"/>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21" name="Right Arrow 4">
              <a:extLst>
                <a:ext uri="{FF2B5EF4-FFF2-40B4-BE49-F238E27FC236}">
                  <a16:creationId xmlns:a16="http://schemas.microsoft.com/office/drawing/2014/main" id="{5585676C-5F51-C844-921B-E314B739C031}"/>
                </a:ext>
              </a:extLst>
            </p:cNvPr>
            <p:cNvSpPr txBox="1"/>
            <p:nvPr/>
          </p:nvSpPr>
          <p:spPr>
            <a:xfrm rot="91108">
              <a:off x="1439953" y="1430108"/>
              <a:ext cx="213945" cy="1928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p:txBody>
        </p:sp>
      </p:grpSp>
    </p:spTree>
    <p:extLst>
      <p:ext uri="{BB962C8B-B14F-4D97-AF65-F5344CB8AC3E}">
        <p14:creationId xmlns:p14="http://schemas.microsoft.com/office/powerpoint/2010/main" val="2487311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C4A23C-20F3-C94C-8405-0682CA1C291E}"/>
              </a:ext>
            </a:extLst>
          </p:cNvPr>
          <p:cNvSpPr txBox="1"/>
          <p:nvPr/>
        </p:nvSpPr>
        <p:spPr>
          <a:xfrm>
            <a:off x="398548" y="3299796"/>
            <a:ext cx="8346899" cy="830997"/>
          </a:xfrm>
          <a:prstGeom prst="rect">
            <a:avLst/>
          </a:prstGeom>
        </p:spPr>
        <p:txBody>
          <a:bodyPr wrap="square" lIns="0" tIns="0" rIns="0" bIns="0" rtlCol="0">
            <a:spAutoFit/>
          </a:bodyPr>
          <a:lstStyle/>
          <a:p>
            <a:r>
              <a:rPr lang="en-IN" dirty="0">
                <a:solidFill>
                  <a:srgbClr val="C4E3B0"/>
                </a:solidFill>
              </a:rPr>
              <a:t>Since, they are purely presentational, their output is always the same given the same props.</a:t>
            </a:r>
          </a:p>
          <a:p>
            <a:pPr algn="l"/>
            <a:endParaRPr lang="en-US" dirty="0">
              <a:solidFill>
                <a:srgbClr val="C4E3B0"/>
              </a:solidFill>
            </a:endParaRPr>
          </a:p>
        </p:txBody>
      </p:sp>
      <p:sp>
        <p:nvSpPr>
          <p:cNvPr id="5" name="Content Placeholder 2"/>
          <p:cNvSpPr txBox="1">
            <a:spLocks/>
          </p:cNvSpPr>
          <p:nvPr/>
        </p:nvSpPr>
        <p:spPr>
          <a:xfrm>
            <a:off x="398548" y="741022"/>
            <a:ext cx="8346899" cy="1017439"/>
          </a:xfrm>
          <a:prstGeom prst="rect">
            <a:avLst/>
          </a:prstGeom>
        </p:spPr>
        <p:txBody>
          <a:bodyPr vert="horz" lIns="0" tIns="0" rIns="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IN" dirty="0">
                <a:solidFill>
                  <a:srgbClr val="C4E3B0"/>
                </a:solidFill>
              </a:rPr>
              <a:t>Functional components are also referred to as </a:t>
            </a:r>
            <a:r>
              <a:rPr lang="en-IN" i="1" dirty="0">
                <a:solidFill>
                  <a:srgbClr val="C4E3B0"/>
                </a:solidFill>
              </a:rPr>
              <a:t>stateless</a:t>
            </a:r>
            <a:r>
              <a:rPr lang="en-IN" dirty="0">
                <a:solidFill>
                  <a:srgbClr val="C4E3B0"/>
                </a:solidFill>
              </a:rPr>
              <a:t>, </a:t>
            </a:r>
            <a:r>
              <a:rPr lang="en-IN" i="1" dirty="0">
                <a:solidFill>
                  <a:srgbClr val="C4E3B0"/>
                </a:solidFill>
              </a:rPr>
              <a:t>dumb</a:t>
            </a:r>
            <a:r>
              <a:rPr lang="en-IN" dirty="0">
                <a:solidFill>
                  <a:srgbClr val="C4E3B0"/>
                </a:solidFill>
              </a:rPr>
              <a:t> or</a:t>
            </a:r>
            <a:r>
              <a:rPr lang="en-IN" u="sng" dirty="0">
                <a:solidFill>
                  <a:srgbClr val="C4E3B0"/>
                </a:solidFill>
              </a:rPr>
              <a:t> </a:t>
            </a:r>
            <a:r>
              <a:rPr lang="en-IN" i="1" dirty="0">
                <a:solidFill>
                  <a:srgbClr val="C4E3B0"/>
                </a:solidFill>
              </a:rPr>
              <a:t>presentational</a:t>
            </a:r>
            <a:r>
              <a:rPr lang="en-IN" dirty="0">
                <a:solidFill>
                  <a:srgbClr val="C4E3B0"/>
                </a:solidFill>
              </a:rPr>
              <a:t> in other literature. All these names are derived from the simple nature that functional components take on.</a:t>
            </a:r>
          </a:p>
        </p:txBody>
      </p:sp>
      <p:sp>
        <p:nvSpPr>
          <p:cNvPr id="6" name="Rectangle 5"/>
          <p:cNvSpPr/>
          <p:nvPr/>
        </p:nvSpPr>
        <p:spPr>
          <a:xfrm>
            <a:off x="767807" y="1980605"/>
            <a:ext cx="6471193" cy="923330"/>
          </a:xfrm>
          <a:prstGeom prst="rect">
            <a:avLst/>
          </a:prstGeom>
        </p:spPr>
        <p:txBody>
          <a:bodyPr wrap="square">
            <a:spAutoFit/>
          </a:bodyPr>
          <a:lstStyle/>
          <a:p>
            <a:r>
              <a:rPr lang="en-IN" i="1" dirty="0">
                <a:solidFill>
                  <a:srgbClr val="FF6969"/>
                </a:solidFill>
              </a:rPr>
              <a:t>Functional</a:t>
            </a:r>
            <a:r>
              <a:rPr lang="en-IN" dirty="0">
                <a:solidFill>
                  <a:srgbClr val="C4E3B0"/>
                </a:solidFill>
              </a:rPr>
              <a:t> because they are basically functions</a:t>
            </a:r>
          </a:p>
          <a:p>
            <a:r>
              <a:rPr lang="en-IN" i="1" dirty="0">
                <a:solidFill>
                  <a:srgbClr val="FF6969"/>
                </a:solidFill>
              </a:rPr>
              <a:t>Stateless</a:t>
            </a:r>
            <a:r>
              <a:rPr lang="en-IN" dirty="0">
                <a:solidFill>
                  <a:srgbClr val="C4E3B0"/>
                </a:solidFill>
              </a:rPr>
              <a:t> because they do not hold and/or manage state</a:t>
            </a:r>
          </a:p>
          <a:p>
            <a:r>
              <a:rPr lang="en-IN" i="1" dirty="0">
                <a:solidFill>
                  <a:srgbClr val="FF6969"/>
                </a:solidFill>
              </a:rPr>
              <a:t>Presentational</a:t>
            </a:r>
            <a:r>
              <a:rPr lang="en-IN" dirty="0">
                <a:solidFill>
                  <a:srgbClr val="C4E3B0"/>
                </a:solidFill>
              </a:rPr>
              <a:t> because all they do is output UI elements</a:t>
            </a:r>
          </a:p>
        </p:txBody>
      </p:sp>
    </p:spTree>
    <p:extLst>
      <p:ext uri="{BB962C8B-B14F-4D97-AF65-F5344CB8AC3E}">
        <p14:creationId xmlns:p14="http://schemas.microsoft.com/office/powerpoint/2010/main" val="543888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4048" y="410950"/>
            <a:ext cx="8385048" cy="944883"/>
          </a:xfrm>
        </p:spPr>
        <p:txBody>
          <a:bodyPr>
            <a:noAutofit/>
          </a:bodyPr>
          <a:lstStyle/>
          <a:p>
            <a:r>
              <a:rPr lang="en-IN" sz="1800" b="0" dirty="0">
                <a:solidFill>
                  <a:srgbClr val="C4E3B0"/>
                </a:solidFill>
              </a:rPr>
              <a:t>There are two ways that you can create a functional component. The traditional way is to use regular JavaScript function. ES6 introduced a syntax sugar that allows developers to write arrow functions(without function and return keyword)</a:t>
            </a:r>
          </a:p>
        </p:txBody>
      </p:sp>
      <p:pic>
        <p:nvPicPr>
          <p:cNvPr id="3" name="Picture 2">
            <a:extLst>
              <a:ext uri="{FF2B5EF4-FFF2-40B4-BE49-F238E27FC236}">
                <a16:creationId xmlns:a16="http://schemas.microsoft.com/office/drawing/2014/main" id="{AE5C2599-1141-C349-BD69-C3B2BC317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1885950"/>
            <a:ext cx="5809988" cy="2514600"/>
          </a:xfrm>
          <a:prstGeom prst="rect">
            <a:avLst/>
          </a:prstGeom>
        </p:spPr>
      </p:pic>
    </p:spTree>
    <p:extLst>
      <p:ext uri="{BB962C8B-B14F-4D97-AF65-F5344CB8AC3E}">
        <p14:creationId xmlns:p14="http://schemas.microsoft.com/office/powerpoint/2010/main" val="425142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C2DAA3-DE0B-9148-8BB3-8C6D8414BCA5}"/>
              </a:ext>
            </a:extLst>
          </p:cNvPr>
          <p:cNvSpPr>
            <a:spLocks noGrp="1"/>
          </p:cNvSpPr>
          <p:nvPr>
            <p:ph type="title"/>
          </p:nvPr>
        </p:nvSpPr>
        <p:spPr>
          <a:xfrm>
            <a:off x="384048" y="274320"/>
            <a:ext cx="8385048" cy="795528"/>
          </a:xfrm>
        </p:spPr>
        <p:txBody>
          <a:bodyPr/>
          <a:lstStyle/>
          <a:p>
            <a:r>
              <a:rPr lang="en-US" sz="2400" spc="50" dirty="0">
                <a:ln w="0"/>
                <a:solidFill>
                  <a:schemeClr val="bg1">
                    <a:lumMod val="85000"/>
                  </a:schemeClr>
                </a:solidFill>
                <a:effectLst>
                  <a:innerShdw blurRad="63500" dist="50800" dir="13500000">
                    <a:srgbClr val="000000">
                      <a:alpha val="50000"/>
                    </a:srgbClr>
                  </a:innerShdw>
                </a:effectLst>
              </a:rPr>
              <a:t>Class Components</a:t>
            </a:r>
          </a:p>
        </p:txBody>
      </p:sp>
      <p:sp>
        <p:nvSpPr>
          <p:cNvPr id="5" name="Content Placeholder 2"/>
          <p:cNvSpPr txBox="1">
            <a:spLocks/>
          </p:cNvSpPr>
          <p:nvPr/>
        </p:nvSpPr>
        <p:spPr>
          <a:xfrm>
            <a:off x="384048" y="1140574"/>
            <a:ext cx="8385048" cy="287897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IN" sz="1800" b="1" dirty="0">
                <a:solidFill>
                  <a:srgbClr val="C4E3B0"/>
                </a:solidFill>
              </a:rPr>
              <a:t>Class Components</a:t>
            </a:r>
            <a:r>
              <a:rPr lang="en-IN" sz="1800" dirty="0">
                <a:solidFill>
                  <a:srgbClr val="C4E3B0"/>
                </a:solidFill>
              </a:rPr>
              <a:t> are little more complex than the functional components. The</a:t>
            </a:r>
          </a:p>
          <a:p>
            <a:pPr marL="0" indent="0">
              <a:buNone/>
            </a:pPr>
            <a:r>
              <a:rPr lang="en-IN" sz="1800" dirty="0">
                <a:solidFill>
                  <a:srgbClr val="C4E3B0"/>
                </a:solidFill>
              </a:rPr>
              <a:t>functional components are not aware about the other components in program where as the class components can work with each other by passing data (Props) from one class component to other class component. </a:t>
            </a:r>
          </a:p>
          <a:p>
            <a:pPr>
              <a:buFont typeface="Arial"/>
              <a:buNone/>
            </a:pPr>
            <a:endParaRPr lang="en-IN" sz="1800" dirty="0">
              <a:solidFill>
                <a:srgbClr val="C4E3B0"/>
              </a:solidFill>
            </a:endParaRPr>
          </a:p>
          <a:p>
            <a:pPr marL="0" indent="0">
              <a:buFont typeface="Arial"/>
              <a:buNone/>
            </a:pPr>
            <a:r>
              <a:rPr lang="en-IN" sz="1800" dirty="0">
                <a:solidFill>
                  <a:srgbClr val="C4E3B0"/>
                </a:solidFill>
              </a:rPr>
              <a:t>These components are created using ES6’s class syntax. They have some additional features such as the ability to contain logic (for example methods that handle </a:t>
            </a:r>
            <a:r>
              <a:rPr lang="en-IN" sz="1800" i="1" dirty="0">
                <a:solidFill>
                  <a:srgbClr val="C4E3B0"/>
                </a:solidFill>
              </a:rPr>
              <a:t>onClick</a:t>
            </a:r>
            <a:r>
              <a:rPr lang="en-IN" sz="1800" dirty="0">
                <a:solidFill>
                  <a:srgbClr val="C4E3B0"/>
                </a:solidFill>
              </a:rPr>
              <a:t> events), local state.</a:t>
            </a:r>
          </a:p>
          <a:p>
            <a:pPr>
              <a:buFont typeface="Arial"/>
              <a:buNone/>
            </a:pPr>
            <a:r>
              <a:rPr lang="en-US" sz="1800" dirty="0">
                <a:solidFill>
                  <a:srgbClr val="C4E3B0"/>
                </a:solidFill>
              </a:rPr>
              <a:t> </a:t>
            </a:r>
            <a:endParaRPr lang="en-IN" sz="1800" dirty="0">
              <a:solidFill>
                <a:srgbClr val="C4E3B0"/>
              </a:solidFill>
            </a:endParaRPr>
          </a:p>
        </p:txBody>
      </p:sp>
    </p:spTree>
    <p:extLst>
      <p:ext uri="{BB962C8B-B14F-4D97-AF65-F5344CB8AC3E}">
        <p14:creationId xmlns:p14="http://schemas.microsoft.com/office/powerpoint/2010/main" val="553111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29816" y="860513"/>
            <a:ext cx="7884368" cy="282507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IN" sz="1800" dirty="0">
                <a:solidFill>
                  <a:srgbClr val="C4E3B0"/>
                </a:solidFill>
              </a:rPr>
              <a:t>Class components are referred to as </a:t>
            </a:r>
            <a:r>
              <a:rPr lang="en-IN" sz="1800" i="1" dirty="0">
                <a:solidFill>
                  <a:srgbClr val="C4E3B0"/>
                </a:solidFill>
              </a:rPr>
              <a:t>smart, stateful, </a:t>
            </a:r>
            <a:r>
              <a:rPr lang="en-US" sz="1800" i="1" dirty="0">
                <a:solidFill>
                  <a:srgbClr val="C4E3B0"/>
                </a:solidFill>
              </a:rPr>
              <a:t>container components.</a:t>
            </a:r>
            <a:endParaRPr lang="en-US" sz="1800" b="1" dirty="0">
              <a:solidFill>
                <a:srgbClr val="C4E3B0"/>
              </a:solidFill>
            </a:endParaRPr>
          </a:p>
          <a:p>
            <a:pPr>
              <a:buFont typeface="Wingdings" pitchFamily="2" charset="2"/>
              <a:buChar char="Ø"/>
            </a:pPr>
            <a:endParaRPr lang="en-IN" sz="1800" b="1" dirty="0">
              <a:solidFill>
                <a:srgbClr val="C4E3B0"/>
              </a:solidFill>
            </a:endParaRPr>
          </a:p>
          <a:p>
            <a:pPr marL="285750" indent="-285750">
              <a:buFont typeface="Arial" panose="020B0604020202020204" pitchFamily="34" charset="0"/>
              <a:buChar char="•"/>
            </a:pPr>
            <a:r>
              <a:rPr lang="en-IN" sz="1800" b="1" dirty="0">
                <a:solidFill>
                  <a:srgbClr val="FF6969"/>
                </a:solidFill>
              </a:rPr>
              <a:t>Class</a:t>
            </a:r>
            <a:r>
              <a:rPr lang="en-IN" sz="1800" b="1" dirty="0">
                <a:solidFill>
                  <a:srgbClr val="C4E3B0"/>
                </a:solidFill>
              </a:rPr>
              <a:t> </a:t>
            </a:r>
            <a:r>
              <a:rPr lang="en-IN" sz="1800" dirty="0">
                <a:solidFill>
                  <a:srgbClr val="C4E3B0"/>
                </a:solidFill>
              </a:rPr>
              <a:t>because they are basically classes</a:t>
            </a:r>
          </a:p>
          <a:p>
            <a:pPr marL="285750" indent="-285750">
              <a:buFont typeface="Arial" panose="020B0604020202020204" pitchFamily="34" charset="0"/>
              <a:buChar char="•"/>
            </a:pPr>
            <a:r>
              <a:rPr lang="en-IN" sz="1800" b="1" dirty="0">
                <a:solidFill>
                  <a:srgbClr val="FF6969"/>
                </a:solidFill>
              </a:rPr>
              <a:t>Smart</a:t>
            </a:r>
            <a:r>
              <a:rPr lang="en-IN" sz="1800" b="1" dirty="0">
                <a:solidFill>
                  <a:srgbClr val="C4E3B0"/>
                </a:solidFill>
              </a:rPr>
              <a:t> </a:t>
            </a:r>
            <a:r>
              <a:rPr lang="en-IN" sz="1800" dirty="0">
                <a:solidFill>
                  <a:srgbClr val="C4E3B0"/>
                </a:solidFill>
              </a:rPr>
              <a:t>because they can contain logic</a:t>
            </a:r>
          </a:p>
          <a:p>
            <a:pPr marL="285750" indent="-285750">
              <a:buFont typeface="Arial" panose="020B0604020202020204" pitchFamily="34" charset="0"/>
              <a:buChar char="•"/>
            </a:pPr>
            <a:r>
              <a:rPr lang="en-IN" sz="1800" b="1" dirty="0">
                <a:solidFill>
                  <a:srgbClr val="FF6969"/>
                </a:solidFill>
              </a:rPr>
              <a:t>Stateful</a:t>
            </a:r>
            <a:r>
              <a:rPr lang="en-IN" sz="1800" b="1" dirty="0">
                <a:solidFill>
                  <a:srgbClr val="C4E3B0"/>
                </a:solidFill>
              </a:rPr>
              <a:t> </a:t>
            </a:r>
            <a:r>
              <a:rPr lang="en-IN" sz="1800" dirty="0">
                <a:solidFill>
                  <a:srgbClr val="C4E3B0"/>
                </a:solidFill>
              </a:rPr>
              <a:t>because they can hold and/or manage local state</a:t>
            </a:r>
          </a:p>
          <a:p>
            <a:pPr marL="285750" indent="-285750">
              <a:buFont typeface="Arial" panose="020B0604020202020204" pitchFamily="34" charset="0"/>
              <a:buChar char="•"/>
            </a:pPr>
            <a:r>
              <a:rPr lang="en-IN" sz="1800" b="1" dirty="0">
                <a:solidFill>
                  <a:srgbClr val="FF6969"/>
                </a:solidFill>
              </a:rPr>
              <a:t>Container</a:t>
            </a:r>
            <a:r>
              <a:rPr lang="en-IN" sz="1800" b="1" dirty="0">
                <a:solidFill>
                  <a:srgbClr val="C4E3B0"/>
                </a:solidFill>
              </a:rPr>
              <a:t> </a:t>
            </a:r>
            <a:r>
              <a:rPr lang="en-IN" sz="1800" dirty="0">
                <a:solidFill>
                  <a:srgbClr val="C4E3B0"/>
                </a:solidFill>
              </a:rPr>
              <a:t>because they usually hold/contain numerous other (mostly functional) components</a:t>
            </a:r>
          </a:p>
          <a:p>
            <a:pPr>
              <a:buFont typeface="Arial"/>
              <a:buNone/>
            </a:pPr>
            <a:endParaRPr lang="en-IN" sz="1800" i="1" dirty="0">
              <a:solidFill>
                <a:srgbClr val="C4E3B0"/>
              </a:solidFill>
            </a:endParaRPr>
          </a:p>
        </p:txBody>
      </p:sp>
    </p:spTree>
    <p:extLst>
      <p:ext uri="{BB962C8B-B14F-4D97-AF65-F5344CB8AC3E}">
        <p14:creationId xmlns:p14="http://schemas.microsoft.com/office/powerpoint/2010/main" val="4119081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0" y="3161297"/>
            <a:ext cx="790080" cy="1695450"/>
          </a:xfrm>
          <a:prstGeom prst="rect">
            <a:avLst/>
          </a:prstGeom>
        </p:spPr>
      </p:pic>
      <p:sp>
        <p:nvSpPr>
          <p:cNvPr id="4" name="Content Placeholder 2"/>
          <p:cNvSpPr txBox="1">
            <a:spLocks/>
          </p:cNvSpPr>
          <p:nvPr/>
        </p:nvSpPr>
        <p:spPr>
          <a:xfrm>
            <a:off x="368559" y="255252"/>
            <a:ext cx="8406881" cy="45690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a:buNone/>
            </a:pPr>
            <a:r>
              <a:rPr lang="en-IN" sz="2400" b="1" dirty="0">
                <a:solidFill>
                  <a:schemeClr val="accent3">
                    <a:lumMod val="50000"/>
                  </a:schemeClr>
                </a:solidFill>
              </a:rPr>
              <a:t>A class component in its simplest form:</a:t>
            </a:r>
          </a:p>
        </p:txBody>
      </p:sp>
      <p:sp>
        <p:nvSpPr>
          <p:cNvPr id="6" name="Cloud Callout 5"/>
          <p:cNvSpPr/>
          <p:nvPr/>
        </p:nvSpPr>
        <p:spPr>
          <a:xfrm>
            <a:off x="4834617" y="592344"/>
            <a:ext cx="4080783" cy="2137883"/>
          </a:xfrm>
          <a:prstGeom prst="cloudCallou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1200" i="1" dirty="0">
              <a:solidFill>
                <a:schemeClr val="tx2">
                  <a:lumMod val="90000"/>
                  <a:lumOff val="10000"/>
                </a:schemeClr>
              </a:solidFill>
            </a:endParaRPr>
          </a:p>
          <a:p>
            <a:pPr algn="ctr"/>
            <a:r>
              <a:rPr lang="en-IN" sz="1200" i="1" dirty="0">
                <a:solidFill>
                  <a:schemeClr val="tx2">
                    <a:lumMod val="90000"/>
                    <a:lumOff val="10000"/>
                  </a:schemeClr>
                </a:solidFill>
              </a:rPr>
              <a:t>When naming a React component, it is convention to capitalize the first letter. This is important because it enables React to differentiate between the native HTML tags such as div, h1, span etc and custom components like ClassComponent.</a:t>
            </a:r>
            <a:endParaRPr lang="en-IN" sz="1200" dirty="0">
              <a:solidFill>
                <a:schemeClr val="tx2">
                  <a:lumMod val="90000"/>
                  <a:lumOff val="10000"/>
                </a:schemeClr>
              </a:solidFill>
            </a:endParaRPr>
          </a:p>
        </p:txBody>
      </p:sp>
      <p:pic>
        <p:nvPicPr>
          <p:cNvPr id="7" name="Picture 6">
            <a:extLst>
              <a:ext uri="{FF2B5EF4-FFF2-40B4-BE49-F238E27FC236}">
                <a16:creationId xmlns:a16="http://schemas.microsoft.com/office/drawing/2014/main" id="{F06204F0-6F52-5148-8F1C-2F2E954070E7}"/>
              </a:ext>
            </a:extLst>
          </p:cNvPr>
          <p:cNvPicPr>
            <a:picLocks noChangeAspect="1"/>
          </p:cNvPicPr>
          <p:nvPr/>
        </p:nvPicPr>
        <p:blipFill rotWithShape="1">
          <a:blip r:embed="rId4"/>
          <a:srcRect l="7800" t="12293" r="7852" b="12164"/>
          <a:stretch/>
        </p:blipFill>
        <p:spPr>
          <a:xfrm>
            <a:off x="368559" y="1131970"/>
            <a:ext cx="4283243" cy="2029327"/>
          </a:xfrm>
          <a:prstGeom prst="rect">
            <a:avLst/>
          </a:prstGeom>
        </p:spPr>
      </p:pic>
    </p:spTree>
    <p:extLst>
      <p:ext uri="{BB962C8B-B14F-4D97-AF65-F5344CB8AC3E}">
        <p14:creationId xmlns:p14="http://schemas.microsoft.com/office/powerpoint/2010/main" val="3427717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DA72E5-1AA2-004C-8D14-5291F8052D22}"/>
              </a:ext>
            </a:extLst>
          </p:cNvPr>
          <p:cNvSpPr>
            <a:spLocks noGrp="1"/>
          </p:cNvSpPr>
          <p:nvPr>
            <p:ph type="title"/>
          </p:nvPr>
        </p:nvSpPr>
        <p:spPr>
          <a:xfrm>
            <a:off x="232675" y="274320"/>
            <a:ext cx="8385048" cy="795528"/>
          </a:xfrm>
        </p:spPr>
        <p:txBody>
          <a:bodyPr/>
          <a:lstStyle/>
          <a:p>
            <a:r>
              <a:rPr lang="en-US" sz="2400" dirty="0">
                <a:solidFill>
                  <a:schemeClr val="bg1">
                    <a:lumMod val="75000"/>
                  </a:schemeClr>
                </a:solidFill>
              </a:rPr>
              <a:t>Which type of component to use?</a:t>
            </a:r>
          </a:p>
        </p:txBody>
      </p:sp>
      <p:pic>
        <p:nvPicPr>
          <p:cNvPr id="5" name="Picture 4">
            <a:extLst>
              <a:ext uri="{FF2B5EF4-FFF2-40B4-BE49-F238E27FC236}">
                <a16:creationId xmlns:a16="http://schemas.microsoft.com/office/drawing/2014/main" id="{E0B6784B-623C-4244-ACF7-909B3F15A0C8}"/>
              </a:ext>
            </a:extLst>
          </p:cNvPr>
          <p:cNvPicPr>
            <a:picLocks noChangeAspect="1"/>
          </p:cNvPicPr>
          <p:nvPr/>
        </p:nvPicPr>
        <p:blipFill rotWithShape="1">
          <a:blip r:embed="rId3"/>
          <a:srcRect b="4169"/>
          <a:stretch/>
        </p:blipFill>
        <p:spPr>
          <a:xfrm>
            <a:off x="5572936" y="274320"/>
            <a:ext cx="3418664" cy="4724826"/>
          </a:xfrm>
          <a:prstGeom prst="rect">
            <a:avLst/>
          </a:prstGeom>
        </p:spPr>
      </p:pic>
      <p:sp>
        <p:nvSpPr>
          <p:cNvPr id="6" name="Content Placeholder 2"/>
          <p:cNvSpPr txBox="1">
            <a:spLocks/>
          </p:cNvSpPr>
          <p:nvPr/>
        </p:nvSpPr>
        <p:spPr>
          <a:xfrm>
            <a:off x="384048" y="819150"/>
            <a:ext cx="5099988" cy="4179996"/>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IN" sz="1600" dirty="0">
                <a:solidFill>
                  <a:srgbClr val="C4E3B0"/>
                </a:solidFill>
              </a:rPr>
              <a:t>It’s important to know whether to use class or functional components.</a:t>
            </a:r>
          </a:p>
          <a:p>
            <a:pPr>
              <a:buFont typeface="Arial"/>
              <a:buNone/>
            </a:pPr>
            <a:endParaRPr lang="en-IN" sz="1600" dirty="0">
              <a:solidFill>
                <a:srgbClr val="C4E3B0"/>
              </a:solidFill>
            </a:endParaRPr>
          </a:p>
          <a:p>
            <a:pPr>
              <a:buFont typeface="Arial"/>
              <a:buNone/>
            </a:pPr>
            <a:r>
              <a:rPr lang="en-IN" sz="1600" dirty="0">
                <a:solidFill>
                  <a:srgbClr val="C4E3B0"/>
                </a:solidFill>
              </a:rPr>
              <a:t>Use a class component if you:</a:t>
            </a:r>
          </a:p>
          <a:p>
            <a:pPr lvl="1">
              <a:buFont typeface="Arial" panose="020B0604020202020204" pitchFamily="34" charset="0"/>
              <a:buChar char="•"/>
            </a:pPr>
            <a:r>
              <a:rPr lang="en-IN" sz="1600" dirty="0">
                <a:solidFill>
                  <a:srgbClr val="C4E3B0"/>
                </a:solidFill>
              </a:rPr>
              <a:t>need to write complex logic using local state</a:t>
            </a:r>
          </a:p>
          <a:p>
            <a:pPr lvl="1">
              <a:buFont typeface="Arial" panose="020B0604020202020204" pitchFamily="34" charset="0"/>
              <a:buChar char="•"/>
            </a:pPr>
            <a:r>
              <a:rPr lang="en-IN" sz="1600" dirty="0">
                <a:solidFill>
                  <a:srgbClr val="C4E3B0"/>
                </a:solidFill>
              </a:rPr>
              <a:t>need to add lifecycle methods to your component</a:t>
            </a:r>
          </a:p>
          <a:p>
            <a:pPr lvl="1">
              <a:buFont typeface="Arial" panose="020B0604020202020204" pitchFamily="34" charset="0"/>
              <a:buChar char="•"/>
            </a:pPr>
            <a:r>
              <a:rPr lang="en-IN" sz="1600" dirty="0">
                <a:solidFill>
                  <a:srgbClr val="C4E3B0"/>
                </a:solidFill>
              </a:rPr>
              <a:t>need to add logic for event handlers</a:t>
            </a:r>
          </a:p>
          <a:p>
            <a:pPr>
              <a:buFont typeface="Arial"/>
              <a:buNone/>
            </a:pPr>
            <a:endParaRPr lang="en-IN" sz="1600" dirty="0">
              <a:solidFill>
                <a:srgbClr val="C4E3B0"/>
              </a:solidFill>
            </a:endParaRPr>
          </a:p>
          <a:p>
            <a:pPr>
              <a:buFont typeface="Arial"/>
              <a:buNone/>
            </a:pPr>
            <a:r>
              <a:rPr lang="en-IN" sz="1600" dirty="0">
                <a:solidFill>
                  <a:srgbClr val="C4E3B0"/>
                </a:solidFill>
              </a:rPr>
              <a:t>Otherwise, </a:t>
            </a:r>
            <a:r>
              <a:rPr lang="en-IN" sz="1600" b="1" dirty="0">
                <a:solidFill>
                  <a:srgbClr val="C4E3B0"/>
                </a:solidFill>
              </a:rPr>
              <a:t>always</a:t>
            </a:r>
            <a:r>
              <a:rPr lang="en-IN" sz="1600" dirty="0">
                <a:solidFill>
                  <a:srgbClr val="C4E3B0"/>
                </a:solidFill>
              </a:rPr>
              <a:t> use a functional component.</a:t>
            </a:r>
          </a:p>
          <a:p>
            <a:pPr>
              <a:buFont typeface="Arial"/>
              <a:buNone/>
            </a:pPr>
            <a:endParaRPr lang="en-IN" sz="1600" dirty="0">
              <a:solidFill>
                <a:srgbClr val="C4E3B0"/>
              </a:solidFill>
            </a:endParaRPr>
          </a:p>
          <a:p>
            <a:pPr marL="0" indent="0">
              <a:buFont typeface="Arial"/>
              <a:buNone/>
            </a:pPr>
            <a:r>
              <a:rPr lang="en-IN" sz="1600" i="1" dirty="0">
                <a:solidFill>
                  <a:srgbClr val="C4E3B0"/>
                </a:solidFill>
              </a:rPr>
              <a:t>Class components that only have </a:t>
            </a:r>
            <a:r>
              <a:rPr lang="en-IN" sz="1600" i="1" dirty="0" err="1">
                <a:solidFill>
                  <a:srgbClr val="C4E3B0"/>
                </a:solidFill>
              </a:rPr>
              <a:t>markup</a:t>
            </a:r>
            <a:r>
              <a:rPr lang="en-IN" sz="1600" i="1" dirty="0">
                <a:solidFill>
                  <a:srgbClr val="C4E3B0"/>
                </a:solidFill>
              </a:rPr>
              <a:t> within the render body can safely be converted to functional components.</a:t>
            </a:r>
          </a:p>
          <a:p>
            <a:pPr>
              <a:buFont typeface="Arial"/>
              <a:buNone/>
            </a:pPr>
            <a:endParaRPr lang="en-IN" sz="1600" dirty="0">
              <a:solidFill>
                <a:srgbClr val="C4E3B0"/>
              </a:solidFill>
            </a:endParaRPr>
          </a:p>
        </p:txBody>
      </p:sp>
    </p:spTree>
    <p:extLst>
      <p:ext uri="{BB962C8B-B14F-4D97-AF65-F5344CB8AC3E}">
        <p14:creationId xmlns:p14="http://schemas.microsoft.com/office/powerpoint/2010/main" val="952941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133350"/>
            <a:ext cx="2590800" cy="510204"/>
          </a:xfrm>
          <a:prstGeom prst="rect">
            <a:avLst/>
          </a:prstGeom>
          <a:noFill/>
        </p:spPr>
        <p:txBody>
          <a:bodyPr wrap="square" rtlCol="0">
            <a:spAutoFit/>
          </a:bodyPr>
          <a:lstStyle/>
          <a:p>
            <a:pPr>
              <a:lnSpc>
                <a:spcPts val="3467"/>
              </a:lnSpc>
            </a:pPr>
            <a:r>
              <a:rPr lang="en-US" sz="2400" b="1" dirty="0">
                <a:solidFill>
                  <a:schemeClr val="bg1">
                    <a:lumMod val="95000"/>
                  </a:schemeClr>
                </a:solidFill>
                <a:latin typeface="Arial" panose="020B0604020202020204" pitchFamily="34" charset="0"/>
                <a:cs typeface="Arial" panose="020B0604020202020204" pitchFamily="34" charset="0"/>
              </a:rPr>
              <a:t>Practice Check</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7696200" y="3221015"/>
            <a:ext cx="1415442" cy="1941535"/>
          </a:xfrm>
          <a:prstGeom prst="rect">
            <a:avLst/>
          </a:prstGeom>
        </p:spPr>
      </p:pic>
      <p:sp>
        <p:nvSpPr>
          <p:cNvPr id="6" name="Rectangle 5"/>
          <p:cNvSpPr/>
          <p:nvPr/>
        </p:nvSpPr>
        <p:spPr>
          <a:xfrm>
            <a:off x="228600" y="819150"/>
            <a:ext cx="8305800" cy="3108543"/>
          </a:xfrm>
          <a:prstGeom prst="rect">
            <a:avLst/>
          </a:prstGeom>
        </p:spPr>
        <p:txBody>
          <a:bodyPr wrap="square">
            <a:spAutoFit/>
          </a:bodyPr>
          <a:lstStyle/>
          <a:p>
            <a:pPr marL="342900" indent="-342900">
              <a:buAutoNum type="arabicPeriod"/>
            </a:pPr>
            <a:r>
              <a:rPr lang="en-US" sz="1400" dirty="0">
                <a:solidFill>
                  <a:schemeClr val="bg1">
                    <a:lumMod val="85000"/>
                  </a:schemeClr>
                </a:solidFill>
              </a:rPr>
              <a:t>What is React JS?</a:t>
            </a:r>
          </a:p>
          <a:p>
            <a:pPr marL="342900" indent="-342900">
              <a:buAutoNum type="arabicPeriod"/>
            </a:pPr>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 Server side Framework</a:t>
            </a:r>
          </a:p>
          <a:p>
            <a:pPr marL="800100" lvl="1" indent="-342900">
              <a:buFont typeface="+mj-lt"/>
              <a:buAutoNum type="alphaUcPeriod"/>
            </a:pPr>
            <a:r>
              <a:rPr lang="en-US" sz="1400" dirty="0">
                <a:solidFill>
                  <a:schemeClr val="bg1">
                    <a:lumMod val="85000"/>
                  </a:schemeClr>
                </a:solidFill>
              </a:rPr>
              <a:t> User-interface framework</a:t>
            </a:r>
          </a:p>
          <a:p>
            <a:pPr marL="800100" lvl="1" indent="-342900">
              <a:buFont typeface="+mj-lt"/>
              <a:buAutoNum type="alphaUcPeriod"/>
            </a:pPr>
            <a:r>
              <a:rPr lang="en-US" sz="1400" dirty="0">
                <a:solidFill>
                  <a:schemeClr val="bg1">
                    <a:lumMod val="85000"/>
                  </a:schemeClr>
                </a:solidFill>
              </a:rPr>
              <a:t> A Library for building interaction interfaces</a:t>
            </a:r>
          </a:p>
          <a:p>
            <a:endParaRPr lang="en-US" sz="1400" i="0" dirty="0">
              <a:solidFill>
                <a:schemeClr val="bg1">
                  <a:lumMod val="85000"/>
                </a:schemeClr>
              </a:solidFill>
              <a:effectLst/>
            </a:endParaRPr>
          </a:p>
          <a:p>
            <a:r>
              <a:rPr lang="en-US" sz="1400" dirty="0">
                <a:solidFill>
                  <a:schemeClr val="bg1">
                    <a:lumMod val="85000"/>
                  </a:schemeClr>
                </a:solidFill>
              </a:rPr>
              <a:t>2. What are the advantages of React JS?</a:t>
            </a:r>
          </a:p>
          <a:p>
            <a:endParaRPr lang="en-US" sz="1400" dirty="0">
              <a:solidFill>
                <a:schemeClr val="bg1">
                  <a:lumMod val="85000"/>
                </a:schemeClr>
              </a:solidFill>
            </a:endParaRPr>
          </a:p>
          <a:p>
            <a:pPr marL="800100" lvl="1" indent="-342900">
              <a:buAutoNum type="alphaUcPeriod"/>
            </a:pPr>
            <a:r>
              <a:rPr lang="en-US" sz="1400" dirty="0">
                <a:solidFill>
                  <a:schemeClr val="bg1">
                    <a:lumMod val="85000"/>
                  </a:schemeClr>
                </a:solidFill>
              </a:rPr>
              <a:t>React can be used on client and as well as server side too </a:t>
            </a:r>
          </a:p>
          <a:p>
            <a:pPr marL="800100" lvl="1" indent="-342900">
              <a:buAutoNum type="alphaUcPeriod"/>
            </a:pPr>
            <a:r>
              <a:rPr lang="en-US" sz="1400" dirty="0">
                <a:solidFill>
                  <a:schemeClr val="bg1">
                    <a:lumMod val="85000"/>
                  </a:schemeClr>
                </a:solidFill>
              </a:rPr>
              <a:t>Using React increases readability and makes maintainability easier. Component, Data patterns improves readability and thus makes it easier for maintaining larger apps </a:t>
            </a:r>
          </a:p>
          <a:p>
            <a:pPr marL="800100" lvl="1" indent="-342900">
              <a:buAutoNum type="alphaUcPeriod"/>
            </a:pPr>
            <a:r>
              <a:rPr lang="en-US" sz="1400" dirty="0">
                <a:solidFill>
                  <a:schemeClr val="bg1">
                    <a:lumMod val="85000"/>
                  </a:schemeClr>
                </a:solidFill>
              </a:rPr>
              <a:t>React can be used with any other framework (Backbone.js, Angular.js) as it is only a view layer</a:t>
            </a:r>
          </a:p>
          <a:p>
            <a:pPr marL="800100" lvl="1" indent="-342900">
              <a:buAutoNum type="alphaUcPeriod"/>
            </a:pPr>
            <a:r>
              <a:rPr lang="en-US" sz="1400" dirty="0">
                <a:solidFill>
                  <a:schemeClr val="bg1">
                    <a:lumMod val="85000"/>
                  </a:schemeClr>
                </a:solidFill>
              </a:rPr>
              <a:t>All of the above</a:t>
            </a:r>
            <a:endParaRPr lang="en-US" sz="1400" i="0" dirty="0">
              <a:solidFill>
                <a:schemeClr val="bg1">
                  <a:lumMod val="85000"/>
                </a:schemeClr>
              </a:solidFill>
              <a:effectLst/>
            </a:endParaRPr>
          </a:p>
        </p:txBody>
      </p:sp>
    </p:spTree>
    <p:custDataLst>
      <p:tags r:id="rId1"/>
    </p:custDataLst>
    <p:extLst>
      <p:ext uri="{BB962C8B-B14F-4D97-AF65-F5344CB8AC3E}">
        <p14:creationId xmlns:p14="http://schemas.microsoft.com/office/powerpoint/2010/main" val="3337793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133350"/>
            <a:ext cx="2590800" cy="510204"/>
          </a:xfrm>
          <a:prstGeom prst="rect">
            <a:avLst/>
          </a:prstGeom>
          <a:noFill/>
        </p:spPr>
        <p:txBody>
          <a:bodyPr wrap="square" rtlCol="0">
            <a:spAutoFit/>
          </a:bodyPr>
          <a:lstStyle/>
          <a:p>
            <a:pPr>
              <a:lnSpc>
                <a:spcPts val="3467"/>
              </a:lnSpc>
            </a:pPr>
            <a:r>
              <a:rPr lang="en-US" sz="24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228600" y="742950"/>
            <a:ext cx="8458200" cy="5047536"/>
          </a:xfrm>
          <a:prstGeom prst="rect">
            <a:avLst/>
          </a:prstGeom>
        </p:spPr>
        <p:txBody>
          <a:bodyPr wrap="square">
            <a:spAutoFit/>
          </a:bodyPr>
          <a:lstStyle/>
          <a:p>
            <a:r>
              <a:rPr lang="en-US" sz="1400" dirty="0">
                <a:solidFill>
                  <a:schemeClr val="bg1">
                    <a:lumMod val="85000"/>
                  </a:schemeClr>
                </a:solidFill>
              </a:rPr>
              <a:t>3. React considers everything as  _____________</a:t>
            </a:r>
          </a:p>
          <a:p>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 Module</a:t>
            </a:r>
          </a:p>
          <a:p>
            <a:pPr marL="800100" lvl="1" indent="-342900">
              <a:buFont typeface="+mj-lt"/>
              <a:buAutoNum type="alphaUcPeriod"/>
            </a:pPr>
            <a:r>
              <a:rPr lang="en-US" sz="1400" dirty="0">
                <a:solidFill>
                  <a:schemeClr val="bg1">
                    <a:lumMod val="85000"/>
                  </a:schemeClr>
                </a:solidFill>
              </a:rPr>
              <a:t> Component</a:t>
            </a:r>
          </a:p>
          <a:p>
            <a:pPr marL="800100" lvl="1" indent="-342900">
              <a:buFont typeface="+mj-lt"/>
              <a:buAutoNum type="alphaUcPeriod"/>
            </a:pPr>
            <a:r>
              <a:rPr lang="en-US" sz="1400" dirty="0">
                <a:solidFill>
                  <a:schemeClr val="bg1">
                    <a:lumMod val="85000"/>
                  </a:schemeClr>
                </a:solidFill>
              </a:rPr>
              <a:t> Package</a:t>
            </a:r>
          </a:p>
          <a:p>
            <a:pPr marL="800100" lvl="1" indent="-342900">
              <a:buFont typeface="+mj-lt"/>
              <a:buAutoNum type="alphaUcPeriod"/>
            </a:pPr>
            <a:r>
              <a:rPr lang="en-US" sz="1400" dirty="0">
                <a:solidFill>
                  <a:schemeClr val="bg1">
                    <a:lumMod val="85000"/>
                  </a:schemeClr>
                </a:solidFill>
              </a:rPr>
              <a:t> Class</a:t>
            </a:r>
          </a:p>
          <a:p>
            <a:endParaRPr lang="en-US" sz="1400" dirty="0">
              <a:solidFill>
                <a:schemeClr val="bg1">
                  <a:lumMod val="85000"/>
                </a:schemeClr>
              </a:solidFill>
            </a:endParaRPr>
          </a:p>
          <a:p>
            <a:r>
              <a:rPr lang="en-US" sz="1400" dirty="0">
                <a:solidFill>
                  <a:schemeClr val="bg1">
                    <a:lumMod val="85000"/>
                  </a:schemeClr>
                </a:solidFill>
              </a:rPr>
              <a:t>4. How many elements does a react component return?</a:t>
            </a:r>
          </a:p>
          <a:p>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 2 Elements</a:t>
            </a:r>
          </a:p>
          <a:p>
            <a:pPr marL="800100" lvl="1" indent="-342900">
              <a:buFont typeface="+mj-lt"/>
              <a:buAutoNum type="alphaUcPeriod"/>
            </a:pPr>
            <a:r>
              <a:rPr lang="en-US" sz="1400" dirty="0">
                <a:solidFill>
                  <a:schemeClr val="bg1">
                    <a:lumMod val="85000"/>
                  </a:schemeClr>
                </a:solidFill>
              </a:rPr>
              <a:t> 1 Element</a:t>
            </a:r>
          </a:p>
          <a:p>
            <a:pPr marL="800100" lvl="1" indent="-342900">
              <a:buFont typeface="+mj-lt"/>
              <a:buAutoNum type="alphaUcPeriod"/>
            </a:pPr>
            <a:r>
              <a:rPr lang="en-US" sz="1400" dirty="0">
                <a:solidFill>
                  <a:schemeClr val="bg1">
                    <a:lumMod val="85000"/>
                  </a:schemeClr>
                </a:solidFill>
              </a:rPr>
              <a:t> Multiple Elements</a:t>
            </a:r>
          </a:p>
          <a:p>
            <a:pPr marL="342900" indent="-342900">
              <a:buFont typeface="+mj-lt"/>
              <a:buAutoNum type="alphaUcPeriod"/>
            </a:pPr>
            <a:endParaRPr lang="en-US" sz="1400" dirty="0">
              <a:solidFill>
                <a:schemeClr val="bg1">
                  <a:lumMod val="85000"/>
                </a:schemeClr>
              </a:solidFill>
            </a:endParaRPr>
          </a:p>
          <a:p>
            <a:r>
              <a:rPr lang="en-US" sz="1400" dirty="0">
                <a:solidFill>
                  <a:schemeClr val="bg1">
                    <a:lumMod val="85000"/>
                  </a:schemeClr>
                </a:solidFill>
              </a:rPr>
              <a:t>5. What is Babel?</a:t>
            </a:r>
          </a:p>
          <a:p>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 A transpiler.</a:t>
            </a:r>
          </a:p>
          <a:p>
            <a:pPr marL="800100" lvl="1" indent="-342900">
              <a:buFont typeface="+mj-lt"/>
              <a:buAutoNum type="alphaUcPeriod"/>
            </a:pPr>
            <a:r>
              <a:rPr lang="en-US" sz="1400" dirty="0">
                <a:solidFill>
                  <a:schemeClr val="bg1">
                    <a:lumMod val="85000"/>
                  </a:schemeClr>
                </a:solidFill>
              </a:rPr>
              <a:t> An interpreter</a:t>
            </a:r>
          </a:p>
          <a:p>
            <a:pPr marL="800100" lvl="1" indent="-342900">
              <a:buFont typeface="+mj-lt"/>
              <a:buAutoNum type="alphaUcPeriod"/>
            </a:pPr>
            <a:r>
              <a:rPr lang="en-US" sz="1400" dirty="0">
                <a:solidFill>
                  <a:schemeClr val="bg1">
                    <a:lumMod val="85000"/>
                  </a:schemeClr>
                </a:solidFill>
              </a:rPr>
              <a:t> A Compiler</a:t>
            </a:r>
          </a:p>
          <a:p>
            <a:pPr marL="800100" lvl="1" indent="-342900">
              <a:buFont typeface="+mj-lt"/>
              <a:buAutoNum type="alphaUcPeriod"/>
            </a:pPr>
            <a:r>
              <a:rPr lang="en-US" sz="1400" dirty="0">
                <a:solidFill>
                  <a:schemeClr val="bg1">
                    <a:lumMod val="85000"/>
                  </a:schemeClr>
                </a:solidFill>
              </a:rPr>
              <a:t> Both Compiler and Transpiler</a:t>
            </a:r>
          </a:p>
          <a:p>
            <a:pPr marL="342900" indent="-342900">
              <a:buFont typeface="+mj-lt"/>
              <a:buAutoNum type="alphaUcPeriod"/>
            </a:pPr>
            <a:endParaRPr lang="en-US" sz="1400" dirty="0">
              <a:solidFill>
                <a:schemeClr val="bg1">
                  <a:lumMod val="85000"/>
                </a:schemeClr>
              </a:solidFill>
            </a:endParaRPr>
          </a:p>
          <a:p>
            <a:endParaRPr lang="en-US" sz="1400" dirty="0">
              <a:solidFill>
                <a:schemeClr val="bg1">
                  <a:lumMod val="85000"/>
                </a:schemeClr>
              </a:solidFill>
            </a:endParaRPr>
          </a:p>
          <a:p>
            <a:endParaRPr lang="en-US" sz="1400" dirty="0">
              <a:solidFill>
                <a:schemeClr val="bg1">
                  <a:lumMod val="85000"/>
                </a:schemeClr>
              </a:solidFill>
            </a:endParaRPr>
          </a:p>
          <a:p>
            <a:endParaRPr lang="en-US" sz="1400" i="0" dirty="0">
              <a:solidFill>
                <a:schemeClr val="bg1">
                  <a:lumMod val="85000"/>
                </a:schemeClr>
              </a:solidFill>
              <a:effectLst/>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7696200" y="3221015"/>
            <a:ext cx="1415442" cy="1941535"/>
          </a:xfrm>
          <a:prstGeom prst="rect">
            <a:avLst/>
          </a:prstGeom>
        </p:spPr>
      </p:pic>
    </p:spTree>
    <p:custDataLst>
      <p:tags r:id="rId1"/>
    </p:custDataLst>
    <p:extLst>
      <p:ext uri="{BB962C8B-B14F-4D97-AF65-F5344CB8AC3E}">
        <p14:creationId xmlns:p14="http://schemas.microsoft.com/office/powerpoint/2010/main" val="1067392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10" name="Rectangle 9"/>
          <p:cNvSpPr/>
          <p:nvPr/>
        </p:nvSpPr>
        <p:spPr>
          <a:xfrm>
            <a:off x="1447800" y="1885950"/>
            <a:ext cx="6019800" cy="1231106"/>
          </a:xfrm>
          <a:prstGeom prst="rect">
            <a:avLst/>
          </a:prstGeom>
        </p:spPr>
        <p:txBody>
          <a:bodyPr wrap="square">
            <a:spAutoFit/>
          </a:bodyPr>
          <a:lstStyle/>
          <a:p>
            <a:pPr algn="ctr">
              <a:spcAft>
                <a:spcPts val="1200"/>
              </a:spcAft>
            </a:pPr>
            <a:r>
              <a:rPr lang="en-US" sz="2400" b="1" dirty="0">
                <a:solidFill>
                  <a:schemeClr val="bg1">
                    <a:lumMod val="85000"/>
                  </a:schemeClr>
                </a:solidFill>
              </a:rPr>
              <a:t>Who will be Benefitted ?</a:t>
            </a:r>
          </a:p>
          <a:p>
            <a:pPr marL="1543050" lvl="3" indent="-171450">
              <a:buFont typeface="Arial" panose="020B0604020202020204" pitchFamily="34" charset="0"/>
              <a:buChar char="•"/>
            </a:pPr>
            <a:r>
              <a:rPr lang="en-US" sz="2000" dirty="0">
                <a:solidFill>
                  <a:srgbClr val="C4E3B0"/>
                </a:solidFill>
              </a:rPr>
              <a:t>Associates</a:t>
            </a:r>
          </a:p>
          <a:p>
            <a:pPr marL="1543050" lvl="3" indent="-171450">
              <a:buFont typeface="Arial" panose="020B0604020202020204" pitchFamily="34" charset="0"/>
              <a:buChar char="•"/>
            </a:pPr>
            <a:r>
              <a:rPr lang="en-US" sz="2000" dirty="0">
                <a:solidFill>
                  <a:srgbClr val="C4E3B0"/>
                </a:solidFill>
              </a:rPr>
              <a:t>Management</a:t>
            </a:r>
            <a:endParaRPr lang="en-US" sz="2000" b="1" dirty="0">
              <a:solidFill>
                <a:schemeClr val="bg1">
                  <a:lumMod val="85000"/>
                </a:schemeClr>
              </a:solidFill>
            </a:endParaRPr>
          </a:p>
        </p:txBody>
      </p:sp>
    </p:spTree>
    <p:custDataLst>
      <p:tags r:id="rId1"/>
    </p:custDataLst>
    <p:extLst>
      <p:ext uri="{BB962C8B-B14F-4D97-AF65-F5344CB8AC3E}">
        <p14:creationId xmlns:p14="http://schemas.microsoft.com/office/powerpoint/2010/main" val="202356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23586" y="2038350"/>
            <a:ext cx="9133114" cy="584775"/>
          </a:xfrm>
        </p:spPr>
        <p:txBody>
          <a:bodyPr/>
          <a:lstStyle/>
          <a:p>
            <a:r>
              <a:rPr lang="en-US" dirty="0"/>
              <a:t>State &amp; Props</a:t>
            </a:r>
            <a:endParaRPr lang="en-US" sz="1600" dirty="0"/>
          </a:p>
        </p:txBody>
      </p:sp>
    </p:spTree>
    <p:custDataLst>
      <p:tags r:id="rId1"/>
    </p:custDataLst>
    <p:extLst>
      <p:ext uri="{BB962C8B-B14F-4D97-AF65-F5344CB8AC3E}">
        <p14:creationId xmlns:p14="http://schemas.microsoft.com/office/powerpoint/2010/main" val="2073567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10886" y="4562475"/>
            <a:ext cx="9154886" cy="581025"/>
          </a:xfrm>
          <a:prstGeom prst="rect">
            <a:avLst/>
          </a:prstGeom>
        </p:spPr>
      </p:pic>
      <p:sp>
        <p:nvSpPr>
          <p:cNvPr id="7" name="Title 1"/>
          <p:cNvSpPr txBox="1">
            <a:spLocks/>
          </p:cNvSpPr>
          <p:nvPr>
            <p:custDataLst>
              <p:tags r:id="rId2"/>
            </p:custDataLst>
          </p:nvPr>
        </p:nvSpPr>
        <p:spPr>
          <a:xfrm>
            <a:off x="342901" y="152400"/>
            <a:ext cx="8343899" cy="666750"/>
          </a:xfrm>
        </p:spPr>
        <p:txBody>
          <a:bodyPr anchor="ctr">
            <a:normAutofit/>
          </a:bodyPr>
          <a:lstStyle>
            <a:lvl1pPr algn="l" defTabSz="457200" rtl="0" eaLnBrk="1" latinLnBrk="0" hangingPunct="1">
              <a:spcBef>
                <a:spcPct val="0"/>
              </a:spcBef>
              <a:buNone/>
              <a:defRPr sz="2800" kern="1200">
                <a:solidFill>
                  <a:srgbClr val="0099CC"/>
                </a:solidFill>
                <a:latin typeface="+mj-lt"/>
                <a:ea typeface="+mj-ea"/>
                <a:cs typeface="+mj-cs"/>
              </a:defRPr>
            </a:lvl1pPr>
          </a:lstStyle>
          <a:p>
            <a:pPr defTabSz="914400">
              <a:lnSpc>
                <a:spcPts val="3467"/>
              </a:lnSpc>
            </a:pPr>
            <a:r>
              <a:rPr lang="en-US" sz="2400" b="1" dirty="0">
                <a:solidFill>
                  <a:schemeClr val="bg1">
                    <a:lumMod val="95000"/>
                  </a:schemeClr>
                </a:solidFill>
                <a:latin typeface="Arial" panose="020B0604020202020204" pitchFamily="34" charset="0"/>
                <a:ea typeface="+mn-ea"/>
                <a:cs typeface="Arial" panose="020B0604020202020204" pitchFamily="34" charset="0"/>
              </a:rPr>
              <a:t>Quick recap what we learned till now ….</a:t>
            </a:r>
          </a:p>
        </p:txBody>
      </p:sp>
      <p:sp>
        <p:nvSpPr>
          <p:cNvPr id="2" name="Rectangle 1"/>
          <p:cNvSpPr/>
          <p:nvPr/>
        </p:nvSpPr>
        <p:spPr>
          <a:xfrm>
            <a:off x="685800" y="962620"/>
            <a:ext cx="4572000" cy="923330"/>
          </a:xfrm>
          <a:prstGeom prst="rect">
            <a:avLst/>
          </a:prstGeom>
        </p:spPr>
        <p:txBody>
          <a:bodyPr>
            <a:spAutoFit/>
          </a:bodyPr>
          <a:lstStyle/>
          <a:p>
            <a:pPr marL="457200" indent="-457200">
              <a:buFont typeface="Wingdings" panose="05000000000000000000" pitchFamily="2" charset="2"/>
              <a:buChar char="Ø"/>
            </a:pPr>
            <a:r>
              <a:rPr lang="en-US" dirty="0">
                <a:solidFill>
                  <a:schemeClr val="bg1"/>
                </a:solidFill>
              </a:rPr>
              <a:t>Understand </a:t>
            </a:r>
            <a:r>
              <a:rPr lang="en-US" dirty="0" err="1">
                <a:solidFill>
                  <a:schemeClr val="bg1"/>
                </a:solidFill>
              </a:rPr>
              <a:t>ReactJS</a:t>
            </a:r>
            <a:endParaRPr lang="en-US" dirty="0">
              <a:solidFill>
                <a:schemeClr val="bg1"/>
              </a:solidFill>
            </a:endParaRPr>
          </a:p>
          <a:p>
            <a:pPr marL="457200" indent="-457200">
              <a:buFont typeface="Wingdings" panose="05000000000000000000" pitchFamily="2" charset="2"/>
              <a:buChar char="Ø"/>
            </a:pPr>
            <a:r>
              <a:rPr lang="en-US" dirty="0">
                <a:solidFill>
                  <a:schemeClr val="bg1"/>
                </a:solidFill>
              </a:rPr>
              <a:t>Install and configure </a:t>
            </a:r>
            <a:r>
              <a:rPr lang="en-US" dirty="0" err="1">
                <a:solidFill>
                  <a:schemeClr val="bg1"/>
                </a:solidFill>
              </a:rPr>
              <a:t>ReactJS</a:t>
            </a:r>
            <a:endParaRPr lang="en-US" dirty="0">
              <a:solidFill>
                <a:schemeClr val="bg1"/>
              </a:solidFill>
            </a:endParaRPr>
          </a:p>
          <a:p>
            <a:pPr marL="457200" indent="-457200">
              <a:buFont typeface="Wingdings" panose="05000000000000000000" pitchFamily="2" charset="2"/>
              <a:buChar char="Ø"/>
            </a:pPr>
            <a:r>
              <a:rPr lang="en-US" dirty="0">
                <a:solidFill>
                  <a:schemeClr val="bg1"/>
                </a:solidFill>
              </a:rPr>
              <a:t>Work with React Components</a:t>
            </a:r>
          </a:p>
        </p:txBody>
      </p:sp>
    </p:spTree>
    <p:custDataLst>
      <p:tags r:id="rId1"/>
    </p:custDataLst>
    <p:extLst>
      <p:ext uri="{BB962C8B-B14F-4D97-AF65-F5344CB8AC3E}">
        <p14:creationId xmlns:p14="http://schemas.microsoft.com/office/powerpoint/2010/main" val="13165042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054" t="19381" r="6767" b="11566"/>
          <a:stretch/>
        </p:blipFill>
        <p:spPr>
          <a:xfrm>
            <a:off x="1143000" y="390657"/>
            <a:ext cx="7010400" cy="4369391"/>
          </a:xfrm>
          <a:prstGeom prst="rect">
            <a:avLst/>
          </a:prstGeom>
        </p:spPr>
      </p:pic>
    </p:spTree>
    <p:extLst>
      <p:ext uri="{BB962C8B-B14F-4D97-AF65-F5344CB8AC3E}">
        <p14:creationId xmlns:p14="http://schemas.microsoft.com/office/powerpoint/2010/main" val="348569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4048" y="576976"/>
            <a:ext cx="8385048" cy="367117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400" dirty="0">
                <a:solidFill>
                  <a:schemeClr val="bg1">
                    <a:lumMod val="85000"/>
                  </a:schemeClr>
                </a:solidFill>
              </a:rPr>
              <a:t>State</a:t>
            </a:r>
          </a:p>
          <a:p>
            <a:endParaRPr lang="en-US" sz="2400" dirty="0">
              <a:solidFill>
                <a:schemeClr val="bg1">
                  <a:lumMod val="85000"/>
                </a:schemeClr>
              </a:solidFill>
            </a:endParaRPr>
          </a:p>
          <a:p>
            <a:pPr marL="800100" lvl="1" indent="-342900">
              <a:buFont typeface="Arial" panose="020B0604020202020204" pitchFamily="34" charset="0"/>
              <a:buChar char="•"/>
            </a:pPr>
            <a:r>
              <a:rPr lang="en-US" b="0" dirty="0">
                <a:solidFill>
                  <a:srgbClr val="C4E3B0"/>
                </a:solidFill>
              </a:rPr>
              <a:t>State of an instance of a React Component Class can be defined as an object of a set of observable properties that control the behavior of the component.</a:t>
            </a:r>
          </a:p>
          <a:p>
            <a:pPr marL="800100" lvl="1" indent="-342900">
              <a:buFont typeface="Arial" panose="020B0604020202020204" pitchFamily="34" charset="0"/>
              <a:buChar char="•"/>
            </a:pPr>
            <a:endParaRPr lang="en-US" b="0" dirty="0">
              <a:solidFill>
                <a:srgbClr val="C4E3B0"/>
              </a:solidFill>
            </a:endParaRPr>
          </a:p>
          <a:p>
            <a:pPr marL="800100" lvl="1" indent="-342900">
              <a:buFont typeface="Arial" panose="020B0604020202020204" pitchFamily="34" charset="0"/>
              <a:buChar char="•"/>
            </a:pPr>
            <a:r>
              <a:rPr lang="en-US" b="0" dirty="0">
                <a:solidFill>
                  <a:srgbClr val="C4E3B0"/>
                </a:solidFill>
              </a:rPr>
              <a:t>In other words, State of a component is an object that holds some information that may change over the lifetime of the component.</a:t>
            </a:r>
          </a:p>
          <a:p>
            <a:endParaRPr lang="en-US" sz="2400" dirty="0">
              <a:solidFill>
                <a:schemeClr val="bg1">
                  <a:lumMod val="85000"/>
                </a:schemeClr>
              </a:solidFill>
            </a:endParaRPr>
          </a:p>
        </p:txBody>
      </p:sp>
      <p:sp>
        <p:nvSpPr>
          <p:cNvPr id="5" name="Content Placeholder 2"/>
          <p:cNvSpPr txBox="1">
            <a:spLocks/>
          </p:cNvSpPr>
          <p:nvPr/>
        </p:nvSpPr>
        <p:spPr>
          <a:xfrm>
            <a:off x="384048" y="1424678"/>
            <a:ext cx="8385048" cy="1909071"/>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800" dirty="0">
              <a:solidFill>
                <a:srgbClr val="C4E3B0"/>
              </a:solidFill>
            </a:endParaRPr>
          </a:p>
        </p:txBody>
      </p:sp>
    </p:spTree>
    <p:extLst>
      <p:ext uri="{BB962C8B-B14F-4D97-AF65-F5344CB8AC3E}">
        <p14:creationId xmlns:p14="http://schemas.microsoft.com/office/powerpoint/2010/main" val="450351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91090" y="2038350"/>
            <a:ext cx="2643611" cy="525101"/>
          </a:xfrm>
          <a:prstGeom prst="rect">
            <a:avLst/>
          </a:prstGeom>
          <a:noFill/>
          <a:ln>
            <a:solidFill>
              <a:schemeClr val="bg1">
                <a:lumMod val="95000"/>
              </a:schemeClr>
            </a:solidFill>
          </a:ln>
        </p:spPr>
        <p:txBody>
          <a:bodyPr wrap="square" lIns="0" tIns="0" rIns="0" bIns="0" rtlCol="0">
            <a:spAutoFit/>
          </a:bodyPr>
          <a:lstStyle/>
          <a:p>
            <a:pPr algn="l"/>
            <a:endParaRPr lang="en-US" dirty="0">
              <a:solidFill>
                <a:schemeClr val="tx2"/>
              </a:solidFill>
            </a:endParaRPr>
          </a:p>
        </p:txBody>
      </p:sp>
      <p:sp>
        <p:nvSpPr>
          <p:cNvPr id="6" name="TextBox 5"/>
          <p:cNvSpPr txBox="1"/>
          <p:nvPr/>
        </p:nvSpPr>
        <p:spPr>
          <a:xfrm>
            <a:off x="6221540" y="2162400"/>
            <a:ext cx="1982709" cy="276999"/>
          </a:xfrm>
          <a:prstGeom prst="rect">
            <a:avLst/>
          </a:prstGeom>
        </p:spPr>
        <p:txBody>
          <a:bodyPr wrap="square" lIns="0" tIns="0" rIns="0" bIns="0" rtlCol="0">
            <a:spAutoFit/>
          </a:bodyPr>
          <a:lstStyle/>
          <a:p>
            <a:pPr algn="l"/>
            <a:r>
              <a:rPr lang="en-US" dirty="0">
                <a:solidFill>
                  <a:schemeClr val="bg1">
                    <a:lumMod val="95000"/>
                  </a:schemeClr>
                </a:solidFill>
              </a:rPr>
              <a:t>State Initialization</a:t>
            </a:r>
          </a:p>
        </p:txBody>
      </p:sp>
      <p:sp>
        <p:nvSpPr>
          <p:cNvPr id="7" name="TextBox 6"/>
          <p:cNvSpPr txBox="1"/>
          <p:nvPr/>
        </p:nvSpPr>
        <p:spPr>
          <a:xfrm>
            <a:off x="5891090" y="3409950"/>
            <a:ext cx="2643611" cy="525101"/>
          </a:xfrm>
          <a:prstGeom prst="rect">
            <a:avLst/>
          </a:prstGeom>
          <a:noFill/>
          <a:ln>
            <a:solidFill>
              <a:schemeClr val="bg1">
                <a:lumMod val="95000"/>
              </a:schemeClr>
            </a:solidFill>
          </a:ln>
        </p:spPr>
        <p:txBody>
          <a:bodyPr wrap="square" lIns="0" tIns="0" rIns="0" bIns="0" rtlCol="0">
            <a:spAutoFit/>
          </a:bodyPr>
          <a:lstStyle/>
          <a:p>
            <a:pPr algn="l"/>
            <a:endParaRPr lang="en-US" dirty="0">
              <a:solidFill>
                <a:schemeClr val="tx2"/>
              </a:solidFill>
            </a:endParaRPr>
          </a:p>
        </p:txBody>
      </p:sp>
      <p:sp>
        <p:nvSpPr>
          <p:cNvPr id="8" name="TextBox 7"/>
          <p:cNvSpPr txBox="1"/>
          <p:nvPr/>
        </p:nvSpPr>
        <p:spPr>
          <a:xfrm>
            <a:off x="6400800" y="3534000"/>
            <a:ext cx="1982709" cy="276999"/>
          </a:xfrm>
          <a:prstGeom prst="rect">
            <a:avLst/>
          </a:prstGeom>
        </p:spPr>
        <p:txBody>
          <a:bodyPr wrap="square" lIns="0" tIns="0" rIns="0" bIns="0" rtlCol="0">
            <a:spAutoFit/>
          </a:bodyPr>
          <a:lstStyle/>
          <a:p>
            <a:pPr algn="l"/>
            <a:r>
              <a:rPr lang="en-US" dirty="0">
                <a:solidFill>
                  <a:schemeClr val="bg1">
                    <a:lumMod val="95000"/>
                  </a:schemeClr>
                </a:solidFill>
              </a:rPr>
              <a:t>Accessing state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76200"/>
            <a:ext cx="3709065" cy="5010150"/>
          </a:xfrm>
          <a:prstGeom prst="rect">
            <a:avLst/>
          </a:prstGeom>
        </p:spPr>
      </p:pic>
      <p:sp>
        <p:nvSpPr>
          <p:cNvPr id="11" name="Right Arrow 10"/>
          <p:cNvSpPr/>
          <p:nvPr/>
        </p:nvSpPr>
        <p:spPr>
          <a:xfrm rot="10800000">
            <a:off x="4800600" y="2204650"/>
            <a:ext cx="990600" cy="138499"/>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rot="10800000">
            <a:off x="4800600" y="3576250"/>
            <a:ext cx="990600" cy="138499"/>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580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DFE1144-15E7-408A-A1A1-B41D667B6E55}"/>
              </a:ext>
            </a:extLst>
          </p:cNvPr>
          <p:cNvSpPr/>
          <p:nvPr/>
        </p:nvSpPr>
        <p:spPr>
          <a:xfrm>
            <a:off x="1773655" y="1047750"/>
            <a:ext cx="5662069" cy="523220"/>
          </a:xfrm>
          <a:prstGeom prst="rect">
            <a:avLst/>
          </a:prstGeom>
        </p:spPr>
        <p:txBody>
          <a:bodyPr wrap="square">
            <a:spAutoFit/>
          </a:bodyPr>
          <a:lstStyle/>
          <a:p>
            <a:r>
              <a:rPr lang="en-US" sz="2800" b="1" dirty="0">
                <a:solidFill>
                  <a:schemeClr val="accent3">
                    <a:lumMod val="50000"/>
                  </a:schemeClr>
                </a:solidFill>
              </a:rPr>
              <a:t>Conventions while Using State</a:t>
            </a:r>
            <a:endParaRPr lang="en-IN" sz="2800" b="1" dirty="0">
              <a:solidFill>
                <a:schemeClr val="accent3">
                  <a:lumMod val="50000"/>
                </a:schemeClr>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6889"/>
          <a:stretch/>
        </p:blipFill>
        <p:spPr>
          <a:xfrm>
            <a:off x="2971800" y="1809750"/>
            <a:ext cx="2941320" cy="1693085"/>
          </a:xfrm>
          <a:prstGeom prst="rect">
            <a:avLst/>
          </a:prstGeom>
        </p:spPr>
      </p:pic>
    </p:spTree>
    <p:extLst>
      <p:ext uri="{BB962C8B-B14F-4D97-AF65-F5344CB8AC3E}">
        <p14:creationId xmlns:p14="http://schemas.microsoft.com/office/powerpoint/2010/main" val="2776206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3"/>
          <p:cNvSpPr txBox="1">
            <a:spLocks/>
          </p:cNvSpPr>
          <p:nvPr/>
        </p:nvSpPr>
        <p:spPr>
          <a:xfrm>
            <a:off x="384048" y="3094488"/>
            <a:ext cx="5904458" cy="369332"/>
          </a:xfrm>
          <a:prstGeom prst="rect">
            <a:avLst/>
          </a:prstGeom>
        </p:spPr>
        <p:txBody>
          <a:bodyPr wrap="square">
            <a:sp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solidFill>
                  <a:schemeClr val="bg1">
                    <a:lumMod val="85000"/>
                  </a:schemeClr>
                </a:solidFill>
              </a:rPr>
              <a:t>Do Not Modify State Directly </a:t>
            </a:r>
            <a:r>
              <a:rPr lang="en-US" sz="1800" i="1" dirty="0">
                <a:solidFill>
                  <a:schemeClr val="bg1">
                    <a:lumMod val="85000"/>
                  </a:schemeClr>
                </a:solidFill>
              </a:rPr>
              <a:t>instead use</a:t>
            </a:r>
            <a:endParaRPr lang="en-US" sz="1800" b="1" dirty="0">
              <a:solidFill>
                <a:schemeClr val="bg1">
                  <a:lumMod val="85000"/>
                </a:schemeClr>
              </a:solidFill>
            </a:endParaRPr>
          </a:p>
        </p:txBody>
      </p:sp>
      <p:sp>
        <p:nvSpPr>
          <p:cNvPr id="5" name="Rectangle 1"/>
          <p:cNvSpPr txBox="1">
            <a:spLocks noChangeArrowheads="1"/>
          </p:cNvSpPr>
          <p:nvPr/>
        </p:nvSpPr>
        <p:spPr bwMode="auto">
          <a:xfrm>
            <a:off x="384048" y="249295"/>
            <a:ext cx="8280526"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spAutoFit/>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b="1" dirty="0">
                <a:solidFill>
                  <a:schemeClr val="bg1">
                    <a:lumMod val="85000"/>
                  </a:schemeClr>
                </a:solidFill>
                <a:latin typeface="+mn-lt"/>
              </a:rPr>
              <a:t>State Updates May Be Asynchronous</a:t>
            </a:r>
          </a:p>
          <a:p>
            <a:r>
              <a:rPr lang="en-US" sz="1600" dirty="0">
                <a:solidFill>
                  <a:srgbClr val="C4E3B0"/>
                </a:solidFill>
                <a:latin typeface="+mn-lt"/>
              </a:rPr>
              <a:t>React may batch multiple setState() calls into a single update for performance.</a:t>
            </a:r>
          </a:p>
          <a:p>
            <a:r>
              <a:rPr lang="en-US" sz="1600" dirty="0">
                <a:solidFill>
                  <a:srgbClr val="C4E3B0"/>
                </a:solidFill>
                <a:latin typeface="+mn-lt"/>
              </a:rPr>
              <a:t>Since this.props and this.state may be updated asynchronously, you should not rely on their values for calculating the next state.</a:t>
            </a:r>
          </a:p>
          <a:p>
            <a:endParaRPr lang="en-US" sz="1600" dirty="0">
              <a:solidFill>
                <a:srgbClr val="C4E3B0"/>
              </a:solidFill>
              <a:latin typeface="+mn-l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276" y="1729419"/>
            <a:ext cx="3959897" cy="130087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35600" y="1705974"/>
            <a:ext cx="3098800" cy="126012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946" y="3688516"/>
            <a:ext cx="3175054" cy="131731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44785" y="3688516"/>
            <a:ext cx="3689615" cy="1332361"/>
          </a:xfrm>
          <a:prstGeom prst="rect">
            <a:avLst/>
          </a:prstGeom>
        </p:spPr>
      </p:pic>
    </p:spTree>
    <p:extLst>
      <p:ext uri="{BB962C8B-B14F-4D97-AF65-F5344CB8AC3E}">
        <p14:creationId xmlns:p14="http://schemas.microsoft.com/office/powerpoint/2010/main" val="10443216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299" y="489268"/>
            <a:ext cx="8724614" cy="615553"/>
          </a:xfrm>
          <a:prstGeom prst="rect">
            <a:avLst/>
          </a:prstGeom>
        </p:spPr>
        <p:txBody>
          <a:bodyPr wrap="square">
            <a:spAutoFit/>
          </a:bodyPr>
          <a:lstStyle/>
          <a:p>
            <a:pPr lvl="0" defTabSz="914400" eaLnBrk="0" fontAlgn="base" hangingPunct="0">
              <a:spcBef>
                <a:spcPct val="0"/>
              </a:spcBef>
              <a:spcAft>
                <a:spcPct val="0"/>
              </a:spcAft>
            </a:pPr>
            <a:r>
              <a:rPr lang="en-US" altLang="en-US" b="1" dirty="0">
                <a:solidFill>
                  <a:schemeClr val="bg1">
                    <a:lumMod val="85000"/>
                  </a:schemeClr>
                </a:solidFill>
                <a:ea typeface="Times New Roman" panose="02020603050405020304" pitchFamily="18" charset="0"/>
                <a:cs typeface="Segoe UI" panose="020B0502040204020203" pitchFamily="34" charset="0"/>
              </a:rPr>
              <a:t>State Updates are Merged - </a:t>
            </a:r>
            <a:r>
              <a:rPr lang="en-US" altLang="en-US" sz="1600" dirty="0">
                <a:solidFill>
                  <a:srgbClr val="C4E3B0"/>
                </a:solidFill>
                <a:ea typeface="Times New Roman" panose="02020603050405020304" pitchFamily="18" charset="0"/>
                <a:cs typeface="Segoe UI" panose="020B0502040204020203" pitchFamily="34" charset="0"/>
              </a:rPr>
              <a:t>When you call </a:t>
            </a:r>
            <a:r>
              <a:rPr lang="en-US" altLang="en-US" sz="1600" dirty="0">
                <a:solidFill>
                  <a:srgbClr val="C4E3B0"/>
                </a:solidFill>
                <a:ea typeface="Times New Roman" panose="02020603050405020304" pitchFamily="18" charset="0"/>
                <a:cs typeface="Courier New" panose="02070309020205020404" pitchFamily="49" charset="0"/>
              </a:rPr>
              <a:t>setState()</a:t>
            </a:r>
            <a:r>
              <a:rPr lang="en-US" altLang="en-US" sz="1600" dirty="0">
                <a:solidFill>
                  <a:srgbClr val="C4E3B0"/>
                </a:solidFill>
                <a:ea typeface="Times New Roman" panose="02020603050405020304" pitchFamily="18" charset="0"/>
                <a:cs typeface="Segoe UI" panose="020B0502040204020203" pitchFamily="34" charset="0"/>
              </a:rPr>
              <a:t>, React merges the object you provide into the current state.</a:t>
            </a:r>
            <a:endParaRPr lang="en-US" altLang="en-US" sz="1600" dirty="0">
              <a:solidFill>
                <a:srgbClr val="C4E3B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99" y="1428750"/>
            <a:ext cx="3552701" cy="353676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200" y="1419503"/>
            <a:ext cx="3647913" cy="3546016"/>
          </a:xfrm>
          <a:prstGeom prst="rect">
            <a:avLst/>
          </a:prstGeom>
        </p:spPr>
      </p:pic>
    </p:spTree>
    <p:extLst>
      <p:ext uri="{BB962C8B-B14F-4D97-AF65-F5344CB8AC3E}">
        <p14:creationId xmlns:p14="http://schemas.microsoft.com/office/powerpoint/2010/main" val="1592657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11499" y="274320"/>
            <a:ext cx="8457597" cy="3592830"/>
          </a:xfrm>
        </p:spPr>
        <p:txBody>
          <a:bodyPr/>
          <a:lstStyle/>
          <a:p>
            <a:r>
              <a:rPr lang="en-US" sz="2400" dirty="0">
                <a:solidFill>
                  <a:schemeClr val="bg1">
                    <a:lumMod val="85000"/>
                  </a:schemeClr>
                </a:solidFill>
              </a:rPr>
              <a:t>Props</a:t>
            </a:r>
            <a:br>
              <a:rPr lang="en-US" sz="2400" dirty="0">
                <a:solidFill>
                  <a:schemeClr val="bg1">
                    <a:lumMod val="85000"/>
                  </a:schemeClr>
                </a:solidFill>
              </a:rPr>
            </a:br>
            <a:br>
              <a:rPr lang="en-US" sz="2400" dirty="0">
                <a:solidFill>
                  <a:schemeClr val="bg1">
                    <a:lumMod val="85000"/>
                  </a:schemeClr>
                </a:solidFill>
              </a:rPr>
            </a:br>
            <a:br>
              <a:rPr lang="en-US" sz="2400" dirty="0">
                <a:solidFill>
                  <a:schemeClr val="bg1">
                    <a:lumMod val="85000"/>
                  </a:schemeClr>
                </a:solidFill>
              </a:rPr>
            </a:br>
            <a:endParaRPr lang="en-US" sz="2400" dirty="0">
              <a:solidFill>
                <a:schemeClr val="bg1">
                  <a:lumMod val="85000"/>
                </a:schemeClr>
              </a:solidFill>
            </a:endParaRPr>
          </a:p>
        </p:txBody>
      </p:sp>
      <p:sp>
        <p:nvSpPr>
          <p:cNvPr id="5" name="Content Placeholder 2"/>
          <p:cNvSpPr txBox="1">
            <a:spLocks/>
          </p:cNvSpPr>
          <p:nvPr/>
        </p:nvSpPr>
        <p:spPr>
          <a:xfrm>
            <a:off x="682752" y="1096743"/>
            <a:ext cx="8156448" cy="3456207"/>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solidFill>
                  <a:srgbClr val="C4E3B0"/>
                </a:solidFill>
              </a:rPr>
              <a:t>A component may choose to pass its state down as props to its child components.</a:t>
            </a:r>
          </a:p>
          <a:p>
            <a:endParaRPr lang="en-US" sz="1800" dirty="0">
              <a:solidFill>
                <a:srgbClr val="C4E3B0"/>
              </a:solidFill>
            </a:endParaRPr>
          </a:p>
          <a:p>
            <a:r>
              <a:rPr lang="en-US" sz="1800" dirty="0">
                <a:solidFill>
                  <a:srgbClr val="C4E3B0"/>
                </a:solidFill>
              </a:rPr>
              <a:t>This is commonly called a “</a:t>
            </a:r>
            <a:r>
              <a:rPr lang="en-US" sz="1800" b="1" i="1" dirty="0">
                <a:solidFill>
                  <a:srgbClr val="C4E3B0"/>
                </a:solidFill>
              </a:rPr>
              <a:t>top-down</a:t>
            </a:r>
            <a:r>
              <a:rPr lang="en-US" sz="1800" dirty="0">
                <a:solidFill>
                  <a:srgbClr val="C4E3B0"/>
                </a:solidFill>
              </a:rPr>
              <a:t>” or “</a:t>
            </a:r>
            <a:r>
              <a:rPr lang="en-US" sz="1800" b="1" i="1" dirty="0">
                <a:solidFill>
                  <a:srgbClr val="C4E3B0"/>
                </a:solidFill>
              </a:rPr>
              <a:t>unidirectional</a:t>
            </a:r>
            <a:r>
              <a:rPr lang="en-US" sz="1800" dirty="0">
                <a:solidFill>
                  <a:srgbClr val="C4E3B0"/>
                </a:solidFill>
              </a:rPr>
              <a:t>” data flow. Any state is always owned by some specific component, and any data or UI derived from that state can only affect components “below” them in the tree.</a:t>
            </a:r>
          </a:p>
          <a:p>
            <a:endParaRPr lang="en-US" sz="1800" dirty="0">
              <a:solidFill>
                <a:srgbClr val="C4E3B0"/>
              </a:solidFill>
            </a:endParaRPr>
          </a:p>
          <a:p>
            <a:r>
              <a:rPr lang="en-US" sz="1800" dirty="0">
                <a:solidFill>
                  <a:srgbClr val="C4E3B0"/>
                </a:solidFill>
              </a:rPr>
              <a:t>If you imagine a component tree as a waterfall of props, each component’s state is like an additional water source that joins it at an arbitrary point but also flows down.</a:t>
            </a:r>
          </a:p>
        </p:txBody>
      </p:sp>
    </p:spTree>
    <p:extLst>
      <p:ext uri="{BB962C8B-B14F-4D97-AF65-F5344CB8AC3E}">
        <p14:creationId xmlns:p14="http://schemas.microsoft.com/office/powerpoint/2010/main" val="1935419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4048" y="274320"/>
            <a:ext cx="8385048" cy="795528"/>
          </a:xfrm>
        </p:spPr>
        <p:txBody>
          <a:bodyPr/>
          <a:lstStyle/>
          <a:p>
            <a:r>
              <a:rPr lang="en-US" sz="2400" dirty="0">
                <a:solidFill>
                  <a:schemeClr val="bg1">
                    <a:lumMod val="85000"/>
                  </a:schemeClr>
                </a:solidFill>
              </a:rPr>
              <a:t>Difference between Props and State</a:t>
            </a:r>
          </a:p>
        </p:txBody>
      </p:sp>
      <p:sp>
        <p:nvSpPr>
          <p:cNvPr id="5" name="Content Placeholder 2"/>
          <p:cNvSpPr txBox="1">
            <a:spLocks/>
          </p:cNvSpPr>
          <p:nvPr/>
        </p:nvSpPr>
        <p:spPr>
          <a:xfrm>
            <a:off x="384048" y="1153236"/>
            <a:ext cx="4414289" cy="3319272"/>
          </a:xfrm>
          <a:prstGeom prst="rect">
            <a:avLst/>
          </a:prstGeom>
        </p:spPr>
        <p:txBody>
          <a:bodyPr>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fontAlgn="base">
              <a:buFont typeface="Arial" panose="020B0604020202020204" pitchFamily="34" charset="0"/>
              <a:buChar char="•"/>
            </a:pPr>
            <a:r>
              <a:rPr lang="en-US" sz="1800" dirty="0">
                <a:solidFill>
                  <a:srgbClr val="C4E3B0"/>
                </a:solidFill>
              </a:rPr>
              <a:t>Props are immutable i.e. once set the props cannot be changed, while State is an observable object that is to be used to hold data that may change over time and to control the behavior after each change.</a:t>
            </a:r>
          </a:p>
          <a:p>
            <a:pPr marL="285750" indent="-285750" fontAlgn="base">
              <a:buFont typeface="Arial" panose="020B0604020202020204" pitchFamily="34" charset="0"/>
              <a:buChar char="•"/>
            </a:pPr>
            <a:endParaRPr lang="en-US" sz="1800" dirty="0">
              <a:solidFill>
                <a:srgbClr val="C4E3B0"/>
              </a:solidFill>
            </a:endParaRPr>
          </a:p>
          <a:p>
            <a:pPr marL="285750" indent="-285750" fontAlgn="base">
              <a:buFont typeface="Arial" panose="020B0604020202020204" pitchFamily="34" charset="0"/>
              <a:buChar char="•"/>
            </a:pPr>
            <a:r>
              <a:rPr lang="en-US" sz="1800" dirty="0">
                <a:solidFill>
                  <a:srgbClr val="C4E3B0"/>
                </a:solidFill>
              </a:rPr>
              <a:t>States can only be used in Class Components while Props don’t have this limitation.</a:t>
            </a:r>
          </a:p>
          <a:p>
            <a:pPr marL="285750" indent="-285750" fontAlgn="base">
              <a:buFont typeface="Arial" panose="020B0604020202020204" pitchFamily="34" charset="0"/>
              <a:buChar char="•"/>
            </a:pPr>
            <a:endParaRPr lang="en-US" sz="1800" dirty="0">
              <a:solidFill>
                <a:srgbClr val="C4E3B0"/>
              </a:solidFill>
            </a:endParaRPr>
          </a:p>
          <a:p>
            <a:pPr marL="285750" indent="-285750" fontAlgn="base">
              <a:buFont typeface="Arial" panose="020B0604020202020204" pitchFamily="34" charset="0"/>
              <a:buChar char="•"/>
            </a:pPr>
            <a:r>
              <a:rPr lang="en-US" sz="1800" dirty="0">
                <a:solidFill>
                  <a:srgbClr val="C4E3B0"/>
                </a:solidFill>
              </a:rPr>
              <a:t>While Props are set by the parent component, State is generally updated by event handlers.</a:t>
            </a:r>
            <a:r>
              <a:rPr lang="en-US" sz="1600" dirty="0">
                <a:solidFill>
                  <a:srgbClr val="C4E3B0"/>
                </a:solidFill>
              </a:rPr>
              <a:t> </a:t>
            </a:r>
          </a:p>
          <a:p>
            <a:endParaRPr lang="en-US" sz="1600" dirty="0">
              <a:solidFill>
                <a:srgbClr val="C4E3B0"/>
              </a:solidFill>
            </a:endParaRPr>
          </a:p>
        </p:txBody>
      </p:sp>
      <p:sp>
        <p:nvSpPr>
          <p:cNvPr id="7" name="Down Arrow 6">
            <a:extLst>
              <a:ext uri="{FF2B5EF4-FFF2-40B4-BE49-F238E27FC236}">
                <a16:creationId xmlns:a16="http://schemas.microsoft.com/office/drawing/2014/main" id="{9AFD64C4-E28E-B249-BE78-29301A86D68B}"/>
              </a:ext>
            </a:extLst>
          </p:cNvPr>
          <p:cNvSpPr/>
          <p:nvPr/>
        </p:nvSpPr>
        <p:spPr>
          <a:xfrm>
            <a:off x="6975784" y="1634682"/>
            <a:ext cx="237889" cy="621000"/>
          </a:xfrm>
          <a:prstGeom prst="downArrow">
            <a:avLst>
              <a:gd name="adj1" fmla="val 34612"/>
              <a:gd name="adj2" fmla="val 50000"/>
            </a:avLst>
          </a:prstGeom>
          <a:solidFill>
            <a:srgbClr val="EF5E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0" name="Down Arrow 9">
            <a:extLst>
              <a:ext uri="{FF2B5EF4-FFF2-40B4-BE49-F238E27FC236}">
                <a16:creationId xmlns:a16="http://schemas.microsoft.com/office/drawing/2014/main" id="{DC819F97-8A43-2642-910A-04341E27BBDD}"/>
              </a:ext>
            </a:extLst>
          </p:cNvPr>
          <p:cNvSpPr/>
          <p:nvPr/>
        </p:nvSpPr>
        <p:spPr>
          <a:xfrm rot="19853518">
            <a:off x="7462527" y="2970296"/>
            <a:ext cx="216641" cy="641684"/>
          </a:xfrm>
          <a:prstGeom prst="downArrow">
            <a:avLst>
              <a:gd name="adj1" fmla="val 42106"/>
              <a:gd name="adj2" fmla="val 50000"/>
            </a:avLst>
          </a:prstGeom>
          <a:solidFill>
            <a:srgbClr val="EF5E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8F508FF-8569-2843-8392-ED73BFEB2D6A}"/>
              </a:ext>
            </a:extLst>
          </p:cNvPr>
          <p:cNvSpPr txBox="1"/>
          <p:nvPr/>
        </p:nvSpPr>
        <p:spPr>
          <a:xfrm>
            <a:off x="5310120" y="3715819"/>
            <a:ext cx="1578415" cy="306467"/>
          </a:xfrm>
          <a:prstGeom prst="flowChartAlternateProcess">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solidFill>
                  <a:srgbClr val="0070C0"/>
                </a:solidFill>
              </a:rPr>
              <a:t>&lt;Component /&gt;</a:t>
            </a:r>
          </a:p>
        </p:txBody>
      </p:sp>
      <p:pic>
        <p:nvPicPr>
          <p:cNvPr id="15" name="Graphic 14" descr="Line arrow: Rotate left">
            <a:extLst>
              <a:ext uri="{FF2B5EF4-FFF2-40B4-BE49-F238E27FC236}">
                <a16:creationId xmlns:a16="http://schemas.microsoft.com/office/drawing/2014/main" id="{84CDFC9F-072B-9A4E-924D-C8A88D44958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072465" flipH="1">
            <a:off x="6620452" y="2652174"/>
            <a:ext cx="239317" cy="239317"/>
          </a:xfrm>
          <a:prstGeom prst="rect">
            <a:avLst/>
          </a:prstGeom>
        </p:spPr>
      </p:pic>
      <p:sp>
        <p:nvSpPr>
          <p:cNvPr id="16" name="TextBox 15">
            <a:extLst>
              <a:ext uri="{FF2B5EF4-FFF2-40B4-BE49-F238E27FC236}">
                <a16:creationId xmlns:a16="http://schemas.microsoft.com/office/drawing/2014/main" id="{390ECC17-A182-3543-8B99-86EAE551BF55}"/>
              </a:ext>
            </a:extLst>
          </p:cNvPr>
          <p:cNvSpPr txBox="1"/>
          <p:nvPr/>
        </p:nvSpPr>
        <p:spPr>
          <a:xfrm>
            <a:off x="6852282" y="2617943"/>
            <a:ext cx="603050" cy="307777"/>
          </a:xfrm>
          <a:prstGeom prst="rect">
            <a:avLst/>
          </a:prstGeom>
          <a:noFill/>
        </p:spPr>
        <p:txBody>
          <a:bodyPr wrap="none" rtlCol="0">
            <a:spAutoFit/>
          </a:bodyPr>
          <a:lstStyle/>
          <a:p>
            <a:r>
              <a:rPr lang="en-US" sz="1400" dirty="0">
                <a:solidFill>
                  <a:schemeClr val="bg1">
                    <a:lumMod val="85000"/>
                  </a:schemeClr>
                </a:solidFill>
              </a:rPr>
              <a:t>State</a:t>
            </a:r>
          </a:p>
        </p:txBody>
      </p:sp>
      <p:sp>
        <p:nvSpPr>
          <p:cNvPr id="17" name="Down Arrow 16">
            <a:extLst>
              <a:ext uri="{FF2B5EF4-FFF2-40B4-BE49-F238E27FC236}">
                <a16:creationId xmlns:a16="http://schemas.microsoft.com/office/drawing/2014/main" id="{44792B67-EA42-C346-B8FE-FAE01CBAA9EB}"/>
              </a:ext>
            </a:extLst>
          </p:cNvPr>
          <p:cNvSpPr/>
          <p:nvPr/>
        </p:nvSpPr>
        <p:spPr>
          <a:xfrm rot="1802114">
            <a:off x="6481643" y="2945108"/>
            <a:ext cx="196401" cy="675226"/>
          </a:xfrm>
          <a:prstGeom prst="downArrow">
            <a:avLst>
              <a:gd name="adj1" fmla="val 42106"/>
              <a:gd name="adj2" fmla="val 50000"/>
            </a:avLst>
          </a:prstGeom>
          <a:solidFill>
            <a:srgbClr val="EF5E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1BE959D-CE89-FC4E-BD7A-66FFE9A93AFA}"/>
              </a:ext>
            </a:extLst>
          </p:cNvPr>
          <p:cNvSpPr txBox="1"/>
          <p:nvPr/>
        </p:nvSpPr>
        <p:spPr>
          <a:xfrm>
            <a:off x="6790649" y="1381290"/>
            <a:ext cx="652743" cy="307777"/>
          </a:xfrm>
          <a:prstGeom prst="rect">
            <a:avLst/>
          </a:prstGeom>
          <a:noFill/>
        </p:spPr>
        <p:txBody>
          <a:bodyPr wrap="none" rtlCol="0">
            <a:spAutoFit/>
          </a:bodyPr>
          <a:lstStyle/>
          <a:p>
            <a:r>
              <a:rPr lang="en-US" sz="1400" i="1" dirty="0">
                <a:solidFill>
                  <a:schemeClr val="accent6">
                    <a:lumMod val="20000"/>
                    <a:lumOff val="80000"/>
                  </a:schemeClr>
                </a:solidFill>
              </a:rPr>
              <a:t>Props</a:t>
            </a:r>
          </a:p>
        </p:txBody>
      </p:sp>
      <p:pic>
        <p:nvPicPr>
          <p:cNvPr id="19" name="Graphic 18" descr="Line arrow: Rotate left">
            <a:extLst>
              <a:ext uri="{FF2B5EF4-FFF2-40B4-BE49-F238E27FC236}">
                <a16:creationId xmlns:a16="http://schemas.microsoft.com/office/drawing/2014/main" id="{E19A54BC-DAE4-DD46-AFD0-9471F19CD93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072465" flipH="1">
            <a:off x="5558526" y="4107614"/>
            <a:ext cx="239317" cy="239317"/>
          </a:xfrm>
          <a:prstGeom prst="rect">
            <a:avLst/>
          </a:prstGeom>
        </p:spPr>
      </p:pic>
      <p:sp>
        <p:nvSpPr>
          <p:cNvPr id="20" name="TextBox 19">
            <a:extLst>
              <a:ext uri="{FF2B5EF4-FFF2-40B4-BE49-F238E27FC236}">
                <a16:creationId xmlns:a16="http://schemas.microsoft.com/office/drawing/2014/main" id="{40C9E26D-3A20-B746-8ADE-814362CF4890}"/>
              </a:ext>
            </a:extLst>
          </p:cNvPr>
          <p:cNvSpPr txBox="1"/>
          <p:nvPr/>
        </p:nvSpPr>
        <p:spPr>
          <a:xfrm>
            <a:off x="5820307" y="4073385"/>
            <a:ext cx="603050" cy="307777"/>
          </a:xfrm>
          <a:prstGeom prst="rect">
            <a:avLst/>
          </a:prstGeom>
          <a:noFill/>
        </p:spPr>
        <p:txBody>
          <a:bodyPr wrap="none" rtlCol="0">
            <a:spAutoFit/>
          </a:bodyPr>
          <a:lstStyle/>
          <a:p>
            <a:r>
              <a:rPr lang="en-US" sz="1400" dirty="0">
                <a:solidFill>
                  <a:schemeClr val="bg1">
                    <a:lumMod val="85000"/>
                  </a:schemeClr>
                </a:solidFill>
              </a:rPr>
              <a:t>State</a:t>
            </a:r>
          </a:p>
        </p:txBody>
      </p:sp>
      <p:pic>
        <p:nvPicPr>
          <p:cNvPr id="21" name="Graphic 20" descr="Line arrow: Rotate left">
            <a:extLst>
              <a:ext uri="{FF2B5EF4-FFF2-40B4-BE49-F238E27FC236}">
                <a16:creationId xmlns:a16="http://schemas.microsoft.com/office/drawing/2014/main" id="{66A48C9E-8A41-EA4C-856B-9B4DB7FA459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072465" flipH="1">
            <a:off x="7524970" y="4132372"/>
            <a:ext cx="239317" cy="239317"/>
          </a:xfrm>
          <a:prstGeom prst="rect">
            <a:avLst/>
          </a:prstGeom>
        </p:spPr>
      </p:pic>
      <p:sp>
        <p:nvSpPr>
          <p:cNvPr id="22" name="TextBox 21">
            <a:extLst>
              <a:ext uri="{FF2B5EF4-FFF2-40B4-BE49-F238E27FC236}">
                <a16:creationId xmlns:a16="http://schemas.microsoft.com/office/drawing/2014/main" id="{C3A39E6D-B0E6-2D41-A2D8-4131C0B3E0C8}"/>
              </a:ext>
            </a:extLst>
          </p:cNvPr>
          <p:cNvSpPr txBox="1"/>
          <p:nvPr/>
        </p:nvSpPr>
        <p:spPr>
          <a:xfrm>
            <a:off x="7786751" y="4098143"/>
            <a:ext cx="603050" cy="307777"/>
          </a:xfrm>
          <a:prstGeom prst="rect">
            <a:avLst/>
          </a:prstGeom>
          <a:noFill/>
        </p:spPr>
        <p:txBody>
          <a:bodyPr wrap="none" rtlCol="0">
            <a:spAutoFit/>
          </a:bodyPr>
          <a:lstStyle/>
          <a:p>
            <a:r>
              <a:rPr lang="en-US" sz="1400" dirty="0">
                <a:solidFill>
                  <a:schemeClr val="bg1">
                    <a:lumMod val="85000"/>
                  </a:schemeClr>
                </a:solidFill>
              </a:rPr>
              <a:t>State</a:t>
            </a:r>
          </a:p>
        </p:txBody>
      </p:sp>
      <p:sp>
        <p:nvSpPr>
          <p:cNvPr id="23" name="TextBox 22">
            <a:extLst>
              <a:ext uri="{FF2B5EF4-FFF2-40B4-BE49-F238E27FC236}">
                <a16:creationId xmlns:a16="http://schemas.microsoft.com/office/drawing/2014/main" id="{F97B59EC-B980-8E4C-9FAB-BDE4E23AFD6A}"/>
              </a:ext>
            </a:extLst>
          </p:cNvPr>
          <p:cNvSpPr txBox="1"/>
          <p:nvPr/>
        </p:nvSpPr>
        <p:spPr>
          <a:xfrm>
            <a:off x="7582879" y="3084433"/>
            <a:ext cx="652743" cy="307777"/>
          </a:xfrm>
          <a:prstGeom prst="rect">
            <a:avLst/>
          </a:prstGeom>
          <a:noFill/>
        </p:spPr>
        <p:txBody>
          <a:bodyPr wrap="none" rtlCol="0">
            <a:spAutoFit/>
          </a:bodyPr>
          <a:lstStyle/>
          <a:p>
            <a:r>
              <a:rPr lang="en-US" sz="1400" i="1" dirty="0">
                <a:solidFill>
                  <a:schemeClr val="accent6">
                    <a:lumMod val="20000"/>
                    <a:lumOff val="80000"/>
                  </a:schemeClr>
                </a:solidFill>
              </a:rPr>
              <a:t>Props</a:t>
            </a:r>
          </a:p>
        </p:txBody>
      </p:sp>
      <p:sp>
        <p:nvSpPr>
          <p:cNvPr id="24" name="TextBox 23">
            <a:extLst>
              <a:ext uri="{FF2B5EF4-FFF2-40B4-BE49-F238E27FC236}">
                <a16:creationId xmlns:a16="http://schemas.microsoft.com/office/drawing/2014/main" id="{A3F006D5-31FF-044C-8452-D3579FAD76AE}"/>
              </a:ext>
            </a:extLst>
          </p:cNvPr>
          <p:cNvSpPr txBox="1"/>
          <p:nvPr/>
        </p:nvSpPr>
        <p:spPr>
          <a:xfrm>
            <a:off x="5922395" y="3081838"/>
            <a:ext cx="652743" cy="307777"/>
          </a:xfrm>
          <a:prstGeom prst="rect">
            <a:avLst/>
          </a:prstGeom>
          <a:noFill/>
        </p:spPr>
        <p:txBody>
          <a:bodyPr wrap="none" rtlCol="0">
            <a:spAutoFit/>
          </a:bodyPr>
          <a:lstStyle/>
          <a:p>
            <a:r>
              <a:rPr lang="en-US" sz="1400" i="1" dirty="0">
                <a:solidFill>
                  <a:schemeClr val="accent6">
                    <a:lumMod val="20000"/>
                    <a:lumOff val="80000"/>
                  </a:schemeClr>
                </a:solidFill>
              </a:rPr>
              <a:t>Props</a:t>
            </a:r>
          </a:p>
        </p:txBody>
      </p:sp>
      <p:pic>
        <p:nvPicPr>
          <p:cNvPr id="26" name="Picture 25">
            <a:extLst>
              <a:ext uri="{FF2B5EF4-FFF2-40B4-BE49-F238E27FC236}">
                <a16:creationId xmlns:a16="http://schemas.microsoft.com/office/drawing/2014/main" id="{C1A33DAC-6F96-1C42-BAD4-487E4BD903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98151" y="888052"/>
            <a:ext cx="508000" cy="508000"/>
          </a:xfrm>
          <a:prstGeom prst="rect">
            <a:avLst/>
          </a:prstGeom>
        </p:spPr>
      </p:pic>
      <p:sp>
        <p:nvSpPr>
          <p:cNvPr id="27" name="TextBox 26">
            <a:extLst>
              <a:ext uri="{FF2B5EF4-FFF2-40B4-BE49-F238E27FC236}">
                <a16:creationId xmlns:a16="http://schemas.microsoft.com/office/drawing/2014/main" id="{1D03BE91-A00D-9644-BE10-221A87FB6E7E}"/>
              </a:ext>
            </a:extLst>
          </p:cNvPr>
          <p:cNvSpPr txBox="1"/>
          <p:nvPr/>
        </p:nvSpPr>
        <p:spPr>
          <a:xfrm>
            <a:off x="6197276" y="983959"/>
            <a:ext cx="2467342" cy="338554"/>
          </a:xfrm>
          <a:prstGeom prst="rect">
            <a:avLst/>
          </a:prstGeom>
          <a:noFill/>
        </p:spPr>
        <p:txBody>
          <a:bodyPr wrap="none" rtlCol="0">
            <a:spAutoFit/>
          </a:bodyPr>
          <a:lstStyle/>
          <a:p>
            <a:r>
              <a:rPr lang="en-US" sz="1600" dirty="0"/>
              <a:t>ReactJS: Props vs. State</a:t>
            </a:r>
          </a:p>
        </p:txBody>
      </p:sp>
      <p:sp>
        <p:nvSpPr>
          <p:cNvPr id="28" name="TextBox 27">
            <a:extLst>
              <a:ext uri="{FF2B5EF4-FFF2-40B4-BE49-F238E27FC236}">
                <a16:creationId xmlns:a16="http://schemas.microsoft.com/office/drawing/2014/main" id="{14616FD3-1310-7F43-B2D5-E78A9915FC21}"/>
              </a:ext>
            </a:extLst>
          </p:cNvPr>
          <p:cNvSpPr txBox="1"/>
          <p:nvPr/>
        </p:nvSpPr>
        <p:spPr>
          <a:xfrm>
            <a:off x="6248767" y="2295906"/>
            <a:ext cx="1578415" cy="306467"/>
          </a:xfrm>
          <a:prstGeom prst="flowChartAlternateProcess">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solidFill>
                  <a:srgbClr val="0070C0"/>
                </a:solidFill>
              </a:rPr>
              <a:t>&lt;Component /&gt;</a:t>
            </a:r>
          </a:p>
        </p:txBody>
      </p:sp>
      <p:sp>
        <p:nvSpPr>
          <p:cNvPr id="29" name="TextBox 28">
            <a:extLst>
              <a:ext uri="{FF2B5EF4-FFF2-40B4-BE49-F238E27FC236}">
                <a16:creationId xmlns:a16="http://schemas.microsoft.com/office/drawing/2014/main" id="{0A8EC8FE-86A8-D54B-9A54-847DB3674587}"/>
              </a:ext>
            </a:extLst>
          </p:cNvPr>
          <p:cNvSpPr txBox="1"/>
          <p:nvPr/>
        </p:nvSpPr>
        <p:spPr>
          <a:xfrm>
            <a:off x="7162607" y="3737866"/>
            <a:ext cx="1578415" cy="306467"/>
          </a:xfrm>
          <a:prstGeom prst="flowChartAlternateProcess">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solidFill>
                  <a:srgbClr val="0070C0"/>
                </a:solidFill>
              </a:rPr>
              <a:t>&lt;Component /&gt;</a:t>
            </a:r>
          </a:p>
        </p:txBody>
      </p:sp>
    </p:spTree>
    <p:extLst>
      <p:ext uri="{BB962C8B-B14F-4D97-AF65-F5344CB8AC3E}">
        <p14:creationId xmlns:p14="http://schemas.microsoft.com/office/powerpoint/2010/main" val="3160722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360635" y="209550"/>
            <a:ext cx="8389665" cy="455444"/>
          </a:xfrm>
        </p:spPr>
        <p:txBody>
          <a:bodyPr/>
          <a:lstStyle/>
          <a:p>
            <a:r>
              <a:rPr lang="en-US" sz="2400" dirty="0">
                <a:solidFill>
                  <a:schemeClr val="bg1">
                    <a:lumMod val="85000"/>
                  </a:schemeClr>
                </a:solidFill>
              </a:rPr>
              <a:t>Key Topics</a:t>
            </a:r>
          </a:p>
        </p:txBody>
      </p:sp>
      <p:sp>
        <p:nvSpPr>
          <p:cNvPr id="8" name="Text Placeholder 7"/>
          <p:cNvSpPr>
            <a:spLocks noGrp="1"/>
          </p:cNvSpPr>
          <p:nvPr>
            <p:ph type="body" sz="quarter" idx="13"/>
          </p:nvPr>
        </p:nvSpPr>
        <p:spPr/>
        <p:txBody>
          <a:bodyPr>
            <a:noAutofit/>
          </a:bodyPr>
          <a:lstStyle/>
          <a:p>
            <a:pPr marL="285750" indent="-285750">
              <a:buFont typeface="Arial" panose="020B0604020202020204" pitchFamily="34" charset="0"/>
              <a:buChar char="•"/>
            </a:pPr>
            <a:r>
              <a:rPr lang="en-US" sz="1600" dirty="0">
                <a:solidFill>
                  <a:srgbClr val="C4E3B0"/>
                </a:solidFill>
              </a:rPr>
              <a:t>What is </a:t>
            </a:r>
            <a:r>
              <a:rPr lang="en-US" sz="1600" dirty="0" err="1">
                <a:solidFill>
                  <a:srgbClr val="C4E3B0"/>
                </a:solidFill>
              </a:rPr>
              <a:t>ReactJS</a:t>
            </a:r>
            <a:r>
              <a:rPr lang="en-US" sz="1600" dirty="0">
                <a:solidFill>
                  <a:srgbClr val="C4E3B0"/>
                </a:solidFill>
              </a:rPr>
              <a:t>?</a:t>
            </a:r>
          </a:p>
          <a:p>
            <a:pPr marL="285750" indent="-285750">
              <a:buFont typeface="Arial" panose="020B0604020202020204" pitchFamily="34" charset="0"/>
              <a:buChar char="•"/>
            </a:pPr>
            <a:r>
              <a:rPr lang="en-US" sz="1600" dirty="0">
                <a:solidFill>
                  <a:srgbClr val="C4E3B0"/>
                </a:solidFill>
              </a:rPr>
              <a:t>Installation </a:t>
            </a:r>
          </a:p>
          <a:p>
            <a:pPr marL="285750" indent="-285750">
              <a:buFont typeface="Arial" panose="020B0604020202020204" pitchFamily="34" charset="0"/>
              <a:buChar char="•"/>
            </a:pPr>
            <a:r>
              <a:rPr lang="en-US" sz="1600" dirty="0">
                <a:solidFill>
                  <a:srgbClr val="C4E3B0"/>
                </a:solidFill>
              </a:rPr>
              <a:t>Components</a:t>
            </a:r>
          </a:p>
          <a:p>
            <a:pPr marL="285750" indent="-285750">
              <a:buFont typeface="Arial" panose="020B0604020202020204" pitchFamily="34" charset="0"/>
              <a:buChar char="•"/>
            </a:pPr>
            <a:r>
              <a:rPr lang="en-US" sz="1600" dirty="0">
                <a:solidFill>
                  <a:srgbClr val="C4E3B0"/>
                </a:solidFill>
              </a:rPr>
              <a:t>Props and State</a:t>
            </a:r>
          </a:p>
          <a:p>
            <a:pPr marL="285750" indent="-285750">
              <a:buFont typeface="Arial" panose="020B0604020202020204" pitchFamily="34" charset="0"/>
              <a:buChar char="•"/>
            </a:pPr>
            <a:r>
              <a:rPr lang="en-US" sz="1600" dirty="0">
                <a:solidFill>
                  <a:srgbClr val="C4E3B0"/>
                </a:solidFill>
              </a:rPr>
              <a:t>Styling React Component</a:t>
            </a:r>
          </a:p>
          <a:p>
            <a:pPr marL="285750" indent="-285750">
              <a:buFont typeface="Arial" panose="020B0604020202020204" pitchFamily="34" charset="0"/>
              <a:buChar char="•"/>
            </a:pPr>
            <a:r>
              <a:rPr lang="en-US" sz="1600" dirty="0">
                <a:solidFill>
                  <a:srgbClr val="C4E3B0"/>
                </a:solidFill>
              </a:rPr>
              <a:t>Component Lifecycle Methods</a:t>
            </a:r>
          </a:p>
          <a:p>
            <a:pPr marL="285750" indent="-285750">
              <a:buFont typeface="Arial" panose="020B0604020202020204" pitchFamily="34" charset="0"/>
              <a:buChar char="•"/>
            </a:pPr>
            <a:r>
              <a:rPr lang="en-US" sz="1600" dirty="0">
                <a:solidFill>
                  <a:srgbClr val="C4E3B0"/>
                </a:solidFill>
              </a:rPr>
              <a:t>Event Handling</a:t>
            </a:r>
          </a:p>
          <a:p>
            <a:pPr marL="285750" indent="-285750">
              <a:buFont typeface="Arial" panose="020B0604020202020204" pitchFamily="34" charset="0"/>
              <a:buChar char="•"/>
            </a:pPr>
            <a:r>
              <a:rPr lang="en-US" sz="1600" dirty="0">
                <a:solidFill>
                  <a:srgbClr val="C4E3B0"/>
                </a:solidFill>
              </a:rPr>
              <a:t>Keys and List</a:t>
            </a:r>
          </a:p>
          <a:p>
            <a:pPr marL="285750" indent="-285750">
              <a:buFont typeface="Arial" panose="020B0604020202020204" pitchFamily="34" charset="0"/>
              <a:buChar char="•"/>
            </a:pPr>
            <a:r>
              <a:rPr lang="en-US" sz="1600" dirty="0">
                <a:solidFill>
                  <a:srgbClr val="C4E3B0"/>
                </a:solidFill>
              </a:rPr>
              <a:t>Routing</a:t>
            </a:r>
          </a:p>
          <a:p>
            <a:pPr marL="285750" indent="-285750">
              <a:buFont typeface="Arial" panose="020B0604020202020204" pitchFamily="34" charset="0"/>
              <a:buChar char="•"/>
            </a:pPr>
            <a:r>
              <a:rPr lang="en-US" sz="1600" dirty="0">
                <a:solidFill>
                  <a:srgbClr val="C4E3B0"/>
                </a:solidFill>
              </a:rPr>
              <a:t>Hooks</a:t>
            </a:r>
          </a:p>
        </p:txBody>
      </p:sp>
    </p:spTree>
    <p:custDataLst>
      <p:tags r:id="rId1"/>
    </p:custDataLst>
    <p:extLst>
      <p:ext uri="{BB962C8B-B14F-4D97-AF65-F5344CB8AC3E}">
        <p14:creationId xmlns:p14="http://schemas.microsoft.com/office/powerpoint/2010/main" val="2568417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729" y="742950"/>
            <a:ext cx="4631499" cy="4064168"/>
          </a:xfrm>
          <a:prstGeom prst="rect">
            <a:avLst/>
          </a:prstGeom>
        </p:spPr>
      </p:pic>
      <p:sp>
        <p:nvSpPr>
          <p:cNvPr id="3" name="Title 1">
            <a:extLst>
              <a:ext uri="{FF2B5EF4-FFF2-40B4-BE49-F238E27FC236}">
                <a16:creationId xmlns:a16="http://schemas.microsoft.com/office/drawing/2014/main" id="{93CD1251-6DDB-4BD8-BFB1-9E8264645C94}"/>
              </a:ext>
            </a:extLst>
          </p:cNvPr>
          <p:cNvSpPr txBox="1">
            <a:spLocks/>
          </p:cNvSpPr>
          <p:nvPr/>
        </p:nvSpPr>
        <p:spPr>
          <a:xfrm>
            <a:off x="384048" y="331860"/>
            <a:ext cx="8385048" cy="307649"/>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chemeClr val="accent4">
                    <a:lumMod val="75000"/>
                  </a:schemeClr>
                </a:solidFill>
                <a:latin typeface="+mj-lt"/>
              </a:rPr>
              <a:t>Styling in react component</a:t>
            </a:r>
          </a:p>
        </p:txBody>
      </p:sp>
      <p:sp>
        <p:nvSpPr>
          <p:cNvPr id="4" name="TextBox 3"/>
          <p:cNvSpPr txBox="1"/>
          <p:nvPr/>
        </p:nvSpPr>
        <p:spPr>
          <a:xfrm>
            <a:off x="533400" y="1428750"/>
            <a:ext cx="3276600" cy="26776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solidFill>
                  <a:schemeClr val="accent4">
                    <a:lumMod val="75000"/>
                  </a:schemeClr>
                </a:solidFill>
              </a:rPr>
              <a:t>CSS Stylesheet</a:t>
            </a:r>
          </a:p>
          <a:p>
            <a:pPr marL="285750" indent="-285750">
              <a:lnSpc>
                <a:spcPct val="150000"/>
              </a:lnSpc>
              <a:buFont typeface="Arial" panose="020B0604020202020204" pitchFamily="34" charset="0"/>
              <a:buChar char="•"/>
            </a:pPr>
            <a:r>
              <a:rPr lang="en-US" sz="1600" dirty="0">
                <a:solidFill>
                  <a:schemeClr val="accent4">
                    <a:lumMod val="75000"/>
                  </a:schemeClr>
                </a:solidFill>
              </a:rPr>
              <a:t>Inline styling</a:t>
            </a:r>
          </a:p>
          <a:p>
            <a:pPr marL="285750" indent="-285750">
              <a:lnSpc>
                <a:spcPct val="150000"/>
              </a:lnSpc>
              <a:buFont typeface="Arial" panose="020B0604020202020204" pitchFamily="34" charset="0"/>
              <a:buChar char="•"/>
            </a:pPr>
            <a:r>
              <a:rPr lang="en-US" sz="1600" dirty="0">
                <a:solidFill>
                  <a:schemeClr val="accent4">
                    <a:lumMod val="75000"/>
                  </a:schemeClr>
                </a:solidFill>
              </a:rPr>
              <a:t>CSS Modules</a:t>
            </a:r>
          </a:p>
          <a:p>
            <a:pPr marL="285750" indent="-285750">
              <a:lnSpc>
                <a:spcPct val="150000"/>
              </a:lnSpc>
              <a:buFont typeface="Arial" panose="020B0604020202020204" pitchFamily="34" charset="0"/>
              <a:buChar char="•"/>
            </a:pPr>
            <a:r>
              <a:rPr lang="en-US" sz="1600" dirty="0">
                <a:solidFill>
                  <a:schemeClr val="accent4">
                    <a:lumMod val="75000"/>
                  </a:schemeClr>
                </a:solidFill>
              </a:rPr>
              <a:t>Styled-components </a:t>
            </a:r>
          </a:p>
          <a:p>
            <a:pPr marL="285750" indent="-285750">
              <a:lnSpc>
                <a:spcPct val="150000"/>
              </a:lnSpc>
              <a:buFont typeface="Arial" panose="020B0604020202020204" pitchFamily="34" charset="0"/>
              <a:buChar char="•"/>
            </a:pPr>
            <a:endParaRPr lang="en-US" sz="1600" dirty="0">
              <a:solidFill>
                <a:schemeClr val="accent4">
                  <a:lumMod val="75000"/>
                </a:schemeClr>
              </a:solidFill>
            </a:endParaRPr>
          </a:p>
          <a:p>
            <a:pPr marL="285750" indent="-285750">
              <a:lnSpc>
                <a:spcPct val="150000"/>
              </a:lnSpc>
              <a:buFont typeface="Arial" panose="020B0604020202020204" pitchFamily="34" charset="0"/>
              <a:buChar char="•"/>
            </a:pPr>
            <a:endParaRPr lang="en-US" sz="1600" dirty="0">
              <a:solidFill>
                <a:schemeClr val="accent4">
                  <a:lumMod val="75000"/>
                </a:schemeClr>
              </a:solidFill>
            </a:endParaRPr>
          </a:p>
          <a:p>
            <a:pPr marL="285750" indent="-285750">
              <a:lnSpc>
                <a:spcPct val="150000"/>
              </a:lnSpc>
              <a:buFont typeface="Arial" panose="020B0604020202020204" pitchFamily="34" charset="0"/>
              <a:buChar char="•"/>
            </a:pPr>
            <a:endParaRPr lang="en-US" sz="1600" dirty="0">
              <a:solidFill>
                <a:schemeClr val="accent4">
                  <a:lumMod val="75000"/>
                </a:schemeClr>
              </a:solidFill>
            </a:endParaRPr>
          </a:p>
        </p:txBody>
      </p:sp>
    </p:spTree>
    <p:custDataLst>
      <p:tags r:id="rId1"/>
    </p:custDataLst>
    <p:extLst>
      <p:ext uri="{BB962C8B-B14F-4D97-AF65-F5344CB8AC3E}">
        <p14:creationId xmlns:p14="http://schemas.microsoft.com/office/powerpoint/2010/main" val="1344579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57150"/>
            <a:ext cx="2590800" cy="510204"/>
          </a:xfrm>
          <a:prstGeom prst="rect">
            <a:avLst/>
          </a:prstGeom>
          <a:noFill/>
        </p:spPr>
        <p:txBody>
          <a:bodyPr wrap="square" rtlCol="0">
            <a:spAutoFit/>
          </a:bodyPr>
          <a:lstStyle/>
          <a:p>
            <a:pPr>
              <a:lnSpc>
                <a:spcPts val="3467"/>
              </a:lnSpc>
            </a:pPr>
            <a:r>
              <a:rPr lang="en-US" sz="24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228600" y="514350"/>
            <a:ext cx="8458200" cy="5416868"/>
          </a:xfrm>
          <a:prstGeom prst="rect">
            <a:avLst/>
          </a:prstGeom>
        </p:spPr>
        <p:txBody>
          <a:bodyPr wrap="square">
            <a:spAutoFit/>
          </a:bodyPr>
          <a:lstStyle/>
          <a:p>
            <a:pPr marL="342900" indent="-342900">
              <a:buFont typeface="+mj-lt"/>
              <a:buAutoNum type="arabicPeriod"/>
            </a:pPr>
            <a:r>
              <a:rPr lang="en-US" sz="1400" dirty="0">
                <a:solidFill>
                  <a:schemeClr val="bg1">
                    <a:lumMod val="85000"/>
                  </a:schemeClr>
                </a:solidFill>
              </a:rPr>
              <a:t>State updates can be merged by passing in an object to </a:t>
            </a:r>
            <a:r>
              <a:rPr lang="en-US" sz="1400" dirty="0" err="1">
                <a:solidFill>
                  <a:schemeClr val="bg1">
                    <a:lumMod val="85000"/>
                  </a:schemeClr>
                </a:solidFill>
              </a:rPr>
              <a:t>setState</a:t>
            </a:r>
            <a:r>
              <a:rPr lang="en-US" sz="1400" dirty="0">
                <a:solidFill>
                  <a:schemeClr val="bg1">
                    <a:lumMod val="85000"/>
                  </a:schemeClr>
                </a:solidFill>
              </a:rPr>
              <a:t>()?</a:t>
            </a:r>
          </a:p>
          <a:p>
            <a:pPr marL="342900" indent="-342900">
              <a:buFont typeface="+mj-lt"/>
              <a:buAutoNum type="arabicPeriod"/>
            </a:pPr>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True</a:t>
            </a:r>
          </a:p>
          <a:p>
            <a:pPr marL="800100" lvl="1" indent="-342900">
              <a:buFont typeface="+mj-lt"/>
              <a:buAutoNum type="alphaUcPeriod"/>
            </a:pPr>
            <a:r>
              <a:rPr lang="en-US" sz="1400" dirty="0">
                <a:solidFill>
                  <a:schemeClr val="bg1">
                    <a:lumMod val="85000"/>
                  </a:schemeClr>
                </a:solidFill>
              </a:rPr>
              <a:t>False</a:t>
            </a:r>
          </a:p>
          <a:p>
            <a:pPr marL="800100" lvl="1" indent="-342900">
              <a:buFont typeface="+mj-lt"/>
              <a:buAutoNum type="alphaUcPeriod"/>
            </a:pPr>
            <a:r>
              <a:rPr lang="en-US" sz="1400" dirty="0">
                <a:solidFill>
                  <a:schemeClr val="bg1">
                    <a:lumMod val="85000"/>
                  </a:schemeClr>
                </a:solidFill>
              </a:rPr>
              <a:t>None</a:t>
            </a:r>
          </a:p>
          <a:p>
            <a:pPr marL="342900" indent="-342900">
              <a:buFont typeface="+mj-lt"/>
              <a:buAutoNum type="arabicPeriod"/>
            </a:pPr>
            <a:endParaRPr lang="en-US" sz="1400" dirty="0">
              <a:solidFill>
                <a:schemeClr val="bg1">
                  <a:lumMod val="85000"/>
                </a:schemeClr>
              </a:solidFill>
            </a:endParaRPr>
          </a:p>
          <a:p>
            <a:pPr marL="342900" indent="-342900">
              <a:spcAft>
                <a:spcPts val="600"/>
              </a:spcAft>
              <a:buFont typeface="+mj-lt"/>
              <a:buAutoNum type="arabicPeriod"/>
            </a:pPr>
            <a:r>
              <a:rPr lang="en-US" sz="1400" dirty="0">
                <a:solidFill>
                  <a:schemeClr val="bg1">
                    <a:lumMod val="85000"/>
                  </a:schemeClr>
                </a:solidFill>
              </a:rPr>
              <a:t>Let there is &lt;Clock /&gt; component used as: &lt;Clock </a:t>
            </a:r>
            <a:r>
              <a:rPr lang="en-US" sz="1400" dirty="0" err="1">
                <a:solidFill>
                  <a:schemeClr val="bg1">
                    <a:lumMod val="85000"/>
                  </a:schemeClr>
                </a:solidFill>
              </a:rPr>
              <a:t>currentTime</a:t>
            </a:r>
            <a:r>
              <a:rPr lang="en-US" sz="1400" dirty="0">
                <a:solidFill>
                  <a:schemeClr val="bg1">
                    <a:lumMod val="85000"/>
                  </a:schemeClr>
                </a:solidFill>
              </a:rPr>
              <a:t>=’12:01pm' /&gt;</a:t>
            </a:r>
          </a:p>
          <a:p>
            <a:pPr marL="344488" lvl="1">
              <a:spcAft>
                <a:spcPts val="600"/>
              </a:spcAft>
            </a:pPr>
            <a:r>
              <a:rPr lang="en-US" sz="1400" dirty="0">
                <a:solidFill>
                  <a:schemeClr val="bg1">
                    <a:lumMod val="85000"/>
                  </a:schemeClr>
                </a:solidFill>
              </a:rPr>
              <a:t>How would you access the value 12:01pm from inside the component?</a:t>
            </a:r>
          </a:p>
          <a:p>
            <a:pPr marL="342900" indent="-342900">
              <a:buFont typeface="+mj-lt"/>
              <a:buAutoNum type="arabicPeriod"/>
            </a:pP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Clock.currentTime</a:t>
            </a: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currentTime</a:t>
            </a: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this.currentTime</a:t>
            </a: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this.props.currentTime</a:t>
            </a:r>
            <a:endParaRPr lang="en-US" sz="1400" dirty="0">
              <a:solidFill>
                <a:schemeClr val="bg1">
                  <a:lumMod val="85000"/>
                </a:schemeClr>
              </a:solidFill>
            </a:endParaRPr>
          </a:p>
          <a:p>
            <a:pPr marL="342900" indent="-342900">
              <a:buFont typeface="+mj-lt"/>
              <a:buAutoNum type="arabicPeriod"/>
            </a:pPr>
            <a:endParaRPr lang="en-US" sz="1400" dirty="0">
              <a:solidFill>
                <a:schemeClr val="bg1">
                  <a:lumMod val="85000"/>
                </a:schemeClr>
              </a:solidFill>
            </a:endParaRPr>
          </a:p>
          <a:p>
            <a:pPr marL="342900" indent="-342900">
              <a:buFont typeface="+mj-lt"/>
              <a:buAutoNum type="arabicPeriod"/>
            </a:pPr>
            <a:r>
              <a:rPr lang="en-US" sz="1400" dirty="0">
                <a:solidFill>
                  <a:schemeClr val="bg1">
                    <a:lumMod val="85000"/>
                  </a:schemeClr>
                </a:solidFill>
              </a:rPr>
              <a:t>What is true about state in React? Please select all that apply:</a:t>
            </a:r>
          </a:p>
          <a:p>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A component's state can be defined at initialization</a:t>
            </a:r>
          </a:p>
          <a:p>
            <a:pPr marL="800100" lvl="1" indent="-342900">
              <a:buFont typeface="+mj-lt"/>
              <a:buAutoNum type="alphaUcPeriod"/>
            </a:pPr>
            <a:r>
              <a:rPr lang="en-US" sz="1400" dirty="0">
                <a:solidFill>
                  <a:schemeClr val="bg1">
                    <a:lumMod val="85000"/>
                  </a:schemeClr>
                </a:solidFill>
              </a:rPr>
              <a:t>State is usually passed in from outside components</a:t>
            </a:r>
          </a:p>
          <a:p>
            <a:pPr marL="800100" lvl="1" indent="-342900">
              <a:buFont typeface="+mj-lt"/>
              <a:buAutoNum type="alphaUcPeriod"/>
            </a:pPr>
            <a:r>
              <a:rPr lang="en-US" sz="1400" dirty="0">
                <a:solidFill>
                  <a:schemeClr val="bg1">
                    <a:lumMod val="85000"/>
                  </a:schemeClr>
                </a:solidFill>
              </a:rPr>
              <a:t>State should be used when you want to store information that will never change</a:t>
            </a:r>
          </a:p>
          <a:p>
            <a:pPr marL="800100" lvl="1" indent="-342900">
              <a:buFont typeface="+mj-lt"/>
              <a:buAutoNum type="alphaUcPeriod"/>
            </a:pPr>
            <a:r>
              <a:rPr lang="en-US" sz="1400" dirty="0">
                <a:solidFill>
                  <a:schemeClr val="bg1">
                    <a:lumMod val="85000"/>
                  </a:schemeClr>
                </a:solidFill>
              </a:rPr>
              <a:t>A component can alter its own internal state</a:t>
            </a:r>
          </a:p>
          <a:p>
            <a:pPr marL="342900" indent="-342900">
              <a:buFont typeface="+mj-lt"/>
              <a:buAutoNum type="alphaUcPeriod"/>
            </a:pPr>
            <a:endParaRPr lang="en-US" sz="1400" dirty="0">
              <a:solidFill>
                <a:schemeClr val="bg1">
                  <a:lumMod val="85000"/>
                </a:schemeClr>
              </a:solidFill>
            </a:endParaRPr>
          </a:p>
          <a:p>
            <a:endParaRPr lang="en-US" sz="1400" dirty="0">
              <a:solidFill>
                <a:schemeClr val="bg1">
                  <a:lumMod val="85000"/>
                </a:schemeClr>
              </a:solidFill>
            </a:endParaRPr>
          </a:p>
          <a:p>
            <a:endParaRPr lang="en-US" sz="1400" dirty="0">
              <a:solidFill>
                <a:schemeClr val="bg1">
                  <a:lumMod val="85000"/>
                </a:schemeClr>
              </a:solidFill>
            </a:endParaRPr>
          </a:p>
          <a:p>
            <a:endParaRPr lang="en-US" sz="1400" i="0" dirty="0">
              <a:solidFill>
                <a:schemeClr val="bg1">
                  <a:lumMod val="85000"/>
                </a:schemeClr>
              </a:solidFill>
              <a:effectLst/>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7696200" y="3221015"/>
            <a:ext cx="1415442" cy="1941535"/>
          </a:xfrm>
          <a:prstGeom prst="rect">
            <a:avLst/>
          </a:prstGeom>
        </p:spPr>
      </p:pic>
    </p:spTree>
    <p:custDataLst>
      <p:tags r:id="rId1"/>
    </p:custDataLst>
    <p:extLst>
      <p:ext uri="{BB962C8B-B14F-4D97-AF65-F5344CB8AC3E}">
        <p14:creationId xmlns:p14="http://schemas.microsoft.com/office/powerpoint/2010/main" val="39348266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23586" y="2038350"/>
            <a:ext cx="9133114" cy="584775"/>
          </a:xfrm>
        </p:spPr>
        <p:txBody>
          <a:bodyPr/>
          <a:lstStyle/>
          <a:p>
            <a:r>
              <a:rPr lang="en-US" dirty="0"/>
              <a:t>Component Lifecycle Methods</a:t>
            </a:r>
            <a:endParaRPr lang="en-US" sz="1600" dirty="0"/>
          </a:p>
        </p:txBody>
      </p:sp>
    </p:spTree>
    <p:custDataLst>
      <p:tags r:id="rId1"/>
    </p:custDataLst>
    <p:extLst>
      <p:ext uri="{BB962C8B-B14F-4D97-AF65-F5344CB8AC3E}">
        <p14:creationId xmlns:p14="http://schemas.microsoft.com/office/powerpoint/2010/main" val="3306131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686" t="11193" r="4686" b="12687"/>
          <a:stretch/>
        </p:blipFill>
        <p:spPr>
          <a:xfrm>
            <a:off x="152400" y="1016000"/>
            <a:ext cx="8780930" cy="4146550"/>
          </a:xfrm>
          <a:prstGeom prst="rect">
            <a:avLst/>
          </a:prstGeom>
        </p:spPr>
      </p:pic>
      <p:sp>
        <p:nvSpPr>
          <p:cNvPr id="4" name="Text Placeholder 1"/>
          <p:cNvSpPr txBox="1">
            <a:spLocks/>
          </p:cNvSpPr>
          <p:nvPr/>
        </p:nvSpPr>
        <p:spPr>
          <a:xfrm>
            <a:off x="152400" y="285750"/>
            <a:ext cx="8780930" cy="5847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b="1" dirty="0">
                <a:solidFill>
                  <a:schemeClr val="accent3">
                    <a:lumMod val="50000"/>
                  </a:schemeClr>
                </a:solidFill>
              </a:rPr>
              <a:t>Component Lifecycle Methods</a:t>
            </a:r>
          </a:p>
        </p:txBody>
      </p:sp>
    </p:spTree>
    <p:extLst>
      <p:ext uri="{BB962C8B-B14F-4D97-AF65-F5344CB8AC3E}">
        <p14:creationId xmlns:p14="http://schemas.microsoft.com/office/powerpoint/2010/main" val="1948255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4048" y="274320"/>
            <a:ext cx="8385048" cy="795528"/>
          </a:xfrm>
        </p:spPr>
        <p:txBody>
          <a:bodyPr/>
          <a:lstStyle/>
          <a:p>
            <a:r>
              <a:rPr lang="en-US" sz="2400" dirty="0">
                <a:solidFill>
                  <a:schemeClr val="bg1">
                    <a:lumMod val="85000"/>
                  </a:schemeClr>
                </a:solidFill>
              </a:rPr>
              <a:t>Component Lifecycle </a:t>
            </a:r>
          </a:p>
        </p:txBody>
      </p:sp>
      <p:sp>
        <p:nvSpPr>
          <p:cNvPr id="5" name="Content Placeholder 2"/>
          <p:cNvSpPr txBox="1">
            <a:spLocks/>
          </p:cNvSpPr>
          <p:nvPr/>
        </p:nvSpPr>
        <p:spPr>
          <a:xfrm>
            <a:off x="384048" y="1261872"/>
            <a:ext cx="8385048" cy="214807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solidFill>
                  <a:srgbClr val="C4E3B0"/>
                </a:solidFill>
              </a:rPr>
              <a:t>In applications with many components, it’s very important to free up resources taken by the components when they are destroyed.</a:t>
            </a:r>
          </a:p>
          <a:p>
            <a:endParaRPr lang="en-US" sz="1800" dirty="0">
              <a:solidFill>
                <a:srgbClr val="C4E3B0"/>
              </a:solidFill>
            </a:endParaRPr>
          </a:p>
          <a:p>
            <a:r>
              <a:rPr lang="en-US" sz="1800" dirty="0">
                <a:solidFill>
                  <a:srgbClr val="C4E3B0"/>
                </a:solidFill>
              </a:rPr>
              <a:t>We can declare special methods on the component class to run some code when a component mounts and unmounts. These methods are called “lifecycle methods”.</a:t>
            </a:r>
          </a:p>
          <a:p>
            <a:endParaRPr lang="en-US" sz="1800" dirty="0">
              <a:solidFill>
                <a:srgbClr val="C4E3B0"/>
              </a:solidFill>
            </a:endParaRPr>
          </a:p>
          <a:p>
            <a:pPr marL="0" indent="0">
              <a:buNone/>
            </a:pPr>
            <a:endParaRPr lang="en-US" sz="1800" dirty="0">
              <a:solidFill>
                <a:srgbClr val="C4E3B0"/>
              </a:solidFill>
            </a:endParaRPr>
          </a:p>
        </p:txBody>
      </p:sp>
    </p:spTree>
    <p:extLst>
      <p:ext uri="{BB962C8B-B14F-4D97-AF65-F5344CB8AC3E}">
        <p14:creationId xmlns:p14="http://schemas.microsoft.com/office/powerpoint/2010/main" val="1813247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85000"/>
                  </a:schemeClr>
                </a:solidFill>
              </a:rPr>
              <a:t>Component Lifecycle Methods</a:t>
            </a:r>
          </a:p>
        </p:txBody>
      </p:sp>
      <p:sp>
        <p:nvSpPr>
          <p:cNvPr id="4" name="Content Placeholder 2"/>
          <p:cNvSpPr txBox="1">
            <a:spLocks/>
          </p:cNvSpPr>
          <p:nvPr/>
        </p:nvSpPr>
        <p:spPr>
          <a:xfrm>
            <a:off x="815851" y="1047750"/>
            <a:ext cx="4060949" cy="350520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1600" dirty="0">
                <a:solidFill>
                  <a:srgbClr val="C4E3B0"/>
                </a:solidFill>
              </a:rPr>
              <a:t>Constructor</a:t>
            </a:r>
          </a:p>
          <a:p>
            <a:pPr>
              <a:lnSpc>
                <a:spcPct val="150000"/>
              </a:lnSpc>
            </a:pPr>
            <a:r>
              <a:rPr lang="en-US" sz="1600" dirty="0">
                <a:solidFill>
                  <a:srgbClr val="C4E3B0"/>
                </a:solidFill>
              </a:rPr>
              <a:t>ComponentWillMount</a:t>
            </a:r>
          </a:p>
          <a:p>
            <a:pPr>
              <a:lnSpc>
                <a:spcPct val="150000"/>
              </a:lnSpc>
            </a:pPr>
            <a:r>
              <a:rPr lang="en-US" sz="1600" dirty="0">
                <a:solidFill>
                  <a:srgbClr val="C4E3B0"/>
                </a:solidFill>
              </a:rPr>
              <a:t>ComponentDidMount</a:t>
            </a:r>
          </a:p>
          <a:p>
            <a:pPr>
              <a:lnSpc>
                <a:spcPct val="150000"/>
              </a:lnSpc>
            </a:pPr>
            <a:r>
              <a:rPr lang="en-US" sz="1600" dirty="0">
                <a:solidFill>
                  <a:srgbClr val="C4E3B0"/>
                </a:solidFill>
              </a:rPr>
              <a:t>ComponentWillReceiveProps</a:t>
            </a:r>
          </a:p>
          <a:p>
            <a:pPr>
              <a:lnSpc>
                <a:spcPct val="150000"/>
              </a:lnSpc>
            </a:pPr>
            <a:r>
              <a:rPr lang="en-US" sz="1600" dirty="0">
                <a:solidFill>
                  <a:srgbClr val="C4E3B0"/>
                </a:solidFill>
              </a:rPr>
              <a:t>ShouldComponentUpdate</a:t>
            </a:r>
          </a:p>
          <a:p>
            <a:pPr>
              <a:lnSpc>
                <a:spcPct val="150000"/>
              </a:lnSpc>
            </a:pPr>
            <a:r>
              <a:rPr lang="en-US" sz="1600" dirty="0">
                <a:solidFill>
                  <a:srgbClr val="C4E3B0"/>
                </a:solidFill>
              </a:rPr>
              <a:t>ComponentWillUpdate</a:t>
            </a:r>
          </a:p>
          <a:p>
            <a:pPr>
              <a:lnSpc>
                <a:spcPct val="150000"/>
              </a:lnSpc>
            </a:pPr>
            <a:r>
              <a:rPr lang="en-US" sz="1600" dirty="0">
                <a:solidFill>
                  <a:srgbClr val="C4E3B0"/>
                </a:solidFill>
              </a:rPr>
              <a:t>ComponentDidUpdate</a:t>
            </a:r>
          </a:p>
          <a:p>
            <a:pPr>
              <a:lnSpc>
                <a:spcPct val="150000"/>
              </a:lnSpc>
            </a:pPr>
            <a:r>
              <a:rPr lang="en-US" sz="1600" dirty="0" err="1">
                <a:solidFill>
                  <a:srgbClr val="C4E3B0"/>
                </a:solidFill>
              </a:rPr>
              <a:t>ComponentWillUnmount</a:t>
            </a:r>
            <a:endParaRPr lang="en-US" sz="1600" dirty="0">
              <a:solidFill>
                <a:srgbClr val="C4E3B0"/>
              </a:solidFill>
            </a:endParaRPr>
          </a:p>
          <a:p>
            <a:endParaRPr lang="en-US" sz="1600" dirty="0">
              <a:solidFill>
                <a:srgbClr val="C4E3B0"/>
              </a:solidFill>
            </a:endParaRPr>
          </a:p>
          <a:p>
            <a:endParaRPr lang="en-US" sz="1600" dirty="0">
              <a:solidFill>
                <a:srgbClr val="C4E3B0"/>
              </a:solidFill>
            </a:endParaRPr>
          </a:p>
        </p:txBody>
      </p:sp>
      <p:sp>
        <p:nvSpPr>
          <p:cNvPr id="5" name="Content Placeholder 2"/>
          <p:cNvSpPr txBox="1">
            <a:spLocks/>
          </p:cNvSpPr>
          <p:nvPr/>
        </p:nvSpPr>
        <p:spPr>
          <a:xfrm>
            <a:off x="4419600" y="2992374"/>
            <a:ext cx="4114800" cy="148437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600" dirty="0">
              <a:solidFill>
                <a:srgbClr val="C4E3B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69209"/>
            <a:ext cx="3657601" cy="4840941"/>
          </a:xfrm>
          <a:prstGeom prst="rect">
            <a:avLst/>
          </a:prstGeom>
        </p:spPr>
      </p:pic>
    </p:spTree>
    <p:extLst>
      <p:ext uri="{BB962C8B-B14F-4D97-AF65-F5344CB8AC3E}">
        <p14:creationId xmlns:p14="http://schemas.microsoft.com/office/powerpoint/2010/main" val="2414511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621" y="6350"/>
            <a:ext cx="8488379" cy="5137150"/>
          </a:xfrm>
          <a:prstGeom prst="rect">
            <a:avLst/>
          </a:prstGeom>
        </p:spPr>
      </p:pic>
    </p:spTree>
    <p:extLst>
      <p:ext uri="{BB962C8B-B14F-4D97-AF65-F5344CB8AC3E}">
        <p14:creationId xmlns:p14="http://schemas.microsoft.com/office/powerpoint/2010/main" val="42882576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355600" y="2876550"/>
            <a:ext cx="8534400" cy="17526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1800" dirty="0">
                <a:solidFill>
                  <a:schemeClr val="bg1">
                    <a:lumMod val="85000"/>
                  </a:schemeClr>
                </a:solidFill>
              </a:rPr>
              <a:t>ComponentDidMount() </a:t>
            </a:r>
            <a:r>
              <a:rPr lang="en-US" sz="1800" b="0" dirty="0">
                <a:solidFill>
                  <a:srgbClr val="C4E3B0"/>
                </a:solidFill>
              </a:rPr>
              <a:t>- Invoked immediately after a component is mounted.</a:t>
            </a:r>
          </a:p>
          <a:p>
            <a:endParaRPr lang="en-US" sz="1800" b="0" dirty="0">
              <a:solidFill>
                <a:srgbClr val="C4E3B0"/>
              </a:solidFill>
            </a:endParaRPr>
          </a:p>
          <a:p>
            <a:pPr marL="800100" lvl="1" indent="-342900">
              <a:buFont typeface="Arial" panose="020B0604020202020204" pitchFamily="34" charset="0"/>
              <a:buChar char="•"/>
            </a:pPr>
            <a:r>
              <a:rPr lang="en-US" b="0" dirty="0">
                <a:solidFill>
                  <a:srgbClr val="C4E3B0"/>
                </a:solidFill>
              </a:rPr>
              <a:t>Initialization that requires DOM nodes should go here.</a:t>
            </a:r>
          </a:p>
          <a:p>
            <a:pPr marL="800100" lvl="1" indent="-342900">
              <a:buFont typeface="Arial" panose="020B0604020202020204" pitchFamily="34" charset="0"/>
              <a:buChar char="•"/>
            </a:pPr>
            <a:r>
              <a:rPr lang="en-US" b="0" dirty="0">
                <a:solidFill>
                  <a:srgbClr val="C4E3B0"/>
                </a:solidFill>
              </a:rPr>
              <a:t>Its a good place to set up any subscriptions. If you do that, don’t forget to unsubscribe in </a:t>
            </a:r>
            <a:r>
              <a:rPr lang="en-US" b="0" dirty="0" err="1">
                <a:solidFill>
                  <a:srgbClr val="C4E3B0"/>
                </a:solidFill>
              </a:rPr>
              <a:t>componentWillUnmount</a:t>
            </a:r>
            <a:r>
              <a:rPr lang="en-US" b="0" dirty="0">
                <a:solidFill>
                  <a:srgbClr val="C4E3B0"/>
                </a:solidFill>
              </a:rPr>
              <a:t>(). </a:t>
            </a:r>
          </a:p>
          <a:p>
            <a:endParaRPr lang="en-US" sz="1800" b="0" dirty="0">
              <a:solidFill>
                <a:srgbClr val="C4E3B0"/>
              </a:solidFill>
            </a:endParaRPr>
          </a:p>
          <a:p>
            <a:br>
              <a:rPr lang="en-US" sz="1800" dirty="0">
                <a:solidFill>
                  <a:srgbClr val="C4E3B0"/>
                </a:solidFill>
                <a:latin typeface="+mn-lt"/>
              </a:rPr>
            </a:br>
            <a:endParaRPr lang="en-US" sz="1800" dirty="0">
              <a:solidFill>
                <a:srgbClr val="C4E3B0"/>
              </a:solidFill>
              <a:latin typeface="+mn-lt"/>
            </a:endParaRPr>
          </a:p>
        </p:txBody>
      </p:sp>
      <p:sp>
        <p:nvSpPr>
          <p:cNvPr id="22" name="TextBox 21"/>
          <p:cNvSpPr txBox="1"/>
          <p:nvPr/>
        </p:nvSpPr>
        <p:spPr>
          <a:xfrm>
            <a:off x="355600" y="1046024"/>
            <a:ext cx="7924800" cy="1754326"/>
          </a:xfrm>
          <a:prstGeom prst="rect">
            <a:avLst/>
          </a:prstGeom>
          <a:noFill/>
        </p:spPr>
        <p:txBody>
          <a:bodyPr wrap="square" rtlCol="0">
            <a:spAutoFit/>
          </a:bodyPr>
          <a:lstStyle/>
          <a:p>
            <a:r>
              <a:rPr lang="en-US" dirty="0">
                <a:solidFill>
                  <a:schemeClr val="bg1">
                    <a:lumMod val="85000"/>
                  </a:schemeClr>
                </a:solidFill>
              </a:rPr>
              <a:t> </a:t>
            </a:r>
            <a:r>
              <a:rPr lang="en-US" b="1" dirty="0">
                <a:solidFill>
                  <a:schemeClr val="bg1">
                    <a:lumMod val="85000"/>
                  </a:schemeClr>
                </a:solidFill>
              </a:rPr>
              <a:t>Constructor</a:t>
            </a:r>
            <a:r>
              <a:rPr lang="en-US" dirty="0">
                <a:solidFill>
                  <a:schemeClr val="bg1"/>
                </a:solidFill>
              </a:rPr>
              <a:t> </a:t>
            </a:r>
            <a:r>
              <a:rPr lang="en-US" b="1" dirty="0">
                <a:solidFill>
                  <a:schemeClr val="bg1"/>
                </a:solidFill>
              </a:rPr>
              <a:t>-</a:t>
            </a:r>
            <a:r>
              <a:rPr lang="en-US" dirty="0">
                <a:solidFill>
                  <a:schemeClr val="bg1"/>
                </a:solidFill>
              </a:rPr>
              <a:t> </a:t>
            </a:r>
            <a:r>
              <a:rPr lang="en-US" dirty="0">
                <a:solidFill>
                  <a:srgbClr val="C4E3B0"/>
                </a:solidFill>
              </a:rPr>
              <a:t>It is called before component is mounted. Typically, in React constructors are only used for two purposes:</a:t>
            </a:r>
          </a:p>
          <a:p>
            <a:endParaRPr lang="en-US" dirty="0">
              <a:solidFill>
                <a:srgbClr val="C4E3B0"/>
              </a:solidFill>
            </a:endParaRPr>
          </a:p>
          <a:p>
            <a:pPr marL="742950" lvl="1" indent="-285750">
              <a:buFont typeface="Arial" panose="020B0604020202020204" pitchFamily="34" charset="0"/>
              <a:buChar char="•"/>
            </a:pPr>
            <a:r>
              <a:rPr lang="en-US" dirty="0">
                <a:solidFill>
                  <a:srgbClr val="C4E3B0"/>
                </a:solidFill>
              </a:rPr>
              <a:t>Binding event handler methods to an instance</a:t>
            </a:r>
          </a:p>
          <a:p>
            <a:pPr marL="742950" lvl="1" indent="-285750">
              <a:buFont typeface="Arial" panose="020B0604020202020204" pitchFamily="34" charset="0"/>
              <a:buChar char="•"/>
            </a:pPr>
            <a:r>
              <a:rPr lang="en-US" dirty="0">
                <a:solidFill>
                  <a:srgbClr val="C4E3B0"/>
                </a:solidFill>
              </a:rPr>
              <a:t>Initializing local state by assigning an object to this.state.</a:t>
            </a:r>
          </a:p>
          <a:p>
            <a:endParaRPr lang="en-US" dirty="0">
              <a:solidFill>
                <a:schemeClr val="bg1"/>
              </a:solidFill>
            </a:endParaRPr>
          </a:p>
        </p:txBody>
      </p:sp>
      <p:sp>
        <p:nvSpPr>
          <p:cNvPr id="23" name="Title 1"/>
          <p:cNvSpPr txBox="1">
            <a:spLocks/>
          </p:cNvSpPr>
          <p:nvPr/>
        </p:nvSpPr>
        <p:spPr>
          <a:xfrm>
            <a:off x="736600" y="2114550"/>
            <a:ext cx="8636000" cy="609600"/>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pPr marL="285750" indent="-285750">
              <a:buFont typeface="Arial" panose="020B0604020202020204" pitchFamily="34" charset="0"/>
              <a:buChar char="•"/>
            </a:pPr>
            <a:endParaRPr lang="en-US" sz="1800" dirty="0">
              <a:solidFill>
                <a:srgbClr val="C4E3B0"/>
              </a:solidFill>
              <a:latin typeface="+mn-lt"/>
              <a:ea typeface="+mn-ea"/>
              <a:cs typeface="+mn-cs"/>
            </a:endParaRPr>
          </a:p>
        </p:txBody>
      </p:sp>
      <p:sp>
        <p:nvSpPr>
          <p:cNvPr id="24" name="Title 1"/>
          <p:cNvSpPr txBox="1">
            <a:spLocks/>
          </p:cNvSpPr>
          <p:nvPr/>
        </p:nvSpPr>
        <p:spPr>
          <a:xfrm>
            <a:off x="355600" y="281156"/>
            <a:ext cx="8389665" cy="45544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2400" dirty="0">
                <a:solidFill>
                  <a:schemeClr val="bg1">
                    <a:lumMod val="85000"/>
                  </a:schemeClr>
                </a:solidFill>
              </a:rPr>
              <a:t>Commonly Used Lifecycle Methods</a:t>
            </a:r>
          </a:p>
        </p:txBody>
      </p:sp>
    </p:spTree>
    <p:extLst>
      <p:ext uri="{BB962C8B-B14F-4D97-AF65-F5344CB8AC3E}">
        <p14:creationId xmlns:p14="http://schemas.microsoft.com/office/powerpoint/2010/main" val="41858229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1"/>
          <p:cNvSpPr>
            <a:spLocks noChangeArrowheads="1"/>
          </p:cNvSpPr>
          <p:nvPr/>
        </p:nvSpPr>
        <p:spPr bwMode="auto">
          <a:xfrm>
            <a:off x="486430" y="2266950"/>
            <a:ext cx="8135661" cy="1742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b="1" dirty="0" err="1">
                <a:solidFill>
                  <a:schemeClr val="bg1">
                    <a:lumMod val="85000"/>
                  </a:schemeClr>
                </a:solidFill>
              </a:rPr>
              <a:t>ComponentWillUnmount</a:t>
            </a:r>
            <a:r>
              <a:rPr lang="en-US" sz="1600" dirty="0">
                <a:solidFill>
                  <a:srgbClr val="C4E3B0"/>
                </a:solidFill>
              </a:rPr>
              <a:t>() </a:t>
            </a:r>
          </a:p>
          <a:p>
            <a:endParaRPr lang="en-US" sz="1600" dirty="0">
              <a:solidFill>
                <a:srgbClr val="C4E3B0"/>
              </a:solidFill>
            </a:endParaRPr>
          </a:p>
          <a:p>
            <a:pPr marL="800100" lvl="1" indent="-342900" defTabSz="457200">
              <a:spcBef>
                <a:spcPct val="20000"/>
              </a:spcBef>
              <a:buFont typeface="Arial"/>
              <a:buChar char="•"/>
            </a:pPr>
            <a:r>
              <a:rPr lang="en-US" dirty="0">
                <a:solidFill>
                  <a:srgbClr val="C4E3B0"/>
                </a:solidFill>
              </a:rPr>
              <a:t>Invoked immediately before a component is unmounted and destroyed. .</a:t>
            </a:r>
          </a:p>
          <a:p>
            <a:pPr marL="800100" lvl="1" indent="-342900" defTabSz="457200">
              <a:spcBef>
                <a:spcPct val="20000"/>
              </a:spcBef>
              <a:buFont typeface="Arial"/>
              <a:buChar char="•"/>
            </a:pPr>
            <a:r>
              <a:rPr lang="en-US" dirty="0">
                <a:solidFill>
                  <a:srgbClr val="C4E3B0"/>
                </a:solidFill>
              </a:rPr>
              <a:t>Perform any necessary cleanup in this method, such as invalidating timers, canceling network requests, or cleaning up any subscriptions that were created in componentDidMount().</a:t>
            </a:r>
            <a:endParaRPr kumimoji="0" lang="en-US" altLang="en-US" i="0" u="none" strike="noStrike" cap="none" normalizeH="0" baseline="0" dirty="0">
              <a:ln>
                <a:noFill/>
              </a:ln>
              <a:solidFill>
                <a:srgbClr val="C4E3B0"/>
              </a:solidFill>
              <a:effectLst/>
              <a:latin typeface="Arial" panose="020B0604020202020204" pitchFamily="34" charset="0"/>
            </a:endParaRPr>
          </a:p>
        </p:txBody>
      </p:sp>
      <p:sp>
        <p:nvSpPr>
          <p:cNvPr id="8" name="Rectangle 11"/>
          <p:cNvSpPr>
            <a:spLocks noChangeArrowheads="1"/>
          </p:cNvSpPr>
          <p:nvPr/>
        </p:nvSpPr>
        <p:spPr bwMode="auto">
          <a:xfrm>
            <a:off x="486430" y="590550"/>
            <a:ext cx="8229600" cy="1465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b="1" dirty="0">
                <a:solidFill>
                  <a:schemeClr val="bg1">
                    <a:lumMod val="85000"/>
                  </a:schemeClr>
                </a:solidFill>
              </a:rPr>
              <a:t>ComponentDidUpdate</a:t>
            </a:r>
            <a:r>
              <a:rPr lang="en-US" b="1" dirty="0">
                <a:solidFill>
                  <a:srgbClr val="C4E3B0"/>
                </a:solidFill>
              </a:rPr>
              <a:t>() </a:t>
            </a:r>
          </a:p>
          <a:p>
            <a:endParaRPr lang="en-US" b="1" dirty="0">
              <a:solidFill>
                <a:srgbClr val="C4E3B0"/>
              </a:solidFill>
            </a:endParaRPr>
          </a:p>
          <a:p>
            <a:pPr marL="800100" lvl="1" indent="-342900" defTabSz="457200">
              <a:spcBef>
                <a:spcPct val="20000"/>
              </a:spcBef>
              <a:buFont typeface="Arial"/>
              <a:buChar char="•"/>
            </a:pPr>
            <a:r>
              <a:rPr lang="en-US" dirty="0">
                <a:solidFill>
                  <a:srgbClr val="C4E3B0"/>
                </a:solidFill>
              </a:rPr>
              <a:t>Invoked immediately after updating occurs.</a:t>
            </a:r>
          </a:p>
          <a:p>
            <a:pPr marL="800100" lvl="1" indent="-342900" defTabSz="457200">
              <a:spcBef>
                <a:spcPct val="20000"/>
              </a:spcBef>
              <a:buFont typeface="Arial"/>
              <a:buChar char="•"/>
            </a:pPr>
            <a:r>
              <a:rPr lang="en-US" dirty="0">
                <a:solidFill>
                  <a:srgbClr val="C4E3B0"/>
                </a:solidFill>
              </a:rPr>
              <a:t>This is also a good place to do network requests</a:t>
            </a:r>
            <a:r>
              <a:rPr lang="en-US" sz="1600" dirty="0">
                <a:solidFill>
                  <a:srgbClr val="C4E3B0"/>
                </a:solidFill>
              </a:rPr>
              <a:t>.</a:t>
            </a:r>
            <a:endParaRPr kumimoji="0" lang="en-US" altLang="en-US" sz="1600" i="0" u="none" strike="noStrike" cap="none" normalizeH="0" baseline="0" dirty="0">
              <a:ln>
                <a:noFill/>
              </a:ln>
              <a:solidFill>
                <a:srgbClr val="C4E3B0"/>
              </a:solidFill>
              <a:effectLst/>
              <a:ea typeface="Times New Roman" panose="02020603050405020304" pitchFamily="18" charset="0"/>
            </a:endParaRPr>
          </a:p>
          <a:p>
            <a:pPr lvl="1" eaLnBrk="0" fontAlgn="base" hangingPunct="0">
              <a:spcBef>
                <a:spcPct val="0"/>
              </a:spcBef>
              <a:spcAft>
                <a:spcPct val="0"/>
              </a:spcAft>
            </a:pPr>
            <a:endParaRPr kumimoji="0" lang="en-US" altLang="en-US" sz="1600" i="0" u="none" strike="noStrike" cap="none" normalizeH="0" baseline="0" dirty="0">
              <a:ln>
                <a:noFill/>
              </a:ln>
              <a:solidFill>
                <a:srgbClr val="C4E3B0"/>
              </a:solidFill>
              <a:effectLst/>
              <a:latin typeface="Arial" panose="020B0604020202020204" pitchFamily="34" charset="0"/>
            </a:endParaRPr>
          </a:p>
        </p:txBody>
      </p:sp>
    </p:spTree>
    <p:extLst>
      <p:ext uri="{BB962C8B-B14F-4D97-AF65-F5344CB8AC3E}">
        <p14:creationId xmlns:p14="http://schemas.microsoft.com/office/powerpoint/2010/main" val="2858257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5C5C5"/>
                </a:solidFill>
              </a:rPr>
              <a:t>Rarely Used Lifecycle Methods</a:t>
            </a:r>
          </a:p>
        </p:txBody>
      </p:sp>
      <p:sp>
        <p:nvSpPr>
          <p:cNvPr id="3" name="Text Placeholder 2"/>
          <p:cNvSpPr>
            <a:spLocks noGrp="1"/>
          </p:cNvSpPr>
          <p:nvPr>
            <p:ph type="body" sz="quarter" idx="13"/>
          </p:nvPr>
        </p:nvSpPr>
        <p:spPr>
          <a:xfrm>
            <a:off x="381000" y="853373"/>
            <a:ext cx="8382000" cy="1413578"/>
          </a:xfrm>
        </p:spPr>
        <p:txBody>
          <a:bodyPr>
            <a:normAutofit/>
          </a:bodyPr>
          <a:lstStyle/>
          <a:p>
            <a:r>
              <a:rPr lang="en-US" sz="1800" dirty="0">
                <a:solidFill>
                  <a:srgbClr val="C4E3B0"/>
                </a:solidFill>
              </a:rPr>
              <a:t>shouldComponentUpdate()</a:t>
            </a:r>
          </a:p>
          <a:p>
            <a:r>
              <a:rPr lang="en-US" sz="1800" dirty="0">
                <a:solidFill>
                  <a:srgbClr val="C4E3B0"/>
                </a:solidFill>
              </a:rPr>
              <a:t>Static getDerivedStateFromProps()</a:t>
            </a:r>
          </a:p>
          <a:p>
            <a:r>
              <a:rPr lang="en-US" sz="1800" dirty="0">
                <a:solidFill>
                  <a:srgbClr val="C4E3B0"/>
                </a:solidFill>
              </a:rPr>
              <a:t>getSnapshotBeforeUpdate()</a:t>
            </a:r>
          </a:p>
          <a:p>
            <a:endParaRPr lang="en-US" sz="1800" dirty="0">
              <a:solidFill>
                <a:srgbClr val="C4E3B0"/>
              </a:solidFill>
            </a:endParaRPr>
          </a:p>
          <a:p>
            <a:endParaRPr lang="en-US" sz="1800" dirty="0">
              <a:solidFill>
                <a:srgbClr val="C4E3B0"/>
              </a:solidFill>
            </a:endParaRPr>
          </a:p>
        </p:txBody>
      </p:sp>
      <p:sp>
        <p:nvSpPr>
          <p:cNvPr id="7" name="Title 1"/>
          <p:cNvSpPr txBox="1">
            <a:spLocks/>
          </p:cNvSpPr>
          <p:nvPr/>
        </p:nvSpPr>
        <p:spPr>
          <a:xfrm>
            <a:off x="393700" y="2286001"/>
            <a:ext cx="8389665" cy="45544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dirty="0">
                <a:solidFill>
                  <a:srgbClr val="C5C5C5"/>
                </a:solidFill>
              </a:rPr>
              <a:t>Legacy Lifecycle Methods</a:t>
            </a:r>
          </a:p>
        </p:txBody>
      </p:sp>
      <p:sp>
        <p:nvSpPr>
          <p:cNvPr id="9" name="Text Placeholder 2"/>
          <p:cNvSpPr txBox="1">
            <a:spLocks/>
          </p:cNvSpPr>
          <p:nvPr/>
        </p:nvSpPr>
        <p:spPr>
          <a:xfrm>
            <a:off x="393700" y="3028950"/>
            <a:ext cx="8382000" cy="1413578"/>
          </a:xfrm>
          <a:prstGeom prst="rect">
            <a:avLst/>
          </a:prstGeom>
        </p:spPr>
        <p:txBody>
          <a:bodyPr vert="horz">
            <a:normAutofit/>
          </a:bodyPr>
          <a:lstStyle>
            <a:lvl1pPr marL="0" indent="0" algn="l" defTabSz="457200" rtl="0" eaLnBrk="1" latinLnBrk="0" hangingPunct="1">
              <a:spcBef>
                <a:spcPct val="20000"/>
              </a:spcBef>
              <a:buFont typeface="Arial"/>
              <a:buNone/>
              <a:defRPr sz="2800" kern="1200">
                <a:solidFill>
                  <a:schemeClr val="bg2"/>
                </a:solidFill>
                <a:latin typeface="+mn-lt"/>
                <a:ea typeface="+mn-ea"/>
                <a:cs typeface="+mn-cs"/>
              </a:defRPr>
            </a:lvl1pPr>
            <a:lvl2pPr marL="228600" indent="-227013" algn="l" defTabSz="457200" rtl="0" eaLnBrk="1" latinLnBrk="0" hangingPunct="1">
              <a:spcBef>
                <a:spcPct val="20000"/>
              </a:spcBef>
              <a:buClr>
                <a:schemeClr val="bg1"/>
              </a:buClr>
              <a:buFont typeface="Arial"/>
              <a:buChar char="•"/>
              <a:defRPr sz="2400" kern="1200">
                <a:solidFill>
                  <a:schemeClr val="bg2"/>
                </a:solidFill>
                <a:latin typeface="+mn-lt"/>
                <a:ea typeface="+mn-ea"/>
                <a:cs typeface="+mn-cs"/>
              </a:defRPr>
            </a:lvl2pPr>
            <a:lvl3pPr marL="287338" indent="-166688" algn="l" defTabSz="457200" rtl="0" eaLnBrk="1" latinLnBrk="0" hangingPunct="1">
              <a:spcBef>
                <a:spcPct val="20000"/>
              </a:spcBef>
              <a:buClr>
                <a:schemeClr val="bg1"/>
              </a:buClr>
              <a:buFont typeface="Arial"/>
              <a:buChar char="•"/>
              <a:defRPr sz="2000" kern="1200">
                <a:solidFill>
                  <a:schemeClr val="bg2"/>
                </a:solidFill>
                <a:latin typeface="+mn-lt"/>
                <a:ea typeface="+mn-ea"/>
                <a:cs typeface="+mn-cs"/>
              </a:defRPr>
            </a:lvl3pPr>
            <a:lvl4pPr marL="393700"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4pPr>
            <a:lvl5pPr marL="512763" indent="-176213" algn="l" defTabSz="457200" rtl="0" eaLnBrk="1" latinLnBrk="0" hangingPunct="1">
              <a:spcBef>
                <a:spcPct val="20000"/>
              </a:spcBef>
              <a:buClr>
                <a:schemeClr val="bg1"/>
              </a:buClr>
              <a:buFont typeface="Arial"/>
              <a:buChar char="•"/>
              <a:defRPr sz="1800" kern="1200">
                <a:solidFill>
                  <a:schemeClr val="bg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solidFill>
                  <a:srgbClr val="C4E3B0"/>
                </a:solidFill>
              </a:rPr>
              <a:t>UNSAFE_componentWillMount()</a:t>
            </a:r>
          </a:p>
          <a:p>
            <a:r>
              <a:rPr lang="en-US" sz="1800" dirty="0">
                <a:solidFill>
                  <a:srgbClr val="C4E3B0"/>
                </a:solidFill>
              </a:rPr>
              <a:t>UNSAFE_componentWillReceiveProps()</a:t>
            </a:r>
          </a:p>
          <a:p>
            <a:r>
              <a:rPr lang="en-US" sz="1800" dirty="0">
                <a:solidFill>
                  <a:srgbClr val="C4E3B0"/>
                </a:solidFill>
              </a:rPr>
              <a:t>UNSAFE_componentWillUpdate()</a:t>
            </a:r>
          </a:p>
        </p:txBody>
      </p:sp>
    </p:spTree>
    <p:extLst>
      <p:ext uri="{BB962C8B-B14F-4D97-AF65-F5344CB8AC3E}">
        <p14:creationId xmlns:p14="http://schemas.microsoft.com/office/powerpoint/2010/main" val="377642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D2C3F"/>
            </a:gs>
            <a:gs pos="100000">
              <a:srgbClr val="0A0D16"/>
            </a:gs>
          </a:gsLst>
        </a:gra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152400" y="1123950"/>
            <a:ext cx="8839200" cy="3318577"/>
          </a:xfrm>
        </p:spPr>
        <p:txBody>
          <a:bodyPr>
            <a:normAutofit/>
          </a:bodyPr>
          <a:lstStyle/>
          <a:p>
            <a:pPr lvl="1"/>
            <a:endParaRPr lang="en-US" sz="3200" i="1" dirty="0">
              <a:solidFill>
                <a:schemeClr val="bg1"/>
              </a:solidFill>
              <a:latin typeface="+mj-lt"/>
            </a:endParaRPr>
          </a:p>
          <a:p>
            <a:pPr marL="1587" lvl="1" indent="0" algn="ctr">
              <a:buNone/>
            </a:pPr>
            <a:r>
              <a:rPr lang="en-US" sz="3200" i="1" dirty="0">
                <a:solidFill>
                  <a:schemeClr val="bg1"/>
                </a:solidFill>
                <a:latin typeface="+mj-lt"/>
                <a:cs typeface="Arial" panose="020B0604020202020204" pitchFamily="34" charset="0"/>
              </a:rPr>
              <a:t>In the next 6 hours , we will understand the basic concepts  of React JS </a:t>
            </a:r>
            <a:r>
              <a:rPr lang="en-US" sz="3200" i="1" dirty="0">
                <a:solidFill>
                  <a:schemeClr val="tx2"/>
                </a:solidFill>
                <a:latin typeface="+mj-lt"/>
                <a:cs typeface="Arial" panose="020B0604020202020204" pitchFamily="34" charset="0"/>
              </a:rPr>
              <a:t>.</a:t>
            </a:r>
          </a:p>
        </p:txBody>
      </p:sp>
    </p:spTree>
    <p:custDataLst>
      <p:tags r:id="rId1"/>
    </p:custDataLst>
    <p:extLst>
      <p:ext uri="{BB962C8B-B14F-4D97-AF65-F5344CB8AC3E}">
        <p14:creationId xmlns:p14="http://schemas.microsoft.com/office/powerpoint/2010/main" val="28964840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98" y="0"/>
            <a:ext cx="8954403" cy="5143500"/>
          </a:xfrm>
          <a:prstGeom prst="rect">
            <a:avLst/>
          </a:prstGeom>
        </p:spPr>
      </p:pic>
    </p:spTree>
    <p:extLst>
      <p:ext uri="{BB962C8B-B14F-4D97-AF65-F5344CB8AC3E}">
        <p14:creationId xmlns:p14="http://schemas.microsoft.com/office/powerpoint/2010/main" val="25735713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0080" y="1439184"/>
            <a:ext cx="1494845" cy="492981"/>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dirty="0">
                <a:ln w="0"/>
                <a:solidFill>
                  <a:schemeClr val="accent5">
                    <a:lumMod val="50000"/>
                  </a:schemeClr>
                </a:solidFill>
                <a:effectLst>
                  <a:outerShdw blurRad="38100" dist="25400" dir="5400000" algn="ctr" rotWithShape="0">
                    <a:srgbClr val="6E747A">
                      <a:alpha val="43000"/>
                    </a:srgbClr>
                  </a:outerShdw>
                </a:effectLst>
              </a:rPr>
              <a:t>Mounting</a:t>
            </a:r>
            <a:endParaRPr lang="en-US" sz="1600" b="1" dirty="0">
              <a:ln/>
              <a:solidFill>
                <a:schemeClr val="accent5">
                  <a:lumMod val="50000"/>
                </a:schemeClr>
              </a:solidFill>
            </a:endParaRPr>
          </a:p>
        </p:txBody>
      </p:sp>
      <p:sp>
        <p:nvSpPr>
          <p:cNvPr id="5" name="Rectangle 4"/>
          <p:cNvSpPr/>
          <p:nvPr/>
        </p:nvSpPr>
        <p:spPr>
          <a:xfrm>
            <a:off x="640079" y="2182036"/>
            <a:ext cx="1494845" cy="492981"/>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dirty="0">
                <a:ln w="0"/>
                <a:solidFill>
                  <a:schemeClr val="accent5">
                    <a:lumMod val="50000"/>
                  </a:schemeClr>
                </a:solidFill>
                <a:effectLst>
                  <a:outerShdw blurRad="38100" dist="25400" dir="5400000" algn="ctr" rotWithShape="0">
                    <a:srgbClr val="6E747A">
                      <a:alpha val="43000"/>
                    </a:srgbClr>
                  </a:outerShdw>
                </a:effectLst>
              </a:rPr>
              <a:t>Updating</a:t>
            </a:r>
            <a:endParaRPr lang="en-US" sz="1600" b="1" dirty="0">
              <a:ln/>
              <a:solidFill>
                <a:schemeClr val="accent5">
                  <a:lumMod val="50000"/>
                </a:schemeClr>
              </a:solidFill>
            </a:endParaRPr>
          </a:p>
        </p:txBody>
      </p:sp>
      <p:sp>
        <p:nvSpPr>
          <p:cNvPr id="6" name="Rectangle 5"/>
          <p:cNvSpPr/>
          <p:nvPr/>
        </p:nvSpPr>
        <p:spPr>
          <a:xfrm>
            <a:off x="667907" y="2921507"/>
            <a:ext cx="1494845" cy="492981"/>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dirty="0">
                <a:ln w="0"/>
                <a:solidFill>
                  <a:schemeClr val="accent5">
                    <a:lumMod val="50000"/>
                  </a:schemeClr>
                </a:solidFill>
              </a:rPr>
              <a:t>Unmounting</a:t>
            </a:r>
            <a:endParaRPr lang="en-US" sz="1600" b="1" dirty="0">
              <a:ln/>
              <a:solidFill>
                <a:schemeClr val="accent5">
                  <a:lumMod val="50000"/>
                </a:schemeClr>
              </a:solidFill>
            </a:endParaRPr>
          </a:p>
        </p:txBody>
      </p:sp>
      <p:sp>
        <p:nvSpPr>
          <p:cNvPr id="7" name="Rectangle 6"/>
          <p:cNvSpPr/>
          <p:nvPr/>
        </p:nvSpPr>
        <p:spPr>
          <a:xfrm>
            <a:off x="667907" y="3660978"/>
            <a:ext cx="1494845" cy="49298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pc="50" dirty="0">
                <a:ln w="0"/>
                <a:solidFill>
                  <a:schemeClr val="accent5">
                    <a:lumMod val="50000"/>
                  </a:schemeClr>
                </a:solidFill>
                <a:effectLst>
                  <a:innerShdw blurRad="63500" dist="50800" dir="13500000">
                    <a:srgbClr val="000000">
                      <a:alpha val="50000"/>
                    </a:srgbClr>
                  </a:innerShdw>
                </a:effectLst>
              </a:rPr>
              <a:t>Error Handling</a:t>
            </a:r>
          </a:p>
        </p:txBody>
      </p:sp>
      <p:sp>
        <p:nvSpPr>
          <p:cNvPr id="8" name="Rectangle 7"/>
          <p:cNvSpPr/>
          <p:nvPr/>
        </p:nvSpPr>
        <p:spPr>
          <a:xfrm>
            <a:off x="2390957" y="1431230"/>
            <a:ext cx="6098648" cy="49298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95000"/>
                  </a:schemeClr>
                </a:solidFill>
              </a:rPr>
              <a:t>A component is generally mounted when its first created and implanted into the DOM. It usually takes place when it is rendered for the first time.</a:t>
            </a:r>
          </a:p>
        </p:txBody>
      </p:sp>
      <p:sp>
        <p:nvSpPr>
          <p:cNvPr id="9" name="Rectangle 8"/>
          <p:cNvSpPr/>
          <p:nvPr/>
        </p:nvSpPr>
        <p:spPr>
          <a:xfrm>
            <a:off x="2390955" y="2182035"/>
            <a:ext cx="6098650" cy="492981"/>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95000"/>
                  </a:schemeClr>
                </a:solidFill>
              </a:rPr>
              <a:t>An update can be caused by changes to props or state</a:t>
            </a:r>
          </a:p>
        </p:txBody>
      </p:sp>
      <p:sp>
        <p:nvSpPr>
          <p:cNvPr id="10" name="Rectangle 9"/>
          <p:cNvSpPr/>
          <p:nvPr/>
        </p:nvSpPr>
        <p:spPr>
          <a:xfrm>
            <a:off x="2446611" y="2919719"/>
            <a:ext cx="6098650" cy="492981"/>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95000"/>
                  </a:schemeClr>
                </a:solidFill>
              </a:rPr>
              <a:t>This method is called when a component is being removed from the DOM</a:t>
            </a:r>
          </a:p>
        </p:txBody>
      </p:sp>
      <p:sp>
        <p:nvSpPr>
          <p:cNvPr id="11" name="Rectangle 10"/>
          <p:cNvSpPr/>
          <p:nvPr/>
        </p:nvSpPr>
        <p:spPr>
          <a:xfrm>
            <a:off x="2390955" y="3657403"/>
            <a:ext cx="6098650" cy="492981"/>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95000"/>
                  </a:schemeClr>
                </a:solidFill>
              </a:rPr>
              <a:t>These methods are called when there is an error during rendering, in a lifecycle method, or in the constructor of any child component.</a:t>
            </a:r>
          </a:p>
        </p:txBody>
      </p:sp>
      <p:sp>
        <p:nvSpPr>
          <p:cNvPr id="12" name="Title 1"/>
          <p:cNvSpPr>
            <a:spLocks noGrp="1"/>
          </p:cNvSpPr>
          <p:nvPr>
            <p:ph type="title"/>
          </p:nvPr>
        </p:nvSpPr>
        <p:spPr>
          <a:xfrm>
            <a:off x="384048" y="274320"/>
            <a:ext cx="8385048" cy="795528"/>
          </a:xfrm>
        </p:spPr>
        <p:txBody>
          <a:bodyPr/>
          <a:lstStyle/>
          <a:p>
            <a:r>
              <a:rPr lang="en-US" sz="2400" dirty="0">
                <a:solidFill>
                  <a:schemeClr val="bg1">
                    <a:lumMod val="85000"/>
                  </a:schemeClr>
                </a:solidFill>
              </a:rPr>
              <a:t>New Component Lifecycle </a:t>
            </a:r>
          </a:p>
        </p:txBody>
      </p:sp>
    </p:spTree>
    <p:extLst>
      <p:ext uri="{BB962C8B-B14F-4D97-AF65-F5344CB8AC3E}">
        <p14:creationId xmlns:p14="http://schemas.microsoft.com/office/powerpoint/2010/main" val="3734346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90957" y="1431230"/>
            <a:ext cx="6098648" cy="492981"/>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95000"/>
                  </a:schemeClr>
                </a:solidFill>
              </a:rPr>
              <a:t>constructor(), static getDerivedStateFromProps(), render(), componentDidMount()</a:t>
            </a:r>
          </a:p>
        </p:txBody>
      </p:sp>
      <p:sp>
        <p:nvSpPr>
          <p:cNvPr id="6" name="Rectangle 5"/>
          <p:cNvSpPr/>
          <p:nvPr/>
        </p:nvSpPr>
        <p:spPr>
          <a:xfrm>
            <a:off x="2390955" y="2182035"/>
            <a:ext cx="6098650" cy="492981"/>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95000"/>
                  </a:schemeClr>
                </a:solidFill>
              </a:rPr>
              <a:t>static getDerivedStateFromProps(), shouldComponentUpdate(), render(), getSnapshotBeforeUpdate(), componentDidUpdate()</a:t>
            </a:r>
          </a:p>
        </p:txBody>
      </p:sp>
      <p:sp>
        <p:nvSpPr>
          <p:cNvPr id="7" name="Rectangle 6"/>
          <p:cNvSpPr/>
          <p:nvPr/>
        </p:nvSpPr>
        <p:spPr>
          <a:xfrm>
            <a:off x="2446611" y="2919719"/>
            <a:ext cx="6098650" cy="492981"/>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95000"/>
                  </a:schemeClr>
                </a:solidFill>
              </a:rPr>
              <a:t>componentWillUnmount()</a:t>
            </a:r>
          </a:p>
        </p:txBody>
      </p:sp>
      <p:sp>
        <p:nvSpPr>
          <p:cNvPr id="8" name="Rectangle 7"/>
          <p:cNvSpPr/>
          <p:nvPr/>
        </p:nvSpPr>
        <p:spPr>
          <a:xfrm>
            <a:off x="2390955" y="3657403"/>
            <a:ext cx="6098650" cy="492981"/>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lumMod val="95000"/>
                  </a:schemeClr>
                </a:solidFill>
              </a:rPr>
              <a:t>static getDerivedStateFromError(), componentDidCatch()</a:t>
            </a:r>
          </a:p>
        </p:txBody>
      </p:sp>
      <p:sp>
        <p:nvSpPr>
          <p:cNvPr id="17" name="Rectangle 16"/>
          <p:cNvSpPr/>
          <p:nvPr/>
        </p:nvSpPr>
        <p:spPr>
          <a:xfrm>
            <a:off x="640080" y="1439184"/>
            <a:ext cx="1494845" cy="492981"/>
          </a:xfrm>
          <a:prstGeom prst="rect">
            <a:avLst/>
          </a:prstGeom>
          <a:solidFill>
            <a:srgbClr val="3FD6FF"/>
          </a:solidFill>
          <a:ln>
            <a:solidFill>
              <a:srgbClr val="3FD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dirty="0">
                <a:ln w="0"/>
                <a:solidFill>
                  <a:schemeClr val="accent5">
                    <a:lumMod val="50000"/>
                  </a:schemeClr>
                </a:solidFill>
                <a:effectLst>
                  <a:outerShdw blurRad="38100" dist="25400" dir="5400000" algn="ctr" rotWithShape="0">
                    <a:srgbClr val="6E747A">
                      <a:alpha val="43000"/>
                    </a:srgbClr>
                  </a:outerShdw>
                </a:effectLst>
              </a:rPr>
              <a:t>Mounting</a:t>
            </a:r>
            <a:endParaRPr lang="en-US" sz="1600" b="1" dirty="0">
              <a:ln/>
              <a:solidFill>
                <a:schemeClr val="accent5">
                  <a:lumMod val="50000"/>
                </a:schemeClr>
              </a:solidFill>
            </a:endParaRPr>
          </a:p>
        </p:txBody>
      </p:sp>
      <p:sp>
        <p:nvSpPr>
          <p:cNvPr id="18" name="Rectangle 17"/>
          <p:cNvSpPr/>
          <p:nvPr/>
        </p:nvSpPr>
        <p:spPr>
          <a:xfrm>
            <a:off x="640079" y="2182036"/>
            <a:ext cx="1494845" cy="492981"/>
          </a:xfrm>
          <a:prstGeom prst="rect">
            <a:avLst/>
          </a:prstGeom>
          <a:solidFill>
            <a:srgbClr val="659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dirty="0">
                <a:ln w="0"/>
                <a:solidFill>
                  <a:schemeClr val="accent5">
                    <a:lumMod val="50000"/>
                  </a:schemeClr>
                </a:solidFill>
                <a:effectLst>
                  <a:outerShdw blurRad="38100" dist="25400" dir="5400000" algn="ctr" rotWithShape="0">
                    <a:srgbClr val="6E747A">
                      <a:alpha val="43000"/>
                    </a:srgbClr>
                  </a:outerShdw>
                </a:effectLst>
              </a:rPr>
              <a:t>Updating</a:t>
            </a:r>
            <a:endParaRPr lang="en-US" sz="1600" b="1" dirty="0">
              <a:ln/>
              <a:solidFill>
                <a:schemeClr val="accent5">
                  <a:lumMod val="50000"/>
                </a:schemeClr>
              </a:solidFill>
            </a:endParaRPr>
          </a:p>
        </p:txBody>
      </p:sp>
      <p:sp>
        <p:nvSpPr>
          <p:cNvPr id="19" name="Rectangle 18"/>
          <p:cNvSpPr/>
          <p:nvPr/>
        </p:nvSpPr>
        <p:spPr>
          <a:xfrm>
            <a:off x="667907" y="2921507"/>
            <a:ext cx="1494845" cy="492981"/>
          </a:xfrm>
          <a:prstGeom prst="rect">
            <a:avLst/>
          </a:prstGeom>
          <a:solidFill>
            <a:srgbClr val="FFDB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r>
              <a:rPr lang="en-US" sz="1600" b="1" dirty="0">
                <a:ln w="0"/>
                <a:solidFill>
                  <a:schemeClr val="accent5">
                    <a:lumMod val="50000"/>
                  </a:schemeClr>
                </a:solidFill>
              </a:rPr>
              <a:t>Unmounting</a:t>
            </a:r>
            <a:endParaRPr lang="en-US" sz="1600" b="1" dirty="0">
              <a:ln/>
              <a:solidFill>
                <a:schemeClr val="accent5">
                  <a:lumMod val="50000"/>
                </a:schemeClr>
              </a:solidFill>
            </a:endParaRPr>
          </a:p>
        </p:txBody>
      </p:sp>
      <p:sp>
        <p:nvSpPr>
          <p:cNvPr id="20" name="Rectangle 19"/>
          <p:cNvSpPr/>
          <p:nvPr/>
        </p:nvSpPr>
        <p:spPr>
          <a:xfrm>
            <a:off x="667907" y="3660978"/>
            <a:ext cx="1494845" cy="492981"/>
          </a:xfrm>
          <a:prstGeom prst="rect">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pc="50" dirty="0">
                <a:ln w="0"/>
                <a:solidFill>
                  <a:schemeClr val="accent5">
                    <a:lumMod val="50000"/>
                  </a:schemeClr>
                </a:solidFill>
                <a:effectLst>
                  <a:innerShdw blurRad="63500" dist="50800" dir="13500000">
                    <a:srgbClr val="000000">
                      <a:alpha val="50000"/>
                    </a:srgbClr>
                  </a:innerShdw>
                </a:effectLst>
              </a:rPr>
              <a:t>Error Handling</a:t>
            </a:r>
          </a:p>
        </p:txBody>
      </p:sp>
      <p:sp>
        <p:nvSpPr>
          <p:cNvPr id="21" name="Title 1"/>
          <p:cNvSpPr>
            <a:spLocks noGrp="1"/>
          </p:cNvSpPr>
          <p:nvPr>
            <p:ph type="title"/>
          </p:nvPr>
        </p:nvSpPr>
        <p:spPr>
          <a:xfrm>
            <a:off x="384048" y="274320"/>
            <a:ext cx="8385048" cy="795528"/>
          </a:xfrm>
        </p:spPr>
        <p:txBody>
          <a:bodyPr/>
          <a:lstStyle/>
          <a:p>
            <a:r>
              <a:rPr lang="en-US" sz="2400" dirty="0">
                <a:solidFill>
                  <a:schemeClr val="bg1">
                    <a:lumMod val="85000"/>
                  </a:schemeClr>
                </a:solidFill>
              </a:rPr>
              <a:t>New Component Lifecycle (Contd..) </a:t>
            </a:r>
          </a:p>
        </p:txBody>
      </p:sp>
    </p:spTree>
    <p:extLst>
      <p:ext uri="{BB962C8B-B14F-4D97-AF65-F5344CB8AC3E}">
        <p14:creationId xmlns:p14="http://schemas.microsoft.com/office/powerpoint/2010/main" val="112413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3CD1251-6DDB-4BD8-BFB1-9E8264645C94}"/>
              </a:ext>
            </a:extLst>
          </p:cNvPr>
          <p:cNvSpPr txBox="1">
            <a:spLocks/>
          </p:cNvSpPr>
          <p:nvPr/>
        </p:nvSpPr>
        <p:spPr>
          <a:xfrm>
            <a:off x="384048" y="331860"/>
            <a:ext cx="8385048" cy="307649"/>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chemeClr val="bg1">
                    <a:lumMod val="85000"/>
                  </a:schemeClr>
                </a:solidFill>
              </a:rPr>
              <a:t>Event Handling</a:t>
            </a:r>
            <a:endParaRPr lang="en-US" dirty="0">
              <a:solidFill>
                <a:schemeClr val="bg1">
                  <a:lumMod val="85000"/>
                </a:schemeClr>
              </a:solidFill>
            </a:endParaRPr>
          </a:p>
        </p:txBody>
      </p:sp>
      <p:sp>
        <p:nvSpPr>
          <p:cNvPr id="6" name="TextBox 5"/>
          <p:cNvSpPr txBox="1"/>
          <p:nvPr/>
        </p:nvSpPr>
        <p:spPr>
          <a:xfrm>
            <a:off x="384048" y="971550"/>
            <a:ext cx="8385048"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C4E3B0"/>
                </a:solidFill>
              </a:rPr>
              <a:t> Events are named using camelCase instead of just using the lowercase. i.e. onSubmit, onChange etc.</a:t>
            </a:r>
          </a:p>
          <a:p>
            <a:pPr marL="285750" indent="-285750">
              <a:buFont typeface="Arial" panose="020B0604020202020204" pitchFamily="34" charset="0"/>
              <a:buChar char="•"/>
            </a:pPr>
            <a:endParaRPr lang="en-US" sz="1600" dirty="0">
              <a:solidFill>
                <a:srgbClr val="C4E3B0"/>
              </a:solidFill>
            </a:endParaRPr>
          </a:p>
          <a:p>
            <a:pPr marL="285750" indent="-285750">
              <a:buFont typeface="Arial" panose="020B0604020202020204" pitchFamily="34" charset="0"/>
              <a:buChar char="•"/>
            </a:pPr>
            <a:r>
              <a:rPr lang="en-US" sz="1600" dirty="0">
                <a:solidFill>
                  <a:srgbClr val="C4E3B0"/>
                </a:solidFill>
              </a:rPr>
              <a:t>Events are passed as functions instead of strings.</a:t>
            </a:r>
          </a:p>
          <a:p>
            <a:pPr marL="285750" indent="-285750">
              <a:buFont typeface="Arial" panose="020B0604020202020204" pitchFamily="34" charset="0"/>
              <a:buChar char="•"/>
            </a:pPr>
            <a:endParaRPr lang="en-US" sz="1600" dirty="0">
              <a:solidFill>
                <a:srgbClr val="C4E3B0"/>
              </a:solidFill>
            </a:endParaRPr>
          </a:p>
          <a:p>
            <a:pPr marL="285750" indent="-285750">
              <a:buFont typeface="Arial" panose="020B0604020202020204" pitchFamily="34" charset="0"/>
              <a:buChar char="•"/>
            </a:pPr>
            <a:r>
              <a:rPr lang="en-US" sz="1600" dirty="0">
                <a:solidFill>
                  <a:srgbClr val="C4E3B0"/>
                </a:solidFill>
              </a:rPr>
              <a:t>Events are the triggered reactions to specific actions like mouse hover, mouse click, key press, etc.</a:t>
            </a:r>
          </a:p>
          <a:p>
            <a:pPr marL="285750" indent="-285750">
              <a:buFont typeface="Arial" panose="020B0604020202020204" pitchFamily="34" charset="0"/>
              <a:buChar char="•"/>
            </a:pPr>
            <a:endParaRPr lang="en-US" sz="1600" dirty="0">
              <a:solidFill>
                <a:srgbClr val="C4E3B0"/>
              </a:solidFill>
            </a:endParaRPr>
          </a:p>
          <a:p>
            <a:pPr marL="285750" indent="-285750">
              <a:buFont typeface="Arial" panose="020B0604020202020204" pitchFamily="34" charset="0"/>
              <a:buChar char="•"/>
            </a:pPr>
            <a:r>
              <a:rPr lang="en-US" sz="1600" dirty="0">
                <a:solidFill>
                  <a:srgbClr val="C4E3B0"/>
                </a:solidFill>
              </a:rPr>
              <a:t>Handling these events are similar to handling events in DOM elements.</a:t>
            </a:r>
          </a:p>
          <a:p>
            <a:pPr marL="285750" indent="-285750">
              <a:buFont typeface="Arial" panose="020B0604020202020204" pitchFamily="34" charset="0"/>
              <a:buChar char="•"/>
            </a:pPr>
            <a:endParaRPr lang="en-US" sz="1600" dirty="0">
              <a:solidFill>
                <a:srgbClr val="C4E3B0"/>
              </a:solidFill>
            </a:endParaRPr>
          </a:p>
          <a:p>
            <a:pPr marL="285750" indent="-285750">
              <a:buFont typeface="Arial" panose="020B0604020202020204" pitchFamily="34" charset="0"/>
              <a:buChar char="•"/>
            </a:pPr>
            <a:r>
              <a:rPr lang="en-US" sz="1600" dirty="0">
                <a:solidFill>
                  <a:srgbClr val="C4E3B0"/>
                </a:solidFill>
              </a:rPr>
              <a:t>Event are either to be bind as arrow function i.e. ()=&gt;{} to bind the context of this or should be bind in constructor of the component.</a:t>
            </a:r>
          </a:p>
          <a:p>
            <a:pPr marL="285750" indent="-285750">
              <a:buFont typeface="Arial" panose="020B0604020202020204" pitchFamily="34" charset="0"/>
              <a:buChar char="•"/>
            </a:pPr>
            <a:endParaRPr lang="en-US" sz="1600" dirty="0">
              <a:solidFill>
                <a:srgbClr val="C4E3B0"/>
              </a:solidFill>
            </a:endParaRPr>
          </a:p>
          <a:p>
            <a:pPr marL="285750" indent="-285750">
              <a:buFont typeface="Arial" panose="020B0604020202020204" pitchFamily="34" charset="0"/>
              <a:buChar char="•"/>
            </a:pPr>
            <a:r>
              <a:rPr lang="en-US" sz="1600" dirty="0">
                <a:solidFill>
                  <a:srgbClr val="C4E3B0"/>
                </a:solidFill>
              </a:rPr>
              <a:t>Event propagation is not stopped automatically. It has to be triggered appropriately. i.e. – onSubmit a form will make an actual submit if not stop.</a:t>
            </a:r>
            <a:endParaRPr lang="en-US" sz="1600" dirty="0"/>
          </a:p>
        </p:txBody>
      </p:sp>
    </p:spTree>
    <p:extLst>
      <p:ext uri="{BB962C8B-B14F-4D97-AF65-F5344CB8AC3E}">
        <p14:creationId xmlns:p14="http://schemas.microsoft.com/office/powerpoint/2010/main" val="4794038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CD1251-6DDB-4BD8-BFB1-9E8264645C94}"/>
              </a:ext>
            </a:extLst>
          </p:cNvPr>
          <p:cNvSpPr>
            <a:spLocks noGrp="1"/>
          </p:cNvSpPr>
          <p:nvPr>
            <p:ph type="title"/>
          </p:nvPr>
        </p:nvSpPr>
        <p:spPr>
          <a:xfrm>
            <a:off x="384048" y="1001460"/>
            <a:ext cx="8385048" cy="2103690"/>
          </a:xfrm>
        </p:spPr>
        <p:txBody>
          <a:bodyPr>
            <a:noAutofit/>
          </a:bodyPr>
          <a:lstStyle/>
          <a:p>
            <a:r>
              <a:rPr lang="en-US" sz="1600" b="0" dirty="0">
                <a:solidFill>
                  <a:srgbClr val="C4E3B0"/>
                </a:solidFill>
                <a:latin typeface="+mn-lt"/>
              </a:rPr>
              <a:t>In  JavaScript, you want to create a new array from an available array by converting each element of the original array to create the corresponding element of the new array, you can use map() method.  </a:t>
            </a:r>
            <a:br>
              <a:rPr lang="en-US" sz="1600" b="0" dirty="0">
                <a:solidFill>
                  <a:srgbClr val="C4E3B0"/>
                </a:solidFill>
                <a:latin typeface="+mn-lt"/>
              </a:rPr>
            </a:br>
            <a:br>
              <a:rPr lang="en-US" sz="1600" b="0" dirty="0">
                <a:solidFill>
                  <a:srgbClr val="C4E3B0"/>
                </a:solidFill>
                <a:latin typeface="+mn-lt"/>
              </a:rPr>
            </a:br>
            <a:r>
              <a:rPr lang="en-US" sz="1600" b="0" dirty="0">
                <a:solidFill>
                  <a:srgbClr val="C4E3B0"/>
                </a:solidFill>
                <a:latin typeface="+mn-lt"/>
              </a:rPr>
              <a:t>For example, you have an array of integer numbers, such as [1, 2, 5], and you want to create another array by multiplying each element of the initial array by 10. </a:t>
            </a:r>
            <a:br>
              <a:rPr lang="en-US" sz="1600" b="0" dirty="0">
                <a:solidFill>
                  <a:srgbClr val="C4E3B0"/>
                </a:solidFill>
                <a:latin typeface="+mn-lt"/>
              </a:rPr>
            </a:br>
            <a:br>
              <a:rPr lang="nn-NO" sz="1600" b="0" dirty="0">
                <a:solidFill>
                  <a:srgbClr val="C4E3B0"/>
                </a:solidFill>
                <a:latin typeface="+mn-lt"/>
              </a:rPr>
            </a:br>
            <a:endParaRPr lang="en-US" sz="1600" b="0" dirty="0">
              <a:solidFill>
                <a:srgbClr val="C4E3B0"/>
              </a:solidFill>
              <a:latin typeface="+mn-lt"/>
            </a:endParaRPr>
          </a:p>
        </p:txBody>
      </p:sp>
      <p:sp>
        <p:nvSpPr>
          <p:cNvPr id="5" name="Title 1">
            <a:extLst>
              <a:ext uri="{FF2B5EF4-FFF2-40B4-BE49-F238E27FC236}">
                <a16:creationId xmlns:a16="http://schemas.microsoft.com/office/drawing/2014/main" id="{93CD1251-6DDB-4BD8-BFB1-9E8264645C94}"/>
              </a:ext>
            </a:extLst>
          </p:cNvPr>
          <p:cNvSpPr txBox="1">
            <a:spLocks/>
          </p:cNvSpPr>
          <p:nvPr/>
        </p:nvSpPr>
        <p:spPr>
          <a:xfrm>
            <a:off x="384048" y="340406"/>
            <a:ext cx="8385048" cy="307649"/>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chemeClr val="bg1">
                    <a:lumMod val="85000"/>
                  </a:schemeClr>
                </a:solidFill>
              </a:rPr>
              <a:t>List and Keys</a:t>
            </a:r>
            <a:endParaRPr lang="en-US" dirty="0">
              <a:solidFill>
                <a:schemeClr val="bg1">
                  <a:lumMod val="85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890" y="3076575"/>
            <a:ext cx="4248150" cy="18573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680" y="3051294"/>
            <a:ext cx="4382574" cy="1882656"/>
          </a:xfrm>
          <a:prstGeom prst="rect">
            <a:avLst/>
          </a:prstGeom>
        </p:spPr>
      </p:pic>
    </p:spTree>
    <p:extLst>
      <p:ext uri="{BB962C8B-B14F-4D97-AF65-F5344CB8AC3E}">
        <p14:creationId xmlns:p14="http://schemas.microsoft.com/office/powerpoint/2010/main" val="39887119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CD1251-6DDB-4BD8-BFB1-9E8264645C94}"/>
              </a:ext>
            </a:extLst>
          </p:cNvPr>
          <p:cNvSpPr>
            <a:spLocks noGrp="1"/>
          </p:cNvSpPr>
          <p:nvPr>
            <p:ph type="title"/>
          </p:nvPr>
        </p:nvSpPr>
        <p:spPr>
          <a:xfrm>
            <a:off x="384048" y="1047750"/>
            <a:ext cx="3730752" cy="3601188"/>
          </a:xfrm>
        </p:spPr>
        <p:txBody>
          <a:bodyPr>
            <a:normAutofit fontScale="90000"/>
          </a:bodyPr>
          <a:lstStyle/>
          <a:p>
            <a:r>
              <a:rPr lang="en-US" sz="1800" b="0" dirty="0">
                <a:solidFill>
                  <a:srgbClr val="C4E3B0"/>
                </a:solidFill>
                <a:latin typeface="+mn-lt"/>
              </a:rPr>
              <a:t>Keys helps  React distinguish items in a list. It helps the React manage the changed items, new items added, or items removed from the list.</a:t>
            </a:r>
            <a:br>
              <a:rPr lang="en-US" sz="1800" b="0" dirty="0">
                <a:solidFill>
                  <a:srgbClr val="C4E3B0"/>
                </a:solidFill>
                <a:latin typeface="+mn-lt"/>
              </a:rPr>
            </a:br>
            <a:br>
              <a:rPr lang="en-US" sz="1800" b="0" dirty="0">
                <a:solidFill>
                  <a:srgbClr val="C4E3B0"/>
                </a:solidFill>
                <a:latin typeface="+mn-lt"/>
              </a:rPr>
            </a:br>
            <a:r>
              <a:rPr lang="en-US" sz="1800" b="0" dirty="0">
                <a:solidFill>
                  <a:srgbClr val="C4E3B0"/>
                </a:solidFill>
                <a:latin typeface="+mn-lt"/>
              </a:rPr>
              <a:t>From an array of objects, you create a new array containing tags, </a:t>
            </a:r>
            <a:br>
              <a:rPr lang="en-US" sz="1800" b="0" dirty="0">
                <a:solidFill>
                  <a:srgbClr val="C4E3B0"/>
                </a:solidFill>
                <a:latin typeface="+mn-lt"/>
              </a:rPr>
            </a:br>
            <a:r>
              <a:rPr lang="en-US" sz="1800" b="0" dirty="0">
                <a:solidFill>
                  <a:srgbClr val="C4E3B0"/>
                </a:solidFill>
                <a:latin typeface="+mn-lt"/>
              </a:rPr>
              <a:t>which should have the key attribute, </a:t>
            </a:r>
            <a:br>
              <a:rPr lang="en-US" sz="1800" b="0" dirty="0">
                <a:solidFill>
                  <a:srgbClr val="C4E3B0"/>
                </a:solidFill>
                <a:latin typeface="+mn-lt"/>
              </a:rPr>
            </a:br>
            <a:r>
              <a:rPr lang="en-US" sz="1800" b="0" dirty="0">
                <a:solidFill>
                  <a:srgbClr val="C4E3B0"/>
                </a:solidFill>
                <a:latin typeface="+mn-lt"/>
              </a:rPr>
              <a:t>and their values are not allowed to be the same.</a:t>
            </a:r>
          </a:p>
        </p:txBody>
      </p:sp>
      <p:sp>
        <p:nvSpPr>
          <p:cNvPr id="5" name="Title 1">
            <a:extLst>
              <a:ext uri="{FF2B5EF4-FFF2-40B4-BE49-F238E27FC236}">
                <a16:creationId xmlns:a16="http://schemas.microsoft.com/office/drawing/2014/main" id="{93CD1251-6DDB-4BD8-BFB1-9E8264645C94}"/>
              </a:ext>
            </a:extLst>
          </p:cNvPr>
          <p:cNvSpPr txBox="1">
            <a:spLocks/>
          </p:cNvSpPr>
          <p:nvPr/>
        </p:nvSpPr>
        <p:spPr>
          <a:xfrm>
            <a:off x="384048" y="340406"/>
            <a:ext cx="8385048" cy="307649"/>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a:solidFill>
                  <a:schemeClr val="bg1">
                    <a:lumMod val="85000"/>
                  </a:schemeClr>
                </a:solidFill>
              </a:rPr>
              <a:t>Keys</a:t>
            </a:r>
            <a:endParaRPr lang="en-US" dirty="0">
              <a:solidFill>
                <a:schemeClr val="bg1">
                  <a:lumMod val="85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457" y="742950"/>
            <a:ext cx="4516143" cy="4168747"/>
          </a:xfrm>
          <a:prstGeom prst="rect">
            <a:avLst/>
          </a:prstGeom>
        </p:spPr>
      </p:pic>
    </p:spTree>
    <p:extLst>
      <p:ext uri="{BB962C8B-B14F-4D97-AF65-F5344CB8AC3E}">
        <p14:creationId xmlns:p14="http://schemas.microsoft.com/office/powerpoint/2010/main" val="1319167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57150"/>
            <a:ext cx="2590800" cy="510204"/>
          </a:xfrm>
          <a:prstGeom prst="rect">
            <a:avLst/>
          </a:prstGeom>
          <a:noFill/>
        </p:spPr>
        <p:txBody>
          <a:bodyPr wrap="square" rtlCol="0">
            <a:spAutoFit/>
          </a:bodyPr>
          <a:lstStyle/>
          <a:p>
            <a:pPr>
              <a:lnSpc>
                <a:spcPts val="3467"/>
              </a:lnSpc>
            </a:pPr>
            <a:r>
              <a:rPr lang="en-US" sz="24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228600" y="514350"/>
            <a:ext cx="8458200" cy="5339923"/>
          </a:xfrm>
          <a:prstGeom prst="rect">
            <a:avLst/>
          </a:prstGeom>
        </p:spPr>
        <p:txBody>
          <a:bodyPr wrap="square">
            <a:spAutoFit/>
          </a:bodyPr>
          <a:lstStyle/>
          <a:p>
            <a:pPr marL="342900" indent="-342900">
              <a:buFont typeface="+mj-lt"/>
              <a:buAutoNum type="arabicPeriod"/>
            </a:pPr>
            <a:r>
              <a:rPr lang="en-US" sz="1400" dirty="0">
                <a:solidFill>
                  <a:schemeClr val="bg1">
                    <a:lumMod val="85000"/>
                  </a:schemeClr>
                </a:solidFill>
              </a:rPr>
              <a:t>Which method in a React Component is called after the component is rendered for the first time?</a:t>
            </a:r>
          </a:p>
          <a:p>
            <a:pPr marL="342900" indent="-342900">
              <a:buFont typeface="+mj-lt"/>
              <a:buAutoNum type="arabicPeriod"/>
            </a:pP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componentDidUpdate</a:t>
            </a: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componentDidMount</a:t>
            </a: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componentMounted</a:t>
            </a: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componentUpdated</a:t>
            </a:r>
            <a:endParaRPr lang="en-US" sz="1400" dirty="0">
              <a:solidFill>
                <a:schemeClr val="bg1">
                  <a:lumMod val="85000"/>
                </a:schemeClr>
              </a:solidFill>
            </a:endParaRPr>
          </a:p>
          <a:p>
            <a:pPr marL="342900" indent="-342900">
              <a:buFont typeface="+mj-lt"/>
              <a:buAutoNum type="arabicPeriod"/>
            </a:pPr>
            <a:endParaRPr lang="en-US" sz="1400" dirty="0">
              <a:solidFill>
                <a:schemeClr val="bg1">
                  <a:lumMod val="85000"/>
                </a:schemeClr>
              </a:solidFill>
            </a:endParaRPr>
          </a:p>
          <a:p>
            <a:pPr marL="342900" indent="-342900">
              <a:spcAft>
                <a:spcPts val="600"/>
              </a:spcAft>
              <a:buFont typeface="+mj-lt"/>
              <a:buAutoNum type="arabicPeriod"/>
            </a:pPr>
            <a:r>
              <a:rPr lang="en-US" sz="1400" dirty="0">
                <a:solidFill>
                  <a:schemeClr val="bg1">
                    <a:lumMod val="85000"/>
                  </a:schemeClr>
                </a:solidFill>
              </a:rPr>
              <a:t>Which of the following mounting methods are invoked before the component is inserted into DOM?</a:t>
            </a:r>
          </a:p>
          <a:p>
            <a:pPr marL="342900" indent="-342900">
              <a:buFont typeface="+mj-lt"/>
              <a:buAutoNum type="arabicPeriod"/>
            </a:pP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getInitialState</a:t>
            </a: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componentDidMount</a:t>
            </a: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componentWillMount</a:t>
            </a: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componentWillUnmount</a:t>
            </a:r>
            <a:endParaRPr lang="en-US" sz="1400" dirty="0">
              <a:solidFill>
                <a:schemeClr val="bg1">
                  <a:lumMod val="85000"/>
                </a:schemeClr>
              </a:solidFill>
            </a:endParaRPr>
          </a:p>
          <a:p>
            <a:pPr marL="342900" indent="-342900">
              <a:buFont typeface="+mj-lt"/>
              <a:buAutoNum type="arabicPeriod"/>
            </a:pPr>
            <a:endParaRPr lang="en-US" sz="1400" dirty="0">
              <a:solidFill>
                <a:schemeClr val="bg1">
                  <a:lumMod val="85000"/>
                </a:schemeClr>
              </a:solidFill>
            </a:endParaRPr>
          </a:p>
          <a:p>
            <a:pPr marL="342900" indent="-342900">
              <a:buFont typeface="+mj-lt"/>
              <a:buAutoNum type="arabicPeriod"/>
            </a:pPr>
            <a:r>
              <a:rPr lang="en-US" sz="1400" dirty="0">
                <a:solidFill>
                  <a:schemeClr val="bg1">
                    <a:lumMod val="85000"/>
                  </a:schemeClr>
                </a:solidFill>
              </a:rPr>
              <a:t>React Lifecycle method static </a:t>
            </a:r>
            <a:r>
              <a:rPr lang="en-US" sz="1400" dirty="0" err="1">
                <a:solidFill>
                  <a:schemeClr val="bg1">
                    <a:lumMod val="85000"/>
                  </a:schemeClr>
                </a:solidFill>
              </a:rPr>
              <a:t>getDerivedSateFromProps</a:t>
            </a:r>
            <a:r>
              <a:rPr lang="en-US" sz="1400" dirty="0">
                <a:solidFill>
                  <a:schemeClr val="bg1">
                    <a:lumMod val="85000"/>
                  </a:schemeClr>
                </a:solidFill>
              </a:rPr>
              <a:t>(props , state) is called when…</a:t>
            </a:r>
          </a:p>
          <a:p>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Component is created for the first time</a:t>
            </a:r>
          </a:p>
          <a:p>
            <a:pPr marL="800100" lvl="1" indent="-342900">
              <a:buFont typeface="+mj-lt"/>
              <a:buAutoNum type="alphaUcPeriod"/>
            </a:pPr>
            <a:r>
              <a:rPr lang="en-US" sz="1400" dirty="0">
                <a:solidFill>
                  <a:schemeClr val="bg1">
                    <a:lumMod val="85000"/>
                  </a:schemeClr>
                </a:solidFill>
              </a:rPr>
              <a:t>State of the component is updated</a:t>
            </a:r>
          </a:p>
          <a:p>
            <a:pPr marL="800100" lvl="1" indent="-342900">
              <a:buFont typeface="+mj-lt"/>
              <a:buAutoNum type="alphaUcPeriod"/>
            </a:pPr>
            <a:r>
              <a:rPr lang="en-US" sz="1400" dirty="0">
                <a:solidFill>
                  <a:schemeClr val="bg1">
                    <a:lumMod val="85000"/>
                  </a:schemeClr>
                </a:solidFill>
              </a:rPr>
              <a:t>Both of above</a:t>
            </a:r>
          </a:p>
          <a:p>
            <a:pPr marL="800100" lvl="1" indent="-342900">
              <a:buFont typeface="+mj-lt"/>
              <a:buAutoNum type="alphaUcPeriod"/>
            </a:pPr>
            <a:r>
              <a:rPr lang="en-US" sz="1400" dirty="0">
                <a:solidFill>
                  <a:schemeClr val="bg1">
                    <a:lumMod val="85000"/>
                  </a:schemeClr>
                </a:solidFill>
              </a:rPr>
              <a:t>None of above</a:t>
            </a:r>
          </a:p>
          <a:p>
            <a:pPr marL="342900" indent="-342900">
              <a:buFont typeface="+mj-lt"/>
              <a:buAutoNum type="alphaUcPeriod"/>
            </a:pPr>
            <a:endParaRPr lang="en-US" sz="1400" dirty="0">
              <a:solidFill>
                <a:schemeClr val="bg1">
                  <a:lumMod val="85000"/>
                </a:schemeClr>
              </a:solidFill>
            </a:endParaRPr>
          </a:p>
          <a:p>
            <a:endParaRPr lang="en-US" sz="1400" dirty="0">
              <a:solidFill>
                <a:schemeClr val="bg1">
                  <a:lumMod val="85000"/>
                </a:schemeClr>
              </a:solidFill>
            </a:endParaRPr>
          </a:p>
          <a:p>
            <a:endParaRPr lang="en-US" sz="1400" dirty="0">
              <a:solidFill>
                <a:schemeClr val="bg1">
                  <a:lumMod val="85000"/>
                </a:schemeClr>
              </a:solidFill>
            </a:endParaRPr>
          </a:p>
          <a:p>
            <a:endParaRPr lang="en-US" sz="1400" i="0" dirty="0">
              <a:solidFill>
                <a:schemeClr val="bg1">
                  <a:lumMod val="85000"/>
                </a:schemeClr>
              </a:solidFill>
              <a:effectLst/>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7696200" y="3221015"/>
            <a:ext cx="1415442" cy="1941535"/>
          </a:xfrm>
          <a:prstGeom prst="rect">
            <a:avLst/>
          </a:prstGeom>
        </p:spPr>
      </p:pic>
    </p:spTree>
    <p:custDataLst>
      <p:tags r:id="rId1"/>
    </p:custDataLst>
    <p:extLst>
      <p:ext uri="{BB962C8B-B14F-4D97-AF65-F5344CB8AC3E}">
        <p14:creationId xmlns:p14="http://schemas.microsoft.com/office/powerpoint/2010/main" val="1809595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23586" y="2038350"/>
            <a:ext cx="9133114" cy="584775"/>
          </a:xfrm>
        </p:spPr>
        <p:txBody>
          <a:bodyPr/>
          <a:lstStyle/>
          <a:p>
            <a:r>
              <a:rPr lang="en-US" dirty="0"/>
              <a:t>Routing in React JS</a:t>
            </a:r>
            <a:endParaRPr lang="en-US" sz="1600" dirty="0"/>
          </a:p>
        </p:txBody>
      </p:sp>
    </p:spTree>
    <p:custDataLst>
      <p:tags r:id="rId1"/>
    </p:custDataLst>
    <p:extLst>
      <p:ext uri="{BB962C8B-B14F-4D97-AF65-F5344CB8AC3E}">
        <p14:creationId xmlns:p14="http://schemas.microsoft.com/office/powerpoint/2010/main" val="21700757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4539" y="246888"/>
            <a:ext cx="8385048" cy="653337"/>
          </a:xfrm>
        </p:spPr>
        <p:txBody>
          <a:bodyPr/>
          <a:lstStyle/>
          <a:p>
            <a:r>
              <a:rPr lang="en-US" sz="3200" dirty="0">
                <a:solidFill>
                  <a:schemeClr val="bg1">
                    <a:lumMod val="85000"/>
                  </a:schemeClr>
                </a:solidFill>
              </a:rPr>
              <a:t>ROUTING</a:t>
            </a:r>
          </a:p>
        </p:txBody>
      </p:sp>
      <p:sp>
        <p:nvSpPr>
          <p:cNvPr id="5" name="Content Placeholder 2"/>
          <p:cNvSpPr txBox="1">
            <a:spLocks/>
          </p:cNvSpPr>
          <p:nvPr/>
        </p:nvSpPr>
        <p:spPr>
          <a:xfrm>
            <a:off x="404539" y="900225"/>
            <a:ext cx="8385048" cy="195160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solidFill>
                  <a:srgbClr val="C4E3B0"/>
                </a:solidFill>
              </a:rPr>
              <a:t>Routing or Navigation, is an integral and important part of any application.</a:t>
            </a:r>
          </a:p>
          <a:p>
            <a:pPr marL="285750" indent="-285750">
              <a:buFont typeface="Arial" panose="020B0604020202020204" pitchFamily="34" charset="0"/>
              <a:buChar char="•"/>
            </a:pPr>
            <a:r>
              <a:rPr lang="en-US" sz="1800" dirty="0">
                <a:solidFill>
                  <a:srgbClr val="C4E3B0"/>
                </a:solidFill>
              </a:rPr>
              <a:t>It gives us the power of navigating from one page or screen to another.</a:t>
            </a:r>
          </a:p>
          <a:p>
            <a:pPr marL="285750" indent="-285750">
              <a:buFont typeface="Arial" panose="020B0604020202020204" pitchFamily="34" charset="0"/>
              <a:buChar char="•"/>
            </a:pPr>
            <a:r>
              <a:rPr lang="en-US" sz="1800" dirty="0">
                <a:solidFill>
                  <a:srgbClr val="C4E3B0"/>
                </a:solidFill>
              </a:rPr>
              <a:t>This power is provided by React as well.</a:t>
            </a:r>
          </a:p>
          <a:p>
            <a:pPr marL="285750" indent="-285750">
              <a:buFont typeface="Arial" panose="020B0604020202020204" pitchFamily="34" charset="0"/>
              <a:buChar char="•"/>
            </a:pPr>
            <a:r>
              <a:rPr lang="en-US" sz="1800" dirty="0">
                <a:solidFill>
                  <a:srgbClr val="C4E3B0"/>
                </a:solidFill>
              </a:rPr>
              <a:t>There are many ways for routing provided by React.</a:t>
            </a:r>
          </a:p>
          <a:p>
            <a:pPr marL="285750" indent="-285750">
              <a:buFont typeface="Arial" panose="020B0604020202020204" pitchFamily="34" charset="0"/>
              <a:buChar char="•"/>
            </a:pPr>
            <a:r>
              <a:rPr lang="en-US" sz="1800" dirty="0">
                <a:solidFill>
                  <a:srgbClr val="C4E3B0"/>
                </a:solidFill>
              </a:rPr>
              <a:t>But the most important and used one is , REACT ROUTER.</a:t>
            </a:r>
          </a:p>
          <a:p>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5070"/>
          <a:stretch/>
        </p:blipFill>
        <p:spPr>
          <a:xfrm>
            <a:off x="1524000" y="2851831"/>
            <a:ext cx="4891937" cy="2156326"/>
          </a:xfrm>
          <a:prstGeom prst="rect">
            <a:avLst/>
          </a:prstGeom>
        </p:spPr>
      </p:pic>
    </p:spTree>
    <p:extLst>
      <p:ext uri="{BB962C8B-B14F-4D97-AF65-F5344CB8AC3E}">
        <p14:creationId xmlns:p14="http://schemas.microsoft.com/office/powerpoint/2010/main" val="34420156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50031" y="273844"/>
            <a:ext cx="7886700" cy="872724"/>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t>Single Page Applications(SPA)</a:t>
            </a:r>
          </a:p>
        </p:txBody>
      </p:sp>
      <p:sp>
        <p:nvSpPr>
          <p:cNvPr id="5" name="Content Placeholder 2"/>
          <p:cNvSpPr txBox="1">
            <a:spLocks/>
          </p:cNvSpPr>
          <p:nvPr/>
        </p:nvSpPr>
        <p:spPr>
          <a:xfrm>
            <a:off x="250031" y="1146568"/>
            <a:ext cx="8372475" cy="1411737"/>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1600" dirty="0">
                <a:solidFill>
                  <a:srgbClr val="C4E3B0"/>
                </a:solidFill>
              </a:rPr>
              <a:t>Web application or Web site that interacts with the user by dynamically rewriting the current page rather than loading entire new pages from a server.</a:t>
            </a:r>
          </a:p>
          <a:p>
            <a:pPr algn="just"/>
            <a:r>
              <a:rPr lang="en-US" sz="1600" dirty="0">
                <a:solidFill>
                  <a:srgbClr val="C4E3B0"/>
                </a:solidFill>
              </a:rPr>
              <a:t>So basically, all the code resources are dynamically loaded and added to the page as necessary, usually in response to user actions.</a:t>
            </a:r>
          </a:p>
        </p:txBody>
      </p:sp>
      <p:sp>
        <p:nvSpPr>
          <p:cNvPr id="2" name="Rectangle 1"/>
          <p:cNvSpPr/>
          <p:nvPr/>
        </p:nvSpPr>
        <p:spPr>
          <a:xfrm>
            <a:off x="685800" y="2419350"/>
            <a:ext cx="7772400" cy="2375645"/>
          </a:xfrm>
          <a:prstGeom prst="rect">
            <a:avLst/>
          </a:prstGeom>
          <a:noFill/>
          <a:ln>
            <a:solidFill>
              <a:schemeClr val="tx2">
                <a:lumMod val="90000"/>
                <a:lumOff val="1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ounded Rectangle 2"/>
          <p:cNvSpPr/>
          <p:nvPr/>
        </p:nvSpPr>
        <p:spPr>
          <a:xfrm>
            <a:off x="3995193" y="2519232"/>
            <a:ext cx="1600200" cy="457200"/>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lumMod val="85000"/>
                  </a:schemeClr>
                </a:solidFill>
              </a:rPr>
              <a:t>Route</a:t>
            </a:r>
            <a:r>
              <a:rPr lang="en-US" sz="1600" dirty="0">
                <a:solidFill>
                  <a:schemeClr val="tx2"/>
                </a:solidFill>
              </a:rPr>
              <a:t> </a:t>
            </a:r>
            <a:r>
              <a:rPr lang="en-US" sz="1600" dirty="0">
                <a:solidFill>
                  <a:schemeClr val="bg1">
                    <a:lumMod val="85000"/>
                  </a:schemeClr>
                </a:solidFill>
              </a:rPr>
              <a:t>Config</a:t>
            </a:r>
          </a:p>
        </p:txBody>
      </p:sp>
      <p:sp>
        <p:nvSpPr>
          <p:cNvPr id="8" name="Rounded Rectangle 7"/>
          <p:cNvSpPr/>
          <p:nvPr/>
        </p:nvSpPr>
        <p:spPr>
          <a:xfrm>
            <a:off x="4036226" y="3632402"/>
            <a:ext cx="1598908" cy="512511"/>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lumMod val="85000"/>
                  </a:schemeClr>
                </a:solidFill>
              </a:rPr>
              <a:t>Router</a:t>
            </a:r>
          </a:p>
        </p:txBody>
      </p:sp>
      <p:sp>
        <p:nvSpPr>
          <p:cNvPr id="9" name="Rounded Rectangle 8"/>
          <p:cNvSpPr/>
          <p:nvPr/>
        </p:nvSpPr>
        <p:spPr>
          <a:xfrm>
            <a:off x="1549142" y="3621424"/>
            <a:ext cx="1676400" cy="512511"/>
          </a:xfrm>
          <a:prstGeom prst="roundRect">
            <a:avLst/>
          </a:prstGeom>
          <a:no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rPr>
              <a:t>Browser History</a:t>
            </a:r>
          </a:p>
        </p:txBody>
      </p:sp>
      <p:sp>
        <p:nvSpPr>
          <p:cNvPr id="10" name="Rounded Rectangle 9"/>
          <p:cNvSpPr/>
          <p:nvPr/>
        </p:nvSpPr>
        <p:spPr>
          <a:xfrm>
            <a:off x="6652472" y="3648517"/>
            <a:ext cx="1524000" cy="512511"/>
          </a:xfrm>
          <a:prstGeom prst="roundRect">
            <a:avLst/>
          </a:prstGeom>
          <a:noFill/>
          <a:ln>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lumMod val="85000"/>
                  </a:schemeClr>
                </a:solidFill>
              </a:rPr>
              <a:t>View</a:t>
            </a:r>
          </a:p>
        </p:txBody>
      </p:sp>
      <p:sp>
        <p:nvSpPr>
          <p:cNvPr id="13" name="Right Arrow 12"/>
          <p:cNvSpPr/>
          <p:nvPr/>
        </p:nvSpPr>
        <p:spPr>
          <a:xfrm>
            <a:off x="892072" y="3754177"/>
            <a:ext cx="671201" cy="324508"/>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ight Arrow 13"/>
          <p:cNvSpPr/>
          <p:nvPr/>
        </p:nvSpPr>
        <p:spPr>
          <a:xfrm>
            <a:off x="3225542" y="3775889"/>
            <a:ext cx="809392" cy="286975"/>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5635134" y="3788391"/>
            <a:ext cx="1017338" cy="290294"/>
          </a:xfrm>
          <a:prstGeom prst="rightArrow">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4596539" y="2959966"/>
            <a:ext cx="457201" cy="626926"/>
          </a:xfrm>
          <a:prstGeom prst="downArrow">
            <a:avLst>
              <a:gd name="adj1" fmla="val 28948"/>
              <a:gd name="adj2" fmla="val 39473"/>
            </a:avLst>
          </a:prstGeom>
          <a:solidFill>
            <a:srgbClr val="EA8D7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a:stCxn id="10" idx="3"/>
          </p:cNvCxnSpPr>
          <p:nvPr/>
        </p:nvCxnSpPr>
        <p:spPr>
          <a:xfrm>
            <a:off x="8176472" y="3904773"/>
            <a:ext cx="169069" cy="740"/>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8345541" y="3904773"/>
            <a:ext cx="0" cy="520921"/>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H="1">
            <a:off x="2173341" y="4434718"/>
            <a:ext cx="6172200" cy="0"/>
          </a:xfrm>
          <a:prstGeom prst="line">
            <a:avLst/>
          </a:prstGeom>
          <a:ln>
            <a:solidFill>
              <a:srgbClr val="EA8D7A"/>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2173341" y="4133935"/>
            <a:ext cx="0" cy="306362"/>
          </a:xfrm>
          <a:prstGeom prst="straightConnector1">
            <a:avLst/>
          </a:prstGeom>
          <a:ln>
            <a:solidFill>
              <a:srgbClr val="EA8D7A"/>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141304" y="3308393"/>
            <a:ext cx="861133" cy="307777"/>
          </a:xfrm>
          <a:prstGeom prst="rect">
            <a:avLst/>
          </a:prstGeom>
          <a:noFill/>
        </p:spPr>
        <p:txBody>
          <a:bodyPr wrap="none" rtlCol="0">
            <a:spAutoFit/>
          </a:bodyPr>
          <a:lstStyle/>
          <a:p>
            <a:r>
              <a:rPr lang="en-US" sz="1400" dirty="0">
                <a:solidFill>
                  <a:schemeClr val="bg1">
                    <a:lumMod val="85000"/>
                  </a:schemeClr>
                </a:solidFill>
              </a:rPr>
              <a:t>Location</a:t>
            </a:r>
            <a:endParaRPr lang="en-US" sz="1600" dirty="0">
              <a:solidFill>
                <a:schemeClr val="bg1">
                  <a:lumMod val="85000"/>
                </a:schemeClr>
              </a:solidFill>
            </a:endParaRPr>
          </a:p>
        </p:txBody>
      </p:sp>
      <p:sp>
        <p:nvSpPr>
          <p:cNvPr id="37" name="TextBox 36"/>
          <p:cNvSpPr txBox="1"/>
          <p:nvPr/>
        </p:nvSpPr>
        <p:spPr>
          <a:xfrm>
            <a:off x="5612106" y="3314204"/>
            <a:ext cx="811441" cy="307777"/>
          </a:xfrm>
          <a:prstGeom prst="rect">
            <a:avLst/>
          </a:prstGeom>
          <a:noFill/>
        </p:spPr>
        <p:txBody>
          <a:bodyPr wrap="none" rtlCol="0">
            <a:spAutoFit/>
          </a:bodyPr>
          <a:lstStyle/>
          <a:p>
            <a:r>
              <a:rPr lang="en-US" sz="1400" dirty="0">
                <a:solidFill>
                  <a:schemeClr val="bg1">
                    <a:lumMod val="85000"/>
                  </a:schemeClr>
                </a:solidFill>
              </a:rPr>
              <a:t>Content</a:t>
            </a:r>
            <a:endParaRPr lang="en-US" sz="1600" dirty="0">
              <a:solidFill>
                <a:schemeClr val="bg1">
                  <a:lumMod val="85000"/>
                </a:schemeClr>
              </a:solidFill>
            </a:endParaRPr>
          </a:p>
        </p:txBody>
      </p:sp>
      <p:sp>
        <p:nvSpPr>
          <p:cNvPr id="38" name="TextBox 37"/>
          <p:cNvSpPr txBox="1"/>
          <p:nvPr/>
        </p:nvSpPr>
        <p:spPr>
          <a:xfrm>
            <a:off x="697831" y="3005508"/>
            <a:ext cx="1031051" cy="523220"/>
          </a:xfrm>
          <a:prstGeom prst="rect">
            <a:avLst/>
          </a:prstGeom>
          <a:noFill/>
        </p:spPr>
        <p:txBody>
          <a:bodyPr wrap="none" rtlCol="0">
            <a:spAutoFit/>
          </a:bodyPr>
          <a:lstStyle/>
          <a:p>
            <a:r>
              <a:rPr lang="en-US" sz="1400" dirty="0">
                <a:solidFill>
                  <a:schemeClr val="bg1">
                    <a:lumMod val="85000"/>
                  </a:schemeClr>
                </a:solidFill>
              </a:rPr>
              <a:t>External</a:t>
            </a:r>
            <a:r>
              <a:rPr lang="en-US" sz="1400" dirty="0">
                <a:solidFill>
                  <a:schemeClr val="bg1"/>
                </a:solidFill>
              </a:rPr>
              <a:t> </a:t>
            </a:r>
          </a:p>
          <a:p>
            <a:r>
              <a:rPr lang="en-US" sz="1400" dirty="0">
                <a:solidFill>
                  <a:schemeClr val="bg1">
                    <a:lumMod val="85000"/>
                  </a:schemeClr>
                </a:solidFill>
              </a:rPr>
              <a:t>Navigation</a:t>
            </a:r>
          </a:p>
        </p:txBody>
      </p:sp>
      <p:sp>
        <p:nvSpPr>
          <p:cNvPr id="39" name="TextBox 38"/>
          <p:cNvSpPr txBox="1"/>
          <p:nvPr/>
        </p:nvSpPr>
        <p:spPr>
          <a:xfrm>
            <a:off x="3888946" y="4425694"/>
            <a:ext cx="1677062" cy="307777"/>
          </a:xfrm>
          <a:prstGeom prst="rect">
            <a:avLst/>
          </a:prstGeom>
          <a:noFill/>
        </p:spPr>
        <p:txBody>
          <a:bodyPr wrap="none" rtlCol="0">
            <a:spAutoFit/>
          </a:bodyPr>
          <a:lstStyle/>
          <a:p>
            <a:r>
              <a:rPr lang="en-US" sz="1400" dirty="0">
                <a:solidFill>
                  <a:schemeClr val="bg1">
                    <a:lumMod val="85000"/>
                  </a:schemeClr>
                </a:solidFill>
              </a:rPr>
              <a:t>Internal</a:t>
            </a:r>
            <a:r>
              <a:rPr lang="en-US" sz="1400" dirty="0">
                <a:solidFill>
                  <a:schemeClr val="bg1"/>
                </a:solidFill>
              </a:rPr>
              <a:t> </a:t>
            </a:r>
            <a:r>
              <a:rPr lang="en-US" sz="1400" dirty="0">
                <a:solidFill>
                  <a:schemeClr val="bg1">
                    <a:lumMod val="85000"/>
                  </a:schemeClr>
                </a:solidFill>
              </a:rPr>
              <a:t>Navigation</a:t>
            </a:r>
          </a:p>
        </p:txBody>
      </p:sp>
    </p:spTree>
    <p:extLst>
      <p:ext uri="{BB962C8B-B14F-4D97-AF65-F5344CB8AC3E}">
        <p14:creationId xmlns:p14="http://schemas.microsoft.com/office/powerpoint/2010/main" val="161114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D2C3F"/>
            </a:gs>
            <a:gs pos="100000">
              <a:srgbClr val="0A0D16"/>
            </a:gs>
          </a:gsLst>
        </a:gradFill>
        <a:effectLst/>
      </p:bgPr>
    </p:bg>
    <p:spTree>
      <p:nvGrpSpPr>
        <p:cNvPr id="1" name=""/>
        <p:cNvGrpSpPr/>
        <p:nvPr/>
      </p:nvGrpSpPr>
      <p:grpSpPr>
        <a:xfrm>
          <a:off x="0" y="0"/>
          <a:ext cx="0" cy="0"/>
          <a:chOff x="0" y="0"/>
          <a:chExt cx="0" cy="0"/>
        </a:xfrm>
      </p:grpSpPr>
      <p:pic>
        <p:nvPicPr>
          <p:cNvPr id="2"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6116" y="1100163"/>
            <a:ext cx="2494542" cy="1458953"/>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97169" y="3065299"/>
            <a:ext cx="1971927" cy="1609208"/>
          </a:xfrm>
          <a:prstGeom prst="rect">
            <a:avLst/>
          </a:prstGeom>
        </p:spPr>
      </p:pic>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t="6550" b="8914"/>
          <a:stretch/>
        </p:blipFill>
        <p:spPr>
          <a:xfrm>
            <a:off x="5791200" y="3545193"/>
            <a:ext cx="3234116" cy="1331689"/>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2569" y="2240295"/>
            <a:ext cx="2857500" cy="968968"/>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2394" y="965051"/>
            <a:ext cx="2962275" cy="877058"/>
          </a:xfrm>
          <a:prstGeom prst="rect">
            <a:avLst/>
          </a:prstGeom>
        </p:spPr>
      </p:pic>
      <p:pic>
        <p:nvPicPr>
          <p:cNvPr id="7" name="Picture 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5270" y="2793106"/>
            <a:ext cx="2638426" cy="607886"/>
          </a:xfrm>
          <a:prstGeom prst="rect">
            <a:avLst/>
          </a:prstGeom>
        </p:spPr>
      </p:pic>
      <p:pic>
        <p:nvPicPr>
          <p:cNvPr id="8" name="Picture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5270" y="1131683"/>
            <a:ext cx="2562225" cy="930791"/>
          </a:xfrm>
          <a:prstGeom prst="rect">
            <a:avLst/>
          </a:prstGeom>
        </p:spPr>
      </p:pic>
      <p:pic>
        <p:nvPicPr>
          <p:cNvPr id="9" name="Picture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727" y="4074892"/>
            <a:ext cx="2486025" cy="654843"/>
          </a:xfrm>
          <a:prstGeom prst="rect">
            <a:avLst/>
          </a:prstGeom>
        </p:spPr>
      </p:pic>
      <p:sp>
        <p:nvSpPr>
          <p:cNvPr id="10" name="Text Placeholder 1"/>
          <p:cNvSpPr txBox="1">
            <a:spLocks/>
          </p:cNvSpPr>
          <p:nvPr/>
        </p:nvSpPr>
        <p:spPr>
          <a:xfrm>
            <a:off x="152400" y="285750"/>
            <a:ext cx="8780930" cy="58477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b="1" dirty="0">
                <a:solidFill>
                  <a:schemeClr val="accent3">
                    <a:lumMod val="50000"/>
                  </a:schemeClr>
                </a:solidFill>
              </a:rPr>
              <a:t>Who uses React ??</a:t>
            </a:r>
          </a:p>
        </p:txBody>
      </p:sp>
    </p:spTree>
    <p:custDataLst>
      <p:tags r:id="rId1"/>
    </p:custDataLst>
    <p:extLst>
      <p:ext uri="{BB962C8B-B14F-4D97-AF65-F5344CB8AC3E}">
        <p14:creationId xmlns:p14="http://schemas.microsoft.com/office/powerpoint/2010/main" val="1674228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4048" y="274320"/>
            <a:ext cx="8385048" cy="795528"/>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t>React Router</a:t>
            </a:r>
          </a:p>
        </p:txBody>
      </p:sp>
      <p:sp>
        <p:nvSpPr>
          <p:cNvPr id="5" name="Content Placeholder 2"/>
          <p:cNvSpPr txBox="1">
            <a:spLocks/>
          </p:cNvSpPr>
          <p:nvPr/>
        </p:nvSpPr>
        <p:spPr>
          <a:xfrm>
            <a:off x="384048" y="1261872"/>
            <a:ext cx="8385048" cy="331927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US" sz="1600" dirty="0">
                <a:solidFill>
                  <a:srgbClr val="C4E3B0"/>
                </a:solidFill>
              </a:rPr>
              <a:t>Since we are dealing with a SPA, you need a way to trigger the contents that are loaded on the screen.</a:t>
            </a:r>
          </a:p>
          <a:p>
            <a:pPr>
              <a:lnSpc>
                <a:spcPct val="150000"/>
              </a:lnSpc>
            </a:pPr>
            <a:r>
              <a:rPr lang="en-US" sz="1600" dirty="0">
                <a:solidFill>
                  <a:srgbClr val="C4E3B0"/>
                </a:solidFill>
              </a:rPr>
              <a:t>React Router introduces a concept called “Dynamic Routing”, which is quite different from “Static Routing” .</a:t>
            </a:r>
          </a:p>
          <a:p>
            <a:pPr>
              <a:lnSpc>
                <a:spcPct val="150000"/>
              </a:lnSpc>
            </a:pPr>
            <a:r>
              <a:rPr lang="en-US" sz="1600" dirty="0">
                <a:solidFill>
                  <a:srgbClr val="C4E3B0"/>
                </a:solidFill>
              </a:rPr>
              <a:t>When dealing with “Static Routing”, declare routes as part of app’s initialization before any rendering takes place (Rails, Express, Ember, Angular, and so on).</a:t>
            </a:r>
          </a:p>
          <a:p>
            <a:pPr>
              <a:lnSpc>
                <a:spcPct val="150000"/>
              </a:lnSpc>
            </a:pPr>
            <a:r>
              <a:rPr lang="en-US" sz="1600" dirty="0">
                <a:solidFill>
                  <a:srgbClr val="C4E3B0"/>
                </a:solidFill>
              </a:rPr>
              <a:t>“Dynamic Routing” means that routing takes place as app is rendering, not in a configuration or convention outside of a running app.</a:t>
            </a:r>
          </a:p>
        </p:txBody>
      </p:sp>
    </p:spTree>
    <p:extLst>
      <p:ext uri="{BB962C8B-B14F-4D97-AF65-F5344CB8AC3E}">
        <p14:creationId xmlns:p14="http://schemas.microsoft.com/office/powerpoint/2010/main" val="961286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54343" y="285750"/>
            <a:ext cx="8385048" cy="795528"/>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t>Setting Up React Router</a:t>
            </a:r>
          </a:p>
        </p:txBody>
      </p:sp>
      <p:sp>
        <p:nvSpPr>
          <p:cNvPr id="5" name="Content Placeholder 2"/>
          <p:cNvSpPr txBox="1">
            <a:spLocks/>
          </p:cNvSpPr>
          <p:nvPr/>
        </p:nvSpPr>
        <p:spPr>
          <a:xfrm>
            <a:off x="354343" y="1145692"/>
            <a:ext cx="4015457" cy="310245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solidFill>
                  <a:srgbClr val="C4E3B0"/>
                </a:solidFill>
              </a:rPr>
              <a:t>Step-1</a:t>
            </a:r>
          </a:p>
          <a:p>
            <a:pPr marL="0" indent="0">
              <a:buNone/>
            </a:pPr>
            <a:r>
              <a:rPr lang="en-US" sz="1600" dirty="0">
                <a:solidFill>
                  <a:srgbClr val="C4E3B0"/>
                </a:solidFill>
              </a:rPr>
              <a:t>   Install dependency</a:t>
            </a:r>
          </a:p>
          <a:p>
            <a:pPr marL="0" indent="0">
              <a:buNone/>
            </a:pPr>
            <a:r>
              <a:rPr lang="en-US" sz="1600" dirty="0">
                <a:solidFill>
                  <a:srgbClr val="C4E3B0"/>
                </a:solidFill>
              </a:rPr>
              <a:t>   $ npm i -S react-router</a:t>
            </a:r>
          </a:p>
          <a:p>
            <a:pPr marL="0" indent="0">
              <a:buNone/>
            </a:pPr>
            <a:r>
              <a:rPr lang="en-US" sz="1600" dirty="0">
                <a:solidFill>
                  <a:srgbClr val="C4E3B0"/>
                </a:solidFill>
              </a:rPr>
              <a:t>   or</a:t>
            </a:r>
          </a:p>
          <a:p>
            <a:pPr marL="0" indent="0">
              <a:buNone/>
            </a:pPr>
            <a:r>
              <a:rPr lang="en-US" sz="1600" dirty="0">
                <a:solidFill>
                  <a:srgbClr val="C4E3B0"/>
                </a:solidFill>
              </a:rPr>
              <a:t>   $ yarn add react-router</a:t>
            </a:r>
          </a:p>
          <a:p>
            <a:pPr marL="0" indent="0">
              <a:buNone/>
            </a:pPr>
            <a:endParaRPr lang="en-US" sz="1600" dirty="0">
              <a:solidFill>
                <a:srgbClr val="C4E3B0"/>
              </a:solidFill>
            </a:endParaRPr>
          </a:p>
          <a:p>
            <a:pPr marL="0" indent="0">
              <a:buNone/>
            </a:pPr>
            <a:r>
              <a:rPr lang="en-US" sz="1600" dirty="0">
                <a:solidFill>
                  <a:srgbClr val="C4E3B0"/>
                </a:solidFill>
              </a:rPr>
              <a:t>After running either of these commands</a:t>
            </a:r>
          </a:p>
          <a:p>
            <a:pPr marL="0" indent="0">
              <a:buNone/>
            </a:pPr>
            <a:r>
              <a:rPr lang="en-US" sz="1600" dirty="0">
                <a:solidFill>
                  <a:srgbClr val="C4E3B0"/>
                </a:solidFill>
              </a:rPr>
              <a:t>react-router will be added to your package.json file </a:t>
            </a:r>
          </a:p>
          <a:p>
            <a:pPr marL="0" indent="0">
              <a:buNone/>
            </a:pPr>
            <a:endParaRPr lang="en-US" sz="9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2088" y="1081278"/>
            <a:ext cx="4320425" cy="3658298"/>
          </a:xfrm>
          <a:prstGeom prst="rect">
            <a:avLst/>
          </a:prstGeom>
        </p:spPr>
      </p:pic>
    </p:spTree>
    <p:extLst>
      <p:ext uri="{BB962C8B-B14F-4D97-AF65-F5344CB8AC3E}">
        <p14:creationId xmlns:p14="http://schemas.microsoft.com/office/powerpoint/2010/main" val="23493338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15141" y="267278"/>
            <a:ext cx="7886700" cy="994172"/>
          </a:xfrm>
          <a:prstGeom prst="rect">
            <a:avLst/>
          </a:prstGeom>
        </p:spPr>
        <p:txBody>
          <a:bodyPr/>
          <a:lstStyle>
            <a:lvl1pPr algn="l" defTabSz="457200" rtl="0" eaLnBrk="1" latinLnBrk="0" hangingPunct="1">
              <a:spcBef>
                <a:spcPct val="0"/>
              </a:spcBef>
              <a:buNone/>
              <a:defRPr sz="2000" b="1" kern="1200" baseline="0">
                <a:solidFill>
                  <a:schemeClr val="bg1"/>
                </a:solidFill>
                <a:latin typeface="+mj-lt"/>
                <a:ea typeface="+mj-ea"/>
                <a:cs typeface="+mj-cs"/>
              </a:defRPr>
            </a:lvl1pPr>
          </a:lstStyle>
          <a:p>
            <a:r>
              <a:rPr lang="en-US" sz="3200" dirty="0"/>
              <a:t>Routing Components</a:t>
            </a:r>
          </a:p>
        </p:txBody>
      </p:sp>
      <p:sp>
        <p:nvSpPr>
          <p:cNvPr id="5" name="Content Placeholder 2"/>
          <p:cNvSpPr txBox="1">
            <a:spLocks/>
          </p:cNvSpPr>
          <p:nvPr/>
        </p:nvSpPr>
        <p:spPr>
          <a:xfrm>
            <a:off x="315141" y="1123950"/>
            <a:ext cx="3654055" cy="3240580"/>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685800" indent="-685800">
              <a:lnSpc>
                <a:spcPct val="120000"/>
              </a:lnSpc>
              <a:buFont typeface="Arial" panose="020B0604020202020204" pitchFamily="34" charset="0"/>
              <a:buChar char="•"/>
            </a:pPr>
            <a:r>
              <a:rPr lang="en-US" sz="5600" dirty="0">
                <a:solidFill>
                  <a:srgbClr val="C4E3B0"/>
                </a:solidFill>
              </a:rPr>
              <a:t>Router will wrap all of the routes we are going to define.</a:t>
            </a:r>
          </a:p>
          <a:p>
            <a:pPr>
              <a:lnSpc>
                <a:spcPct val="120000"/>
              </a:lnSpc>
            </a:pPr>
            <a:endParaRPr lang="en-US" sz="5600" dirty="0">
              <a:solidFill>
                <a:srgbClr val="C4E3B0"/>
              </a:solidFill>
            </a:endParaRPr>
          </a:p>
          <a:p>
            <a:pPr marL="685800" indent="-685800">
              <a:lnSpc>
                <a:spcPct val="120000"/>
              </a:lnSpc>
              <a:buFont typeface="Arial" panose="020B0604020202020204" pitchFamily="34" charset="0"/>
              <a:buChar char="•"/>
            </a:pPr>
            <a:r>
              <a:rPr lang="en-US" sz="5600" dirty="0">
                <a:solidFill>
                  <a:srgbClr val="C4E3B0"/>
                </a:solidFill>
              </a:rPr>
              <a:t>Each route will be identified in a &lt;Route&gt; component.</a:t>
            </a:r>
          </a:p>
          <a:p>
            <a:pPr>
              <a:lnSpc>
                <a:spcPct val="120000"/>
              </a:lnSpc>
            </a:pPr>
            <a:endParaRPr lang="en-US" sz="5600" dirty="0">
              <a:solidFill>
                <a:srgbClr val="C4E3B0"/>
              </a:solidFill>
            </a:endParaRPr>
          </a:p>
          <a:p>
            <a:pPr marL="685800" indent="-685800">
              <a:lnSpc>
                <a:spcPct val="120000"/>
              </a:lnSpc>
              <a:buFont typeface="Arial" panose="020B0604020202020204" pitchFamily="34" charset="0"/>
              <a:buChar char="•"/>
            </a:pPr>
            <a:r>
              <a:rPr lang="en-US" sz="5600" dirty="0">
                <a:solidFill>
                  <a:srgbClr val="C4E3B0"/>
                </a:solidFill>
              </a:rPr>
              <a:t>The &lt;Route&gt; component will take two properties: </a:t>
            </a:r>
            <a:r>
              <a:rPr lang="en-US" sz="5600" i="1" dirty="0">
                <a:solidFill>
                  <a:srgbClr val="C4E3B0"/>
                </a:solidFill>
              </a:rPr>
              <a:t>path</a:t>
            </a:r>
            <a:r>
              <a:rPr lang="en-US" sz="5600" dirty="0">
                <a:solidFill>
                  <a:srgbClr val="C4E3B0"/>
                </a:solidFill>
              </a:rPr>
              <a:t> and </a:t>
            </a:r>
            <a:r>
              <a:rPr lang="en-US" sz="5600" i="1" dirty="0">
                <a:solidFill>
                  <a:srgbClr val="C4E3B0"/>
                </a:solidFill>
              </a:rPr>
              <a:t>component</a:t>
            </a:r>
            <a:r>
              <a:rPr lang="en-US" sz="5600" dirty="0">
                <a:solidFill>
                  <a:srgbClr val="C4E3B0"/>
                </a:solidFill>
              </a:rPr>
              <a:t>. </a:t>
            </a:r>
          </a:p>
          <a:p>
            <a:pPr>
              <a:lnSpc>
                <a:spcPct val="120000"/>
              </a:lnSpc>
            </a:pPr>
            <a:endParaRPr lang="en-US" sz="5600" dirty="0">
              <a:solidFill>
                <a:srgbClr val="C4E3B0"/>
              </a:solidFill>
            </a:endParaRPr>
          </a:p>
          <a:p>
            <a:pPr marL="685800" indent="-685800">
              <a:lnSpc>
                <a:spcPct val="120000"/>
              </a:lnSpc>
              <a:buFont typeface="Arial" panose="020B0604020202020204" pitchFamily="34" charset="0"/>
              <a:buChar char="•"/>
            </a:pPr>
            <a:r>
              <a:rPr lang="en-US" sz="5600" dirty="0">
                <a:solidFill>
                  <a:srgbClr val="C4E3B0"/>
                </a:solidFill>
              </a:rPr>
              <a:t>When a path matches the path given to the &lt;Route&gt; component, it will return the component specified.</a:t>
            </a:r>
          </a:p>
          <a:p>
            <a:pPr marL="0" indent="0">
              <a:buNone/>
            </a:pPr>
            <a:endParaRPr lang="en-US" altLang="en-US" dirty="0"/>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8200" y="294723"/>
            <a:ext cx="4066085" cy="4540029"/>
          </a:xfrm>
          <a:prstGeom prst="rect">
            <a:avLst/>
          </a:prstGeom>
        </p:spPr>
      </p:pic>
    </p:spTree>
    <p:extLst>
      <p:ext uri="{BB962C8B-B14F-4D97-AF65-F5344CB8AC3E}">
        <p14:creationId xmlns:p14="http://schemas.microsoft.com/office/powerpoint/2010/main" val="27508801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67402" y="721895"/>
            <a:ext cx="3923257" cy="1363580"/>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olidFill>
                  <a:srgbClr val="C4E3B0"/>
                </a:solidFill>
              </a:rPr>
              <a:t>To add navigation, use &lt;Link&gt;</a:t>
            </a:r>
          </a:p>
          <a:p>
            <a:r>
              <a:rPr lang="en-US" sz="1600" dirty="0">
                <a:solidFill>
                  <a:srgbClr val="C4E3B0"/>
                </a:solidFill>
              </a:rPr>
              <a:t>To do this, let’s first create a Nav component. Our Nav component will contain &lt;Link&gt; components</a:t>
            </a:r>
          </a:p>
          <a:p>
            <a:endParaRPr lang="en-US" dirty="0">
              <a:solidFill>
                <a:srgbClr val="C4E3B0"/>
              </a:solidFill>
            </a:endParaRPr>
          </a:p>
          <a:p>
            <a:endParaRPr lang="en-US" dirty="0">
              <a:solidFill>
                <a:srgbClr val="C4E3B0"/>
              </a:solidFill>
            </a:endParaRPr>
          </a:p>
          <a:p>
            <a:endParaRPr lang="en-US" dirty="0">
              <a:solidFill>
                <a:srgbClr val="C4E3B0"/>
              </a:solidFill>
            </a:endParaRPr>
          </a:p>
          <a:p>
            <a:endParaRPr lang="en-US" dirty="0">
              <a:solidFill>
                <a:srgbClr val="C4E3B0"/>
              </a:solidFill>
            </a:endParaRPr>
          </a:p>
          <a:p>
            <a:endParaRPr lang="en-US" dirty="0">
              <a:solidFill>
                <a:srgbClr val="C4E3B0"/>
              </a:solidFill>
            </a:endParaRPr>
          </a:p>
          <a:p>
            <a:endParaRPr lang="en-US" dirty="0">
              <a:solidFill>
                <a:srgbClr val="C4E3B0"/>
              </a:solidFill>
            </a:endParaRPr>
          </a:p>
        </p:txBody>
      </p:sp>
      <p:sp>
        <p:nvSpPr>
          <p:cNvPr id="5" name="TextBox 4">
            <a:extLst>
              <a:ext uri="{FF2B5EF4-FFF2-40B4-BE49-F238E27FC236}">
                <a16:creationId xmlns:a16="http://schemas.microsoft.com/office/drawing/2014/main" id="{EDAA7D9A-E7B1-F54F-A16E-1D2B7F2073F7}"/>
              </a:ext>
            </a:extLst>
          </p:cNvPr>
          <p:cNvSpPr txBox="1"/>
          <p:nvPr/>
        </p:nvSpPr>
        <p:spPr>
          <a:xfrm>
            <a:off x="4572000" y="507097"/>
            <a:ext cx="4104598" cy="1969770"/>
          </a:xfrm>
          <a:prstGeom prst="rect">
            <a:avLst/>
          </a:prstGeom>
        </p:spPr>
        <p:txBody>
          <a:bodyPr wrap="square" lIns="0" tIns="0" rIns="0" bIns="0" rtlCol="0">
            <a:spAutoFit/>
          </a:bodyPr>
          <a:lstStyle/>
          <a:p>
            <a:pPr marL="285750" indent="-285750">
              <a:buFont typeface="Arial" panose="020B0604020202020204" pitchFamily="34" charset="0"/>
              <a:buChar char="•"/>
            </a:pPr>
            <a:r>
              <a:rPr lang="en-US" sz="1400" i="1" dirty="0">
                <a:solidFill>
                  <a:srgbClr val="C4E3B0"/>
                </a:solidFill>
              </a:rPr>
              <a:t>Now to make our Nav component persistent across all pages. </a:t>
            </a:r>
            <a:r>
              <a:rPr lang="en-US" sz="1400" dirty="0">
                <a:solidFill>
                  <a:srgbClr val="C4E3B0"/>
                </a:solidFill>
              </a:rPr>
              <a:t>Wrap child routes in a main &lt;Route&gt; component. </a:t>
            </a:r>
          </a:p>
          <a:p>
            <a:pPr marL="285750" indent="-285750">
              <a:buFont typeface="Arial" panose="020B0604020202020204" pitchFamily="34" charset="0"/>
              <a:buChar char="•"/>
            </a:pPr>
            <a:r>
              <a:rPr lang="en-US" sz="1400" dirty="0">
                <a:solidFill>
                  <a:srgbClr val="C4E3B0"/>
                </a:solidFill>
              </a:rPr>
              <a:t>Update Home component, and create a new component called Container  </a:t>
            </a:r>
            <a:r>
              <a:rPr lang="en-US" altLang="en-US" sz="1400" dirty="0">
                <a:solidFill>
                  <a:srgbClr val="C4E3B0"/>
                </a:solidFill>
                <a:latin typeface="Menlo"/>
              </a:rPr>
              <a:t>{props.children}</a:t>
            </a:r>
            <a:r>
              <a:rPr lang="en-US" altLang="en-US" sz="1400" dirty="0">
                <a:solidFill>
                  <a:srgbClr val="C4E3B0"/>
                </a:solidFill>
                <a:latin typeface="medium-content-serif-font"/>
              </a:rPr>
              <a:t> will allow any routes wrapped within this route to be rendered in this component</a:t>
            </a:r>
            <a:endParaRPr lang="en-US" sz="1400" dirty="0">
              <a:solidFill>
                <a:srgbClr val="C4E3B0"/>
              </a:solidFill>
            </a:endParaRPr>
          </a:p>
          <a:p>
            <a:pPr algn="l"/>
            <a:endParaRPr lang="en-US" sz="1600" dirty="0">
              <a:solidFill>
                <a:srgbClr val="C4E3B0"/>
              </a:solidFill>
            </a:endParaRPr>
          </a:p>
        </p:txBody>
      </p:sp>
      <p:sp>
        <p:nvSpPr>
          <p:cNvPr id="3" name="TextBox 2"/>
          <p:cNvSpPr txBox="1"/>
          <p:nvPr/>
        </p:nvSpPr>
        <p:spPr>
          <a:xfrm>
            <a:off x="429948" y="183931"/>
            <a:ext cx="3518912" cy="677108"/>
          </a:xfrm>
          <a:prstGeom prst="rect">
            <a:avLst/>
          </a:prstGeom>
          <a:noFill/>
        </p:spPr>
        <p:txBody>
          <a:bodyPr wrap="none" rtlCol="0">
            <a:spAutoFit/>
          </a:bodyPr>
          <a:lstStyle/>
          <a:p>
            <a:r>
              <a:rPr lang="en-US" sz="2000" dirty="0">
                <a:solidFill>
                  <a:schemeClr val="bg1"/>
                </a:solidFill>
              </a:rPr>
              <a:t>Routing Components(Contd.)</a:t>
            </a:r>
          </a:p>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02" y="2340835"/>
            <a:ext cx="4307736" cy="217745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3553" y="2340835"/>
            <a:ext cx="3873046" cy="2177451"/>
          </a:xfrm>
          <a:prstGeom prst="rect">
            <a:avLst/>
          </a:prstGeom>
        </p:spPr>
      </p:pic>
    </p:spTree>
    <p:extLst>
      <p:ext uri="{BB962C8B-B14F-4D97-AF65-F5344CB8AC3E}">
        <p14:creationId xmlns:p14="http://schemas.microsoft.com/office/powerpoint/2010/main" val="17844769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98150" y="1581150"/>
            <a:ext cx="3564250" cy="1997244"/>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olidFill>
                  <a:srgbClr val="C4E3B0"/>
                </a:solidFill>
              </a:rPr>
              <a:t>Wrap HomePage, Address and NotFound routes inside the new Container route. </a:t>
            </a:r>
          </a:p>
          <a:p>
            <a:endParaRPr lang="en-US" sz="1600" dirty="0">
              <a:solidFill>
                <a:srgbClr val="C4E3B0"/>
              </a:solidFill>
            </a:endParaRPr>
          </a:p>
          <a:p>
            <a:r>
              <a:rPr lang="en-US" sz="1600" dirty="0">
                <a:solidFill>
                  <a:srgbClr val="C4E3B0"/>
                </a:solidFill>
              </a:rPr>
              <a:t>Set HomePage to be </a:t>
            </a:r>
            <a:r>
              <a:rPr lang="en-US" sz="1600" dirty="0" err="1">
                <a:solidFill>
                  <a:srgbClr val="C4E3B0"/>
                </a:solidFill>
              </a:rPr>
              <a:t>IndexRoute</a:t>
            </a:r>
            <a:r>
              <a:rPr lang="en-US" sz="1600" dirty="0">
                <a:solidFill>
                  <a:srgbClr val="C4E3B0"/>
                </a:solidFill>
              </a:rPr>
              <a:t>.</a:t>
            </a:r>
          </a:p>
        </p:txBody>
      </p:sp>
      <p:sp>
        <p:nvSpPr>
          <p:cNvPr id="2" name="TextBox 1"/>
          <p:cNvSpPr txBox="1"/>
          <p:nvPr/>
        </p:nvSpPr>
        <p:spPr>
          <a:xfrm>
            <a:off x="398150" y="340700"/>
            <a:ext cx="4192173" cy="738664"/>
          </a:xfrm>
          <a:prstGeom prst="rect">
            <a:avLst/>
          </a:prstGeom>
          <a:noFill/>
        </p:spPr>
        <p:txBody>
          <a:bodyPr wrap="none" rtlCol="0">
            <a:spAutoFit/>
          </a:bodyPr>
          <a:lstStyle/>
          <a:p>
            <a:r>
              <a:rPr lang="en-US" sz="2400" dirty="0">
                <a:solidFill>
                  <a:schemeClr val="bg1"/>
                </a:solidFill>
              </a:rPr>
              <a:t>Routing Components(Contd.)</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895350"/>
            <a:ext cx="4562834" cy="3531448"/>
          </a:xfrm>
          <a:prstGeom prst="rect">
            <a:avLst/>
          </a:prstGeom>
        </p:spPr>
      </p:pic>
    </p:spTree>
    <p:extLst>
      <p:ext uri="{BB962C8B-B14F-4D97-AF65-F5344CB8AC3E}">
        <p14:creationId xmlns:p14="http://schemas.microsoft.com/office/powerpoint/2010/main" val="10115752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295945"/>
            <a:ext cx="7886700" cy="756679"/>
          </a:xfrm>
        </p:spPr>
        <p:txBody>
          <a:bodyPr/>
          <a:lstStyle/>
          <a:p>
            <a:r>
              <a:rPr lang="en-US" dirty="0"/>
              <a:t>    </a:t>
            </a:r>
            <a:r>
              <a:rPr lang="en-US" sz="3200" dirty="0"/>
              <a:t>&lt;HashRouter&gt; Vs &lt;BrowserRouter&gt;</a:t>
            </a:r>
          </a:p>
        </p:txBody>
      </p:sp>
      <p:sp>
        <p:nvSpPr>
          <p:cNvPr id="5" name="Content Placeholder 2"/>
          <p:cNvSpPr txBox="1">
            <a:spLocks/>
          </p:cNvSpPr>
          <p:nvPr/>
        </p:nvSpPr>
        <p:spPr>
          <a:xfrm>
            <a:off x="404036" y="925336"/>
            <a:ext cx="7878725" cy="1837771"/>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olidFill>
                  <a:srgbClr val="C4E3B0"/>
                </a:solidFill>
              </a:rPr>
              <a:t>One builds classic URLs, the other builds URLs with the hash,as shown.</a:t>
            </a:r>
          </a:p>
          <a:p>
            <a:r>
              <a:rPr lang="en-US" sz="1600" dirty="0">
                <a:solidFill>
                  <a:srgbClr val="C4E3B0"/>
                </a:solidFill>
              </a:rPr>
              <a:t>Which one to use basically depends on, which browser is in action.</a:t>
            </a:r>
          </a:p>
          <a:p>
            <a:r>
              <a:rPr lang="en-US" sz="1600" dirty="0">
                <a:solidFill>
                  <a:srgbClr val="C4E3B0"/>
                </a:solidFill>
              </a:rPr>
              <a:t>&lt;BrowserRouter&gt; uses History API, which is not supported by IE9 and below.</a:t>
            </a:r>
          </a:p>
          <a:p>
            <a:r>
              <a:rPr lang="en-US" sz="1600" dirty="0">
                <a:solidFill>
                  <a:srgbClr val="C4E3B0"/>
                </a:solidFill>
              </a:rPr>
              <a:t>The History API lets you interact with the browser history, trigger the browser navigation methods and change the address bar content.</a:t>
            </a:r>
          </a:p>
          <a:p>
            <a:endParaRPr lang="en-US" sz="1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876550"/>
            <a:ext cx="6864684" cy="1471004"/>
          </a:xfrm>
          <a:prstGeom prst="rect">
            <a:avLst/>
          </a:prstGeom>
        </p:spPr>
      </p:pic>
    </p:spTree>
    <p:extLst>
      <p:ext uri="{BB962C8B-B14F-4D97-AF65-F5344CB8AC3E}">
        <p14:creationId xmlns:p14="http://schemas.microsoft.com/office/powerpoint/2010/main" val="37992189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200" dirty="0"/>
              <a:t>Recap Of Routing</a:t>
            </a:r>
          </a:p>
        </p:txBody>
      </p:sp>
      <p:sp>
        <p:nvSpPr>
          <p:cNvPr id="9" name="Text Placeholder 8"/>
          <p:cNvSpPr>
            <a:spLocks noGrp="1"/>
          </p:cNvSpPr>
          <p:nvPr>
            <p:ph type="body" sz="quarter" idx="13"/>
          </p:nvPr>
        </p:nvSpPr>
        <p:spPr/>
        <p:txBody>
          <a:bodyPr>
            <a:normAutofit/>
          </a:bodyPr>
          <a:lstStyle/>
          <a:p>
            <a:pPr marL="457200" indent="-457200">
              <a:buFont typeface="Arial" panose="020B0604020202020204" pitchFamily="34" charset="0"/>
              <a:buChar char="•"/>
            </a:pPr>
            <a:r>
              <a:rPr lang="en-US" sz="1600" dirty="0"/>
              <a:t>Routing is an important part of any application.</a:t>
            </a:r>
          </a:p>
          <a:p>
            <a:pPr marL="457200" indent="-457200">
              <a:buFont typeface="Arial" panose="020B0604020202020204" pitchFamily="34" charset="0"/>
              <a:buChar char="•"/>
            </a:pPr>
            <a:r>
              <a:rPr lang="en-US" sz="1600" dirty="0"/>
              <a:t>There are many routers available to be used with React.</a:t>
            </a:r>
          </a:p>
          <a:p>
            <a:pPr marL="457200" indent="-457200">
              <a:buFont typeface="Arial" panose="020B0604020202020204" pitchFamily="34" charset="0"/>
              <a:buChar char="•"/>
            </a:pPr>
            <a:r>
              <a:rPr lang="en-US" sz="1600" dirty="0"/>
              <a:t>Important one is React Router.</a:t>
            </a:r>
          </a:p>
          <a:p>
            <a:pPr marL="457200" indent="-457200">
              <a:buFont typeface="Arial" panose="020B0604020202020204" pitchFamily="34" charset="0"/>
              <a:buChar char="•"/>
            </a:pPr>
            <a:r>
              <a:rPr lang="en-US" sz="1600" dirty="0"/>
              <a:t>It helps us to create Single Page Applications with dynamic Routing.</a:t>
            </a:r>
          </a:p>
          <a:p>
            <a:pPr marL="457200" indent="-457200">
              <a:buFont typeface="Arial" panose="020B0604020202020204" pitchFamily="34" charset="0"/>
              <a:buChar char="•"/>
            </a:pPr>
            <a:r>
              <a:rPr lang="en-US" sz="1600" dirty="0"/>
              <a:t>Install react-router library to render it’s functionality.</a:t>
            </a:r>
          </a:p>
          <a:p>
            <a:pPr marL="457200" indent="-457200">
              <a:buFont typeface="Arial" panose="020B0604020202020204" pitchFamily="34" charset="0"/>
              <a:buChar char="•"/>
            </a:pPr>
            <a:r>
              <a:rPr lang="en-US" sz="1600" dirty="0"/>
              <a:t>&lt;Router&gt; contains all the routes, defined by &lt;Route&gt;</a:t>
            </a:r>
          </a:p>
          <a:p>
            <a:pPr marL="457200" indent="-457200">
              <a:buFont typeface="Arial" panose="020B0604020202020204" pitchFamily="34" charset="0"/>
              <a:buChar char="•"/>
            </a:pPr>
            <a:r>
              <a:rPr lang="en-US" sz="1600" dirty="0"/>
              <a:t>When a path matches path of &lt;Route&gt;, it returns the component.</a:t>
            </a:r>
          </a:p>
          <a:p>
            <a:pPr marL="457200" indent="-457200">
              <a:buFont typeface="Arial" panose="020B0604020202020204" pitchFamily="34" charset="0"/>
              <a:buChar char="•"/>
            </a:pPr>
            <a:r>
              <a:rPr lang="en-US" sz="1600" dirty="0"/>
              <a:t>&lt;Link&gt; provides navigation.</a:t>
            </a:r>
          </a:p>
          <a:p>
            <a:pPr marL="457200" indent="-457200">
              <a:buFont typeface="Arial" panose="020B0604020202020204" pitchFamily="34" charset="0"/>
              <a:buChar char="•"/>
            </a:pPr>
            <a:r>
              <a:rPr lang="en-US" sz="1600" dirty="0"/>
              <a:t>&lt;HashRouter&gt; contains classic URLs with hash.</a:t>
            </a:r>
          </a:p>
          <a:p>
            <a:pPr marL="457200" indent="-457200">
              <a:buFont typeface="Arial" panose="020B0604020202020204" pitchFamily="34" charset="0"/>
              <a:buChar char="•"/>
            </a:pPr>
            <a:r>
              <a:rPr lang="en-US" sz="1600" dirty="0"/>
              <a:t>&lt;BroserRouter&gt; uses History API.</a:t>
            </a:r>
          </a:p>
        </p:txBody>
      </p:sp>
    </p:spTree>
    <p:custDataLst>
      <p:tags r:id="rId1"/>
    </p:custDataLst>
    <p:extLst>
      <p:ext uri="{BB962C8B-B14F-4D97-AF65-F5344CB8AC3E}">
        <p14:creationId xmlns:p14="http://schemas.microsoft.com/office/powerpoint/2010/main" val="503829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57150"/>
            <a:ext cx="2590800" cy="510204"/>
          </a:xfrm>
          <a:prstGeom prst="rect">
            <a:avLst/>
          </a:prstGeom>
          <a:noFill/>
        </p:spPr>
        <p:txBody>
          <a:bodyPr wrap="square" rtlCol="0">
            <a:spAutoFit/>
          </a:bodyPr>
          <a:lstStyle/>
          <a:p>
            <a:pPr>
              <a:lnSpc>
                <a:spcPts val="3467"/>
              </a:lnSpc>
            </a:pPr>
            <a:r>
              <a:rPr lang="en-US" sz="24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228600" y="514350"/>
            <a:ext cx="8458200" cy="5339923"/>
          </a:xfrm>
          <a:prstGeom prst="rect">
            <a:avLst/>
          </a:prstGeom>
        </p:spPr>
        <p:txBody>
          <a:bodyPr wrap="square">
            <a:spAutoFit/>
          </a:bodyPr>
          <a:lstStyle/>
          <a:p>
            <a:pPr marL="342900" indent="-342900">
              <a:buFont typeface="+mj-lt"/>
              <a:buAutoNum type="arabicPeriod"/>
            </a:pPr>
            <a:r>
              <a:rPr lang="en-US" sz="1400" dirty="0">
                <a:solidFill>
                  <a:schemeClr val="bg1">
                    <a:lumMod val="85000"/>
                  </a:schemeClr>
                </a:solidFill>
              </a:rPr>
              <a:t>__________ means that routing takes place as app is rendering ?</a:t>
            </a:r>
          </a:p>
          <a:p>
            <a:pPr marL="342900" indent="-342900">
              <a:buFont typeface="+mj-lt"/>
              <a:buAutoNum type="arabicPeriod"/>
            </a:pPr>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Static Routing</a:t>
            </a:r>
          </a:p>
          <a:p>
            <a:pPr marL="800100" lvl="1" indent="-342900">
              <a:buFont typeface="+mj-lt"/>
              <a:buAutoNum type="alphaUcPeriod"/>
            </a:pPr>
            <a:r>
              <a:rPr lang="en-US" sz="1400" dirty="0">
                <a:solidFill>
                  <a:schemeClr val="bg1">
                    <a:lumMod val="85000"/>
                  </a:schemeClr>
                </a:solidFill>
              </a:rPr>
              <a:t>React  Routing</a:t>
            </a:r>
          </a:p>
          <a:p>
            <a:pPr marL="800100" lvl="1" indent="-342900">
              <a:buFont typeface="+mj-lt"/>
              <a:buAutoNum type="alphaUcPeriod"/>
            </a:pPr>
            <a:r>
              <a:rPr lang="en-US" sz="1400" dirty="0">
                <a:solidFill>
                  <a:schemeClr val="bg1">
                    <a:lumMod val="85000"/>
                  </a:schemeClr>
                </a:solidFill>
              </a:rPr>
              <a:t>Dynamic Routing</a:t>
            </a:r>
          </a:p>
          <a:p>
            <a:pPr marL="800100" lvl="1" indent="-342900">
              <a:buFont typeface="+mj-lt"/>
              <a:buAutoNum type="alphaUcPeriod"/>
            </a:pPr>
            <a:r>
              <a:rPr lang="en-US" sz="1400" dirty="0">
                <a:solidFill>
                  <a:schemeClr val="bg1">
                    <a:lumMod val="85000"/>
                  </a:schemeClr>
                </a:solidFill>
              </a:rPr>
              <a:t>None of the above</a:t>
            </a:r>
          </a:p>
          <a:p>
            <a:pPr marL="342900" indent="-342900">
              <a:buFont typeface="+mj-lt"/>
              <a:buAutoNum type="arabicPeriod"/>
            </a:pPr>
            <a:endParaRPr lang="en-US" sz="1400" dirty="0">
              <a:solidFill>
                <a:schemeClr val="bg1">
                  <a:lumMod val="85000"/>
                </a:schemeClr>
              </a:solidFill>
            </a:endParaRPr>
          </a:p>
          <a:p>
            <a:pPr marL="342900" indent="-342900">
              <a:spcAft>
                <a:spcPts val="600"/>
              </a:spcAft>
              <a:buFont typeface="+mj-lt"/>
              <a:buAutoNum type="arabicPeriod"/>
            </a:pPr>
            <a:r>
              <a:rPr lang="en-US" sz="1400" dirty="0">
                <a:solidFill>
                  <a:schemeClr val="bg1">
                    <a:lumMod val="85000"/>
                  </a:schemeClr>
                </a:solidFill>
              </a:rPr>
              <a:t>Name the properties that &lt;Route &gt; component takes:</a:t>
            </a:r>
          </a:p>
          <a:p>
            <a:pPr marL="342900" indent="-342900">
              <a:buFont typeface="+mj-lt"/>
              <a:buAutoNum type="arabicPeriod"/>
            </a:pPr>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to , component</a:t>
            </a:r>
          </a:p>
          <a:p>
            <a:pPr marL="800100" lvl="1" indent="-342900">
              <a:buFont typeface="+mj-lt"/>
              <a:buAutoNum type="alphaUcPeriod"/>
            </a:pPr>
            <a:r>
              <a:rPr lang="en-US" sz="1400" dirty="0">
                <a:solidFill>
                  <a:schemeClr val="bg1">
                    <a:lumMod val="85000"/>
                  </a:schemeClr>
                </a:solidFill>
              </a:rPr>
              <a:t>pathname, to</a:t>
            </a:r>
          </a:p>
          <a:p>
            <a:pPr marL="800100" lvl="1" indent="-342900">
              <a:buFont typeface="+mj-lt"/>
              <a:buAutoNum type="alphaUcPeriod"/>
            </a:pPr>
            <a:r>
              <a:rPr lang="en-US" sz="1400" dirty="0">
                <a:solidFill>
                  <a:schemeClr val="bg1">
                    <a:lumMod val="85000"/>
                  </a:schemeClr>
                </a:solidFill>
              </a:rPr>
              <a:t>to , render</a:t>
            </a:r>
          </a:p>
          <a:p>
            <a:pPr marL="800100" lvl="1" indent="-342900">
              <a:buFont typeface="+mj-lt"/>
              <a:buAutoNum type="alphaUcPeriod"/>
            </a:pPr>
            <a:r>
              <a:rPr lang="en-US" sz="1400" dirty="0">
                <a:solidFill>
                  <a:schemeClr val="bg1">
                    <a:lumMod val="85000"/>
                  </a:schemeClr>
                </a:solidFill>
              </a:rPr>
              <a:t>path, component</a:t>
            </a:r>
          </a:p>
          <a:p>
            <a:pPr marL="342900" indent="-342900">
              <a:buFont typeface="+mj-lt"/>
              <a:buAutoNum type="arabicPeriod"/>
            </a:pPr>
            <a:endParaRPr lang="en-US" sz="1400" dirty="0">
              <a:solidFill>
                <a:schemeClr val="bg1">
                  <a:lumMod val="85000"/>
                </a:schemeClr>
              </a:solidFill>
            </a:endParaRPr>
          </a:p>
          <a:p>
            <a:pPr marL="342900" indent="-342900">
              <a:buFont typeface="+mj-lt"/>
              <a:buAutoNum type="arabicPeriod"/>
            </a:pPr>
            <a:r>
              <a:rPr lang="en-US" sz="1400" dirty="0">
                <a:solidFill>
                  <a:schemeClr val="bg1">
                    <a:lumMod val="85000"/>
                  </a:schemeClr>
                </a:solidFill>
              </a:rPr>
              <a:t>Which component wraps all of the routes in react app using react-router?</a:t>
            </a:r>
          </a:p>
          <a:p>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&lt;Link&gt;</a:t>
            </a:r>
          </a:p>
          <a:p>
            <a:pPr marL="800100" lvl="1" indent="-342900">
              <a:buFont typeface="+mj-lt"/>
              <a:buAutoNum type="alphaUcPeriod"/>
            </a:pPr>
            <a:r>
              <a:rPr lang="en-US" sz="1400" dirty="0">
                <a:solidFill>
                  <a:schemeClr val="bg1">
                    <a:lumMod val="85000"/>
                  </a:schemeClr>
                </a:solidFill>
              </a:rPr>
              <a:t>&lt;Route&gt;</a:t>
            </a:r>
          </a:p>
          <a:p>
            <a:pPr marL="800100" lvl="1" indent="-342900">
              <a:buFont typeface="+mj-lt"/>
              <a:buAutoNum type="alphaUcPeriod"/>
            </a:pPr>
            <a:r>
              <a:rPr lang="en-US" sz="1400" dirty="0">
                <a:solidFill>
                  <a:schemeClr val="bg1">
                    <a:lumMod val="85000"/>
                  </a:schemeClr>
                </a:solidFill>
              </a:rPr>
              <a:t>&lt;</a:t>
            </a:r>
            <a:r>
              <a:rPr lang="en-US" sz="1400" dirty="0" err="1">
                <a:solidFill>
                  <a:schemeClr val="bg1">
                    <a:lumMod val="85000"/>
                  </a:schemeClr>
                </a:solidFill>
              </a:rPr>
              <a:t>Nav</a:t>
            </a:r>
            <a:r>
              <a:rPr lang="en-US" sz="1400" dirty="0">
                <a:solidFill>
                  <a:schemeClr val="bg1">
                    <a:lumMod val="85000"/>
                  </a:schemeClr>
                </a:solidFill>
              </a:rPr>
              <a:t>&gt;</a:t>
            </a:r>
          </a:p>
          <a:p>
            <a:pPr marL="800100" lvl="1" indent="-342900">
              <a:buFont typeface="+mj-lt"/>
              <a:buAutoNum type="alphaUcPeriod"/>
            </a:pPr>
            <a:r>
              <a:rPr lang="en-US" sz="1400" dirty="0">
                <a:solidFill>
                  <a:schemeClr val="bg1">
                    <a:lumMod val="85000"/>
                  </a:schemeClr>
                </a:solidFill>
              </a:rPr>
              <a:t>&lt;Router&gt;</a:t>
            </a:r>
          </a:p>
          <a:p>
            <a:pPr marL="342900" indent="-342900">
              <a:buFont typeface="+mj-lt"/>
              <a:buAutoNum type="alphaUcPeriod"/>
            </a:pPr>
            <a:endParaRPr lang="en-US" sz="1400" dirty="0">
              <a:solidFill>
                <a:schemeClr val="bg1">
                  <a:lumMod val="85000"/>
                </a:schemeClr>
              </a:solidFill>
            </a:endParaRPr>
          </a:p>
          <a:p>
            <a:endParaRPr lang="en-US" sz="1400" dirty="0">
              <a:solidFill>
                <a:schemeClr val="bg1">
                  <a:lumMod val="85000"/>
                </a:schemeClr>
              </a:solidFill>
            </a:endParaRPr>
          </a:p>
          <a:p>
            <a:endParaRPr lang="en-US" sz="1400" dirty="0">
              <a:solidFill>
                <a:schemeClr val="bg1">
                  <a:lumMod val="85000"/>
                </a:schemeClr>
              </a:solidFill>
            </a:endParaRPr>
          </a:p>
          <a:p>
            <a:endParaRPr lang="en-US" sz="1400" i="0" dirty="0">
              <a:solidFill>
                <a:schemeClr val="bg1">
                  <a:lumMod val="85000"/>
                </a:schemeClr>
              </a:solidFill>
              <a:effectLst/>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7696200" y="3221015"/>
            <a:ext cx="1415442" cy="1941535"/>
          </a:xfrm>
          <a:prstGeom prst="rect">
            <a:avLst/>
          </a:prstGeom>
        </p:spPr>
      </p:pic>
    </p:spTree>
    <p:custDataLst>
      <p:tags r:id="rId1"/>
    </p:custDataLst>
    <p:extLst>
      <p:ext uri="{BB962C8B-B14F-4D97-AF65-F5344CB8AC3E}">
        <p14:creationId xmlns:p14="http://schemas.microsoft.com/office/powerpoint/2010/main" val="42007984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4AB7AF-FBA4-ED49-AB58-E47DC8CB5A3B}"/>
              </a:ext>
            </a:extLst>
          </p:cNvPr>
          <p:cNvSpPr>
            <a:spLocks noGrp="1"/>
          </p:cNvSpPr>
          <p:nvPr>
            <p:ph type="title"/>
          </p:nvPr>
        </p:nvSpPr>
        <p:spPr>
          <a:xfrm>
            <a:off x="384048" y="274320"/>
            <a:ext cx="8385048" cy="795528"/>
          </a:xfrm>
        </p:spPr>
        <p:txBody>
          <a:bodyPr/>
          <a:lstStyle/>
          <a:p>
            <a:r>
              <a:rPr lang="en-US" dirty="0"/>
              <a:t>Hooks</a:t>
            </a:r>
            <a:endParaRPr lang="en-US" i="1" dirty="0"/>
          </a:p>
        </p:txBody>
      </p:sp>
      <p:sp>
        <p:nvSpPr>
          <p:cNvPr id="5" name="Content Placeholder 2">
            <a:extLst>
              <a:ext uri="{FF2B5EF4-FFF2-40B4-BE49-F238E27FC236}">
                <a16:creationId xmlns:a16="http://schemas.microsoft.com/office/drawing/2014/main" id="{8F7334C9-DE1C-FB4A-B7BA-8CD6DC256D1E}"/>
              </a:ext>
            </a:extLst>
          </p:cNvPr>
          <p:cNvSpPr txBox="1">
            <a:spLocks/>
          </p:cNvSpPr>
          <p:nvPr/>
        </p:nvSpPr>
        <p:spPr>
          <a:xfrm>
            <a:off x="384048" y="820312"/>
            <a:ext cx="8385048" cy="2241884"/>
          </a:xfrm>
          <a:prstGeom prst="rect">
            <a:avLst/>
          </a:prstGeom>
        </p:spPr>
        <p:txBody>
          <a:bodyP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1600" dirty="0">
                <a:solidFill>
                  <a:srgbClr val="C4E3B0"/>
                </a:solidFill>
              </a:rPr>
              <a:t>Hooks are special functions that let you “hook into” React state and lifecycle features from function components. Hooks don’t work inside classes — they let you use React without classes.</a:t>
            </a:r>
          </a:p>
          <a:p>
            <a:endParaRPr lang="en-IN" sz="1600" dirty="0">
              <a:solidFill>
                <a:srgbClr val="C4E3B0"/>
              </a:solidFill>
            </a:endParaRPr>
          </a:p>
          <a:p>
            <a:pPr marL="0" indent="0">
              <a:buNone/>
            </a:pPr>
            <a:r>
              <a:rPr lang="en-US" sz="1600" dirty="0">
                <a:solidFill>
                  <a:srgbClr val="C4E3B0"/>
                </a:solidFill>
              </a:rPr>
              <a:t>     There are primarily two types of Hooks : </a:t>
            </a:r>
          </a:p>
          <a:p>
            <a:pPr marL="0" indent="0">
              <a:buNone/>
            </a:pPr>
            <a:endParaRPr lang="en-US" sz="1600" dirty="0">
              <a:solidFill>
                <a:srgbClr val="C4E3B0"/>
              </a:solidFill>
            </a:endParaRPr>
          </a:p>
          <a:p>
            <a:pPr marL="285750" indent="-285750">
              <a:buFont typeface="Arial" panose="020B0604020202020204" pitchFamily="34" charset="0"/>
              <a:buChar char="•"/>
            </a:pPr>
            <a:r>
              <a:rPr lang="en-US" sz="1600" dirty="0">
                <a:solidFill>
                  <a:srgbClr val="C4E3B0"/>
                </a:solidFill>
              </a:rPr>
              <a:t>State Hook - useState</a:t>
            </a:r>
          </a:p>
          <a:p>
            <a:pPr marL="285750" indent="-285750">
              <a:buFont typeface="Arial" panose="020B0604020202020204" pitchFamily="34" charset="0"/>
              <a:buChar char="•"/>
            </a:pPr>
            <a:r>
              <a:rPr lang="en-US" sz="1600" dirty="0">
                <a:solidFill>
                  <a:srgbClr val="C4E3B0"/>
                </a:solidFill>
              </a:rPr>
              <a:t>Effect Hook - useEffect</a:t>
            </a:r>
            <a:endParaRPr lang="en-IN" sz="1600" dirty="0">
              <a:solidFill>
                <a:srgbClr val="C4E3B0"/>
              </a:solidFill>
            </a:endParaRPr>
          </a:p>
        </p:txBody>
      </p:sp>
      <p:pic>
        <p:nvPicPr>
          <p:cNvPr id="3" name="Picture 2">
            <a:extLst>
              <a:ext uri="{FF2B5EF4-FFF2-40B4-BE49-F238E27FC236}">
                <a16:creationId xmlns:a16="http://schemas.microsoft.com/office/drawing/2014/main" id="{7461A895-676C-9744-A3D2-409D3F97A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181350"/>
            <a:ext cx="5851613" cy="1393839"/>
          </a:xfrm>
          <a:prstGeom prst="rect">
            <a:avLst/>
          </a:prstGeom>
        </p:spPr>
      </p:pic>
    </p:spTree>
    <p:extLst>
      <p:ext uri="{BB962C8B-B14F-4D97-AF65-F5344CB8AC3E}">
        <p14:creationId xmlns:p14="http://schemas.microsoft.com/office/powerpoint/2010/main" val="26804072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A9FB22-06CD-6E4D-B752-5A584DCFD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5770" y="1233091"/>
            <a:ext cx="4745568" cy="1014570"/>
          </a:xfrm>
          <a:prstGeom prst="rect">
            <a:avLst/>
          </a:prstGeom>
        </p:spPr>
      </p:pic>
      <p:sp>
        <p:nvSpPr>
          <p:cNvPr id="5" name="Title 1">
            <a:extLst>
              <a:ext uri="{FF2B5EF4-FFF2-40B4-BE49-F238E27FC236}">
                <a16:creationId xmlns:a16="http://schemas.microsoft.com/office/drawing/2014/main" id="{05304C37-D4BB-0A4E-917C-51714682AB1E}"/>
              </a:ext>
            </a:extLst>
          </p:cNvPr>
          <p:cNvSpPr>
            <a:spLocks noGrp="1"/>
          </p:cNvSpPr>
          <p:nvPr>
            <p:ph type="title"/>
          </p:nvPr>
        </p:nvSpPr>
        <p:spPr>
          <a:xfrm>
            <a:off x="384048" y="274320"/>
            <a:ext cx="8385048" cy="795528"/>
          </a:xfrm>
        </p:spPr>
        <p:txBody>
          <a:bodyPr/>
          <a:lstStyle/>
          <a:p>
            <a:r>
              <a:rPr lang="en-US" dirty="0"/>
              <a:t>State Hook</a:t>
            </a:r>
          </a:p>
        </p:txBody>
      </p:sp>
      <p:cxnSp>
        <p:nvCxnSpPr>
          <p:cNvPr id="6" name="Straight Arrow Connector 5">
            <a:extLst>
              <a:ext uri="{FF2B5EF4-FFF2-40B4-BE49-F238E27FC236}">
                <a16:creationId xmlns:a16="http://schemas.microsoft.com/office/drawing/2014/main" id="{7DC58C8F-E4E9-CE4B-8E6E-D652AAE95534}"/>
              </a:ext>
            </a:extLst>
          </p:cNvPr>
          <p:cNvCxnSpPr>
            <a:cxnSpLocks/>
          </p:cNvCxnSpPr>
          <p:nvPr/>
        </p:nvCxnSpPr>
        <p:spPr>
          <a:xfrm flipH="1">
            <a:off x="5511646" y="1990761"/>
            <a:ext cx="121650" cy="1275348"/>
          </a:xfrm>
          <a:prstGeom prst="straightConnector1">
            <a:avLst/>
          </a:prstGeom>
          <a:ln>
            <a:solidFill>
              <a:srgbClr val="FF4F4F"/>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5DEC5CD-87A2-E641-A84A-930CE92A4776}"/>
              </a:ext>
            </a:extLst>
          </p:cNvPr>
          <p:cNvCxnSpPr/>
          <p:nvPr/>
        </p:nvCxnSpPr>
        <p:spPr>
          <a:xfrm>
            <a:off x="6229514" y="1990761"/>
            <a:ext cx="256674" cy="1275348"/>
          </a:xfrm>
          <a:prstGeom prst="straightConnector1">
            <a:avLst/>
          </a:prstGeom>
          <a:ln>
            <a:solidFill>
              <a:srgbClr val="FF4F4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2761954-0B87-454D-B605-994D57E86112}"/>
              </a:ext>
            </a:extLst>
          </p:cNvPr>
          <p:cNvCxnSpPr>
            <a:cxnSpLocks/>
          </p:cNvCxnSpPr>
          <p:nvPr/>
        </p:nvCxnSpPr>
        <p:spPr>
          <a:xfrm>
            <a:off x="7828502" y="1990761"/>
            <a:ext cx="99970" cy="1275348"/>
          </a:xfrm>
          <a:prstGeom prst="straightConnector1">
            <a:avLst/>
          </a:prstGeom>
          <a:ln>
            <a:solidFill>
              <a:srgbClr val="FF4F4F"/>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F32DE71-6BD7-E249-9B32-367ECFC35C01}"/>
              </a:ext>
            </a:extLst>
          </p:cNvPr>
          <p:cNvSpPr txBox="1"/>
          <p:nvPr/>
        </p:nvSpPr>
        <p:spPr>
          <a:xfrm>
            <a:off x="4894691" y="3356029"/>
            <a:ext cx="1233909" cy="430887"/>
          </a:xfrm>
          <a:prstGeom prst="rect">
            <a:avLst/>
          </a:prstGeom>
        </p:spPr>
        <p:txBody>
          <a:bodyPr wrap="square" lIns="0" tIns="0" rIns="0" bIns="0" rtlCol="0">
            <a:spAutoFit/>
          </a:bodyPr>
          <a:lstStyle/>
          <a:p>
            <a:pPr algn="l"/>
            <a:r>
              <a:rPr lang="en-US" sz="1400" dirty="0">
                <a:solidFill>
                  <a:schemeClr val="bg1">
                    <a:lumMod val="75000"/>
                  </a:schemeClr>
                </a:solidFill>
              </a:rPr>
              <a:t>New state variable</a:t>
            </a:r>
          </a:p>
        </p:txBody>
      </p:sp>
      <p:sp>
        <p:nvSpPr>
          <p:cNvPr id="10" name="TextBox 9">
            <a:extLst>
              <a:ext uri="{FF2B5EF4-FFF2-40B4-BE49-F238E27FC236}">
                <a16:creationId xmlns:a16="http://schemas.microsoft.com/office/drawing/2014/main" id="{4E2E8264-B3BA-8B4F-8D2D-0CF756858428}"/>
              </a:ext>
            </a:extLst>
          </p:cNvPr>
          <p:cNvSpPr txBox="1"/>
          <p:nvPr/>
        </p:nvSpPr>
        <p:spPr>
          <a:xfrm>
            <a:off x="6128600" y="3356029"/>
            <a:ext cx="1010653" cy="646331"/>
          </a:xfrm>
          <a:prstGeom prst="rect">
            <a:avLst/>
          </a:prstGeom>
        </p:spPr>
        <p:txBody>
          <a:bodyPr wrap="square" lIns="0" tIns="0" rIns="0" bIns="0" rtlCol="0">
            <a:spAutoFit/>
          </a:bodyPr>
          <a:lstStyle/>
          <a:p>
            <a:pPr algn="l"/>
            <a:r>
              <a:rPr lang="en-US" sz="1400" dirty="0">
                <a:solidFill>
                  <a:schemeClr val="bg1">
                    <a:lumMod val="75000"/>
                  </a:schemeClr>
                </a:solidFill>
              </a:rPr>
              <a:t>Function to change the variable</a:t>
            </a:r>
          </a:p>
        </p:txBody>
      </p:sp>
      <p:sp>
        <p:nvSpPr>
          <p:cNvPr id="11" name="TextBox 10">
            <a:extLst>
              <a:ext uri="{FF2B5EF4-FFF2-40B4-BE49-F238E27FC236}">
                <a16:creationId xmlns:a16="http://schemas.microsoft.com/office/drawing/2014/main" id="{DE0A8000-DA65-2D48-8C05-D26EA2D5DB80}"/>
              </a:ext>
            </a:extLst>
          </p:cNvPr>
          <p:cNvSpPr txBox="1"/>
          <p:nvPr/>
        </p:nvSpPr>
        <p:spPr>
          <a:xfrm>
            <a:off x="7520711" y="3356028"/>
            <a:ext cx="930442" cy="646331"/>
          </a:xfrm>
          <a:prstGeom prst="rect">
            <a:avLst/>
          </a:prstGeom>
        </p:spPr>
        <p:txBody>
          <a:bodyPr wrap="square" lIns="0" tIns="0" rIns="0" bIns="0" rtlCol="0">
            <a:spAutoFit/>
          </a:bodyPr>
          <a:lstStyle/>
          <a:p>
            <a:pPr algn="l"/>
            <a:r>
              <a:rPr lang="en-US" sz="1400" dirty="0">
                <a:solidFill>
                  <a:schemeClr val="bg1">
                    <a:lumMod val="75000"/>
                  </a:schemeClr>
                </a:solidFill>
              </a:rPr>
              <a:t>Initial state value for the variable</a:t>
            </a:r>
          </a:p>
        </p:txBody>
      </p:sp>
      <p:sp>
        <p:nvSpPr>
          <p:cNvPr id="12" name="TextBox 11">
            <a:extLst>
              <a:ext uri="{FF2B5EF4-FFF2-40B4-BE49-F238E27FC236}">
                <a16:creationId xmlns:a16="http://schemas.microsoft.com/office/drawing/2014/main" id="{60EFA4BC-B55C-B249-A8DE-E4A3879B164C}"/>
              </a:ext>
            </a:extLst>
          </p:cNvPr>
          <p:cNvSpPr txBox="1"/>
          <p:nvPr/>
        </p:nvSpPr>
        <p:spPr>
          <a:xfrm>
            <a:off x="5006263" y="866173"/>
            <a:ext cx="3721768" cy="276999"/>
          </a:xfrm>
          <a:prstGeom prst="rect">
            <a:avLst/>
          </a:prstGeom>
        </p:spPr>
        <p:txBody>
          <a:bodyPr wrap="square" lIns="0" tIns="0" rIns="0" bIns="0" rtlCol="0">
            <a:spAutoFit/>
          </a:bodyPr>
          <a:lstStyle/>
          <a:p>
            <a:pPr algn="l"/>
            <a:r>
              <a:rPr lang="en-US" dirty="0">
                <a:solidFill>
                  <a:schemeClr val="bg1">
                    <a:lumMod val="75000"/>
                  </a:schemeClr>
                </a:solidFill>
              </a:rPr>
              <a:t>Declaring a local state variable </a:t>
            </a:r>
          </a:p>
        </p:txBody>
      </p:sp>
      <p:sp>
        <p:nvSpPr>
          <p:cNvPr id="13" name="Rectangle 12">
            <a:extLst>
              <a:ext uri="{FF2B5EF4-FFF2-40B4-BE49-F238E27FC236}">
                <a16:creationId xmlns:a16="http://schemas.microsoft.com/office/drawing/2014/main" id="{A51C2BAF-27FC-084D-B474-93C2BEBDE8EE}"/>
              </a:ext>
            </a:extLst>
          </p:cNvPr>
          <p:cNvSpPr/>
          <p:nvPr/>
        </p:nvSpPr>
        <p:spPr>
          <a:xfrm>
            <a:off x="388243" y="866172"/>
            <a:ext cx="3883025" cy="3539430"/>
          </a:xfrm>
          <a:prstGeom prst="rect">
            <a:avLst/>
          </a:prstGeom>
        </p:spPr>
        <p:txBody>
          <a:bodyPr wrap="square">
            <a:spAutoFit/>
          </a:bodyPr>
          <a:lstStyle/>
          <a:p>
            <a:r>
              <a:rPr lang="en-IN" sz="1600" dirty="0">
                <a:solidFill>
                  <a:srgbClr val="C4E3B0"/>
                </a:solidFill>
              </a:rPr>
              <a:t>useState</a:t>
            </a:r>
            <a:r>
              <a:rPr lang="en-IN" sz="1600" dirty="0">
                <a:solidFill>
                  <a:srgbClr val="C4E3B0"/>
                </a:solidFill>
                <a:latin typeface="-apple-system"/>
              </a:rPr>
              <a:t> is a Hook that lets you add local state to function components.</a:t>
            </a:r>
          </a:p>
          <a:p>
            <a:r>
              <a:rPr lang="en-IN" sz="1600" dirty="0">
                <a:solidFill>
                  <a:srgbClr val="C4E3B0"/>
                </a:solidFill>
                <a:latin typeface="-apple-system"/>
              </a:rPr>
              <a:t>React will preserve this state between re-renders</a:t>
            </a:r>
          </a:p>
          <a:p>
            <a:endParaRPr lang="en-IN" sz="1600" dirty="0">
              <a:solidFill>
                <a:srgbClr val="C4E3B0"/>
              </a:solidFill>
              <a:latin typeface="-apple-system"/>
            </a:endParaRPr>
          </a:p>
          <a:p>
            <a:r>
              <a:rPr lang="en-IN" sz="1600" dirty="0">
                <a:solidFill>
                  <a:srgbClr val="C4E3B0"/>
                </a:solidFill>
                <a:latin typeface="-apple-system"/>
              </a:rPr>
              <a:t>The useState function returns a pair :</a:t>
            </a:r>
          </a:p>
          <a:p>
            <a:endParaRPr lang="en-IN" sz="1600" dirty="0">
              <a:solidFill>
                <a:srgbClr val="C4E3B0"/>
              </a:solidFill>
              <a:latin typeface="-apple-system"/>
            </a:endParaRPr>
          </a:p>
          <a:p>
            <a:pPr marL="285750" indent="-285750">
              <a:buFont typeface="Arial" panose="020B0604020202020204" pitchFamily="34" charset="0"/>
              <a:buChar char="•"/>
            </a:pPr>
            <a:r>
              <a:rPr lang="en-IN" sz="1600" dirty="0">
                <a:solidFill>
                  <a:srgbClr val="C4E3B0"/>
                </a:solidFill>
                <a:latin typeface="-apple-system"/>
              </a:rPr>
              <a:t>Current state value</a:t>
            </a:r>
          </a:p>
          <a:p>
            <a:pPr marL="285750" indent="-285750">
              <a:buFont typeface="Arial" panose="020B0604020202020204" pitchFamily="34" charset="0"/>
              <a:buChar char="•"/>
            </a:pPr>
            <a:r>
              <a:rPr lang="en-IN" sz="1600" dirty="0">
                <a:solidFill>
                  <a:srgbClr val="C4E3B0"/>
                </a:solidFill>
                <a:latin typeface="-apple-system"/>
              </a:rPr>
              <a:t>Function that lets you update the value</a:t>
            </a:r>
          </a:p>
          <a:p>
            <a:endParaRPr lang="en-IN" sz="1600" dirty="0">
              <a:solidFill>
                <a:srgbClr val="C4E3B0"/>
              </a:solidFill>
              <a:latin typeface="-apple-system"/>
            </a:endParaRPr>
          </a:p>
          <a:p>
            <a:r>
              <a:rPr lang="en-IN" sz="1600" dirty="0">
                <a:solidFill>
                  <a:srgbClr val="C4E3B0"/>
                </a:solidFill>
                <a:latin typeface="-apple-system"/>
              </a:rPr>
              <a:t>The useState takes only one argument : </a:t>
            </a:r>
          </a:p>
          <a:p>
            <a:endParaRPr lang="en-IN" sz="1600" dirty="0">
              <a:solidFill>
                <a:srgbClr val="C4E3B0"/>
              </a:solidFill>
              <a:latin typeface="-apple-system"/>
            </a:endParaRPr>
          </a:p>
          <a:p>
            <a:pPr marL="285750" indent="-285750">
              <a:buFont typeface="Arial" panose="020B0604020202020204" pitchFamily="34" charset="0"/>
              <a:buChar char="•"/>
            </a:pPr>
            <a:r>
              <a:rPr lang="en-IN" sz="1600" dirty="0">
                <a:solidFill>
                  <a:srgbClr val="C4E3B0"/>
                </a:solidFill>
                <a:latin typeface="-apple-system"/>
              </a:rPr>
              <a:t>The initial state </a:t>
            </a:r>
          </a:p>
          <a:p>
            <a:endParaRPr lang="en-IN" sz="1600" dirty="0">
              <a:solidFill>
                <a:srgbClr val="C4E3B0"/>
              </a:solidFill>
              <a:latin typeface="-apple-system"/>
            </a:endParaRPr>
          </a:p>
        </p:txBody>
      </p:sp>
    </p:spTree>
    <p:extLst>
      <p:ext uri="{BB962C8B-B14F-4D97-AF65-F5344CB8AC3E}">
        <p14:creationId xmlns:p14="http://schemas.microsoft.com/office/powerpoint/2010/main" val="112481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384048" y="274320"/>
            <a:ext cx="8385048" cy="795528"/>
          </a:xfrm>
        </p:spPr>
        <p:txBody>
          <a:bodyPr/>
          <a:lstStyle/>
          <a:p>
            <a:r>
              <a:rPr lang="en-US" sz="2400" spc="50" dirty="0">
                <a:ln w="0"/>
                <a:solidFill>
                  <a:schemeClr val="bg2"/>
                </a:solidFill>
                <a:effectLst>
                  <a:innerShdw blurRad="63500" dist="50800" dir="13500000">
                    <a:srgbClr val="000000">
                      <a:alpha val="50000"/>
                    </a:srgbClr>
                  </a:innerShdw>
                </a:effectLst>
              </a:rPr>
              <a:t>Features of React</a:t>
            </a:r>
            <a:endParaRPr lang="en-US" sz="2400" dirty="0"/>
          </a:p>
        </p:txBody>
      </p:sp>
      <p:sp>
        <p:nvSpPr>
          <p:cNvPr id="7" name="Content Placeholder 2"/>
          <p:cNvSpPr txBox="1">
            <a:spLocks/>
          </p:cNvSpPr>
          <p:nvPr/>
        </p:nvSpPr>
        <p:spPr>
          <a:xfrm>
            <a:off x="524998" y="1069848"/>
            <a:ext cx="5647202" cy="165430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itchFamily="34" charset="0"/>
              <a:buChar char="•"/>
            </a:pPr>
            <a:r>
              <a:rPr lang="en-IN" sz="1800" dirty="0">
                <a:solidFill>
                  <a:srgbClr val="C4E3B0"/>
                </a:solidFill>
              </a:rPr>
              <a:t>Virtual Document Object Model (DOM)</a:t>
            </a:r>
          </a:p>
          <a:p>
            <a:pPr>
              <a:buFont typeface="Arial" pitchFamily="34" charset="0"/>
              <a:buChar char="•"/>
            </a:pPr>
            <a:r>
              <a:rPr lang="en-IN" sz="1800" dirty="0">
                <a:solidFill>
                  <a:srgbClr val="C4E3B0"/>
                </a:solidFill>
              </a:rPr>
              <a:t>One way data binding</a:t>
            </a:r>
          </a:p>
          <a:p>
            <a:pPr>
              <a:buFont typeface="Arial" pitchFamily="34" charset="0"/>
              <a:buChar char="•"/>
            </a:pPr>
            <a:r>
              <a:rPr lang="en-IN" sz="1800" dirty="0">
                <a:solidFill>
                  <a:srgbClr val="C4E3B0"/>
                </a:solidFill>
              </a:rPr>
              <a:t>Use of JSX</a:t>
            </a:r>
          </a:p>
          <a:p>
            <a:pPr>
              <a:buFont typeface="Arial" pitchFamily="34" charset="0"/>
              <a:buChar char="•"/>
            </a:pPr>
            <a:r>
              <a:rPr lang="en-IN" sz="1800" dirty="0">
                <a:solidFill>
                  <a:srgbClr val="C4E3B0"/>
                </a:solidFill>
              </a:rPr>
              <a:t>Composition of Components</a:t>
            </a:r>
          </a:p>
          <a:p>
            <a:pPr lvl="2"/>
            <a:endParaRPr lang="en-IN" sz="1800" dirty="0">
              <a:solidFill>
                <a:srgbClr val="C4E3B0"/>
              </a:solidFill>
            </a:endParaRPr>
          </a:p>
          <a:p>
            <a:pPr>
              <a:buFont typeface="Arial" pitchFamily="34" charset="0"/>
              <a:buChar char="•"/>
            </a:pPr>
            <a:endParaRPr lang="en-US" sz="1800" dirty="0">
              <a:solidFill>
                <a:srgbClr val="C4E3B0"/>
              </a:solidFill>
            </a:endParaRPr>
          </a:p>
        </p:txBody>
      </p:sp>
    </p:spTree>
    <p:custDataLst>
      <p:tags r:id="rId1"/>
    </p:custDataLst>
    <p:extLst>
      <p:ext uri="{BB962C8B-B14F-4D97-AF65-F5344CB8AC3E}">
        <p14:creationId xmlns:p14="http://schemas.microsoft.com/office/powerpoint/2010/main" val="14660383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1">
            <a:extLst>
              <a:ext uri="{FF2B5EF4-FFF2-40B4-BE49-F238E27FC236}">
                <a16:creationId xmlns:a16="http://schemas.microsoft.com/office/drawing/2014/main" id="{8C899710-03BD-9B42-9FC3-E9106A3882FC}"/>
              </a:ext>
            </a:extLst>
          </p:cNvPr>
          <p:cNvSpPr txBox="1">
            <a:spLocks/>
          </p:cNvSpPr>
          <p:nvPr/>
        </p:nvSpPr>
        <p:spPr>
          <a:xfrm>
            <a:off x="317373" y="803148"/>
            <a:ext cx="4114800" cy="351129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solidFill>
                  <a:srgbClr val="C4E3B0"/>
                </a:solidFill>
              </a:rPr>
              <a:t>In our example, the </a:t>
            </a:r>
            <a:r>
              <a:rPr lang="en-US" sz="1600" dirty="0" err="1">
                <a:solidFill>
                  <a:srgbClr val="C4E3B0"/>
                </a:solidFill>
              </a:rPr>
              <a:t>setName</a:t>
            </a:r>
            <a:r>
              <a:rPr lang="en-US" sz="1600" dirty="0">
                <a:solidFill>
                  <a:srgbClr val="C4E3B0"/>
                </a:solidFill>
              </a:rPr>
              <a:t> function that we declared is similar to the </a:t>
            </a:r>
            <a:r>
              <a:rPr lang="en-US" sz="1600" dirty="0" err="1">
                <a:solidFill>
                  <a:srgbClr val="C4E3B0"/>
                </a:solidFill>
              </a:rPr>
              <a:t>this.setState</a:t>
            </a:r>
            <a:r>
              <a:rPr lang="en-US" sz="1600" dirty="0">
                <a:solidFill>
                  <a:srgbClr val="C4E3B0"/>
                </a:solidFill>
              </a:rPr>
              <a:t> in a class . It will be called to change the local state from event Handles .</a:t>
            </a:r>
            <a:endParaRPr lang="en-US" sz="1600" u="sng" dirty="0">
              <a:solidFill>
                <a:srgbClr val="C4E3B0"/>
              </a:solidFill>
            </a:endParaRPr>
          </a:p>
        </p:txBody>
      </p:sp>
      <p:sp>
        <p:nvSpPr>
          <p:cNvPr id="5" name="Content Placeholder 12">
            <a:extLst>
              <a:ext uri="{FF2B5EF4-FFF2-40B4-BE49-F238E27FC236}">
                <a16:creationId xmlns:a16="http://schemas.microsoft.com/office/drawing/2014/main" id="{D584EA79-2493-1345-966B-F89C7891011D}"/>
              </a:ext>
            </a:extLst>
          </p:cNvPr>
          <p:cNvSpPr txBox="1">
            <a:spLocks/>
          </p:cNvSpPr>
          <p:nvPr/>
        </p:nvSpPr>
        <p:spPr>
          <a:xfrm>
            <a:off x="4587620" y="803148"/>
            <a:ext cx="4114800" cy="3511296"/>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a:solidFill>
                  <a:srgbClr val="C4E3B0"/>
                </a:solidFill>
              </a:rPr>
              <a:t>The state hook can be used more than once in a single component to declare multiple state variables.</a:t>
            </a:r>
          </a:p>
        </p:txBody>
      </p:sp>
      <p:pic>
        <p:nvPicPr>
          <p:cNvPr id="3" name="Picture 2">
            <a:extLst>
              <a:ext uri="{FF2B5EF4-FFF2-40B4-BE49-F238E27FC236}">
                <a16:creationId xmlns:a16="http://schemas.microsoft.com/office/drawing/2014/main" id="{9BDA2475-2F59-414C-A191-D274D7E649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0600" y="2314402"/>
            <a:ext cx="4146039" cy="1467172"/>
          </a:xfrm>
          <a:prstGeom prst="rect">
            <a:avLst/>
          </a:prstGeom>
        </p:spPr>
      </p:pic>
      <p:pic>
        <p:nvPicPr>
          <p:cNvPr id="9" name="Picture 8">
            <a:extLst>
              <a:ext uri="{FF2B5EF4-FFF2-40B4-BE49-F238E27FC236}">
                <a16:creationId xmlns:a16="http://schemas.microsoft.com/office/drawing/2014/main" id="{4019B385-1803-EE4E-B66E-484B51ACA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580" y="2314402"/>
            <a:ext cx="4098928" cy="1421403"/>
          </a:xfrm>
          <a:prstGeom prst="rect">
            <a:avLst/>
          </a:prstGeom>
        </p:spPr>
      </p:pic>
    </p:spTree>
    <p:extLst>
      <p:ext uri="{BB962C8B-B14F-4D97-AF65-F5344CB8AC3E}">
        <p14:creationId xmlns:p14="http://schemas.microsoft.com/office/powerpoint/2010/main" val="33075149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430B232-4FC6-754D-9871-436AD6F168C0}"/>
              </a:ext>
            </a:extLst>
          </p:cNvPr>
          <p:cNvSpPr txBox="1">
            <a:spLocks/>
          </p:cNvSpPr>
          <p:nvPr/>
        </p:nvSpPr>
        <p:spPr>
          <a:xfrm>
            <a:off x="384047" y="898358"/>
            <a:ext cx="3777933" cy="368278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a:solidFill>
                  <a:srgbClr val="C4E3B0"/>
                </a:solidFill>
              </a:rPr>
              <a:t>Here is an example of a functional component that uses state hook to add a local state.</a:t>
            </a:r>
          </a:p>
          <a:p>
            <a:endParaRPr lang="en-US" sz="1600" dirty="0">
              <a:solidFill>
                <a:srgbClr val="C4E3B0"/>
              </a:solidFill>
            </a:endParaRPr>
          </a:p>
          <a:p>
            <a:pPr marL="285750" indent="-285750">
              <a:buFont typeface="Arial" panose="020B0604020202020204" pitchFamily="34" charset="0"/>
              <a:buChar char="•"/>
            </a:pPr>
            <a:r>
              <a:rPr lang="en-US" sz="1600" dirty="0">
                <a:solidFill>
                  <a:srgbClr val="C4E3B0"/>
                </a:solidFill>
              </a:rPr>
              <a:t>Count variable is declared at line 4 with an initial value of 0.</a:t>
            </a:r>
          </a:p>
          <a:p>
            <a:pPr marL="285750" indent="-285750">
              <a:buFont typeface="Arial" panose="020B0604020202020204" pitchFamily="34" charset="0"/>
              <a:buChar char="•"/>
            </a:pPr>
            <a:endParaRPr lang="en-US" sz="1600" dirty="0">
              <a:solidFill>
                <a:srgbClr val="C4E3B0"/>
              </a:solidFill>
            </a:endParaRPr>
          </a:p>
          <a:p>
            <a:pPr marL="285750" indent="-285750">
              <a:buFont typeface="Arial" panose="020B0604020202020204" pitchFamily="34" charset="0"/>
              <a:buChar char="•"/>
            </a:pPr>
            <a:r>
              <a:rPr lang="en-US" sz="1600" dirty="0">
                <a:solidFill>
                  <a:srgbClr val="C4E3B0"/>
                </a:solidFill>
              </a:rPr>
              <a:t>Count variable is accessed at line 8</a:t>
            </a:r>
          </a:p>
          <a:p>
            <a:pPr marL="285750" indent="-285750">
              <a:buFont typeface="Arial" panose="020B0604020202020204" pitchFamily="34" charset="0"/>
              <a:buChar char="•"/>
            </a:pPr>
            <a:endParaRPr lang="en-US" sz="1600" dirty="0">
              <a:solidFill>
                <a:srgbClr val="C4E3B0"/>
              </a:solidFill>
            </a:endParaRPr>
          </a:p>
          <a:p>
            <a:pPr marL="285750" indent="-285750">
              <a:buFont typeface="Arial" panose="020B0604020202020204" pitchFamily="34" charset="0"/>
              <a:buChar char="•"/>
            </a:pPr>
            <a:r>
              <a:rPr lang="en-US" sz="1600" dirty="0">
                <a:solidFill>
                  <a:srgbClr val="C4E3B0"/>
                </a:solidFill>
              </a:rPr>
              <a:t>setCount is called at line 9 to increase the count by 1 .</a:t>
            </a:r>
          </a:p>
          <a:p>
            <a:endParaRPr lang="en-US" dirty="0">
              <a:solidFill>
                <a:srgbClr val="C4E3B0"/>
              </a:solidFill>
            </a:endParaRPr>
          </a:p>
        </p:txBody>
      </p:sp>
      <p:pic>
        <p:nvPicPr>
          <p:cNvPr id="3" name="Picture 2">
            <a:extLst>
              <a:ext uri="{FF2B5EF4-FFF2-40B4-BE49-F238E27FC236}">
                <a16:creationId xmlns:a16="http://schemas.microsoft.com/office/drawing/2014/main" id="{A279CFEE-4149-0E4D-8789-535657175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980" y="898358"/>
            <a:ext cx="4808002" cy="3373855"/>
          </a:xfrm>
          <a:prstGeom prst="rect">
            <a:avLst/>
          </a:prstGeom>
        </p:spPr>
      </p:pic>
    </p:spTree>
    <p:extLst>
      <p:ext uri="{BB962C8B-B14F-4D97-AF65-F5344CB8AC3E}">
        <p14:creationId xmlns:p14="http://schemas.microsoft.com/office/powerpoint/2010/main" val="1500522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0F1BA8-48F7-074E-A384-60F2F954D261}"/>
              </a:ext>
            </a:extLst>
          </p:cNvPr>
          <p:cNvSpPr>
            <a:spLocks noGrp="1"/>
          </p:cNvSpPr>
          <p:nvPr>
            <p:ph type="title"/>
          </p:nvPr>
        </p:nvSpPr>
        <p:spPr>
          <a:xfrm>
            <a:off x="384048" y="274320"/>
            <a:ext cx="8385048" cy="795528"/>
          </a:xfrm>
        </p:spPr>
        <p:txBody>
          <a:bodyPr/>
          <a:lstStyle/>
          <a:p>
            <a:r>
              <a:rPr lang="en-US" dirty="0"/>
              <a:t>Effect Hook</a:t>
            </a:r>
          </a:p>
        </p:txBody>
      </p:sp>
      <p:sp>
        <p:nvSpPr>
          <p:cNvPr id="5" name="Content Placeholder 2">
            <a:extLst>
              <a:ext uri="{FF2B5EF4-FFF2-40B4-BE49-F238E27FC236}">
                <a16:creationId xmlns:a16="http://schemas.microsoft.com/office/drawing/2014/main" id="{725D84A0-D839-F244-94E7-DBEC73C5C3AB}"/>
              </a:ext>
            </a:extLst>
          </p:cNvPr>
          <p:cNvSpPr txBox="1">
            <a:spLocks/>
          </p:cNvSpPr>
          <p:nvPr/>
        </p:nvSpPr>
        <p:spPr>
          <a:xfrm>
            <a:off x="384048" y="1069848"/>
            <a:ext cx="8385047" cy="331927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1600" i="1" dirty="0">
                <a:solidFill>
                  <a:srgbClr val="C4E3B0"/>
                </a:solidFill>
              </a:rPr>
              <a:t>Picture this: you have a perfectly good function component, and then one day, you need to add a lifecycle method to it.</a:t>
            </a:r>
          </a:p>
          <a:p>
            <a:endParaRPr lang="en-IN" sz="1600" i="1" dirty="0">
              <a:solidFill>
                <a:srgbClr val="C4E3B0"/>
              </a:solidFill>
            </a:endParaRPr>
          </a:p>
          <a:p>
            <a:r>
              <a:rPr lang="en-IN" sz="1600" dirty="0">
                <a:solidFill>
                  <a:srgbClr val="C4E3B0"/>
                </a:solidFill>
              </a:rPr>
              <a:t>Converting the function component to a class component and adding the lifecycle methods was the logical solution before </a:t>
            </a:r>
            <a:r>
              <a:rPr lang="en-IN" sz="1600" dirty="0" err="1">
                <a:solidFill>
                  <a:srgbClr val="C4E3B0"/>
                </a:solidFill>
              </a:rPr>
              <a:t>useEffect</a:t>
            </a:r>
            <a:r>
              <a:rPr lang="en-IN" sz="1600" dirty="0">
                <a:solidFill>
                  <a:srgbClr val="C4E3B0"/>
                </a:solidFill>
              </a:rPr>
              <a:t> Hook was introduced. </a:t>
            </a:r>
          </a:p>
          <a:p>
            <a:endParaRPr lang="en-IN" sz="1600" dirty="0">
              <a:solidFill>
                <a:srgbClr val="C4E3B0"/>
              </a:solidFill>
            </a:endParaRPr>
          </a:p>
          <a:p>
            <a:r>
              <a:rPr lang="en-IN" sz="1600" dirty="0" err="1">
                <a:solidFill>
                  <a:srgbClr val="C4E3B0"/>
                </a:solidFill>
              </a:rPr>
              <a:t>useEffect</a:t>
            </a:r>
            <a:r>
              <a:rPr lang="en-IN" sz="1600" dirty="0">
                <a:solidFill>
                  <a:srgbClr val="C4E3B0"/>
                </a:solidFill>
              </a:rPr>
              <a:t>, allows us to handle lifecycle events directly inside function components. Namely, three of them: </a:t>
            </a:r>
            <a:r>
              <a:rPr lang="en-IN" sz="1600" i="1" dirty="0" err="1">
                <a:solidFill>
                  <a:srgbClr val="C4E3B0"/>
                </a:solidFill>
              </a:rPr>
              <a:t>componentDidMount</a:t>
            </a:r>
            <a:r>
              <a:rPr lang="en-IN" sz="1600" dirty="0">
                <a:solidFill>
                  <a:srgbClr val="C4E3B0"/>
                </a:solidFill>
              </a:rPr>
              <a:t>, </a:t>
            </a:r>
            <a:r>
              <a:rPr lang="en-IN" sz="1600" i="1" dirty="0" err="1">
                <a:solidFill>
                  <a:srgbClr val="C4E3B0"/>
                </a:solidFill>
              </a:rPr>
              <a:t>componentDidUpdate</a:t>
            </a:r>
            <a:r>
              <a:rPr lang="en-IN" sz="1600" dirty="0">
                <a:solidFill>
                  <a:srgbClr val="C4E3B0"/>
                </a:solidFill>
              </a:rPr>
              <a:t>, and </a:t>
            </a:r>
            <a:r>
              <a:rPr lang="en-IN" sz="1600" i="1" dirty="0" err="1">
                <a:solidFill>
                  <a:srgbClr val="C4E3B0"/>
                </a:solidFill>
              </a:rPr>
              <a:t>componentWillUnmount</a:t>
            </a:r>
            <a:r>
              <a:rPr lang="en-IN" sz="1600" dirty="0">
                <a:solidFill>
                  <a:srgbClr val="C4E3B0"/>
                </a:solidFill>
              </a:rPr>
              <a:t>. All with one function! </a:t>
            </a:r>
            <a:endParaRPr lang="en-US" sz="1600" dirty="0">
              <a:solidFill>
                <a:srgbClr val="C4E3B0"/>
              </a:solidFill>
            </a:endParaRPr>
          </a:p>
        </p:txBody>
      </p:sp>
    </p:spTree>
    <p:extLst>
      <p:ext uri="{BB962C8B-B14F-4D97-AF65-F5344CB8AC3E}">
        <p14:creationId xmlns:p14="http://schemas.microsoft.com/office/powerpoint/2010/main" val="29906891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7C64DE-4F4A-AE4A-8305-DE1046636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074" y="641602"/>
            <a:ext cx="4204471" cy="1867520"/>
          </a:xfrm>
          <a:prstGeom prst="rect">
            <a:avLst/>
          </a:prstGeom>
        </p:spPr>
      </p:pic>
      <p:cxnSp>
        <p:nvCxnSpPr>
          <p:cNvPr id="5" name="Straight Arrow Connector 4">
            <a:extLst>
              <a:ext uri="{FF2B5EF4-FFF2-40B4-BE49-F238E27FC236}">
                <a16:creationId xmlns:a16="http://schemas.microsoft.com/office/drawing/2014/main" id="{F623F1C1-BE41-7B45-AA6C-F604F5B9059E}"/>
              </a:ext>
            </a:extLst>
          </p:cNvPr>
          <p:cNvCxnSpPr>
            <a:cxnSpLocks/>
          </p:cNvCxnSpPr>
          <p:nvPr/>
        </p:nvCxnSpPr>
        <p:spPr>
          <a:xfrm>
            <a:off x="6248400" y="2162791"/>
            <a:ext cx="0" cy="647984"/>
          </a:xfrm>
          <a:prstGeom prst="straightConnector1">
            <a:avLst/>
          </a:prstGeom>
          <a:ln>
            <a:solidFill>
              <a:srgbClr val="FF4F4F"/>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DBA3704-3F6F-B34B-8EDD-463DCD1A1990}"/>
              </a:ext>
            </a:extLst>
          </p:cNvPr>
          <p:cNvSpPr txBox="1"/>
          <p:nvPr/>
        </p:nvSpPr>
        <p:spPr>
          <a:xfrm>
            <a:off x="5036589" y="2810775"/>
            <a:ext cx="3849132" cy="1631216"/>
          </a:xfrm>
          <a:prstGeom prst="rect">
            <a:avLst/>
          </a:prstGeom>
        </p:spPr>
        <p:txBody>
          <a:bodyPr wrap="square" lIns="0" tIns="0" rIns="0" bIns="0" rtlCol="0">
            <a:spAutoFit/>
          </a:bodyPr>
          <a:lstStyle/>
          <a:p>
            <a:pPr algn="l"/>
            <a:r>
              <a:rPr lang="en-US" dirty="0">
                <a:solidFill>
                  <a:schemeClr val="bg1">
                    <a:lumMod val="85000"/>
                  </a:schemeClr>
                </a:solidFill>
              </a:rPr>
              <a:t>Cleanup Function</a:t>
            </a:r>
          </a:p>
          <a:p>
            <a:pPr algn="l"/>
            <a:endParaRPr lang="en-US" dirty="0">
              <a:solidFill>
                <a:srgbClr val="FF4F4F"/>
              </a:solidFill>
            </a:endParaRPr>
          </a:p>
          <a:p>
            <a:pPr marL="285750" indent="-285750">
              <a:buFont typeface="Arial" panose="020B0604020202020204" pitchFamily="34" charset="0"/>
              <a:buChar char="•"/>
            </a:pPr>
            <a:r>
              <a:rPr lang="en-US" sz="1400" dirty="0">
                <a:solidFill>
                  <a:srgbClr val="C4E3B0"/>
                </a:solidFill>
              </a:rPr>
              <a:t>If a function is returned , React will call it prior to unmounting similar to </a:t>
            </a:r>
            <a:r>
              <a:rPr lang="en-IN" sz="1400" i="1" dirty="0">
                <a:solidFill>
                  <a:srgbClr val="C4E3B0"/>
                </a:solidFill>
              </a:rPr>
              <a:t>componentWillUnmount.</a:t>
            </a:r>
          </a:p>
          <a:p>
            <a:pPr marL="285750" indent="-285750">
              <a:buFont typeface="Arial" panose="020B0604020202020204" pitchFamily="34" charset="0"/>
              <a:buChar char="•"/>
            </a:pPr>
            <a:r>
              <a:rPr lang="en-IN" sz="1400" dirty="0">
                <a:solidFill>
                  <a:srgbClr val="C4E3B0"/>
                </a:solidFill>
              </a:rPr>
              <a:t>It will also be called every time before that effect runs – to clean up from the last run</a:t>
            </a:r>
            <a:endParaRPr lang="en-US" sz="1400" dirty="0">
              <a:solidFill>
                <a:srgbClr val="C4E3B0"/>
              </a:solidFill>
            </a:endParaRPr>
          </a:p>
        </p:txBody>
      </p:sp>
      <p:sp>
        <p:nvSpPr>
          <p:cNvPr id="7" name="Content Placeholder 3">
            <a:extLst>
              <a:ext uri="{FF2B5EF4-FFF2-40B4-BE49-F238E27FC236}">
                <a16:creationId xmlns:a16="http://schemas.microsoft.com/office/drawing/2014/main" id="{8AF3CBC7-EDD6-F04A-8782-880A59F982EE}"/>
              </a:ext>
            </a:extLst>
          </p:cNvPr>
          <p:cNvSpPr txBox="1">
            <a:spLocks/>
          </p:cNvSpPr>
          <p:nvPr/>
        </p:nvSpPr>
        <p:spPr>
          <a:xfrm>
            <a:off x="384048" y="671310"/>
            <a:ext cx="4114800" cy="331787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600" dirty="0" err="1">
                <a:solidFill>
                  <a:srgbClr val="C4E3B0"/>
                </a:solidFill>
              </a:rPr>
              <a:t>useEffect</a:t>
            </a:r>
            <a:r>
              <a:rPr lang="en-US" sz="1600" dirty="0">
                <a:solidFill>
                  <a:srgbClr val="C4E3B0"/>
                </a:solidFill>
              </a:rPr>
              <a:t> takes a single argument :  function</a:t>
            </a:r>
            <a:endParaRPr lang="en-IN" sz="1600" dirty="0">
              <a:solidFill>
                <a:srgbClr val="C4E3B0"/>
              </a:solidFill>
            </a:endParaRPr>
          </a:p>
          <a:p>
            <a:pPr marL="285750" indent="-285750">
              <a:buFont typeface="Arial" panose="020B0604020202020204" pitchFamily="34" charset="0"/>
              <a:buChar char="•"/>
            </a:pPr>
            <a:endParaRPr lang="en-IN" sz="1600" dirty="0">
              <a:solidFill>
                <a:srgbClr val="C4E3B0"/>
              </a:solidFill>
            </a:endParaRPr>
          </a:p>
          <a:p>
            <a:pPr marL="285750" indent="-285750">
              <a:buFont typeface="Arial" panose="020B0604020202020204" pitchFamily="34" charset="0"/>
              <a:buChar char="•"/>
            </a:pPr>
            <a:r>
              <a:rPr lang="en-IN" sz="1600" dirty="0">
                <a:solidFill>
                  <a:srgbClr val="C4E3B0"/>
                </a:solidFill>
              </a:rPr>
              <a:t>These are declared inside the component so they have access to its props and state. By default, React runs the effects after every render — </a:t>
            </a:r>
            <a:r>
              <a:rPr lang="en-IN" sz="1600" i="1" dirty="0">
                <a:solidFill>
                  <a:srgbClr val="C4E3B0"/>
                </a:solidFill>
              </a:rPr>
              <a:t>including</a:t>
            </a:r>
            <a:r>
              <a:rPr lang="en-IN" sz="1600" dirty="0">
                <a:solidFill>
                  <a:srgbClr val="C4E3B0"/>
                </a:solidFill>
              </a:rPr>
              <a:t> the first render. </a:t>
            </a:r>
          </a:p>
          <a:p>
            <a:pPr marL="285750" indent="-285750">
              <a:buFont typeface="Arial" panose="020B0604020202020204" pitchFamily="34" charset="0"/>
              <a:buChar char="•"/>
            </a:pPr>
            <a:endParaRPr lang="en-IN" sz="1600" dirty="0">
              <a:solidFill>
                <a:srgbClr val="C4E3B0"/>
              </a:solidFill>
            </a:endParaRPr>
          </a:p>
          <a:p>
            <a:pPr marL="285750" indent="-285750">
              <a:buFont typeface="Arial" panose="020B0604020202020204" pitchFamily="34" charset="0"/>
              <a:buChar char="•"/>
            </a:pPr>
            <a:r>
              <a:rPr lang="en-IN" sz="1600" dirty="0">
                <a:solidFill>
                  <a:srgbClr val="C4E3B0"/>
                </a:solidFill>
              </a:rPr>
              <a:t>When you call </a:t>
            </a:r>
            <a:r>
              <a:rPr lang="en-IN" sz="1600" dirty="0" err="1">
                <a:solidFill>
                  <a:srgbClr val="C4E3B0"/>
                </a:solidFill>
              </a:rPr>
              <a:t>useEffect</a:t>
            </a:r>
            <a:r>
              <a:rPr lang="en-IN" sz="1600" dirty="0">
                <a:solidFill>
                  <a:srgbClr val="C4E3B0"/>
                </a:solidFill>
              </a:rPr>
              <a:t>, you’re telling React to run your “effect” function after flushing changes to the DOM.</a:t>
            </a:r>
          </a:p>
        </p:txBody>
      </p:sp>
    </p:spTree>
    <p:extLst>
      <p:ext uri="{BB962C8B-B14F-4D97-AF65-F5344CB8AC3E}">
        <p14:creationId xmlns:p14="http://schemas.microsoft.com/office/powerpoint/2010/main" val="16074144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7DD803-2BBB-CF46-A9EF-30E7DCF4C639}"/>
              </a:ext>
            </a:extLst>
          </p:cNvPr>
          <p:cNvSpPr>
            <a:spLocks noGrp="1"/>
          </p:cNvSpPr>
          <p:nvPr>
            <p:ph type="title"/>
          </p:nvPr>
        </p:nvSpPr>
        <p:spPr>
          <a:xfrm>
            <a:off x="384048" y="274320"/>
            <a:ext cx="8385048" cy="795528"/>
          </a:xfrm>
        </p:spPr>
        <p:txBody>
          <a:bodyPr>
            <a:normAutofit fontScale="90000"/>
          </a:bodyPr>
          <a:lstStyle/>
          <a:p>
            <a:r>
              <a:rPr lang="en-IN" b="1" dirty="0"/>
              <a:t>Rules of Hooks</a:t>
            </a:r>
            <a:br>
              <a:rPr lang="en-IN" b="1" dirty="0"/>
            </a:br>
            <a:br>
              <a:rPr lang="en-IN" dirty="0"/>
            </a:br>
            <a:endParaRPr lang="en-US" dirty="0"/>
          </a:p>
        </p:txBody>
      </p:sp>
      <p:sp>
        <p:nvSpPr>
          <p:cNvPr id="5" name="Content Placeholder 2">
            <a:extLst>
              <a:ext uri="{FF2B5EF4-FFF2-40B4-BE49-F238E27FC236}">
                <a16:creationId xmlns:a16="http://schemas.microsoft.com/office/drawing/2014/main" id="{DB937C67-81EB-0C40-B759-D17131DD426B}"/>
              </a:ext>
            </a:extLst>
          </p:cNvPr>
          <p:cNvSpPr txBox="1">
            <a:spLocks/>
          </p:cNvSpPr>
          <p:nvPr/>
        </p:nvSpPr>
        <p:spPr>
          <a:xfrm>
            <a:off x="384048" y="1261872"/>
            <a:ext cx="8182436" cy="3319272"/>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IN" sz="1600" dirty="0">
                <a:solidFill>
                  <a:srgbClr val="C4E3B0"/>
                </a:solidFill>
              </a:rPr>
              <a:t>Only call Hooks </a:t>
            </a:r>
            <a:r>
              <a:rPr lang="en-IN" sz="1600" b="1" dirty="0">
                <a:solidFill>
                  <a:srgbClr val="C4E3B0"/>
                </a:solidFill>
              </a:rPr>
              <a:t>at the top level</a:t>
            </a:r>
            <a:r>
              <a:rPr lang="en-IN" sz="1600" dirty="0">
                <a:solidFill>
                  <a:srgbClr val="C4E3B0"/>
                </a:solidFill>
              </a:rPr>
              <a:t>. Don’t call Hooks inside loops, conditions, or nested functions.</a:t>
            </a:r>
          </a:p>
          <a:p>
            <a:pPr marL="285750" indent="-285750">
              <a:buFont typeface="Arial" panose="020B0604020202020204" pitchFamily="34" charset="0"/>
              <a:buChar char="•"/>
            </a:pPr>
            <a:endParaRPr lang="en-IN" sz="1600" dirty="0">
              <a:solidFill>
                <a:srgbClr val="C4E3B0"/>
              </a:solidFill>
            </a:endParaRPr>
          </a:p>
          <a:p>
            <a:pPr marL="285750" indent="-285750">
              <a:buFont typeface="Arial" panose="020B0604020202020204" pitchFamily="34" charset="0"/>
              <a:buChar char="•"/>
            </a:pPr>
            <a:r>
              <a:rPr lang="en-IN" sz="1600" dirty="0">
                <a:solidFill>
                  <a:srgbClr val="C4E3B0"/>
                </a:solidFill>
              </a:rPr>
              <a:t>Only call Hooks </a:t>
            </a:r>
            <a:r>
              <a:rPr lang="en-IN" sz="1600" b="1" dirty="0">
                <a:solidFill>
                  <a:srgbClr val="C4E3B0"/>
                </a:solidFill>
              </a:rPr>
              <a:t>from React function components</a:t>
            </a:r>
            <a:r>
              <a:rPr lang="en-IN" sz="1600" dirty="0">
                <a:solidFill>
                  <a:srgbClr val="C4E3B0"/>
                </a:solidFill>
              </a:rPr>
              <a:t>. Don’t call Hooks from regular JavaScript functions. </a:t>
            </a:r>
          </a:p>
          <a:p>
            <a:pPr marL="285750" indent="-285750">
              <a:buFont typeface="Arial" panose="020B0604020202020204" pitchFamily="34" charset="0"/>
              <a:buChar char="•"/>
            </a:pPr>
            <a:endParaRPr lang="en-US" sz="1600" dirty="0">
              <a:solidFill>
                <a:srgbClr val="C4E3B0"/>
              </a:solidFill>
            </a:endParaRPr>
          </a:p>
        </p:txBody>
      </p:sp>
    </p:spTree>
    <p:extLst>
      <p:ext uri="{BB962C8B-B14F-4D97-AF65-F5344CB8AC3E}">
        <p14:creationId xmlns:p14="http://schemas.microsoft.com/office/powerpoint/2010/main" val="29227807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57150"/>
            <a:ext cx="2590800" cy="510204"/>
          </a:xfrm>
          <a:prstGeom prst="rect">
            <a:avLst/>
          </a:prstGeom>
          <a:noFill/>
        </p:spPr>
        <p:txBody>
          <a:bodyPr wrap="square" rtlCol="0">
            <a:spAutoFit/>
          </a:bodyPr>
          <a:lstStyle/>
          <a:p>
            <a:pPr>
              <a:lnSpc>
                <a:spcPts val="3467"/>
              </a:lnSpc>
            </a:pPr>
            <a:r>
              <a:rPr lang="en-US" sz="2400" b="1" dirty="0">
                <a:solidFill>
                  <a:schemeClr val="bg1">
                    <a:lumMod val="95000"/>
                  </a:schemeClr>
                </a:solidFill>
                <a:latin typeface="Arial" panose="020B0604020202020204" pitchFamily="34" charset="0"/>
                <a:cs typeface="Arial" panose="020B0604020202020204" pitchFamily="34" charset="0"/>
              </a:rPr>
              <a:t>Practice Check</a:t>
            </a:r>
          </a:p>
        </p:txBody>
      </p:sp>
      <p:sp>
        <p:nvSpPr>
          <p:cNvPr id="6" name="Rectangle 5"/>
          <p:cNvSpPr/>
          <p:nvPr/>
        </p:nvSpPr>
        <p:spPr>
          <a:xfrm>
            <a:off x="228600" y="514350"/>
            <a:ext cx="8458200" cy="2970044"/>
          </a:xfrm>
          <a:prstGeom prst="rect">
            <a:avLst/>
          </a:prstGeom>
        </p:spPr>
        <p:txBody>
          <a:bodyPr wrap="square">
            <a:spAutoFit/>
          </a:bodyPr>
          <a:lstStyle/>
          <a:p>
            <a:pPr marL="342900" indent="-342900">
              <a:buFont typeface="+mj-lt"/>
              <a:buAutoNum type="arabicPeriod"/>
            </a:pPr>
            <a:r>
              <a:rPr lang="en-US" sz="1400" dirty="0">
                <a:solidFill>
                  <a:schemeClr val="bg1">
                    <a:lumMod val="85000"/>
                  </a:schemeClr>
                </a:solidFill>
              </a:rPr>
              <a:t>Functional components can have their local state with help of Hooks?</a:t>
            </a:r>
          </a:p>
          <a:p>
            <a:pPr marL="342900" indent="-342900">
              <a:buFont typeface="+mj-lt"/>
              <a:buAutoNum type="arabicPeriod"/>
            </a:pPr>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True</a:t>
            </a:r>
          </a:p>
          <a:p>
            <a:pPr marL="800100" lvl="1" indent="-342900">
              <a:buFont typeface="+mj-lt"/>
              <a:buAutoNum type="alphaUcPeriod"/>
            </a:pPr>
            <a:r>
              <a:rPr lang="en-US" sz="1400" dirty="0">
                <a:solidFill>
                  <a:schemeClr val="bg1">
                    <a:lumMod val="85000"/>
                  </a:schemeClr>
                </a:solidFill>
              </a:rPr>
              <a:t>False</a:t>
            </a:r>
          </a:p>
          <a:p>
            <a:pPr marL="800100" lvl="1" indent="-342900">
              <a:buFont typeface="+mj-lt"/>
              <a:buAutoNum type="alphaUcPeriod"/>
            </a:pPr>
            <a:r>
              <a:rPr lang="en-US" sz="1400" dirty="0">
                <a:solidFill>
                  <a:schemeClr val="bg1">
                    <a:lumMod val="85000"/>
                  </a:schemeClr>
                </a:solidFill>
              </a:rPr>
              <a:t>None</a:t>
            </a:r>
          </a:p>
          <a:p>
            <a:pPr marL="342900" indent="-342900">
              <a:buFont typeface="+mj-lt"/>
              <a:buAutoNum type="arabicPeriod"/>
            </a:pPr>
            <a:endParaRPr lang="en-US" sz="1400" dirty="0">
              <a:solidFill>
                <a:schemeClr val="bg1">
                  <a:lumMod val="85000"/>
                </a:schemeClr>
              </a:solidFill>
            </a:endParaRPr>
          </a:p>
          <a:p>
            <a:pPr marL="342900" indent="-342900">
              <a:spcAft>
                <a:spcPts val="600"/>
              </a:spcAft>
              <a:buFont typeface="+mj-lt"/>
              <a:buAutoNum type="arabicPeriod"/>
            </a:pPr>
            <a:r>
              <a:rPr lang="en-US" sz="1400" dirty="0">
                <a:solidFill>
                  <a:schemeClr val="bg1">
                    <a:lumMod val="85000"/>
                  </a:schemeClr>
                </a:solidFill>
              </a:rPr>
              <a:t>Which hook is used to manage side effects using life cycle methods?</a:t>
            </a:r>
          </a:p>
          <a:p>
            <a:pPr marL="342900" indent="-342900">
              <a:buFont typeface="+mj-lt"/>
              <a:buAutoNum type="arabicPeriod"/>
            </a:pPr>
            <a:endParaRPr lang="en-US" sz="1400" dirty="0">
              <a:solidFill>
                <a:schemeClr val="bg1">
                  <a:lumMod val="85000"/>
                </a:schemeClr>
              </a:solidFill>
            </a:endParaRPr>
          </a:p>
          <a:p>
            <a:pPr marL="800100" lvl="1" indent="-342900">
              <a:buFont typeface="+mj-lt"/>
              <a:buAutoNum type="alphaUcPeriod"/>
            </a:pPr>
            <a:r>
              <a:rPr lang="en-US" sz="1400" dirty="0" err="1">
                <a:solidFill>
                  <a:schemeClr val="bg1">
                    <a:lumMod val="85000"/>
                  </a:schemeClr>
                </a:solidFill>
              </a:rPr>
              <a:t>useState</a:t>
            </a:r>
            <a:r>
              <a:rPr lang="en-US" sz="1400" dirty="0">
                <a:solidFill>
                  <a:schemeClr val="bg1">
                    <a:lumMod val="85000"/>
                  </a:schemeClr>
                </a:solidFill>
              </a:rPr>
              <a:t>( )</a:t>
            </a:r>
          </a:p>
          <a:p>
            <a:pPr marL="800100" lvl="1" indent="-342900">
              <a:buFont typeface="+mj-lt"/>
              <a:buAutoNum type="alphaUcPeriod"/>
            </a:pPr>
            <a:r>
              <a:rPr lang="en-US" sz="1400" dirty="0" err="1">
                <a:solidFill>
                  <a:schemeClr val="bg1">
                    <a:lumMod val="85000"/>
                  </a:schemeClr>
                </a:solidFill>
              </a:rPr>
              <a:t>useEffect</a:t>
            </a:r>
            <a:r>
              <a:rPr lang="en-US" sz="1400" dirty="0">
                <a:solidFill>
                  <a:schemeClr val="bg1">
                    <a:lumMod val="85000"/>
                  </a:schemeClr>
                </a:solidFill>
              </a:rPr>
              <a:t>( )</a:t>
            </a:r>
          </a:p>
          <a:p>
            <a:pPr marL="800100" lvl="1" indent="-342900">
              <a:buFont typeface="+mj-lt"/>
              <a:buAutoNum type="alphaUcPeriod"/>
            </a:pPr>
            <a:r>
              <a:rPr lang="en-US" sz="1400" dirty="0" err="1">
                <a:solidFill>
                  <a:schemeClr val="bg1">
                    <a:lumMod val="85000"/>
                  </a:schemeClr>
                </a:solidFill>
              </a:rPr>
              <a:t>useContext</a:t>
            </a:r>
            <a:r>
              <a:rPr lang="en-US" sz="1400" dirty="0">
                <a:solidFill>
                  <a:schemeClr val="bg1">
                    <a:lumMod val="85000"/>
                  </a:schemeClr>
                </a:solidFill>
              </a:rPr>
              <a:t>( )</a:t>
            </a:r>
          </a:p>
          <a:p>
            <a:pPr marL="800100" lvl="1" indent="-342900">
              <a:buFont typeface="+mj-lt"/>
              <a:buAutoNum type="alphaUcPeriod"/>
            </a:pPr>
            <a:r>
              <a:rPr lang="en-US" sz="1400" dirty="0">
                <a:solidFill>
                  <a:schemeClr val="bg1">
                    <a:lumMod val="85000"/>
                  </a:schemeClr>
                </a:solidFill>
              </a:rPr>
              <a:t>None of the above</a:t>
            </a:r>
          </a:p>
          <a:p>
            <a:endParaRPr lang="en-US" sz="1400" i="0" dirty="0">
              <a:solidFill>
                <a:schemeClr val="bg1">
                  <a:lumMod val="85000"/>
                </a:schemeClr>
              </a:solidFill>
              <a:effectLst/>
              <a:latin typeface="Merriweather Sans"/>
            </a:endParaRP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7696200" y="3221015"/>
            <a:ext cx="1415442" cy="1941535"/>
          </a:xfrm>
          <a:prstGeom prst="rect">
            <a:avLst/>
          </a:prstGeom>
        </p:spPr>
      </p:pic>
    </p:spTree>
    <p:custDataLst>
      <p:tags r:id="rId1"/>
    </p:custDataLst>
    <p:extLst>
      <p:ext uri="{BB962C8B-B14F-4D97-AF65-F5344CB8AC3E}">
        <p14:creationId xmlns:p14="http://schemas.microsoft.com/office/powerpoint/2010/main" val="28722534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133350"/>
            <a:ext cx="2590800" cy="510204"/>
          </a:xfrm>
          <a:prstGeom prst="rect">
            <a:avLst/>
          </a:prstGeom>
          <a:noFill/>
        </p:spPr>
        <p:txBody>
          <a:bodyPr wrap="square" rtlCol="0">
            <a:spAutoFit/>
          </a:bodyPr>
          <a:lstStyle/>
          <a:p>
            <a:pPr>
              <a:lnSpc>
                <a:spcPts val="3467"/>
              </a:lnSpc>
            </a:pPr>
            <a:r>
              <a:rPr lang="en-US" sz="24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7721932" y="3238972"/>
            <a:ext cx="1415442" cy="1941535"/>
          </a:xfrm>
          <a:prstGeom prst="rect">
            <a:avLst/>
          </a:prstGeom>
        </p:spPr>
      </p:pic>
      <p:sp>
        <p:nvSpPr>
          <p:cNvPr id="6" name="Rectangle 5"/>
          <p:cNvSpPr/>
          <p:nvPr/>
        </p:nvSpPr>
        <p:spPr>
          <a:xfrm>
            <a:off x="228600" y="819150"/>
            <a:ext cx="8305800" cy="4185761"/>
          </a:xfrm>
          <a:prstGeom prst="rect">
            <a:avLst/>
          </a:prstGeom>
        </p:spPr>
        <p:txBody>
          <a:bodyPr wrap="square">
            <a:spAutoFit/>
          </a:bodyPr>
          <a:lstStyle/>
          <a:p>
            <a:pPr marL="342900" indent="-342900">
              <a:buFont typeface="+mj-lt"/>
              <a:buAutoNum type="arabicPeriod"/>
            </a:pPr>
            <a:r>
              <a:rPr lang="en-US" sz="1400" dirty="0">
                <a:solidFill>
                  <a:schemeClr val="bg1">
                    <a:lumMod val="85000"/>
                  </a:schemeClr>
                </a:solidFill>
              </a:rPr>
              <a:t>Which method in a React Component should you override to stop the component from   updating?</a:t>
            </a:r>
          </a:p>
          <a:p>
            <a:pPr marL="342900" indent="-342900">
              <a:buFont typeface="+mj-lt"/>
              <a:buAutoNum type="arabicPeriod"/>
            </a:pPr>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willComponentUpdate</a:t>
            </a:r>
          </a:p>
          <a:p>
            <a:pPr marL="800100" lvl="1" indent="-342900">
              <a:buFont typeface="+mj-lt"/>
              <a:buAutoNum type="alphaUcPeriod"/>
            </a:pPr>
            <a:r>
              <a:rPr lang="en-US" sz="1400" dirty="0">
                <a:solidFill>
                  <a:schemeClr val="bg1">
                    <a:lumMod val="85000"/>
                  </a:schemeClr>
                </a:solidFill>
              </a:rPr>
              <a:t>shouldComponentUpdate</a:t>
            </a:r>
          </a:p>
          <a:p>
            <a:pPr marL="800100" lvl="1" indent="-342900">
              <a:buFont typeface="+mj-lt"/>
              <a:buAutoNum type="alphaUcPeriod"/>
            </a:pPr>
            <a:r>
              <a:rPr lang="en-US" sz="1400" dirty="0">
                <a:solidFill>
                  <a:schemeClr val="bg1">
                    <a:lumMod val="85000"/>
                  </a:schemeClr>
                </a:solidFill>
              </a:rPr>
              <a:t>componentDidUpdate</a:t>
            </a:r>
          </a:p>
          <a:p>
            <a:pPr marL="800100" lvl="1" indent="-342900">
              <a:buFont typeface="+mj-lt"/>
              <a:buAutoNum type="alphaUcPeriod"/>
            </a:pPr>
            <a:r>
              <a:rPr lang="en-US" sz="1400" dirty="0">
                <a:solidFill>
                  <a:schemeClr val="bg1">
                    <a:lumMod val="85000"/>
                  </a:schemeClr>
                </a:solidFill>
              </a:rPr>
              <a:t>componentDidMount</a:t>
            </a:r>
          </a:p>
          <a:p>
            <a:pPr marL="342900" indent="-342900">
              <a:buFont typeface="+mj-lt"/>
              <a:buAutoNum type="arabicPeriod"/>
            </a:pPr>
            <a:endParaRPr lang="en-US" sz="1400" dirty="0">
              <a:solidFill>
                <a:schemeClr val="bg1">
                  <a:lumMod val="85000"/>
                </a:schemeClr>
              </a:solidFill>
            </a:endParaRPr>
          </a:p>
          <a:p>
            <a:pPr marL="342900" indent="-342900">
              <a:buFont typeface="+mj-lt"/>
              <a:buAutoNum type="arabicPeriod"/>
            </a:pPr>
            <a:r>
              <a:rPr lang="en-US" sz="1400" dirty="0">
                <a:solidFill>
                  <a:schemeClr val="bg1">
                    <a:lumMod val="85000"/>
                  </a:schemeClr>
                </a:solidFill>
              </a:rPr>
              <a:t>What's used to pass data to a component from outside?</a:t>
            </a:r>
          </a:p>
          <a:p>
            <a:pPr marL="800100" lvl="1" indent="-342900">
              <a:buFont typeface="+mj-lt"/>
              <a:buAutoNum type="alphaUcPeriod"/>
            </a:pPr>
            <a:r>
              <a:rPr lang="en-US" sz="1400" dirty="0">
                <a:solidFill>
                  <a:schemeClr val="bg1">
                    <a:lumMod val="85000"/>
                  </a:schemeClr>
                </a:solidFill>
              </a:rPr>
              <a:t>set State</a:t>
            </a:r>
          </a:p>
          <a:p>
            <a:pPr marL="800100" lvl="1" indent="-342900">
              <a:buFont typeface="+mj-lt"/>
              <a:buAutoNum type="alphaUcPeriod"/>
            </a:pPr>
            <a:r>
              <a:rPr lang="en-US" sz="1400" dirty="0">
                <a:solidFill>
                  <a:schemeClr val="bg1">
                    <a:lumMod val="85000"/>
                  </a:schemeClr>
                </a:solidFill>
              </a:rPr>
              <a:t>render with arguments</a:t>
            </a:r>
          </a:p>
          <a:p>
            <a:pPr marL="800100" lvl="1" indent="-342900">
              <a:buFont typeface="+mj-lt"/>
              <a:buAutoNum type="alphaUcPeriod"/>
            </a:pPr>
            <a:r>
              <a:rPr lang="en-US" sz="1400" dirty="0">
                <a:solidFill>
                  <a:schemeClr val="bg1">
                    <a:lumMod val="85000"/>
                  </a:schemeClr>
                </a:solidFill>
              </a:rPr>
              <a:t>Prop Types</a:t>
            </a:r>
          </a:p>
          <a:p>
            <a:pPr marL="800100" lvl="1" indent="-342900">
              <a:buFont typeface="+mj-lt"/>
              <a:buAutoNum type="alphaUcPeriod"/>
            </a:pPr>
            <a:r>
              <a:rPr lang="en-US" sz="1400" dirty="0">
                <a:solidFill>
                  <a:schemeClr val="bg1">
                    <a:lumMod val="85000"/>
                  </a:schemeClr>
                </a:solidFill>
              </a:rPr>
              <a:t>Props</a:t>
            </a:r>
          </a:p>
          <a:p>
            <a:pPr marL="342900" indent="-342900">
              <a:buFont typeface="+mj-lt"/>
              <a:buAutoNum type="arabicPeriod"/>
            </a:pPr>
            <a:endParaRPr lang="en-US" sz="1400" dirty="0">
              <a:solidFill>
                <a:schemeClr val="bg1">
                  <a:lumMod val="85000"/>
                </a:schemeClr>
              </a:solidFill>
            </a:endParaRPr>
          </a:p>
          <a:p>
            <a:pPr marL="342900" indent="-342900">
              <a:buFont typeface="+mj-lt"/>
              <a:buAutoNum type="arabicPeriod"/>
            </a:pPr>
            <a:r>
              <a:rPr lang="en-US" sz="1400" dirty="0">
                <a:solidFill>
                  <a:schemeClr val="bg1">
                    <a:lumMod val="85000"/>
                  </a:schemeClr>
                </a:solidFill>
              </a:rPr>
              <a:t>Which method in a React Component is called after the component is rendered for the first time?</a:t>
            </a:r>
          </a:p>
          <a:p>
            <a:pPr marL="800100" lvl="1" indent="-342900">
              <a:buFont typeface="+mj-lt"/>
              <a:buAutoNum type="alphaUcPeriod"/>
            </a:pPr>
            <a:r>
              <a:rPr lang="en-US" sz="1400" dirty="0">
                <a:solidFill>
                  <a:schemeClr val="bg1">
                    <a:lumMod val="85000"/>
                  </a:schemeClr>
                </a:solidFill>
              </a:rPr>
              <a:t>componentDidUpdate</a:t>
            </a:r>
          </a:p>
          <a:p>
            <a:pPr marL="800100" lvl="1" indent="-342900">
              <a:buFont typeface="+mj-lt"/>
              <a:buAutoNum type="alphaUcPeriod"/>
            </a:pPr>
            <a:r>
              <a:rPr lang="en-US" sz="1400" dirty="0">
                <a:solidFill>
                  <a:schemeClr val="bg1">
                    <a:lumMod val="85000"/>
                  </a:schemeClr>
                </a:solidFill>
              </a:rPr>
              <a:t>componentDidMount</a:t>
            </a:r>
          </a:p>
          <a:p>
            <a:pPr marL="800100" lvl="1" indent="-342900">
              <a:buFont typeface="+mj-lt"/>
              <a:buAutoNum type="alphaUcPeriod"/>
            </a:pPr>
            <a:r>
              <a:rPr lang="en-US" sz="1400" dirty="0">
                <a:solidFill>
                  <a:schemeClr val="bg1">
                    <a:lumMod val="85000"/>
                  </a:schemeClr>
                </a:solidFill>
              </a:rPr>
              <a:t>componentMounted</a:t>
            </a:r>
          </a:p>
          <a:p>
            <a:pPr marL="800100" lvl="1" indent="-342900">
              <a:buFont typeface="+mj-lt"/>
              <a:buAutoNum type="alphaUcPeriod"/>
            </a:pPr>
            <a:r>
              <a:rPr lang="en-US" sz="1400" dirty="0">
                <a:solidFill>
                  <a:schemeClr val="bg1">
                    <a:lumMod val="85000"/>
                  </a:schemeClr>
                </a:solidFill>
              </a:rPr>
              <a:t>componentUpdated</a:t>
            </a:r>
          </a:p>
          <a:p>
            <a:endParaRPr lang="en-US" sz="1400" dirty="0">
              <a:solidFill>
                <a:schemeClr val="bg1">
                  <a:lumMod val="85000"/>
                </a:schemeClr>
              </a:solidFill>
            </a:endParaRPr>
          </a:p>
        </p:txBody>
      </p:sp>
    </p:spTree>
    <p:custDataLst>
      <p:tags r:id="rId1"/>
    </p:custDataLst>
    <p:extLst>
      <p:ext uri="{BB962C8B-B14F-4D97-AF65-F5344CB8AC3E}">
        <p14:creationId xmlns:p14="http://schemas.microsoft.com/office/powerpoint/2010/main" val="37014268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1800" y="133350"/>
            <a:ext cx="2590800" cy="510204"/>
          </a:xfrm>
          <a:prstGeom prst="rect">
            <a:avLst/>
          </a:prstGeom>
          <a:noFill/>
        </p:spPr>
        <p:txBody>
          <a:bodyPr wrap="square" rtlCol="0">
            <a:spAutoFit/>
          </a:bodyPr>
          <a:lstStyle/>
          <a:p>
            <a:pPr>
              <a:lnSpc>
                <a:spcPts val="3467"/>
              </a:lnSpc>
            </a:pPr>
            <a:r>
              <a:rPr lang="en-US" sz="2400" b="1" dirty="0">
                <a:solidFill>
                  <a:schemeClr val="bg1">
                    <a:lumMod val="95000"/>
                  </a:schemeClr>
                </a:solidFill>
                <a:latin typeface="Arial" panose="020B0604020202020204" pitchFamily="34" charset="0"/>
                <a:cs typeface="Arial" panose="020B0604020202020204" pitchFamily="34" charset="0"/>
              </a:rPr>
              <a:t>Quiz</a:t>
            </a: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2" t="18144" r="27671" b="16102"/>
          <a:stretch/>
        </p:blipFill>
        <p:spPr>
          <a:xfrm>
            <a:off x="7696200" y="3221015"/>
            <a:ext cx="1415442" cy="1941535"/>
          </a:xfrm>
          <a:prstGeom prst="rect">
            <a:avLst/>
          </a:prstGeom>
        </p:spPr>
      </p:pic>
      <p:sp>
        <p:nvSpPr>
          <p:cNvPr id="6" name="Rectangle 5"/>
          <p:cNvSpPr/>
          <p:nvPr/>
        </p:nvSpPr>
        <p:spPr>
          <a:xfrm>
            <a:off x="228600" y="819150"/>
            <a:ext cx="8305800" cy="4185761"/>
          </a:xfrm>
          <a:prstGeom prst="rect">
            <a:avLst/>
          </a:prstGeom>
        </p:spPr>
        <p:txBody>
          <a:bodyPr wrap="square">
            <a:spAutoFit/>
          </a:bodyPr>
          <a:lstStyle/>
          <a:p>
            <a:pPr marL="342900" indent="-342900">
              <a:buFont typeface="+mj-lt"/>
              <a:buAutoNum type="arabicPeriod"/>
            </a:pPr>
            <a:r>
              <a:rPr lang="en-US" sz="1400" dirty="0">
                <a:solidFill>
                  <a:schemeClr val="bg1">
                    <a:lumMod val="85000"/>
                  </a:schemeClr>
                </a:solidFill>
              </a:rPr>
              <a:t>Which of the following is correct syntax for a button click event handler, foo?</a:t>
            </a:r>
          </a:p>
          <a:p>
            <a:pPr marL="342900" indent="-342900">
              <a:buFont typeface="+mj-lt"/>
              <a:buAutoNum type="arabicPeriod"/>
            </a:pPr>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&lt;button onclick={this.foo()}&gt;</a:t>
            </a:r>
          </a:p>
          <a:p>
            <a:pPr marL="800100" lvl="1" indent="-342900">
              <a:buFont typeface="+mj-lt"/>
              <a:buAutoNum type="alphaUcPeriod"/>
            </a:pPr>
            <a:r>
              <a:rPr lang="en-US" sz="1400" dirty="0">
                <a:solidFill>
                  <a:schemeClr val="bg1">
                    <a:lumMod val="85000"/>
                  </a:schemeClr>
                </a:solidFill>
              </a:rPr>
              <a:t>&lt;button onclick={this.foo}&gt;</a:t>
            </a:r>
          </a:p>
          <a:p>
            <a:pPr marL="800100" lvl="1" indent="-342900">
              <a:buFont typeface="+mj-lt"/>
              <a:buAutoNum type="alphaUcPeriod"/>
            </a:pPr>
            <a:r>
              <a:rPr lang="en-US" sz="1400" dirty="0">
                <a:solidFill>
                  <a:schemeClr val="bg1">
                    <a:lumMod val="85000"/>
                  </a:schemeClr>
                </a:solidFill>
              </a:rPr>
              <a:t>&lt;button onClick={this.foo()}&gt;</a:t>
            </a:r>
          </a:p>
          <a:p>
            <a:pPr marL="800100" lvl="1" indent="-342900">
              <a:buFont typeface="+mj-lt"/>
              <a:buAutoNum type="alphaUcPeriod"/>
            </a:pPr>
            <a:r>
              <a:rPr lang="en-US" sz="1400" dirty="0">
                <a:solidFill>
                  <a:schemeClr val="bg1">
                    <a:lumMod val="85000"/>
                  </a:schemeClr>
                </a:solidFill>
              </a:rPr>
              <a:t>&lt;button onClick={this.foo}&gt;</a:t>
            </a:r>
          </a:p>
          <a:p>
            <a:pPr marL="342900" indent="-342900">
              <a:buFont typeface="+mj-lt"/>
              <a:buAutoNum type="arabicPeriod"/>
            </a:pPr>
            <a:endParaRPr lang="en-US" sz="1400" dirty="0">
              <a:solidFill>
                <a:schemeClr val="bg1">
                  <a:lumMod val="85000"/>
                </a:schemeClr>
              </a:solidFill>
            </a:endParaRPr>
          </a:p>
          <a:p>
            <a:pPr marL="342900" indent="-342900">
              <a:buFont typeface="+mj-lt"/>
              <a:buAutoNum type="arabicPeriod"/>
            </a:pPr>
            <a:r>
              <a:rPr lang="en-US" sz="1400" dirty="0">
                <a:solidFill>
                  <a:schemeClr val="bg1">
                    <a:lumMod val="85000"/>
                  </a:schemeClr>
                </a:solidFill>
              </a:rPr>
              <a:t>What happens when you call setState() inside render() method?</a:t>
            </a:r>
          </a:p>
          <a:p>
            <a:pPr marL="800100" lvl="1" indent="-342900">
              <a:buFont typeface="+mj-lt"/>
              <a:buAutoNum type="alphaUcPeriod"/>
            </a:pPr>
            <a:r>
              <a:rPr lang="en-US" sz="1400" dirty="0">
                <a:solidFill>
                  <a:schemeClr val="bg1">
                    <a:lumMod val="85000"/>
                  </a:schemeClr>
                </a:solidFill>
              </a:rPr>
              <a:t>Repetitive output appears on the screen</a:t>
            </a:r>
          </a:p>
          <a:p>
            <a:pPr marL="800100" lvl="1" indent="-342900">
              <a:buFont typeface="+mj-lt"/>
              <a:buAutoNum type="alphaUcPeriod"/>
            </a:pPr>
            <a:r>
              <a:rPr lang="en-US" sz="1400" dirty="0">
                <a:solidFill>
                  <a:schemeClr val="bg1">
                    <a:lumMod val="85000"/>
                  </a:schemeClr>
                </a:solidFill>
              </a:rPr>
              <a:t>Stack overflow error</a:t>
            </a:r>
          </a:p>
          <a:p>
            <a:pPr marL="800100" lvl="1" indent="-342900">
              <a:buFont typeface="+mj-lt"/>
              <a:buAutoNum type="alphaUcPeriod"/>
            </a:pPr>
            <a:r>
              <a:rPr lang="en-US" sz="1400" dirty="0">
                <a:solidFill>
                  <a:schemeClr val="bg1">
                    <a:lumMod val="85000"/>
                  </a:schemeClr>
                </a:solidFill>
              </a:rPr>
              <a:t>Duplicate key error</a:t>
            </a:r>
          </a:p>
          <a:p>
            <a:pPr marL="800100" lvl="1" indent="-342900">
              <a:buFont typeface="+mj-lt"/>
              <a:buAutoNum type="alphaUcPeriod"/>
            </a:pPr>
            <a:r>
              <a:rPr lang="en-US" sz="1400" dirty="0">
                <a:solidFill>
                  <a:schemeClr val="bg1">
                    <a:lumMod val="85000"/>
                  </a:schemeClr>
                </a:solidFill>
              </a:rPr>
              <a:t>Nothing happens. Life goes on!</a:t>
            </a:r>
          </a:p>
          <a:p>
            <a:pPr marL="342900" indent="-342900">
              <a:buFont typeface="+mj-lt"/>
              <a:buAutoNum type="arabicPeriod"/>
            </a:pPr>
            <a:endParaRPr lang="en-US" sz="1400" dirty="0">
              <a:solidFill>
                <a:schemeClr val="bg1">
                  <a:lumMod val="85000"/>
                </a:schemeClr>
              </a:solidFill>
            </a:endParaRPr>
          </a:p>
          <a:p>
            <a:pPr marL="342900" indent="-342900">
              <a:buFont typeface="+mj-lt"/>
              <a:buAutoNum type="arabicPeriod"/>
            </a:pPr>
            <a:r>
              <a:rPr lang="en-US" sz="1400" dirty="0">
                <a:solidFill>
                  <a:schemeClr val="bg1">
                    <a:lumMod val="85000"/>
                  </a:schemeClr>
                </a:solidFill>
              </a:rPr>
              <a:t>How do you write an inline style specifying the font-size:12px and color:red; in JSX?</a:t>
            </a:r>
          </a:p>
          <a:p>
            <a:pPr marL="342900" indent="-342900">
              <a:buFont typeface="+mj-lt"/>
              <a:buAutoNum type="arabicPeriod"/>
            </a:pPr>
            <a:endParaRPr lang="en-US" sz="1400" dirty="0">
              <a:solidFill>
                <a:schemeClr val="bg1">
                  <a:lumMod val="85000"/>
                </a:schemeClr>
              </a:solidFill>
            </a:endParaRPr>
          </a:p>
          <a:p>
            <a:pPr marL="800100" lvl="1" indent="-342900">
              <a:buFont typeface="+mj-lt"/>
              <a:buAutoNum type="alphaUcPeriod"/>
            </a:pPr>
            <a:r>
              <a:rPr lang="en-US" sz="1400" dirty="0">
                <a:solidFill>
                  <a:schemeClr val="bg1">
                    <a:lumMod val="85000"/>
                  </a:schemeClr>
                </a:solidFill>
              </a:rPr>
              <a:t>style={{font-size:12,color:'red'}}</a:t>
            </a:r>
          </a:p>
          <a:p>
            <a:pPr marL="800100" lvl="1" indent="-342900">
              <a:buFont typeface="+mj-lt"/>
              <a:buAutoNum type="alphaUcPeriod"/>
            </a:pPr>
            <a:r>
              <a:rPr lang="en-US" sz="1400" dirty="0">
                <a:solidFill>
                  <a:schemeClr val="bg1">
                    <a:lumMod val="85000"/>
                  </a:schemeClr>
                </a:solidFill>
              </a:rPr>
              <a:t>style={{fontSize:'12px',color:'red'}}</a:t>
            </a:r>
          </a:p>
          <a:p>
            <a:pPr marL="800100" lvl="1" indent="-342900">
              <a:buFont typeface="+mj-lt"/>
              <a:buAutoNum type="alphaUcPeriod"/>
            </a:pPr>
            <a:r>
              <a:rPr lang="en-US" sz="1400" dirty="0">
                <a:solidFill>
                  <a:schemeClr val="bg1">
                    <a:lumMod val="85000"/>
                  </a:schemeClr>
                </a:solidFill>
              </a:rPr>
              <a:t>style={fontSize:'12px',color:'red'}</a:t>
            </a:r>
          </a:p>
          <a:p>
            <a:pPr marL="800100" lvl="1" indent="-342900">
              <a:buFont typeface="+mj-lt"/>
              <a:buAutoNum type="alphaUcPeriod"/>
            </a:pPr>
            <a:r>
              <a:rPr lang="en-US" sz="1400" dirty="0">
                <a:solidFill>
                  <a:schemeClr val="bg1">
                    <a:lumMod val="85000"/>
                  </a:schemeClr>
                </a:solidFill>
              </a:rPr>
              <a:t>style={{font-size:12px,color:'red'}}</a:t>
            </a:r>
          </a:p>
        </p:txBody>
      </p:sp>
    </p:spTree>
    <p:custDataLst>
      <p:tags r:id="rId1"/>
    </p:custDataLst>
    <p:extLst>
      <p:ext uri="{BB962C8B-B14F-4D97-AF65-F5344CB8AC3E}">
        <p14:creationId xmlns:p14="http://schemas.microsoft.com/office/powerpoint/2010/main" val="21557716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Text Placeholder 4"/>
          <p:cNvSpPr>
            <a:spLocks noGrp="1"/>
          </p:cNvSpPr>
          <p:nvPr>
            <p:ph type="body" sz="quarter" idx="13"/>
          </p:nvPr>
        </p:nvSpPr>
        <p:spPr/>
        <p:txBody>
          <a:bodyPr>
            <a:normAutofit lnSpcReduction="10000"/>
          </a:bodyPr>
          <a:lstStyle/>
          <a:p>
            <a:pPr marL="285750" indent="-285750">
              <a:buFont typeface="Arial" panose="020B0604020202020204" pitchFamily="34" charset="0"/>
              <a:buChar char="•"/>
            </a:pPr>
            <a:r>
              <a:rPr lang="en-US" sz="1600" dirty="0">
                <a:solidFill>
                  <a:schemeClr val="bg1">
                    <a:lumMod val="85000"/>
                  </a:schemeClr>
                </a:solidFill>
              </a:rPr>
              <a:t>React JS is JavaScript library used for building reusable UI components</a:t>
            </a:r>
          </a:p>
          <a:p>
            <a:pPr marL="285750" indent="-285750">
              <a:buFont typeface="Arial" panose="020B0604020202020204" pitchFamily="34" charset="0"/>
              <a:buChar char="•"/>
            </a:pPr>
            <a:r>
              <a:rPr lang="en-US" sz="1600" dirty="0">
                <a:solidFill>
                  <a:schemeClr val="bg1">
                    <a:lumMod val="85000"/>
                  </a:schemeClr>
                </a:solidFill>
              </a:rPr>
              <a:t>JSX is JavaScript syntax extension. It isn't necessary to use JSX in React development, but it is recommended.</a:t>
            </a:r>
          </a:p>
          <a:p>
            <a:pPr marL="285750" indent="-285750">
              <a:buFont typeface="Arial" panose="020B0604020202020204" pitchFamily="34" charset="0"/>
              <a:buChar char="•"/>
            </a:pPr>
            <a:r>
              <a:rPr lang="en-US" sz="1600" dirty="0">
                <a:solidFill>
                  <a:schemeClr val="bg1">
                    <a:lumMod val="85000"/>
                  </a:schemeClr>
                </a:solidFill>
              </a:rPr>
              <a:t>React JS implements one-way data flow which makes it easy to debug your app.</a:t>
            </a:r>
          </a:p>
          <a:p>
            <a:pPr marL="285750" indent="-285750">
              <a:buFont typeface="Arial" panose="020B0604020202020204" pitchFamily="34" charset="0"/>
              <a:buChar char="•"/>
            </a:pPr>
            <a:r>
              <a:rPr lang="en-US" sz="1600" dirty="0">
                <a:solidFill>
                  <a:schemeClr val="bg1">
                    <a:lumMod val="85000"/>
                  </a:schemeClr>
                </a:solidFill>
              </a:rPr>
              <a:t>Props are immutable and are used to send data to components.</a:t>
            </a:r>
          </a:p>
          <a:p>
            <a:pPr marL="285750" indent="-285750">
              <a:buFont typeface="Arial" panose="020B0604020202020204" pitchFamily="34" charset="0"/>
              <a:buChar char="•"/>
            </a:pPr>
            <a:r>
              <a:rPr lang="en-US" sz="1600" dirty="0">
                <a:solidFill>
                  <a:schemeClr val="bg1">
                    <a:lumMod val="85000"/>
                  </a:schemeClr>
                </a:solidFill>
              </a:rPr>
              <a:t>State is an internal data store (object) of a component and state updates are asynchronous .</a:t>
            </a:r>
          </a:p>
          <a:p>
            <a:pPr marL="285750" indent="-285750">
              <a:buFont typeface="Arial" panose="020B0604020202020204" pitchFamily="34" charset="0"/>
              <a:buChar char="•"/>
            </a:pPr>
            <a:r>
              <a:rPr lang="en-US" sz="1600" dirty="0">
                <a:solidFill>
                  <a:schemeClr val="bg1">
                    <a:lumMod val="85000"/>
                  </a:schemeClr>
                </a:solidFill>
              </a:rPr>
              <a:t>Component lifecycle hooks are special methods which helps to perform changes in Component’s lifecycle.</a:t>
            </a:r>
          </a:p>
          <a:p>
            <a:pPr marL="285750" indent="-285750">
              <a:buFont typeface="Arial" panose="020B0604020202020204" pitchFamily="34" charset="0"/>
              <a:buChar char="•"/>
            </a:pPr>
            <a:r>
              <a:rPr lang="en-US" sz="1600" dirty="0">
                <a:solidFill>
                  <a:schemeClr val="bg1">
                    <a:lumMod val="85000"/>
                  </a:schemeClr>
                </a:solidFill>
              </a:rPr>
              <a:t>Event are either to be bind as arrow function i.e. ()=&gt;{} to bind the context of this or should be bind in constructor of the component.</a:t>
            </a:r>
          </a:p>
          <a:p>
            <a:pPr marL="285750" indent="-285750">
              <a:buFont typeface="Arial" panose="020B0604020202020204" pitchFamily="34" charset="0"/>
              <a:buChar char="•"/>
            </a:pPr>
            <a:r>
              <a:rPr lang="en-US" sz="1600" dirty="0">
                <a:solidFill>
                  <a:schemeClr val="bg1">
                    <a:lumMod val="85000"/>
                  </a:schemeClr>
                </a:solidFill>
              </a:rPr>
              <a:t>Navigation is important part of any application, there are several routers available and we have understood React Router as part of this course</a:t>
            </a:r>
          </a:p>
          <a:p>
            <a:endParaRPr lang="en-US" sz="1600" dirty="0">
              <a:solidFill>
                <a:schemeClr val="bg1">
                  <a:lumMod val="85000"/>
                </a:schemeClr>
              </a:solidFill>
            </a:endParaRPr>
          </a:p>
          <a:p>
            <a:pPr marL="285750" indent="-285750">
              <a:buFont typeface="Arial" panose="020B0604020202020204" pitchFamily="34" charset="0"/>
              <a:buChar char="•"/>
            </a:pPr>
            <a:endParaRPr lang="en-US" sz="1600" dirty="0">
              <a:solidFill>
                <a:schemeClr val="bg1">
                  <a:lumMod val="85000"/>
                </a:schemeClr>
              </a:solidFill>
            </a:endParaRPr>
          </a:p>
          <a:p>
            <a:pPr marL="285750" indent="-285750">
              <a:buFont typeface="Arial" panose="020B0604020202020204" pitchFamily="34" charset="0"/>
              <a:buChar char="•"/>
            </a:pPr>
            <a:endParaRPr lang="en-US" sz="1600" dirty="0">
              <a:solidFill>
                <a:schemeClr val="bg1">
                  <a:lumMod val="85000"/>
                </a:schemeClr>
              </a:solidFill>
            </a:endParaRPr>
          </a:p>
          <a:p>
            <a:pPr marL="285750" indent="-285750">
              <a:buFont typeface="Arial" panose="020B0604020202020204" pitchFamily="34" charset="0"/>
              <a:buChar char="•"/>
            </a:pPr>
            <a:endParaRPr lang="en-US" sz="1600" dirty="0">
              <a:solidFill>
                <a:schemeClr val="bg1">
                  <a:lumMod val="85000"/>
                </a:schemeClr>
              </a:solidFill>
            </a:endParaRPr>
          </a:p>
          <a:p>
            <a:pPr marL="285750" indent="-285750">
              <a:buFont typeface="Arial" panose="020B0604020202020204" pitchFamily="34" charset="0"/>
              <a:buChar char="•"/>
            </a:pPr>
            <a:endParaRPr lang="en-US" sz="1600" dirty="0">
              <a:solidFill>
                <a:schemeClr val="bg1">
                  <a:lumMod val="85000"/>
                </a:schemeClr>
              </a:solidFill>
            </a:endParaRPr>
          </a:p>
          <a:p>
            <a:endParaRPr lang="en-US" sz="1600" dirty="0">
              <a:solidFill>
                <a:schemeClr val="bg1">
                  <a:lumMod val="85000"/>
                </a:schemeClr>
              </a:solidFill>
            </a:endParaRPr>
          </a:p>
        </p:txBody>
      </p:sp>
    </p:spTree>
    <p:custDataLst>
      <p:tags r:id="rId1"/>
    </p:custDataLst>
    <p:extLst>
      <p:ext uri="{BB962C8B-B14F-4D97-AF65-F5344CB8AC3E}">
        <p14:creationId xmlns:p14="http://schemas.microsoft.com/office/powerpoint/2010/main" val="10432089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200150"/>
            <a:ext cx="3616147" cy="685800"/>
          </a:xfrm>
        </p:spPr>
        <p:txBody>
          <a:bodyPr>
            <a:noAutofit/>
          </a:bodyPr>
          <a:lstStyle/>
          <a:p>
            <a:r>
              <a:rPr lang="en-US" sz="4400" dirty="0">
                <a:solidFill>
                  <a:schemeClr val="bg1">
                    <a:lumMod val="85000"/>
                  </a:schemeClr>
                </a:solidFill>
              </a:rPr>
              <a:t>Thank You</a:t>
            </a:r>
          </a:p>
        </p:txBody>
      </p:sp>
    </p:spTree>
    <p:custDataLst>
      <p:tags r:id="rId1"/>
    </p:custDataLst>
    <p:extLst>
      <p:ext uri="{BB962C8B-B14F-4D97-AF65-F5344CB8AC3E}">
        <p14:creationId xmlns:p14="http://schemas.microsoft.com/office/powerpoint/2010/main" val="87421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0D2C3F"/>
            </a:gs>
            <a:gs pos="100000">
              <a:srgbClr val="0A0D16"/>
            </a:gs>
          </a:gsLst>
          <a:lin ang="5400000" scaled="0"/>
          <a:tileRect/>
        </a:gra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35A3E1BD-201C-2F4F-AA6A-7DB93DD44EB3}"/>
              </a:ext>
            </a:extLst>
          </p:cNvPr>
          <p:cNvCxnSpPr>
            <a:cxnSpLocks/>
            <a:stCxn id="9" idx="3"/>
          </p:cNvCxnSpPr>
          <p:nvPr/>
        </p:nvCxnSpPr>
        <p:spPr>
          <a:xfrm>
            <a:off x="7007950" y="3488362"/>
            <a:ext cx="623551" cy="15359"/>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sp>
        <p:nvSpPr>
          <p:cNvPr id="3" name="Oval 2">
            <a:extLst>
              <a:ext uri="{FF2B5EF4-FFF2-40B4-BE49-F238E27FC236}">
                <a16:creationId xmlns:a16="http://schemas.microsoft.com/office/drawing/2014/main" id="{0F092473-780A-6A41-9F11-052BB02A1DCC}"/>
              </a:ext>
            </a:extLst>
          </p:cNvPr>
          <p:cNvSpPr/>
          <p:nvPr/>
        </p:nvSpPr>
        <p:spPr>
          <a:xfrm>
            <a:off x="6503950" y="3128362"/>
            <a:ext cx="720000" cy="72000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p:cNvSpPr>
            <a:spLocks noGrp="1"/>
          </p:cNvSpPr>
          <p:nvPr>
            <p:ph type="title"/>
          </p:nvPr>
        </p:nvSpPr>
        <p:spPr>
          <a:xfrm>
            <a:off x="384048" y="274320"/>
            <a:ext cx="8385048" cy="795528"/>
          </a:xfrm>
        </p:spPr>
        <p:txBody>
          <a:bodyPr/>
          <a:lstStyle/>
          <a:p>
            <a:r>
              <a:rPr lang="en-IN" dirty="0"/>
              <a:t>What is Virtual DOM ? </a:t>
            </a:r>
            <a:endParaRPr lang="en-US" dirty="0"/>
          </a:p>
        </p:txBody>
      </p:sp>
      <p:sp>
        <p:nvSpPr>
          <p:cNvPr id="5" name="Content Placeholder 2"/>
          <p:cNvSpPr txBox="1">
            <a:spLocks/>
          </p:cNvSpPr>
          <p:nvPr/>
        </p:nvSpPr>
        <p:spPr>
          <a:xfrm>
            <a:off x="416132" y="872871"/>
            <a:ext cx="8385047" cy="79552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i="1" dirty="0">
                <a:solidFill>
                  <a:srgbClr val="C4E3B0"/>
                </a:solidFill>
              </a:rPr>
              <a:t>Virtual DOM is an in-memory representation of Real DOM. It is a lightweight JavaScript object which is copy of Real DOM.</a:t>
            </a:r>
          </a:p>
        </p:txBody>
      </p:sp>
      <p:sp>
        <p:nvSpPr>
          <p:cNvPr id="6" name="Content Placeholder 5"/>
          <p:cNvSpPr txBox="1">
            <a:spLocks/>
          </p:cNvSpPr>
          <p:nvPr/>
        </p:nvSpPr>
        <p:spPr>
          <a:xfrm>
            <a:off x="430506" y="2288005"/>
            <a:ext cx="3883153" cy="234086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US" sz="1600" dirty="0">
                <a:solidFill>
                  <a:srgbClr val="C4E3B0"/>
                </a:solidFill>
              </a:rPr>
              <a:t>It has the same properties as a real DOM object, but it lacks the power to directly change what’s on the screen.</a:t>
            </a:r>
          </a:p>
          <a:p>
            <a:pPr fontAlgn="base"/>
            <a:endParaRPr lang="en-US" sz="1600" dirty="0">
              <a:solidFill>
                <a:srgbClr val="C4E3B0"/>
              </a:solidFill>
            </a:endParaRPr>
          </a:p>
          <a:p>
            <a:pPr fontAlgn="base"/>
            <a:r>
              <a:rPr lang="en-US" sz="1600" dirty="0">
                <a:solidFill>
                  <a:srgbClr val="C4E3B0"/>
                </a:solidFill>
              </a:rPr>
              <a:t>Manipulating the DOM is slow. Manipulating the virtual DOM is much faster, because nothing gets drawn onscreen. </a:t>
            </a:r>
          </a:p>
          <a:p>
            <a:endParaRPr lang="en-US" dirty="0">
              <a:solidFill>
                <a:srgbClr val="C4E3B0"/>
              </a:solidFill>
            </a:endParaRPr>
          </a:p>
        </p:txBody>
      </p:sp>
      <p:sp>
        <p:nvSpPr>
          <p:cNvPr id="2" name="Oval 1">
            <a:extLst>
              <a:ext uri="{FF2B5EF4-FFF2-40B4-BE49-F238E27FC236}">
                <a16:creationId xmlns:a16="http://schemas.microsoft.com/office/drawing/2014/main" id="{18C6FFC1-F013-E840-858F-9B3397CE5182}"/>
              </a:ext>
            </a:extLst>
          </p:cNvPr>
          <p:cNvSpPr/>
          <p:nvPr/>
        </p:nvSpPr>
        <p:spPr>
          <a:xfrm>
            <a:off x="5188494" y="2732362"/>
            <a:ext cx="396000" cy="396000"/>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1A8E0D6-72A3-A145-9391-672EE068B955}"/>
              </a:ext>
            </a:extLst>
          </p:cNvPr>
          <p:cNvSpPr/>
          <p:nvPr/>
        </p:nvSpPr>
        <p:spPr>
          <a:xfrm>
            <a:off x="5188494" y="3909562"/>
            <a:ext cx="396000" cy="396000"/>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529F6A-32FF-7947-A339-F7348B84CB20}"/>
              </a:ext>
            </a:extLst>
          </p:cNvPr>
          <p:cNvSpPr/>
          <p:nvPr/>
        </p:nvSpPr>
        <p:spPr>
          <a:xfrm>
            <a:off x="7663734" y="3359721"/>
            <a:ext cx="288000" cy="288000"/>
          </a:xfrm>
          <a:prstGeom prst="rect">
            <a:avLst/>
          </a:prstGeom>
          <a:solidFill>
            <a:srgbClr val="FF5757"/>
          </a:solidFill>
          <a:ln>
            <a:solidFill>
              <a:srgbClr val="FF4F4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4745EC-E665-AE4D-91A6-265B747F11DA}"/>
              </a:ext>
            </a:extLst>
          </p:cNvPr>
          <p:cNvSpPr/>
          <p:nvPr/>
        </p:nvSpPr>
        <p:spPr>
          <a:xfrm>
            <a:off x="8103518" y="2529051"/>
            <a:ext cx="288000" cy="288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76B7564-09B5-EA4F-9960-2724854920D4}"/>
              </a:ext>
            </a:extLst>
          </p:cNvPr>
          <p:cNvSpPr/>
          <p:nvPr/>
        </p:nvSpPr>
        <p:spPr>
          <a:xfrm>
            <a:off x="8575285" y="3369394"/>
            <a:ext cx="288000" cy="288000"/>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76EDA9F2-B259-B94E-93BD-84AAA10417E0}"/>
              </a:ext>
            </a:extLst>
          </p:cNvPr>
          <p:cNvCxnSpPr>
            <a:cxnSpLocks/>
            <a:stCxn id="11" idx="2"/>
            <a:endCxn id="10" idx="0"/>
          </p:cNvCxnSpPr>
          <p:nvPr/>
        </p:nvCxnSpPr>
        <p:spPr>
          <a:xfrm flipH="1">
            <a:off x="7807734" y="2817051"/>
            <a:ext cx="439784" cy="542670"/>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746B5136-31DC-1744-BA09-4785C29B351F}"/>
              </a:ext>
            </a:extLst>
          </p:cNvPr>
          <p:cNvCxnSpPr>
            <a:cxnSpLocks/>
            <a:stCxn id="11" idx="2"/>
          </p:cNvCxnSpPr>
          <p:nvPr/>
        </p:nvCxnSpPr>
        <p:spPr>
          <a:xfrm>
            <a:off x="8247518" y="2817051"/>
            <a:ext cx="494912" cy="542182"/>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sp>
        <p:nvSpPr>
          <p:cNvPr id="9" name="Rectangle 8">
            <a:extLst>
              <a:ext uri="{FF2B5EF4-FFF2-40B4-BE49-F238E27FC236}">
                <a16:creationId xmlns:a16="http://schemas.microsoft.com/office/drawing/2014/main" id="{11EF0641-9B06-C649-8D97-64A549A5AF6B}"/>
              </a:ext>
            </a:extLst>
          </p:cNvPr>
          <p:cNvSpPr/>
          <p:nvPr/>
        </p:nvSpPr>
        <p:spPr>
          <a:xfrm>
            <a:off x="6719950" y="3344362"/>
            <a:ext cx="288000" cy="288000"/>
          </a:xfrm>
          <a:prstGeom prst="rect">
            <a:avLst/>
          </a:prstGeom>
          <a:solidFill>
            <a:srgbClr val="FF5757"/>
          </a:solidFill>
          <a:ln>
            <a:solidFill>
              <a:srgbClr val="FF4F4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4B39E2B-4AD4-F846-AB6C-86723022AB9B}"/>
              </a:ext>
            </a:extLst>
          </p:cNvPr>
          <p:cNvCxnSpPr>
            <a:cxnSpLocks/>
            <a:stCxn id="3" idx="2"/>
          </p:cNvCxnSpPr>
          <p:nvPr/>
        </p:nvCxnSpPr>
        <p:spPr>
          <a:xfrm flipH="1">
            <a:off x="5900371" y="3488362"/>
            <a:ext cx="603579" cy="0"/>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1EE38801-F806-EC48-855C-2275F1616FAA}"/>
              </a:ext>
            </a:extLst>
          </p:cNvPr>
          <p:cNvCxnSpPr>
            <a:cxnSpLocks/>
            <a:endCxn id="2" idx="5"/>
          </p:cNvCxnSpPr>
          <p:nvPr/>
        </p:nvCxnSpPr>
        <p:spPr>
          <a:xfrm flipH="1" flipV="1">
            <a:off x="5526501" y="3070369"/>
            <a:ext cx="373870" cy="417994"/>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cxnSp>
        <p:nvCxnSpPr>
          <p:cNvPr id="30" name="Straight Connector 29">
            <a:extLst>
              <a:ext uri="{FF2B5EF4-FFF2-40B4-BE49-F238E27FC236}">
                <a16:creationId xmlns:a16="http://schemas.microsoft.com/office/drawing/2014/main" id="{99E63888-CFB3-2B46-8336-F348AAFFC852}"/>
              </a:ext>
            </a:extLst>
          </p:cNvPr>
          <p:cNvCxnSpPr>
            <a:cxnSpLocks/>
            <a:endCxn id="8" idx="7"/>
          </p:cNvCxnSpPr>
          <p:nvPr/>
        </p:nvCxnSpPr>
        <p:spPr>
          <a:xfrm flipH="1">
            <a:off x="5526501" y="3488362"/>
            <a:ext cx="373870" cy="479193"/>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sp>
        <p:nvSpPr>
          <p:cNvPr id="32" name="TextBox 31">
            <a:extLst>
              <a:ext uri="{FF2B5EF4-FFF2-40B4-BE49-F238E27FC236}">
                <a16:creationId xmlns:a16="http://schemas.microsoft.com/office/drawing/2014/main" id="{F108DA8E-41E6-B44D-A460-198DDDB4F986}"/>
              </a:ext>
            </a:extLst>
          </p:cNvPr>
          <p:cNvSpPr txBox="1"/>
          <p:nvPr/>
        </p:nvSpPr>
        <p:spPr>
          <a:xfrm>
            <a:off x="4837582" y="2485867"/>
            <a:ext cx="1018677" cy="276999"/>
          </a:xfrm>
          <a:prstGeom prst="rect">
            <a:avLst/>
          </a:prstGeom>
          <a:noFill/>
        </p:spPr>
        <p:txBody>
          <a:bodyPr wrap="none" rtlCol="0">
            <a:spAutoFit/>
          </a:bodyPr>
          <a:lstStyle/>
          <a:p>
            <a:r>
              <a:rPr lang="en-US" sz="1200" dirty="0">
                <a:solidFill>
                  <a:schemeClr val="bg1"/>
                </a:solidFill>
              </a:rPr>
              <a:t>Virtual DOM</a:t>
            </a:r>
          </a:p>
        </p:txBody>
      </p:sp>
      <p:sp>
        <p:nvSpPr>
          <p:cNvPr id="33" name="TextBox 32">
            <a:extLst>
              <a:ext uri="{FF2B5EF4-FFF2-40B4-BE49-F238E27FC236}">
                <a16:creationId xmlns:a16="http://schemas.microsoft.com/office/drawing/2014/main" id="{83A1ECB2-D6E5-7B4F-936C-16B21B71774E}"/>
              </a:ext>
            </a:extLst>
          </p:cNvPr>
          <p:cNvSpPr txBox="1"/>
          <p:nvPr/>
        </p:nvSpPr>
        <p:spPr>
          <a:xfrm>
            <a:off x="4625435" y="4363115"/>
            <a:ext cx="1640642" cy="276999"/>
          </a:xfrm>
          <a:prstGeom prst="rect">
            <a:avLst/>
          </a:prstGeom>
          <a:noFill/>
        </p:spPr>
        <p:txBody>
          <a:bodyPr wrap="none" rtlCol="0">
            <a:spAutoFit/>
          </a:bodyPr>
          <a:lstStyle/>
          <a:p>
            <a:r>
              <a:rPr lang="en-US" sz="1200" dirty="0">
                <a:solidFill>
                  <a:schemeClr val="bg1"/>
                </a:solidFill>
              </a:rPr>
              <a:t>Updated Virtual DOM</a:t>
            </a:r>
          </a:p>
        </p:txBody>
      </p:sp>
      <p:sp>
        <p:nvSpPr>
          <p:cNvPr id="34" name="TextBox 33">
            <a:extLst>
              <a:ext uri="{FF2B5EF4-FFF2-40B4-BE49-F238E27FC236}">
                <a16:creationId xmlns:a16="http://schemas.microsoft.com/office/drawing/2014/main" id="{AB85EDB0-64CD-3145-9182-67082F9C5A33}"/>
              </a:ext>
            </a:extLst>
          </p:cNvPr>
          <p:cNvSpPr txBox="1"/>
          <p:nvPr/>
        </p:nvSpPr>
        <p:spPr>
          <a:xfrm>
            <a:off x="6657579" y="3909562"/>
            <a:ext cx="412742" cy="276999"/>
          </a:xfrm>
          <a:prstGeom prst="rect">
            <a:avLst/>
          </a:prstGeom>
          <a:noFill/>
        </p:spPr>
        <p:txBody>
          <a:bodyPr wrap="none" rtlCol="0">
            <a:spAutoFit/>
          </a:bodyPr>
          <a:lstStyle/>
          <a:p>
            <a:r>
              <a:rPr lang="en-US" sz="1200" dirty="0">
                <a:solidFill>
                  <a:schemeClr val="bg1"/>
                </a:solidFill>
              </a:rPr>
              <a:t>Diff</a:t>
            </a:r>
          </a:p>
        </p:txBody>
      </p:sp>
      <p:sp>
        <p:nvSpPr>
          <p:cNvPr id="35" name="TextBox 34">
            <a:extLst>
              <a:ext uri="{FF2B5EF4-FFF2-40B4-BE49-F238E27FC236}">
                <a16:creationId xmlns:a16="http://schemas.microsoft.com/office/drawing/2014/main" id="{F8E7559D-02AA-3141-BF26-283FCAAA4840}"/>
              </a:ext>
            </a:extLst>
          </p:cNvPr>
          <p:cNvSpPr txBox="1"/>
          <p:nvPr/>
        </p:nvSpPr>
        <p:spPr>
          <a:xfrm>
            <a:off x="7951734" y="2222445"/>
            <a:ext cx="543739" cy="276999"/>
          </a:xfrm>
          <a:prstGeom prst="rect">
            <a:avLst/>
          </a:prstGeom>
          <a:noFill/>
        </p:spPr>
        <p:txBody>
          <a:bodyPr wrap="none" rtlCol="0">
            <a:spAutoFit/>
          </a:bodyPr>
          <a:lstStyle/>
          <a:p>
            <a:r>
              <a:rPr lang="en-US" sz="1200" dirty="0">
                <a:solidFill>
                  <a:schemeClr val="bg1"/>
                </a:solidFill>
              </a:rPr>
              <a:t>DOM</a:t>
            </a:r>
          </a:p>
        </p:txBody>
      </p:sp>
    </p:spTree>
    <p:extLst>
      <p:ext uri="{BB962C8B-B14F-4D97-AF65-F5344CB8AC3E}">
        <p14:creationId xmlns:p14="http://schemas.microsoft.com/office/powerpoint/2010/main" val="39028888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HCC16 - PPT_TEMPLATE_SCALING THE SUMMIT" val="1nlSF7vi"/>
  <p:tag name="ARTICULATE_SLIDE_COUNT" val="17"/>
  <p:tag name="ARTICULATE_DESIGN_ID_ACADEMY LCD COMPLIANT TEMPLATE" val="OpBaeaXn"/>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6&quot;/&gt;&lt;lineCharCount val=&quot;1&quot;/&gt;&lt;lineCharCount val=&quot;48&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21913</TotalTime>
  <Words>3494</Words>
  <Application>Microsoft Macintosh PowerPoint</Application>
  <PresentationFormat>On-screen Show (16:9)</PresentationFormat>
  <Paragraphs>712</Paragraphs>
  <Slides>89</Slides>
  <Notes>80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89</vt:i4>
      </vt:variant>
    </vt:vector>
  </HeadingPairs>
  <TitlesOfParts>
    <vt:vector size="102" baseType="lpstr">
      <vt:lpstr>-apple-system</vt:lpstr>
      <vt:lpstr>Andale Mono</vt:lpstr>
      <vt:lpstr>Arial</vt:lpstr>
      <vt:lpstr>Calibri</vt:lpstr>
      <vt:lpstr>Century Gothic</vt:lpstr>
      <vt:lpstr>Courier New</vt:lpstr>
      <vt:lpstr>medium-content-serif-font</vt:lpstr>
      <vt:lpstr>Menlo</vt:lpstr>
      <vt:lpstr>Merriweather Sans</vt:lpstr>
      <vt:lpstr>Segoe UI</vt:lpstr>
      <vt:lpstr>Times New Roman</vt:lpstr>
      <vt:lpstr>Wingdings</vt:lpstr>
      <vt:lpstr>Academy LCD Compliant Template</vt:lpstr>
      <vt:lpstr>PowerPoint Presentation</vt:lpstr>
      <vt:lpstr>Course Objectives:</vt:lpstr>
      <vt:lpstr>Introduction: What is React JS?</vt:lpstr>
      <vt:lpstr>PowerPoint Presentation</vt:lpstr>
      <vt:lpstr>Key Topics</vt:lpstr>
      <vt:lpstr>PowerPoint Presentation</vt:lpstr>
      <vt:lpstr>PowerPoint Presentation</vt:lpstr>
      <vt:lpstr>Features of React</vt:lpstr>
      <vt:lpstr>What is Virtual DOM ? </vt:lpstr>
      <vt:lpstr>PowerPoint Presentation</vt:lpstr>
      <vt:lpstr>PowerPoint Presentation</vt:lpstr>
      <vt:lpstr> What  is JSX ? - JSX produces React “elements” </vt:lpstr>
      <vt:lpstr>Fundamentally, JSX just provides syntactic sugar for the React.createElement(component, props, ...children) function. Behind the scenes, Babel (preprocessor) transpiles our code into a code which can be recognized by React to create Objects that can be used to construct the DOM</vt:lpstr>
      <vt:lpstr>How does JSX benefit ?</vt:lpstr>
      <vt:lpstr>PowerPoint Presentation</vt:lpstr>
      <vt:lpstr>How does Unidirectional Flow of data benefit ?</vt:lpstr>
      <vt:lpstr>Composition of Components</vt:lpstr>
      <vt:lpstr>Creating a component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 Component</vt:lpstr>
      <vt:lpstr>PowerPoint Presentation</vt:lpstr>
      <vt:lpstr>There are two ways that you can create a functional component. The traditional way is to use regular JavaScript function. ES6 introduced a syntax sugar that allows developers to write arrow functions(without function and return keyword)</vt:lpstr>
      <vt:lpstr>Class Components</vt:lpstr>
      <vt:lpstr>PowerPoint Presentation</vt:lpstr>
      <vt:lpstr>PowerPoint Presentation</vt:lpstr>
      <vt:lpstr>Which type of component to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Props   </vt:lpstr>
      <vt:lpstr>Difference between Props and State</vt:lpstr>
      <vt:lpstr>PowerPoint Presentation</vt:lpstr>
      <vt:lpstr>PowerPoint Presentation</vt:lpstr>
      <vt:lpstr>PowerPoint Presentation</vt:lpstr>
      <vt:lpstr>PowerPoint Presentation</vt:lpstr>
      <vt:lpstr>Component Lifecycle </vt:lpstr>
      <vt:lpstr>Component Lifecycle Methods</vt:lpstr>
      <vt:lpstr>PowerPoint Presentation</vt:lpstr>
      <vt:lpstr>PowerPoint Presentation</vt:lpstr>
      <vt:lpstr>PowerPoint Presentation</vt:lpstr>
      <vt:lpstr>Rarely Used Lifecycle Methods</vt:lpstr>
      <vt:lpstr>PowerPoint Presentation</vt:lpstr>
      <vt:lpstr>New Component Lifecycle </vt:lpstr>
      <vt:lpstr>New Component Lifecycle (Contd..) </vt:lpstr>
      <vt:lpstr>PowerPoint Presentation</vt:lpstr>
      <vt:lpstr>In  JavaScript, you want to create a new array from an available array by converting each element of the original array to create the corresponding element of the new array, you can use map() method.    For example, you have an array of integer numbers, such as [1, 2, 5], and you want to create another array by multiplying each element of the initial array by 10.   </vt:lpstr>
      <vt:lpstr>Keys helps  React distinguish items in a list. It helps the React manage the changed items, new items added, or items removed from the list.  From an array of objects, you create a new array containing tags,  which should have the key attribute,  and their values are not allowed to be the same.</vt:lpstr>
      <vt:lpstr>PowerPoint Presentation</vt:lpstr>
      <vt:lpstr>PowerPoint Presentation</vt:lpstr>
      <vt:lpstr>ROUTING</vt:lpstr>
      <vt:lpstr>PowerPoint Presentation</vt:lpstr>
      <vt:lpstr>PowerPoint Presentation</vt:lpstr>
      <vt:lpstr>PowerPoint Presentation</vt:lpstr>
      <vt:lpstr>PowerPoint Presentation</vt:lpstr>
      <vt:lpstr>PowerPoint Presentation</vt:lpstr>
      <vt:lpstr>PowerPoint Presentation</vt:lpstr>
      <vt:lpstr>    &lt;HashRouter&gt; Vs &lt;BrowserRouter&gt;</vt:lpstr>
      <vt:lpstr>Recap Of Routing</vt:lpstr>
      <vt:lpstr>PowerPoint Presentation</vt:lpstr>
      <vt:lpstr>Hooks</vt:lpstr>
      <vt:lpstr>State Hook</vt:lpstr>
      <vt:lpstr>PowerPoint Presentation</vt:lpstr>
      <vt:lpstr>PowerPoint Presentation</vt:lpstr>
      <vt:lpstr>Effect Hook</vt:lpstr>
      <vt:lpstr>PowerPoint Presentation</vt:lpstr>
      <vt:lpstr>Rules of Hooks  </vt:lpstr>
      <vt:lpstr>PowerPoint Presentation</vt:lpstr>
      <vt:lpstr>PowerPoint Presentation</vt:lpstr>
      <vt:lpstr>PowerPoint Presentation</vt:lpstr>
      <vt:lpstr>Summary</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Academy NA</dc:title>
  <dc:creator>Jensen, Jeremy</dc:creator>
  <cp:lastModifiedBy>Monroe, Jason (Cognizant)</cp:lastModifiedBy>
  <cp:revision>502</cp:revision>
  <dcterms:created xsi:type="dcterms:W3CDTF">2017-03-29T15:02:08Z</dcterms:created>
  <dcterms:modified xsi:type="dcterms:W3CDTF">2019-12-12T15:34:02Z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5DA6F5E7-5969-4DC1-B3E9-0BD69268BD0F</vt:lpwstr>
  </property>
  <property fmtid="{D5CDD505-2E9C-101B-9397-08002B2CF9AE}" pid="3" name="ArticulatePath">
    <vt:lpwstr>Academy Training Template</vt:lpwstr>
  </property>
</Properties>
</file>