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7"/>
  </p:notesMasterIdLst>
  <p:sldIdLst>
    <p:sldId id="256" r:id="rId2"/>
    <p:sldId id="271" r:id="rId3"/>
    <p:sldId id="286" r:id="rId4"/>
    <p:sldId id="287" r:id="rId5"/>
    <p:sldId id="288" r:id="rId6"/>
    <p:sldId id="283" r:id="rId7"/>
    <p:sldId id="284" r:id="rId8"/>
    <p:sldId id="289" r:id="rId9"/>
    <p:sldId id="277" r:id="rId10"/>
    <p:sldId id="290" r:id="rId11"/>
    <p:sldId id="278" r:id="rId12"/>
    <p:sldId id="279" r:id="rId13"/>
    <p:sldId id="280" r:id="rId14"/>
    <p:sldId id="28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07D5D-5526-4158-9FE8-0C8BE34C33B5}"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2482E-2431-425F-A79B-BE2EC7F6E152}" type="slidenum">
              <a:rPr lang="en-IN" smtClean="0"/>
              <a:t>‹#›</a:t>
            </a:fld>
            <a:endParaRPr lang="en-IN"/>
          </a:p>
        </p:txBody>
      </p:sp>
    </p:spTree>
    <p:extLst>
      <p:ext uri="{BB962C8B-B14F-4D97-AF65-F5344CB8AC3E}">
        <p14:creationId xmlns:p14="http://schemas.microsoft.com/office/powerpoint/2010/main" val="146216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3654-0A10-9C1E-984A-785D3AA79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B764F9-71F6-4BA0-5E9F-C70E18E9B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51C9E0-45FB-752B-F609-548A79912430}"/>
              </a:ext>
            </a:extLst>
          </p:cNvPr>
          <p:cNvSpPr>
            <a:spLocks noGrp="1"/>
          </p:cNvSpPr>
          <p:nvPr>
            <p:ph type="dt" sz="half" idx="10"/>
          </p:nvPr>
        </p:nvSpPr>
        <p:spPr/>
        <p:txBody>
          <a:bodyPr/>
          <a:lstStyle/>
          <a:p>
            <a:fld id="{ED14BBDD-A459-4C3F-BF88-53B9FB1C35AC}" type="datetime1">
              <a:rPr lang="en-IN" smtClean="0"/>
              <a:t>02-06-2023</a:t>
            </a:fld>
            <a:endParaRPr lang="en-IN"/>
          </a:p>
        </p:txBody>
      </p:sp>
      <p:sp>
        <p:nvSpPr>
          <p:cNvPr id="5" name="Footer Placeholder 4">
            <a:extLst>
              <a:ext uri="{FF2B5EF4-FFF2-40B4-BE49-F238E27FC236}">
                <a16:creationId xmlns:a16="http://schemas.microsoft.com/office/drawing/2014/main" id="{690226ED-4D26-B07E-5595-927FF78D3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16238-5809-BAEC-607E-3F2E7AE30B34}"/>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179329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BD59-61F3-5F90-DF68-8C8B242ADC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8436-E8A0-C621-4885-4A3B48C74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F3282-AD0A-986F-8A09-F47A43922051}"/>
              </a:ext>
            </a:extLst>
          </p:cNvPr>
          <p:cNvSpPr>
            <a:spLocks noGrp="1"/>
          </p:cNvSpPr>
          <p:nvPr>
            <p:ph type="dt" sz="half" idx="10"/>
          </p:nvPr>
        </p:nvSpPr>
        <p:spPr/>
        <p:txBody>
          <a:bodyPr/>
          <a:lstStyle/>
          <a:p>
            <a:fld id="{6658CA5F-C0B8-41F7-AE15-D114AF077D6B}" type="datetime1">
              <a:rPr lang="en-IN" smtClean="0"/>
              <a:t>02-06-2023</a:t>
            </a:fld>
            <a:endParaRPr lang="en-IN"/>
          </a:p>
        </p:txBody>
      </p:sp>
      <p:sp>
        <p:nvSpPr>
          <p:cNvPr id="5" name="Footer Placeholder 4">
            <a:extLst>
              <a:ext uri="{FF2B5EF4-FFF2-40B4-BE49-F238E27FC236}">
                <a16:creationId xmlns:a16="http://schemas.microsoft.com/office/drawing/2014/main" id="{92FA42EB-B984-E95B-79A0-FD84EC8D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4C72A-9620-4EC9-2D8F-6A99B16D2848}"/>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335918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D4B4F-850E-0688-8353-001363D52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5C8F65-C260-844F-C193-44AD9CE30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1EB7E-8095-47B8-FA09-ACD310700584}"/>
              </a:ext>
            </a:extLst>
          </p:cNvPr>
          <p:cNvSpPr>
            <a:spLocks noGrp="1"/>
          </p:cNvSpPr>
          <p:nvPr>
            <p:ph type="dt" sz="half" idx="10"/>
          </p:nvPr>
        </p:nvSpPr>
        <p:spPr/>
        <p:txBody>
          <a:bodyPr/>
          <a:lstStyle/>
          <a:p>
            <a:fld id="{56AA34E4-31F8-45E6-8AAC-42B63AE85CA1}" type="datetime1">
              <a:rPr lang="en-IN" smtClean="0"/>
              <a:t>02-06-2023</a:t>
            </a:fld>
            <a:endParaRPr lang="en-IN"/>
          </a:p>
        </p:txBody>
      </p:sp>
      <p:sp>
        <p:nvSpPr>
          <p:cNvPr id="5" name="Footer Placeholder 4">
            <a:extLst>
              <a:ext uri="{FF2B5EF4-FFF2-40B4-BE49-F238E27FC236}">
                <a16:creationId xmlns:a16="http://schemas.microsoft.com/office/drawing/2014/main" id="{63A63579-C9DA-5DF2-2BB9-676EDFF48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D991A-2C02-E2A4-856B-9EA1F7861747}"/>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199701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E04D-EDBD-BD43-9255-B6EB11CC3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65AD8-97C1-D1ED-FE84-A686AE998C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E047F-DC74-14EE-FE5F-471B11B0B4AF}"/>
              </a:ext>
            </a:extLst>
          </p:cNvPr>
          <p:cNvSpPr>
            <a:spLocks noGrp="1"/>
          </p:cNvSpPr>
          <p:nvPr>
            <p:ph type="dt" sz="half" idx="10"/>
          </p:nvPr>
        </p:nvSpPr>
        <p:spPr/>
        <p:txBody>
          <a:bodyPr/>
          <a:lstStyle/>
          <a:p>
            <a:fld id="{03039E79-4A28-4DA9-8183-BC48B5507F6F}" type="datetime1">
              <a:rPr lang="en-IN" smtClean="0"/>
              <a:t>02-06-2023</a:t>
            </a:fld>
            <a:endParaRPr lang="en-IN"/>
          </a:p>
        </p:txBody>
      </p:sp>
      <p:sp>
        <p:nvSpPr>
          <p:cNvPr id="5" name="Footer Placeholder 4">
            <a:extLst>
              <a:ext uri="{FF2B5EF4-FFF2-40B4-BE49-F238E27FC236}">
                <a16:creationId xmlns:a16="http://schemas.microsoft.com/office/drawing/2014/main" id="{68F27A5D-07E9-AD35-D296-58DBE7830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8D090-8C39-7A10-5D74-F2E4B128A573}"/>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1272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3963-7C9D-4C23-E523-E5FC5FCF2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C547E8-643F-ED56-01DA-93A950545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05160-F639-052C-452F-8962E306CE74}"/>
              </a:ext>
            </a:extLst>
          </p:cNvPr>
          <p:cNvSpPr>
            <a:spLocks noGrp="1"/>
          </p:cNvSpPr>
          <p:nvPr>
            <p:ph type="dt" sz="half" idx="10"/>
          </p:nvPr>
        </p:nvSpPr>
        <p:spPr/>
        <p:txBody>
          <a:bodyPr/>
          <a:lstStyle/>
          <a:p>
            <a:fld id="{AA802C31-7B9D-4522-9D48-BBF4946956AB}" type="datetime1">
              <a:rPr lang="en-IN" smtClean="0"/>
              <a:t>02-06-2023</a:t>
            </a:fld>
            <a:endParaRPr lang="en-IN"/>
          </a:p>
        </p:txBody>
      </p:sp>
      <p:sp>
        <p:nvSpPr>
          <p:cNvPr id="5" name="Footer Placeholder 4">
            <a:extLst>
              <a:ext uri="{FF2B5EF4-FFF2-40B4-BE49-F238E27FC236}">
                <a16:creationId xmlns:a16="http://schemas.microsoft.com/office/drawing/2014/main" id="{33FF4E53-FEAA-AF0B-C8F9-74FD4AFBD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3D99C-BA18-5C1D-0F6B-8AA2AB12F4A6}"/>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127395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A3A8-AA0E-93C6-5616-EF29C88C7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0DF644-456F-C8A5-629E-98DD7677C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1A7824-4384-A5C1-9791-7EFCF210D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E22950-5742-29AF-7B2C-8E2A7393B527}"/>
              </a:ext>
            </a:extLst>
          </p:cNvPr>
          <p:cNvSpPr>
            <a:spLocks noGrp="1"/>
          </p:cNvSpPr>
          <p:nvPr>
            <p:ph type="dt" sz="half" idx="10"/>
          </p:nvPr>
        </p:nvSpPr>
        <p:spPr/>
        <p:txBody>
          <a:bodyPr/>
          <a:lstStyle/>
          <a:p>
            <a:fld id="{19C40878-85B1-4B67-ADB5-0EC56FFEE650}" type="datetime1">
              <a:rPr lang="en-IN" smtClean="0"/>
              <a:t>02-06-2023</a:t>
            </a:fld>
            <a:endParaRPr lang="en-IN"/>
          </a:p>
        </p:txBody>
      </p:sp>
      <p:sp>
        <p:nvSpPr>
          <p:cNvPr id="6" name="Footer Placeholder 5">
            <a:extLst>
              <a:ext uri="{FF2B5EF4-FFF2-40B4-BE49-F238E27FC236}">
                <a16:creationId xmlns:a16="http://schemas.microsoft.com/office/drawing/2014/main" id="{8A913002-D60F-7F67-0A5F-69AA7FA0CC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93830-6360-B1CA-1F30-45590018E389}"/>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348327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8C18-34FB-10DE-A10B-0AE9394677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E3F56D-1C22-4F99-7CB6-744FB9A90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5DD65-C342-4A7B-A2B2-E7D98575A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BC57C9-8D7E-EA18-6D29-C73C327D8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161A3-B0EB-F064-1BE8-6C996D5C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CED789-0D35-7A10-8830-56CE336734FF}"/>
              </a:ext>
            </a:extLst>
          </p:cNvPr>
          <p:cNvSpPr>
            <a:spLocks noGrp="1"/>
          </p:cNvSpPr>
          <p:nvPr>
            <p:ph type="dt" sz="half" idx="10"/>
          </p:nvPr>
        </p:nvSpPr>
        <p:spPr/>
        <p:txBody>
          <a:bodyPr/>
          <a:lstStyle/>
          <a:p>
            <a:fld id="{3DF265F1-65C1-430A-87F2-D62A47C22651}" type="datetime1">
              <a:rPr lang="en-IN" smtClean="0"/>
              <a:t>02-06-2023</a:t>
            </a:fld>
            <a:endParaRPr lang="en-IN"/>
          </a:p>
        </p:txBody>
      </p:sp>
      <p:sp>
        <p:nvSpPr>
          <p:cNvPr id="8" name="Footer Placeholder 7">
            <a:extLst>
              <a:ext uri="{FF2B5EF4-FFF2-40B4-BE49-F238E27FC236}">
                <a16:creationId xmlns:a16="http://schemas.microsoft.com/office/drawing/2014/main" id="{19DCB371-A592-E13F-B4AC-FAA192F6AD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F6D495-9A11-E7FC-C825-E1921DBB2025}"/>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368398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FECC-056E-D234-AEB0-CC97E2E060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5561D7-2F7C-CDC0-090F-050B11F2EDFA}"/>
              </a:ext>
            </a:extLst>
          </p:cNvPr>
          <p:cNvSpPr>
            <a:spLocks noGrp="1"/>
          </p:cNvSpPr>
          <p:nvPr>
            <p:ph type="dt" sz="half" idx="10"/>
          </p:nvPr>
        </p:nvSpPr>
        <p:spPr/>
        <p:txBody>
          <a:bodyPr/>
          <a:lstStyle/>
          <a:p>
            <a:fld id="{EDEEB34F-6A1F-4EBA-836F-17BBDF152DEF}" type="datetime1">
              <a:rPr lang="en-IN" smtClean="0"/>
              <a:t>02-06-2023</a:t>
            </a:fld>
            <a:endParaRPr lang="en-IN"/>
          </a:p>
        </p:txBody>
      </p:sp>
      <p:sp>
        <p:nvSpPr>
          <p:cNvPr id="4" name="Footer Placeholder 3">
            <a:extLst>
              <a:ext uri="{FF2B5EF4-FFF2-40B4-BE49-F238E27FC236}">
                <a16:creationId xmlns:a16="http://schemas.microsoft.com/office/drawing/2014/main" id="{A5D1D995-1A3F-E9BA-327F-D3A81C18C5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520AD8-B42F-CEEB-EFA4-07431453B994}"/>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192823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72520-F01A-A9EC-C2B2-ABB74C22E4E3}"/>
              </a:ext>
            </a:extLst>
          </p:cNvPr>
          <p:cNvSpPr>
            <a:spLocks noGrp="1"/>
          </p:cNvSpPr>
          <p:nvPr>
            <p:ph type="dt" sz="half" idx="10"/>
          </p:nvPr>
        </p:nvSpPr>
        <p:spPr/>
        <p:txBody>
          <a:bodyPr/>
          <a:lstStyle/>
          <a:p>
            <a:fld id="{6D5B90C3-E1EF-417D-804F-FE454C852B0A}" type="datetime1">
              <a:rPr lang="en-IN" smtClean="0"/>
              <a:t>02-06-2023</a:t>
            </a:fld>
            <a:endParaRPr lang="en-IN"/>
          </a:p>
        </p:txBody>
      </p:sp>
      <p:sp>
        <p:nvSpPr>
          <p:cNvPr id="3" name="Footer Placeholder 2">
            <a:extLst>
              <a:ext uri="{FF2B5EF4-FFF2-40B4-BE49-F238E27FC236}">
                <a16:creationId xmlns:a16="http://schemas.microsoft.com/office/drawing/2014/main" id="{EB36AA29-4019-7AE0-B72D-25C28B6705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CDA09B-FA40-FF53-481C-D07C765BCBE1}"/>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214640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8B66-1F13-19FA-84FC-C7F20F97A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07BF0-8BED-74C0-E421-323C2688B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AE6D93-5C13-30FA-A5CF-E5CADD6F5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81B5A-BDE8-A9A1-CA63-37BB9C41A280}"/>
              </a:ext>
            </a:extLst>
          </p:cNvPr>
          <p:cNvSpPr>
            <a:spLocks noGrp="1"/>
          </p:cNvSpPr>
          <p:nvPr>
            <p:ph type="dt" sz="half" idx="10"/>
          </p:nvPr>
        </p:nvSpPr>
        <p:spPr/>
        <p:txBody>
          <a:bodyPr/>
          <a:lstStyle/>
          <a:p>
            <a:fld id="{670533A9-2EB7-434E-AAF2-700218CB73C9}" type="datetime1">
              <a:rPr lang="en-IN" smtClean="0"/>
              <a:t>02-06-2023</a:t>
            </a:fld>
            <a:endParaRPr lang="en-IN"/>
          </a:p>
        </p:txBody>
      </p:sp>
      <p:sp>
        <p:nvSpPr>
          <p:cNvPr id="6" name="Footer Placeholder 5">
            <a:extLst>
              <a:ext uri="{FF2B5EF4-FFF2-40B4-BE49-F238E27FC236}">
                <a16:creationId xmlns:a16="http://schemas.microsoft.com/office/drawing/2014/main" id="{735BD74E-F4F5-5202-632C-3A1F2743E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2E52C-05AA-9BA7-0E75-F3E14A6BF8CF}"/>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94212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C3A9-F170-05C9-541D-1B622B622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945438-B737-AC09-0774-CDF2FB37E5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2EC99C-4727-B84C-CA3C-D92FF12B6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6AF9A-0001-9AD3-720A-FAB56D7BD9B9}"/>
              </a:ext>
            </a:extLst>
          </p:cNvPr>
          <p:cNvSpPr>
            <a:spLocks noGrp="1"/>
          </p:cNvSpPr>
          <p:nvPr>
            <p:ph type="dt" sz="half" idx="10"/>
          </p:nvPr>
        </p:nvSpPr>
        <p:spPr/>
        <p:txBody>
          <a:bodyPr/>
          <a:lstStyle/>
          <a:p>
            <a:fld id="{90C5EFE1-2829-4545-A496-46F4BE546CEC}" type="datetime1">
              <a:rPr lang="en-IN" smtClean="0"/>
              <a:t>02-06-2023</a:t>
            </a:fld>
            <a:endParaRPr lang="en-IN"/>
          </a:p>
        </p:txBody>
      </p:sp>
      <p:sp>
        <p:nvSpPr>
          <p:cNvPr id="6" name="Footer Placeholder 5">
            <a:extLst>
              <a:ext uri="{FF2B5EF4-FFF2-40B4-BE49-F238E27FC236}">
                <a16:creationId xmlns:a16="http://schemas.microsoft.com/office/drawing/2014/main" id="{6450EF68-FEED-B08A-26B2-881C23E13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6C7D7-9C57-4500-B4B9-1B6E09FC3290}"/>
              </a:ext>
            </a:extLst>
          </p:cNvPr>
          <p:cNvSpPr>
            <a:spLocks noGrp="1"/>
          </p:cNvSpPr>
          <p:nvPr>
            <p:ph type="sldNum" sz="quarter" idx="12"/>
          </p:nvPr>
        </p:nvSpPr>
        <p:spPr/>
        <p:txBody>
          <a:bodyPr/>
          <a:lstStyle/>
          <a:p>
            <a:fld id="{90AA1205-AF08-4901-A128-16721D062437}" type="slidenum">
              <a:rPr lang="en-IN" smtClean="0"/>
              <a:t>‹#›</a:t>
            </a:fld>
            <a:endParaRPr lang="en-IN"/>
          </a:p>
        </p:txBody>
      </p:sp>
    </p:spTree>
    <p:extLst>
      <p:ext uri="{BB962C8B-B14F-4D97-AF65-F5344CB8AC3E}">
        <p14:creationId xmlns:p14="http://schemas.microsoft.com/office/powerpoint/2010/main" val="233148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492F86-4112-BAD9-FFBE-C49F44349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21A43-FA19-6FAC-7B38-45FAB672F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1A95F-22F6-F154-CD33-7AB05BBD3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EA172-40FC-4C23-A468-F94F80C70630}" type="datetime1">
              <a:rPr lang="en-IN" smtClean="0"/>
              <a:t>02-06-2023</a:t>
            </a:fld>
            <a:endParaRPr lang="en-IN"/>
          </a:p>
        </p:txBody>
      </p:sp>
      <p:sp>
        <p:nvSpPr>
          <p:cNvPr id="5" name="Footer Placeholder 4">
            <a:extLst>
              <a:ext uri="{FF2B5EF4-FFF2-40B4-BE49-F238E27FC236}">
                <a16:creationId xmlns:a16="http://schemas.microsoft.com/office/drawing/2014/main" id="{5CC7EA87-A927-E388-D91A-200F5DFD8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D92305-39A7-B0DE-2864-B342EEB52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A1205-AF08-4901-A128-16721D062437}" type="slidenum">
              <a:rPr lang="en-IN" smtClean="0"/>
              <a:t>‹#›</a:t>
            </a:fld>
            <a:endParaRPr lang="en-IN"/>
          </a:p>
        </p:txBody>
      </p:sp>
    </p:spTree>
    <p:extLst>
      <p:ext uri="{BB962C8B-B14F-4D97-AF65-F5344CB8AC3E}">
        <p14:creationId xmlns:p14="http://schemas.microsoft.com/office/powerpoint/2010/main" val="3556023471"/>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0078-03B6-536C-42B8-B895B348BD46}"/>
              </a:ext>
            </a:extLst>
          </p:cNvPr>
          <p:cNvSpPr>
            <a:spLocks noGrp="1"/>
          </p:cNvSpPr>
          <p:nvPr>
            <p:ph type="ctrTitle"/>
          </p:nvPr>
        </p:nvSpPr>
        <p:spPr>
          <a:xfrm>
            <a:off x="1333817" y="2298893"/>
            <a:ext cx="9299776" cy="253578"/>
          </a:xfrm>
        </p:spPr>
        <p:txBody>
          <a:bodyPr>
            <a:noAutofit/>
          </a:bodyPr>
          <a:lstStyle/>
          <a:p>
            <a:r>
              <a:rPr lang="en-IN" sz="2400" b="0" dirty="0">
                <a:solidFill>
                  <a:schemeClr val="tx2"/>
                </a:solidFill>
                <a:latin typeface="Bookman Old Style" panose="02050604050505020204" pitchFamily="18" charset="0"/>
              </a:rPr>
              <a:t>B.E. Final Year Project presentation</a:t>
            </a:r>
          </a:p>
        </p:txBody>
      </p:sp>
      <p:sp>
        <p:nvSpPr>
          <p:cNvPr id="3" name="Subtitle 2">
            <a:extLst>
              <a:ext uri="{FF2B5EF4-FFF2-40B4-BE49-F238E27FC236}">
                <a16:creationId xmlns:a16="http://schemas.microsoft.com/office/drawing/2014/main" id="{D07CDEF0-0809-4DC6-3683-6135BDFECD43}"/>
              </a:ext>
            </a:extLst>
          </p:cNvPr>
          <p:cNvSpPr>
            <a:spLocks noGrp="1"/>
          </p:cNvSpPr>
          <p:nvPr>
            <p:ph type="subTitle" idx="1"/>
          </p:nvPr>
        </p:nvSpPr>
        <p:spPr>
          <a:xfrm>
            <a:off x="838200" y="583712"/>
            <a:ext cx="9001462" cy="1968759"/>
          </a:xfrm>
        </p:spPr>
        <p:txBody>
          <a:bodyPr>
            <a:normAutofit/>
          </a:bodyPr>
          <a:lstStyle/>
          <a:p>
            <a:r>
              <a:rPr lang="en-IN" sz="4000" u="sng" dirty="0">
                <a:solidFill>
                  <a:schemeClr val="tx2"/>
                </a:solidFill>
                <a:latin typeface="Algerian" panose="04020705040A02060702" pitchFamily="82" charset="0"/>
              </a:rPr>
              <a:t>ISBM College of Engineering, Pune</a:t>
            </a:r>
          </a:p>
          <a:p>
            <a:endParaRPr lang="en-IN" sz="4000" u="sng" dirty="0">
              <a:solidFill>
                <a:schemeClr val="tx2"/>
              </a:solidFill>
              <a:latin typeface="Algerian" panose="04020705040A02060702" pitchFamily="82" charset="0"/>
            </a:endParaRPr>
          </a:p>
        </p:txBody>
      </p:sp>
      <p:sp>
        <p:nvSpPr>
          <p:cNvPr id="4" name="TextBox 3">
            <a:extLst>
              <a:ext uri="{FF2B5EF4-FFF2-40B4-BE49-F238E27FC236}">
                <a16:creationId xmlns:a16="http://schemas.microsoft.com/office/drawing/2014/main" id="{2C6F524F-2870-D83F-11CE-7BA25E8802D2}"/>
              </a:ext>
            </a:extLst>
          </p:cNvPr>
          <p:cNvSpPr txBox="1"/>
          <p:nvPr/>
        </p:nvSpPr>
        <p:spPr>
          <a:xfrm>
            <a:off x="2667297" y="2616573"/>
            <a:ext cx="6632816" cy="830997"/>
          </a:xfrm>
          <a:prstGeom prst="rect">
            <a:avLst/>
          </a:prstGeom>
          <a:noFill/>
        </p:spPr>
        <p:txBody>
          <a:bodyPr wrap="square" rtlCol="0">
            <a:spAutoFit/>
          </a:bodyPr>
          <a:lstStyle/>
          <a:p>
            <a:pPr algn="ctr"/>
            <a:r>
              <a:rPr lang="en-IN" sz="2400" dirty="0">
                <a:latin typeface="proxima_novaregular"/>
              </a:rPr>
              <a:t>Domain for our Project : Machine Learning</a:t>
            </a:r>
          </a:p>
          <a:p>
            <a:endParaRPr lang="en-IN" sz="2400" dirty="0">
              <a:latin typeface="proxima_novaregular"/>
            </a:endParaRPr>
          </a:p>
        </p:txBody>
      </p:sp>
      <p:sp>
        <p:nvSpPr>
          <p:cNvPr id="5" name="TextBox 4">
            <a:extLst>
              <a:ext uri="{FF2B5EF4-FFF2-40B4-BE49-F238E27FC236}">
                <a16:creationId xmlns:a16="http://schemas.microsoft.com/office/drawing/2014/main" id="{C1BA27DA-94A3-514E-AC49-F7043290E459}"/>
              </a:ext>
            </a:extLst>
          </p:cNvPr>
          <p:cNvSpPr txBox="1"/>
          <p:nvPr/>
        </p:nvSpPr>
        <p:spPr>
          <a:xfrm>
            <a:off x="7282949" y="5342015"/>
            <a:ext cx="5197151" cy="769441"/>
          </a:xfrm>
          <a:prstGeom prst="rect">
            <a:avLst/>
          </a:prstGeom>
          <a:noFill/>
        </p:spPr>
        <p:txBody>
          <a:bodyPr wrap="square" rtlCol="0">
            <a:spAutoFit/>
          </a:bodyPr>
          <a:lstStyle/>
          <a:p>
            <a:r>
              <a:rPr lang="en-IN" dirty="0">
                <a:latin typeface="Bookman Old Style" panose="02050604050505020204" pitchFamily="18" charset="0"/>
              </a:rPr>
              <a:t>                     </a:t>
            </a:r>
            <a:r>
              <a:rPr lang="en-IN" sz="2400" dirty="0">
                <a:solidFill>
                  <a:schemeClr val="tx2"/>
                </a:solidFill>
                <a:latin typeface="Bookman Old Style" panose="02050604050505020204" pitchFamily="18" charset="0"/>
              </a:rPr>
              <a:t>Project Guide :</a:t>
            </a:r>
            <a:endParaRPr lang="en-IN" sz="2000" dirty="0">
              <a:solidFill>
                <a:schemeClr val="tx2"/>
              </a:solidFill>
              <a:latin typeface="Bookman Old Style" panose="02050604050505020204" pitchFamily="18" charset="0"/>
            </a:endParaRPr>
          </a:p>
          <a:p>
            <a:r>
              <a:rPr lang="en-IN" dirty="0">
                <a:latin typeface="Bookman Old Style" panose="02050604050505020204" pitchFamily="18" charset="0"/>
              </a:rPr>
              <a:t>                     </a:t>
            </a:r>
            <a:r>
              <a:rPr lang="en-IN" sz="2000" dirty="0">
                <a:latin typeface="Bookman Old Style" panose="02050604050505020204" pitchFamily="18" charset="0"/>
              </a:rPr>
              <a:t>Prof. B. B. Gite</a:t>
            </a:r>
            <a:endParaRPr lang="en-IN" dirty="0">
              <a:latin typeface="Bookman Old Style" panose="02050604050505020204" pitchFamily="18" charset="0"/>
            </a:endParaRPr>
          </a:p>
        </p:txBody>
      </p:sp>
      <p:sp>
        <p:nvSpPr>
          <p:cNvPr id="6" name="TextBox 5">
            <a:extLst>
              <a:ext uri="{FF2B5EF4-FFF2-40B4-BE49-F238E27FC236}">
                <a16:creationId xmlns:a16="http://schemas.microsoft.com/office/drawing/2014/main" id="{22D0138B-10F5-9A85-2DD3-20DDB1A1DF7B}"/>
              </a:ext>
            </a:extLst>
          </p:cNvPr>
          <p:cNvSpPr txBox="1"/>
          <p:nvPr/>
        </p:nvSpPr>
        <p:spPr>
          <a:xfrm>
            <a:off x="935843" y="5034237"/>
            <a:ext cx="5047862" cy="1384995"/>
          </a:xfrm>
          <a:prstGeom prst="rect">
            <a:avLst/>
          </a:prstGeom>
          <a:noFill/>
        </p:spPr>
        <p:txBody>
          <a:bodyPr wrap="square" rtlCol="0">
            <a:spAutoFit/>
          </a:bodyPr>
          <a:lstStyle/>
          <a:p>
            <a:r>
              <a:rPr lang="en-IN" sz="2400" dirty="0">
                <a:solidFill>
                  <a:schemeClr val="tx2"/>
                </a:solidFill>
                <a:latin typeface="Bookman Old Style" panose="02050604050505020204" pitchFamily="18" charset="0"/>
              </a:rPr>
              <a:t>     Team Members</a:t>
            </a:r>
            <a:endParaRPr lang="en-IN" sz="2400" dirty="0">
              <a:latin typeface="Bookman Old Style" panose="02050604050505020204" pitchFamily="18" charset="0"/>
            </a:endParaRPr>
          </a:p>
          <a:p>
            <a:r>
              <a:rPr lang="en-IN" sz="2000" dirty="0">
                <a:latin typeface="Bookman Old Style" panose="02050604050505020204" pitchFamily="18" charset="0"/>
              </a:rPr>
              <a:t>Sujan Shaikh		42</a:t>
            </a:r>
          </a:p>
          <a:p>
            <a:r>
              <a:rPr lang="en-IN" sz="2000" dirty="0">
                <a:latin typeface="Bookman Old Style" panose="02050604050505020204" pitchFamily="18" charset="0"/>
              </a:rPr>
              <a:t>Vaishnavi Jadhav	71</a:t>
            </a:r>
          </a:p>
          <a:p>
            <a:r>
              <a:rPr lang="en-IN" sz="2000" dirty="0">
                <a:latin typeface="Bookman Old Style" panose="02050604050505020204" pitchFamily="18" charset="0"/>
              </a:rPr>
              <a:t>Mohan Badhekar	17</a:t>
            </a:r>
          </a:p>
        </p:txBody>
      </p:sp>
      <p:sp>
        <p:nvSpPr>
          <p:cNvPr id="7" name="Title 1">
            <a:extLst>
              <a:ext uri="{FF2B5EF4-FFF2-40B4-BE49-F238E27FC236}">
                <a16:creationId xmlns:a16="http://schemas.microsoft.com/office/drawing/2014/main" id="{69CA7242-4760-22A8-8DC9-A94BB98B39C5}"/>
              </a:ext>
            </a:extLst>
          </p:cNvPr>
          <p:cNvSpPr txBox="1">
            <a:spLocks/>
          </p:cNvSpPr>
          <p:nvPr/>
        </p:nvSpPr>
        <p:spPr>
          <a:xfrm>
            <a:off x="1446112" y="3400470"/>
            <a:ext cx="9299776" cy="2535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000" b="0" dirty="0">
                <a:solidFill>
                  <a:schemeClr val="tx2"/>
                </a:solidFill>
                <a:effectLst/>
                <a:latin typeface="Bookman Old Style" panose="02050604050505020204" pitchFamily="18" charset="0"/>
              </a:rPr>
              <a:t>Project</a:t>
            </a:r>
            <a:r>
              <a:rPr lang="en-IN" sz="2400" b="0" dirty="0">
                <a:solidFill>
                  <a:schemeClr val="tx2"/>
                </a:solidFill>
                <a:effectLst/>
                <a:latin typeface="Bookman Old Style" panose="02050604050505020204" pitchFamily="18" charset="0"/>
              </a:rPr>
              <a:t> </a:t>
            </a:r>
            <a:r>
              <a:rPr lang="en-IN" sz="2000" b="0" dirty="0">
                <a:solidFill>
                  <a:schemeClr val="tx2"/>
                </a:solidFill>
                <a:effectLst/>
                <a:latin typeface="Bookman Old Style" panose="02050604050505020204" pitchFamily="18" charset="0"/>
              </a:rPr>
              <a:t>Title:</a:t>
            </a:r>
            <a:endParaRPr lang="en-IN" sz="2400" b="0" dirty="0">
              <a:solidFill>
                <a:schemeClr val="tx2"/>
              </a:solidFill>
              <a:effectLst/>
              <a:latin typeface="Bookman Old Style" panose="02050604050505020204" pitchFamily="18" charset="0"/>
            </a:endParaRPr>
          </a:p>
        </p:txBody>
      </p:sp>
      <p:sp>
        <p:nvSpPr>
          <p:cNvPr id="8" name="TextBox 7">
            <a:extLst>
              <a:ext uri="{FF2B5EF4-FFF2-40B4-BE49-F238E27FC236}">
                <a16:creationId xmlns:a16="http://schemas.microsoft.com/office/drawing/2014/main" id="{A3A0AFA9-6BEA-53AD-B1E7-97A4D54DF81C}"/>
              </a:ext>
            </a:extLst>
          </p:cNvPr>
          <p:cNvSpPr txBox="1"/>
          <p:nvPr/>
        </p:nvSpPr>
        <p:spPr>
          <a:xfrm>
            <a:off x="935843" y="3701829"/>
            <a:ext cx="10547993" cy="1077218"/>
          </a:xfrm>
          <a:prstGeom prst="rect">
            <a:avLst/>
          </a:prstGeom>
          <a:noFill/>
        </p:spPr>
        <p:txBody>
          <a:bodyPr wrap="square" rtlCol="0">
            <a:spAutoFit/>
          </a:bodyPr>
          <a:lstStyle/>
          <a:p>
            <a:pPr algn="ctr"/>
            <a:r>
              <a:rPr lang="en-IN" sz="3200" dirty="0">
                <a:latin typeface="Bookman Old Style" panose="02050604050505020204" pitchFamily="18" charset="0"/>
              </a:rPr>
              <a:t>Stock Price Prediction</a:t>
            </a:r>
          </a:p>
          <a:p>
            <a:pPr algn="ctr"/>
            <a:r>
              <a:rPr lang="en-IN" sz="3200" dirty="0">
                <a:latin typeface="Bookman Old Style" panose="02050604050505020204" pitchFamily="18" charset="0"/>
              </a:rPr>
              <a:t>using Stacked LSTM</a:t>
            </a:r>
          </a:p>
        </p:txBody>
      </p:sp>
      <p:sp>
        <p:nvSpPr>
          <p:cNvPr id="9" name="Date Placeholder 8">
            <a:extLst>
              <a:ext uri="{FF2B5EF4-FFF2-40B4-BE49-F238E27FC236}">
                <a16:creationId xmlns:a16="http://schemas.microsoft.com/office/drawing/2014/main" id="{EAB98B6B-8B14-F903-B88B-BD291709F8BB}"/>
              </a:ext>
            </a:extLst>
          </p:cNvPr>
          <p:cNvSpPr>
            <a:spLocks noGrp="1"/>
          </p:cNvSpPr>
          <p:nvPr>
            <p:ph type="dt" sz="half" idx="10"/>
          </p:nvPr>
        </p:nvSpPr>
        <p:spPr/>
        <p:txBody>
          <a:bodyPr/>
          <a:lstStyle/>
          <a:p>
            <a:fld id="{C15D6041-091C-406A-9BAD-822E40A9B8D1}" type="datetime1">
              <a:rPr lang="en-IN" smtClean="0"/>
              <a:t>02-06-2023</a:t>
            </a:fld>
            <a:endParaRPr lang="en-IN"/>
          </a:p>
        </p:txBody>
      </p:sp>
      <p:sp>
        <p:nvSpPr>
          <p:cNvPr id="10" name="Slide Number Placeholder 9">
            <a:extLst>
              <a:ext uri="{FF2B5EF4-FFF2-40B4-BE49-F238E27FC236}">
                <a16:creationId xmlns:a16="http://schemas.microsoft.com/office/drawing/2014/main" id="{DE343D00-819E-2C8A-8358-2F5E292F4999}"/>
              </a:ext>
            </a:extLst>
          </p:cNvPr>
          <p:cNvSpPr>
            <a:spLocks noGrp="1"/>
          </p:cNvSpPr>
          <p:nvPr>
            <p:ph type="sldNum" sz="quarter" idx="12"/>
          </p:nvPr>
        </p:nvSpPr>
        <p:spPr/>
        <p:txBody>
          <a:bodyPr/>
          <a:lstStyle/>
          <a:p>
            <a:fld id="{90AA1205-AF08-4901-A128-16721D062437}" type="slidenum">
              <a:rPr lang="en-IN" smtClean="0"/>
              <a:t>1</a:t>
            </a:fld>
            <a:endParaRPr lang="en-IN"/>
          </a:p>
        </p:txBody>
      </p:sp>
      <p:pic>
        <p:nvPicPr>
          <p:cNvPr id="12" name="Picture 11">
            <a:extLst>
              <a:ext uri="{FF2B5EF4-FFF2-40B4-BE49-F238E27FC236}">
                <a16:creationId xmlns:a16="http://schemas.microsoft.com/office/drawing/2014/main" id="{C05259D3-86AB-7D91-DC26-9A98C423F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256" y="216631"/>
            <a:ext cx="2091723" cy="1813984"/>
          </a:xfrm>
          <a:prstGeom prst="rect">
            <a:avLst/>
          </a:prstGeom>
        </p:spPr>
      </p:pic>
    </p:spTree>
    <p:extLst>
      <p:ext uri="{BB962C8B-B14F-4D97-AF65-F5344CB8AC3E}">
        <p14:creationId xmlns:p14="http://schemas.microsoft.com/office/powerpoint/2010/main" val="110660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59" y="1004906"/>
            <a:ext cx="9599061"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Data Preprocessing</a:t>
            </a:r>
          </a:p>
          <a:p>
            <a:endParaRPr lang="en-IN" sz="3600" u="sng" dirty="0">
              <a:solidFill>
                <a:schemeClr val="tx2"/>
              </a:solidFill>
              <a:latin typeface="Bookman Old Style" panose="02050604050505020204" pitchFamily="18" charset="0"/>
            </a:endParaRPr>
          </a:p>
        </p:txBody>
      </p:sp>
      <p:pic>
        <p:nvPicPr>
          <p:cNvPr id="2" name="Picture 1">
            <a:extLst>
              <a:ext uri="{FF2B5EF4-FFF2-40B4-BE49-F238E27FC236}">
                <a16:creationId xmlns:a16="http://schemas.microsoft.com/office/drawing/2014/main" id="{D7CDBB42-29B9-51E8-EEDC-41BB70521027}"/>
              </a:ext>
            </a:extLst>
          </p:cNvPr>
          <p:cNvPicPr/>
          <p:nvPr/>
        </p:nvPicPr>
        <p:blipFill>
          <a:blip r:embed="rId2"/>
          <a:stretch>
            <a:fillRect/>
          </a:stretch>
        </p:blipFill>
        <p:spPr>
          <a:xfrm>
            <a:off x="1761151" y="2057070"/>
            <a:ext cx="8669698" cy="3128872"/>
          </a:xfrm>
          <a:prstGeom prst="rect">
            <a:avLst/>
          </a:prstGeom>
        </p:spPr>
      </p:pic>
      <p:sp>
        <p:nvSpPr>
          <p:cNvPr id="5" name="TextBox 4">
            <a:extLst>
              <a:ext uri="{FF2B5EF4-FFF2-40B4-BE49-F238E27FC236}">
                <a16:creationId xmlns:a16="http://schemas.microsoft.com/office/drawing/2014/main" id="{39C37B75-0AB2-D66F-6A2B-F2905BE91360}"/>
              </a:ext>
            </a:extLst>
          </p:cNvPr>
          <p:cNvSpPr txBox="1"/>
          <p:nvPr/>
        </p:nvSpPr>
        <p:spPr>
          <a:xfrm>
            <a:off x="3825732" y="5360972"/>
            <a:ext cx="10332720" cy="492122"/>
          </a:xfrm>
          <a:prstGeom prst="rect">
            <a:avLst/>
          </a:prstGeom>
          <a:noFill/>
        </p:spPr>
        <p:txBody>
          <a:bodyPr wrap="square" rtlCol="0">
            <a:spAutoFit/>
          </a:bodyPr>
          <a:lstStyle/>
          <a:p>
            <a:pPr>
              <a:lnSpc>
                <a:spcPct val="115000"/>
              </a:lnSpc>
              <a:spcAft>
                <a:spcPts val="1000"/>
              </a:spcAft>
            </a:pPr>
            <a:r>
              <a:rPr lang="en-US" sz="2400" kern="50" dirty="0">
                <a:effectLst/>
                <a:latin typeface="proxima_novaregular"/>
                <a:ea typeface="Calibri" panose="020F0502020204030204" pitchFamily="34" charset="0"/>
                <a:cs typeface="Times New Roman" panose="02020603050405020304" pitchFamily="18" charset="0"/>
              </a:rPr>
              <a:t>Fig. : Preproprocessing of Data</a:t>
            </a:r>
          </a:p>
        </p:txBody>
      </p:sp>
      <p:sp>
        <p:nvSpPr>
          <p:cNvPr id="4" name="Date Placeholder 3">
            <a:extLst>
              <a:ext uri="{FF2B5EF4-FFF2-40B4-BE49-F238E27FC236}">
                <a16:creationId xmlns:a16="http://schemas.microsoft.com/office/drawing/2014/main" id="{4527C000-473A-4F85-3C56-06863B7C5965}"/>
              </a:ext>
            </a:extLst>
          </p:cNvPr>
          <p:cNvSpPr>
            <a:spLocks noGrp="1"/>
          </p:cNvSpPr>
          <p:nvPr>
            <p:ph type="dt" sz="half" idx="10"/>
          </p:nvPr>
        </p:nvSpPr>
        <p:spPr/>
        <p:txBody>
          <a:bodyPr/>
          <a:lstStyle/>
          <a:p>
            <a:fld id="{F9468A13-5CD1-4535-86C1-0F0A9CBD9C2E}" type="datetime1">
              <a:rPr lang="en-IN" smtClean="0"/>
              <a:t>02-06-2023</a:t>
            </a:fld>
            <a:endParaRPr lang="en-IN"/>
          </a:p>
        </p:txBody>
      </p:sp>
      <p:sp>
        <p:nvSpPr>
          <p:cNvPr id="6" name="Slide Number Placeholder 5">
            <a:extLst>
              <a:ext uri="{FF2B5EF4-FFF2-40B4-BE49-F238E27FC236}">
                <a16:creationId xmlns:a16="http://schemas.microsoft.com/office/drawing/2014/main" id="{04367F55-40B5-96B5-437E-A935BC37C886}"/>
              </a:ext>
            </a:extLst>
          </p:cNvPr>
          <p:cNvSpPr>
            <a:spLocks noGrp="1"/>
          </p:cNvSpPr>
          <p:nvPr>
            <p:ph type="sldNum" sz="quarter" idx="12"/>
          </p:nvPr>
        </p:nvSpPr>
        <p:spPr/>
        <p:txBody>
          <a:bodyPr/>
          <a:lstStyle/>
          <a:p>
            <a:fld id="{90AA1205-AF08-4901-A128-16721D062437}" type="slidenum">
              <a:rPr lang="en-IN" smtClean="0"/>
              <a:t>10</a:t>
            </a:fld>
            <a:endParaRPr lang="en-IN"/>
          </a:p>
        </p:txBody>
      </p:sp>
    </p:spTree>
    <p:extLst>
      <p:ext uri="{BB962C8B-B14F-4D97-AF65-F5344CB8AC3E}">
        <p14:creationId xmlns:p14="http://schemas.microsoft.com/office/powerpoint/2010/main" val="384955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Model Design</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1598066"/>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IN" sz="2400" kern="50" dirty="0">
                <a:latin typeface="proxima_novaregular"/>
                <a:ea typeface="Calibri" panose="020F0502020204030204" pitchFamily="34" charset="0"/>
                <a:cs typeface="Times New Roman" panose="02020603050405020304" pitchFamily="18" charset="0"/>
              </a:rPr>
              <a:t>Sequential model with 3 LSTM layers followed by a Dense layer.</a:t>
            </a:r>
          </a:p>
          <a:p>
            <a:pPr>
              <a:lnSpc>
                <a:spcPct val="115000"/>
              </a:lnSpc>
              <a:spcAft>
                <a:spcPts val="1000"/>
              </a:spcAft>
            </a:pPr>
            <a:r>
              <a:rPr lang="en-IN" sz="2400" kern="50" dirty="0">
                <a:latin typeface="proxima_novaregular"/>
                <a:ea typeface="Calibri" panose="020F0502020204030204" pitchFamily="34" charset="0"/>
                <a:cs typeface="Times New Roman" panose="02020603050405020304" pitchFamily="18" charset="0"/>
              </a:rPr>
              <a:t>    Each layer with 50 memory units.</a:t>
            </a:r>
            <a:endParaRPr lang="en-IN" sz="2400" kern="50" dirty="0">
              <a:effectLst/>
              <a:latin typeface="proxima_novaregular"/>
              <a:ea typeface="Calibri" panose="020F0502020204030204" pitchFamily="34" charset="0"/>
              <a:cs typeface="Times New Roman" panose="02020603050405020304" pitchFamily="18" charset="0"/>
            </a:endParaRPr>
          </a:p>
          <a:p>
            <a:pPr marL="285750" indent="-285750">
              <a:lnSpc>
                <a:spcPct val="115000"/>
              </a:lnSpc>
              <a:spcAft>
                <a:spcPts val="1000"/>
              </a:spcAft>
              <a:buFont typeface="Courier New" panose="02070309020205020404" pitchFamily="49" charset="0"/>
              <a:buChar char="o"/>
            </a:pPr>
            <a:r>
              <a:rPr lang="en-IN" sz="2400" kern="50" dirty="0">
                <a:latin typeface="proxima_novaregular"/>
                <a:ea typeface="Calibri" panose="020F0502020204030204" pitchFamily="34" charset="0"/>
                <a:cs typeface="Times New Roman" panose="02020603050405020304" pitchFamily="18" charset="0"/>
              </a:rPr>
              <a:t>Loss function used is mean squared error (MSE) and optimizer used is Adam.</a:t>
            </a:r>
            <a:endParaRPr lang="en-IN"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3E66D5E-D1EF-EE6A-2EBF-FBB772BA8B4E}"/>
              </a:ext>
            </a:extLst>
          </p:cNvPr>
          <p:cNvSpPr>
            <a:spLocks noGrp="1"/>
          </p:cNvSpPr>
          <p:nvPr>
            <p:ph type="dt" sz="half" idx="10"/>
          </p:nvPr>
        </p:nvSpPr>
        <p:spPr/>
        <p:txBody>
          <a:bodyPr/>
          <a:lstStyle/>
          <a:p>
            <a:fld id="{18DEB178-1703-4F25-9FF9-A17BA52A49E7}" type="datetime1">
              <a:rPr lang="en-IN" smtClean="0"/>
              <a:t>02-06-2023</a:t>
            </a:fld>
            <a:endParaRPr lang="en-IN"/>
          </a:p>
        </p:txBody>
      </p:sp>
      <p:sp>
        <p:nvSpPr>
          <p:cNvPr id="5" name="Slide Number Placeholder 4">
            <a:extLst>
              <a:ext uri="{FF2B5EF4-FFF2-40B4-BE49-F238E27FC236}">
                <a16:creationId xmlns:a16="http://schemas.microsoft.com/office/drawing/2014/main" id="{BB3D1440-12CD-D519-630F-4914EB70A65D}"/>
              </a:ext>
            </a:extLst>
          </p:cNvPr>
          <p:cNvSpPr>
            <a:spLocks noGrp="1"/>
          </p:cNvSpPr>
          <p:nvPr>
            <p:ph type="sldNum" sz="quarter" idx="12"/>
          </p:nvPr>
        </p:nvSpPr>
        <p:spPr/>
        <p:txBody>
          <a:bodyPr/>
          <a:lstStyle/>
          <a:p>
            <a:fld id="{90AA1205-AF08-4901-A128-16721D062437}" type="slidenum">
              <a:rPr lang="en-IN" smtClean="0"/>
              <a:t>11</a:t>
            </a:fld>
            <a:endParaRPr lang="en-IN"/>
          </a:p>
        </p:txBody>
      </p:sp>
    </p:spTree>
    <p:extLst>
      <p:ext uri="{BB962C8B-B14F-4D97-AF65-F5344CB8AC3E}">
        <p14:creationId xmlns:p14="http://schemas.microsoft.com/office/powerpoint/2010/main" val="93395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59" y="1004906"/>
            <a:ext cx="7449419"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Model Training and Evaluation</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1598066"/>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IN" sz="2400" kern="50" dirty="0">
                <a:latin typeface="proxima_novaregular"/>
                <a:ea typeface="Calibri" panose="020F0502020204030204" pitchFamily="34" charset="0"/>
                <a:cs typeface="Times New Roman" panose="02020603050405020304" pitchFamily="18" charset="0"/>
              </a:rPr>
              <a:t>The model will be trained for 100 epochs, with a batch size of 64.</a:t>
            </a:r>
            <a:endParaRPr lang="en-IN" sz="2400" kern="50" dirty="0">
              <a:effectLst/>
              <a:latin typeface="proxima_novaregular"/>
              <a:ea typeface="Calibri" panose="020F0502020204030204" pitchFamily="34" charset="0"/>
              <a:cs typeface="Times New Roman" panose="02020603050405020304" pitchFamily="18" charset="0"/>
            </a:endParaRPr>
          </a:p>
          <a:p>
            <a:pPr marL="285750" indent="-285750">
              <a:lnSpc>
                <a:spcPct val="115000"/>
              </a:lnSpc>
              <a:spcAft>
                <a:spcPts val="1000"/>
              </a:spcAft>
              <a:buFont typeface="Courier New" panose="02070309020205020404" pitchFamily="49" charset="0"/>
              <a:buChar char="o"/>
            </a:pPr>
            <a:r>
              <a:rPr lang="en-IN" sz="2400" kern="50" dirty="0">
                <a:latin typeface="proxima_novaregular"/>
                <a:ea typeface="Calibri" panose="020F0502020204030204" pitchFamily="34" charset="0"/>
                <a:cs typeface="Times New Roman" panose="02020603050405020304" pitchFamily="18" charset="0"/>
              </a:rPr>
              <a:t>Results of the training process is calculated by RMSE performance metrics.</a:t>
            </a:r>
          </a:p>
          <a:p>
            <a:pPr marL="285750" indent="-285750">
              <a:lnSpc>
                <a:spcPct val="115000"/>
              </a:lnSpc>
              <a:spcAft>
                <a:spcPts val="1000"/>
              </a:spcAft>
              <a:buFont typeface="Courier New" panose="02070309020205020404" pitchFamily="49" charset="0"/>
              <a:buChar char="o"/>
            </a:pPr>
            <a:r>
              <a:rPr lang="en-IN" sz="2400" kern="50" dirty="0">
                <a:effectLst/>
                <a:latin typeface="proxima_novaregular"/>
                <a:ea typeface="Calibri" panose="020F0502020204030204" pitchFamily="34" charset="0"/>
                <a:cs typeface="Times New Roman" panose="02020603050405020304" pitchFamily="18" charset="0"/>
              </a:rPr>
              <a:t>Comparison of the model’s performance on the training and testing data.</a:t>
            </a:r>
          </a:p>
        </p:txBody>
      </p:sp>
      <p:sp>
        <p:nvSpPr>
          <p:cNvPr id="2" name="Date Placeholder 1">
            <a:extLst>
              <a:ext uri="{FF2B5EF4-FFF2-40B4-BE49-F238E27FC236}">
                <a16:creationId xmlns:a16="http://schemas.microsoft.com/office/drawing/2014/main" id="{F802E390-5076-681F-CA62-EE7BBE25DF69}"/>
              </a:ext>
            </a:extLst>
          </p:cNvPr>
          <p:cNvSpPr>
            <a:spLocks noGrp="1"/>
          </p:cNvSpPr>
          <p:nvPr>
            <p:ph type="dt" sz="half" idx="10"/>
          </p:nvPr>
        </p:nvSpPr>
        <p:spPr/>
        <p:txBody>
          <a:bodyPr/>
          <a:lstStyle/>
          <a:p>
            <a:fld id="{86B139AD-BD9D-415C-8732-4E7F691BD0A0}" type="datetime1">
              <a:rPr lang="en-IN" smtClean="0"/>
              <a:t>02-06-2023</a:t>
            </a:fld>
            <a:endParaRPr lang="en-IN"/>
          </a:p>
        </p:txBody>
      </p:sp>
      <p:sp>
        <p:nvSpPr>
          <p:cNvPr id="5" name="Slide Number Placeholder 4">
            <a:extLst>
              <a:ext uri="{FF2B5EF4-FFF2-40B4-BE49-F238E27FC236}">
                <a16:creationId xmlns:a16="http://schemas.microsoft.com/office/drawing/2014/main" id="{D2104FC6-AD50-E640-C45D-541348CAC183}"/>
              </a:ext>
            </a:extLst>
          </p:cNvPr>
          <p:cNvSpPr>
            <a:spLocks noGrp="1"/>
          </p:cNvSpPr>
          <p:nvPr>
            <p:ph type="sldNum" sz="quarter" idx="12"/>
          </p:nvPr>
        </p:nvSpPr>
        <p:spPr/>
        <p:txBody>
          <a:bodyPr/>
          <a:lstStyle/>
          <a:p>
            <a:fld id="{90AA1205-AF08-4901-A128-16721D062437}" type="slidenum">
              <a:rPr lang="en-IN" smtClean="0"/>
              <a:t>12</a:t>
            </a:fld>
            <a:endParaRPr lang="en-IN"/>
          </a:p>
        </p:txBody>
      </p:sp>
    </p:spTree>
    <p:extLst>
      <p:ext uri="{BB962C8B-B14F-4D97-AF65-F5344CB8AC3E}">
        <p14:creationId xmlns:p14="http://schemas.microsoft.com/office/powerpoint/2010/main" val="387909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Model Deployment</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1598066"/>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dirty="0">
                <a:latin typeface="proxima_novaregular"/>
              </a:rPr>
              <a:t>Use of the trained model to make predictions on new, unseen stock price data</a:t>
            </a:r>
          </a:p>
          <a:p>
            <a:pPr marL="285750" indent="-285750">
              <a:lnSpc>
                <a:spcPct val="115000"/>
              </a:lnSpc>
              <a:spcAft>
                <a:spcPts val="1000"/>
              </a:spcAft>
              <a:buFont typeface="Courier New" panose="02070309020205020404" pitchFamily="49" charset="0"/>
              <a:buChar char="o"/>
            </a:pPr>
            <a:endParaRPr lang="en-US" sz="2400" dirty="0">
              <a:latin typeface="proxima_novaregular"/>
            </a:endParaRPr>
          </a:p>
          <a:p>
            <a:pPr>
              <a:lnSpc>
                <a:spcPct val="115000"/>
              </a:lnSpc>
              <a:spcAft>
                <a:spcPts val="1000"/>
              </a:spcAft>
            </a:pPr>
            <a:endParaRPr lang="en-IN"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1157155-ACFC-17C7-F5E7-FA885B75FA5C}"/>
              </a:ext>
            </a:extLst>
          </p:cNvPr>
          <p:cNvSpPr>
            <a:spLocks noGrp="1"/>
          </p:cNvSpPr>
          <p:nvPr>
            <p:ph type="dt" sz="half" idx="10"/>
          </p:nvPr>
        </p:nvSpPr>
        <p:spPr/>
        <p:txBody>
          <a:bodyPr/>
          <a:lstStyle/>
          <a:p>
            <a:fld id="{BB19CBC1-7EB2-4E5D-ADB9-31E00A2EFA68}" type="datetime1">
              <a:rPr lang="en-IN" smtClean="0"/>
              <a:t>02-06-2023</a:t>
            </a:fld>
            <a:endParaRPr lang="en-IN"/>
          </a:p>
        </p:txBody>
      </p:sp>
      <p:sp>
        <p:nvSpPr>
          <p:cNvPr id="5" name="Slide Number Placeholder 4">
            <a:extLst>
              <a:ext uri="{FF2B5EF4-FFF2-40B4-BE49-F238E27FC236}">
                <a16:creationId xmlns:a16="http://schemas.microsoft.com/office/drawing/2014/main" id="{EE4CCFAF-303B-55C1-8F17-1B9C7D5E98DE}"/>
              </a:ext>
            </a:extLst>
          </p:cNvPr>
          <p:cNvSpPr>
            <a:spLocks noGrp="1"/>
          </p:cNvSpPr>
          <p:nvPr>
            <p:ph type="sldNum" sz="quarter" idx="12"/>
          </p:nvPr>
        </p:nvSpPr>
        <p:spPr/>
        <p:txBody>
          <a:bodyPr/>
          <a:lstStyle/>
          <a:p>
            <a:fld id="{90AA1205-AF08-4901-A128-16721D062437}" type="slidenum">
              <a:rPr lang="en-IN" smtClean="0"/>
              <a:t>13</a:t>
            </a:fld>
            <a:endParaRPr lang="en-IN"/>
          </a:p>
        </p:txBody>
      </p:sp>
    </p:spTree>
    <p:extLst>
      <p:ext uri="{BB962C8B-B14F-4D97-AF65-F5344CB8AC3E}">
        <p14:creationId xmlns:p14="http://schemas.microsoft.com/office/powerpoint/2010/main" val="203891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646331"/>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rPr>
              <a:t>Conclusion</a:t>
            </a: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2447529"/>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dirty="0">
                <a:latin typeface="proxima_novaregular"/>
              </a:rPr>
              <a:t>In this project, we are predicting closing stock price of any organization using LSTM algorithm for prediction. We have applied datasets belonging to Google, Apple, Amazon and Tesla Stocks and achieved 80% accuracy for this datasets.</a:t>
            </a:r>
          </a:p>
          <a:p>
            <a:pPr marL="285750" indent="-285750">
              <a:lnSpc>
                <a:spcPct val="115000"/>
              </a:lnSpc>
              <a:spcAft>
                <a:spcPts val="1000"/>
              </a:spcAft>
              <a:buFont typeface="Courier New" panose="02070309020205020404" pitchFamily="49" charset="0"/>
              <a:buChar char="o"/>
            </a:pPr>
            <a:r>
              <a:rPr lang="en-US" sz="2400" dirty="0">
                <a:latin typeface="proxima_novaregular"/>
              </a:rPr>
              <a:t>We want to develop a web application for predicting closing price of stocks.</a:t>
            </a:r>
          </a:p>
          <a:p>
            <a:pPr marL="285750" indent="-285750">
              <a:lnSpc>
                <a:spcPct val="115000"/>
              </a:lnSpc>
              <a:spcAft>
                <a:spcPts val="1000"/>
              </a:spcAft>
              <a:buFont typeface="Courier New" panose="02070309020205020404" pitchFamily="49" charset="0"/>
              <a:buChar char="o"/>
            </a:pPr>
            <a:r>
              <a:rPr lang="en-US" sz="2400" dirty="0">
                <a:latin typeface="proxima_novaregular"/>
              </a:rPr>
              <a:t>We want to add sentiment analysis for better analysis.</a:t>
            </a:r>
          </a:p>
        </p:txBody>
      </p:sp>
      <p:sp>
        <p:nvSpPr>
          <p:cNvPr id="2" name="Date Placeholder 1">
            <a:extLst>
              <a:ext uri="{FF2B5EF4-FFF2-40B4-BE49-F238E27FC236}">
                <a16:creationId xmlns:a16="http://schemas.microsoft.com/office/drawing/2014/main" id="{901B2127-AB24-3CFC-DE2A-00C4812139A4}"/>
              </a:ext>
            </a:extLst>
          </p:cNvPr>
          <p:cNvSpPr>
            <a:spLocks noGrp="1"/>
          </p:cNvSpPr>
          <p:nvPr>
            <p:ph type="dt" sz="half" idx="10"/>
          </p:nvPr>
        </p:nvSpPr>
        <p:spPr/>
        <p:txBody>
          <a:bodyPr/>
          <a:lstStyle/>
          <a:p>
            <a:fld id="{764D0BFD-D116-44BA-8F6D-AA8E1EF2E71E}" type="datetime1">
              <a:rPr lang="en-IN" smtClean="0"/>
              <a:t>02-06-2023</a:t>
            </a:fld>
            <a:endParaRPr lang="en-IN"/>
          </a:p>
        </p:txBody>
      </p:sp>
      <p:sp>
        <p:nvSpPr>
          <p:cNvPr id="5" name="Slide Number Placeholder 4">
            <a:extLst>
              <a:ext uri="{FF2B5EF4-FFF2-40B4-BE49-F238E27FC236}">
                <a16:creationId xmlns:a16="http://schemas.microsoft.com/office/drawing/2014/main" id="{B64241E4-F6D6-136A-1056-F22DE6A2AC48}"/>
              </a:ext>
            </a:extLst>
          </p:cNvPr>
          <p:cNvSpPr>
            <a:spLocks noGrp="1"/>
          </p:cNvSpPr>
          <p:nvPr>
            <p:ph type="sldNum" sz="quarter" idx="12"/>
          </p:nvPr>
        </p:nvSpPr>
        <p:spPr/>
        <p:txBody>
          <a:bodyPr/>
          <a:lstStyle/>
          <a:p>
            <a:fld id="{90AA1205-AF08-4901-A128-16721D062437}" type="slidenum">
              <a:rPr lang="en-IN" smtClean="0"/>
              <a:t>14</a:t>
            </a:fld>
            <a:endParaRPr lang="en-IN"/>
          </a:p>
        </p:txBody>
      </p:sp>
    </p:spTree>
    <p:extLst>
      <p:ext uri="{BB962C8B-B14F-4D97-AF65-F5344CB8AC3E}">
        <p14:creationId xmlns:p14="http://schemas.microsoft.com/office/powerpoint/2010/main" val="195387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40E8D-C163-1647-0BD5-48FF94660865}"/>
              </a:ext>
            </a:extLst>
          </p:cNvPr>
          <p:cNvSpPr txBox="1"/>
          <p:nvPr/>
        </p:nvSpPr>
        <p:spPr>
          <a:xfrm>
            <a:off x="4422710" y="2782669"/>
            <a:ext cx="8528180" cy="646331"/>
          </a:xfrm>
          <a:prstGeom prst="rect">
            <a:avLst/>
          </a:prstGeom>
          <a:noFill/>
        </p:spPr>
        <p:txBody>
          <a:bodyPr wrap="square" rtlCol="0">
            <a:spAutoFit/>
          </a:bodyPr>
          <a:lstStyle/>
          <a:p>
            <a:r>
              <a:rPr lang="en-IN" sz="3600" dirty="0">
                <a:solidFill>
                  <a:schemeClr val="tx2"/>
                </a:solidFill>
                <a:latin typeface="Bookman Old Style" panose="02050604050505020204" pitchFamily="18" charset="0"/>
              </a:rPr>
              <a:t>Thank You !</a:t>
            </a:r>
          </a:p>
        </p:txBody>
      </p:sp>
      <p:sp>
        <p:nvSpPr>
          <p:cNvPr id="3" name="Date Placeholder 2">
            <a:extLst>
              <a:ext uri="{FF2B5EF4-FFF2-40B4-BE49-F238E27FC236}">
                <a16:creationId xmlns:a16="http://schemas.microsoft.com/office/drawing/2014/main" id="{8112D7AF-860C-5DEF-52F4-8977BFF95087}"/>
              </a:ext>
            </a:extLst>
          </p:cNvPr>
          <p:cNvSpPr>
            <a:spLocks noGrp="1"/>
          </p:cNvSpPr>
          <p:nvPr>
            <p:ph type="dt" sz="half" idx="10"/>
          </p:nvPr>
        </p:nvSpPr>
        <p:spPr/>
        <p:txBody>
          <a:bodyPr/>
          <a:lstStyle/>
          <a:p>
            <a:fld id="{24068963-CEED-4CC0-8737-5C7351F03613}" type="datetime1">
              <a:rPr lang="en-IN" smtClean="0"/>
              <a:t>02-06-2023</a:t>
            </a:fld>
            <a:endParaRPr lang="en-IN"/>
          </a:p>
        </p:txBody>
      </p:sp>
      <p:sp>
        <p:nvSpPr>
          <p:cNvPr id="4" name="Slide Number Placeholder 3">
            <a:extLst>
              <a:ext uri="{FF2B5EF4-FFF2-40B4-BE49-F238E27FC236}">
                <a16:creationId xmlns:a16="http://schemas.microsoft.com/office/drawing/2014/main" id="{0180427B-7469-F6CC-430F-A83567C4E533}"/>
              </a:ext>
            </a:extLst>
          </p:cNvPr>
          <p:cNvSpPr>
            <a:spLocks noGrp="1"/>
          </p:cNvSpPr>
          <p:nvPr>
            <p:ph type="sldNum" sz="quarter" idx="12"/>
          </p:nvPr>
        </p:nvSpPr>
        <p:spPr/>
        <p:txBody>
          <a:bodyPr/>
          <a:lstStyle/>
          <a:p>
            <a:fld id="{90AA1205-AF08-4901-A128-16721D062437}" type="slidenum">
              <a:rPr lang="en-IN" smtClean="0"/>
              <a:t>15</a:t>
            </a:fld>
            <a:endParaRPr lang="en-IN"/>
          </a:p>
        </p:txBody>
      </p:sp>
    </p:spTree>
    <p:extLst>
      <p:ext uri="{BB962C8B-B14F-4D97-AF65-F5344CB8AC3E}">
        <p14:creationId xmlns:p14="http://schemas.microsoft.com/office/powerpoint/2010/main" val="69609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Introduction</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1598066"/>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dirty="0">
                <a:latin typeface="proxima_novaregular"/>
              </a:rPr>
              <a:t>Overview of stock market and stock price prediction</a:t>
            </a:r>
            <a:r>
              <a:rPr lang="en-US" sz="2400" kern="50" dirty="0">
                <a:effectLst/>
                <a:latin typeface="proxima_novaregular"/>
                <a:ea typeface="Calibri" panose="020F0502020204030204" pitchFamily="34" charset="0"/>
                <a:cs typeface="Times New Roman" panose="02020603050405020304" pitchFamily="18" charset="0"/>
              </a:rPr>
              <a:t>.</a:t>
            </a:r>
          </a:p>
          <a:p>
            <a:pPr marL="285750" indent="-285750">
              <a:lnSpc>
                <a:spcPct val="115000"/>
              </a:lnSpc>
              <a:spcAft>
                <a:spcPts val="1000"/>
              </a:spcAft>
              <a:buFont typeface="Courier New" panose="02070309020205020404" pitchFamily="49" charset="0"/>
              <a:buChar char="o"/>
            </a:pPr>
            <a:r>
              <a:rPr lang="en-US" sz="2400" dirty="0">
                <a:latin typeface="proxima_novaregular"/>
              </a:rPr>
              <a:t>Why LSTMs are a good choice for stock price prediction</a:t>
            </a:r>
          </a:p>
          <a:p>
            <a:pPr marL="285750" indent="-285750">
              <a:lnSpc>
                <a:spcPct val="115000"/>
              </a:lnSpc>
              <a:spcAft>
                <a:spcPts val="1000"/>
              </a:spcAft>
              <a:buFont typeface="Courier New" panose="02070309020205020404" pitchFamily="49" charset="0"/>
              <a:buChar char="o"/>
            </a:pPr>
            <a:r>
              <a:rPr lang="en-IN" sz="2400" dirty="0">
                <a:latin typeface="proxima_novaregular"/>
              </a:rPr>
              <a:t>Explanation of LSTMs </a:t>
            </a:r>
            <a:endParaRPr lang="en-IN"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C52BDAC-586A-F75F-14E9-424FBEC6746C}"/>
              </a:ext>
            </a:extLst>
          </p:cNvPr>
          <p:cNvSpPr>
            <a:spLocks noGrp="1"/>
          </p:cNvSpPr>
          <p:nvPr>
            <p:ph type="dt" sz="half" idx="10"/>
          </p:nvPr>
        </p:nvSpPr>
        <p:spPr/>
        <p:txBody>
          <a:bodyPr/>
          <a:lstStyle/>
          <a:p>
            <a:fld id="{DB7AB423-CC9C-4020-B782-C707AE979FE4}" type="datetime1">
              <a:rPr lang="en-IN" smtClean="0"/>
              <a:t>02-06-2023</a:t>
            </a:fld>
            <a:endParaRPr lang="en-IN"/>
          </a:p>
        </p:txBody>
      </p:sp>
      <p:sp>
        <p:nvSpPr>
          <p:cNvPr id="5" name="Slide Number Placeholder 4">
            <a:extLst>
              <a:ext uri="{FF2B5EF4-FFF2-40B4-BE49-F238E27FC236}">
                <a16:creationId xmlns:a16="http://schemas.microsoft.com/office/drawing/2014/main" id="{FFCEC112-E002-9ED7-6104-F538FB023726}"/>
              </a:ext>
            </a:extLst>
          </p:cNvPr>
          <p:cNvSpPr>
            <a:spLocks noGrp="1"/>
          </p:cNvSpPr>
          <p:nvPr>
            <p:ph type="sldNum" sz="quarter" idx="12"/>
          </p:nvPr>
        </p:nvSpPr>
        <p:spPr/>
        <p:txBody>
          <a:bodyPr/>
          <a:lstStyle/>
          <a:p>
            <a:fld id="{90AA1205-AF08-4901-A128-16721D062437}" type="slidenum">
              <a:rPr lang="en-IN" smtClean="0"/>
              <a:t>2</a:t>
            </a:fld>
            <a:endParaRPr lang="en-IN"/>
          </a:p>
        </p:txBody>
      </p:sp>
    </p:spTree>
    <p:extLst>
      <p:ext uri="{BB962C8B-B14F-4D97-AF65-F5344CB8AC3E}">
        <p14:creationId xmlns:p14="http://schemas.microsoft.com/office/powerpoint/2010/main" val="412676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59" y="1004906"/>
            <a:ext cx="11107019"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Stock Market and Price Prediction</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3296993"/>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Stock Market is a dynamic system where people can buy and sell Currencies, Equities and Derivatives. So, Stock Market has given investors the chance of gaining money through investing money.</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Stock Markets are affected by many factors causing the uncertainty and high risk volatility in market.</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For better ROI and minimize the risk, </a:t>
            </a:r>
            <a:r>
              <a:rPr lang="en-US" sz="2400" kern="50" dirty="0">
                <a:latin typeface="proxima_novaregular"/>
                <a:ea typeface="Calibri" panose="020F0502020204030204" pitchFamily="34" charset="0"/>
                <a:cs typeface="Times New Roman" panose="02020603050405020304" pitchFamily="18" charset="0"/>
              </a:rPr>
              <a:t>Stock Price prediction plays important role.</a:t>
            </a:r>
            <a:endParaRPr lang="en-US"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A22234C-7B0A-CAAC-1F07-B931AE2D1A95}"/>
              </a:ext>
            </a:extLst>
          </p:cNvPr>
          <p:cNvSpPr>
            <a:spLocks noGrp="1"/>
          </p:cNvSpPr>
          <p:nvPr>
            <p:ph type="dt" sz="half" idx="10"/>
          </p:nvPr>
        </p:nvSpPr>
        <p:spPr/>
        <p:txBody>
          <a:bodyPr/>
          <a:lstStyle/>
          <a:p>
            <a:fld id="{F6F6A4AA-3C49-4858-89E2-13FD61C4C157}" type="datetime1">
              <a:rPr lang="en-IN" smtClean="0"/>
              <a:t>02-06-2023</a:t>
            </a:fld>
            <a:endParaRPr lang="en-IN"/>
          </a:p>
        </p:txBody>
      </p:sp>
      <p:sp>
        <p:nvSpPr>
          <p:cNvPr id="5" name="Slide Number Placeholder 4">
            <a:extLst>
              <a:ext uri="{FF2B5EF4-FFF2-40B4-BE49-F238E27FC236}">
                <a16:creationId xmlns:a16="http://schemas.microsoft.com/office/drawing/2014/main" id="{D4CA44F7-BCE9-E4CB-A065-DCA06C212E90}"/>
              </a:ext>
            </a:extLst>
          </p:cNvPr>
          <p:cNvSpPr>
            <a:spLocks noGrp="1"/>
          </p:cNvSpPr>
          <p:nvPr>
            <p:ph type="sldNum" sz="quarter" idx="12"/>
          </p:nvPr>
        </p:nvSpPr>
        <p:spPr/>
        <p:txBody>
          <a:bodyPr/>
          <a:lstStyle/>
          <a:p>
            <a:fld id="{90AA1205-AF08-4901-A128-16721D062437}" type="slidenum">
              <a:rPr lang="en-IN" smtClean="0"/>
              <a:t>3</a:t>
            </a:fld>
            <a:endParaRPr lang="en-IN"/>
          </a:p>
        </p:txBody>
      </p:sp>
    </p:spTree>
    <p:extLst>
      <p:ext uri="{BB962C8B-B14F-4D97-AF65-F5344CB8AC3E}">
        <p14:creationId xmlns:p14="http://schemas.microsoft.com/office/powerpoint/2010/main" val="67582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59" y="1004906"/>
            <a:ext cx="11107019"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Why LSTM is Good Choice</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2447529"/>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Time</a:t>
            </a:r>
            <a:r>
              <a:rPr lang="en-US" sz="2400" kern="50" dirty="0">
                <a:latin typeface="proxima_novaregular"/>
                <a:ea typeface="Calibri" panose="020F0502020204030204" pitchFamily="34" charset="0"/>
                <a:cs typeface="Times New Roman" panose="02020603050405020304" pitchFamily="18" charset="0"/>
              </a:rPr>
              <a:t>-series prediction technique used in real-world applications such as weather forecasting and financial market prediction.</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It uses continuo</a:t>
            </a:r>
            <a:r>
              <a:rPr lang="en-US" sz="2400" kern="50" dirty="0">
                <a:latin typeface="proxima_novaregular"/>
                <a:ea typeface="Calibri" panose="020F0502020204030204" pitchFamily="34" charset="0"/>
                <a:cs typeface="Times New Roman" panose="02020603050405020304" pitchFamily="18" charset="0"/>
              </a:rPr>
              <a:t>us data in a period of time to predict the result in the next time unit.</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Time-series algorithms are based on LSTM, which is special type of RNN.</a:t>
            </a:r>
          </a:p>
        </p:txBody>
      </p:sp>
      <p:sp>
        <p:nvSpPr>
          <p:cNvPr id="2" name="Date Placeholder 1">
            <a:extLst>
              <a:ext uri="{FF2B5EF4-FFF2-40B4-BE49-F238E27FC236}">
                <a16:creationId xmlns:a16="http://schemas.microsoft.com/office/drawing/2014/main" id="{30637467-C2F1-F4D8-FA35-01AFBCDAB083}"/>
              </a:ext>
            </a:extLst>
          </p:cNvPr>
          <p:cNvSpPr>
            <a:spLocks noGrp="1"/>
          </p:cNvSpPr>
          <p:nvPr>
            <p:ph type="dt" sz="half" idx="10"/>
          </p:nvPr>
        </p:nvSpPr>
        <p:spPr/>
        <p:txBody>
          <a:bodyPr/>
          <a:lstStyle/>
          <a:p>
            <a:fld id="{2358B06D-1111-461E-B65A-8D8C50FE9904}" type="datetime1">
              <a:rPr lang="en-IN" smtClean="0"/>
              <a:t>02-06-2023</a:t>
            </a:fld>
            <a:endParaRPr lang="en-IN"/>
          </a:p>
        </p:txBody>
      </p:sp>
      <p:sp>
        <p:nvSpPr>
          <p:cNvPr id="5" name="Slide Number Placeholder 4">
            <a:extLst>
              <a:ext uri="{FF2B5EF4-FFF2-40B4-BE49-F238E27FC236}">
                <a16:creationId xmlns:a16="http://schemas.microsoft.com/office/drawing/2014/main" id="{8FF66CE1-C776-3360-BFBC-673CB19966A6}"/>
              </a:ext>
            </a:extLst>
          </p:cNvPr>
          <p:cNvSpPr>
            <a:spLocks noGrp="1"/>
          </p:cNvSpPr>
          <p:nvPr>
            <p:ph type="sldNum" sz="quarter" idx="12"/>
          </p:nvPr>
        </p:nvSpPr>
        <p:spPr/>
        <p:txBody>
          <a:bodyPr/>
          <a:lstStyle/>
          <a:p>
            <a:fld id="{90AA1205-AF08-4901-A128-16721D062437}" type="slidenum">
              <a:rPr lang="en-IN" smtClean="0"/>
              <a:t>4</a:t>
            </a:fld>
            <a:endParaRPr lang="en-IN"/>
          </a:p>
        </p:txBody>
      </p:sp>
    </p:spTree>
    <p:extLst>
      <p:ext uri="{BB962C8B-B14F-4D97-AF65-F5344CB8AC3E}">
        <p14:creationId xmlns:p14="http://schemas.microsoft.com/office/powerpoint/2010/main" val="190333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59" y="1004906"/>
            <a:ext cx="11107019"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Explanation of LSTM</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59" y="2205235"/>
            <a:ext cx="10332720" cy="2872261"/>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LSTM is a special network structure with three ‘Gate’ structures</a:t>
            </a:r>
            <a:r>
              <a:rPr lang="en-US" sz="2400" kern="50" dirty="0">
                <a:latin typeface="proxima_novaregular"/>
                <a:ea typeface="Calibri" panose="020F0502020204030204" pitchFamily="34" charset="0"/>
                <a:cs typeface="Times New Roman" panose="02020603050405020304" pitchFamily="18" charset="0"/>
              </a:rPr>
              <a:t>. This Gates are placed in an LSTM unit.</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These Gates namely Input Gate, Forgetting Gate and Output Gate.</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While information enters the LSTM’s Network, it can be selected by rules. Only the information confirms to the algorithm will be left and the information that does not confirms the algorithm will be forgotten through the forgetting gate.</a:t>
            </a:r>
            <a:endParaRPr lang="en-US"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F8CDF26-F57B-F677-AD29-4330E9297685}"/>
              </a:ext>
            </a:extLst>
          </p:cNvPr>
          <p:cNvSpPr>
            <a:spLocks noGrp="1"/>
          </p:cNvSpPr>
          <p:nvPr>
            <p:ph type="dt" sz="half" idx="10"/>
          </p:nvPr>
        </p:nvSpPr>
        <p:spPr/>
        <p:txBody>
          <a:bodyPr/>
          <a:lstStyle/>
          <a:p>
            <a:fld id="{59574A79-5910-4AFE-AE6F-37743DCE81AA}" type="datetime1">
              <a:rPr lang="en-IN" smtClean="0"/>
              <a:t>02-06-2023</a:t>
            </a:fld>
            <a:endParaRPr lang="en-IN"/>
          </a:p>
        </p:txBody>
      </p:sp>
      <p:sp>
        <p:nvSpPr>
          <p:cNvPr id="5" name="Slide Number Placeholder 4">
            <a:extLst>
              <a:ext uri="{FF2B5EF4-FFF2-40B4-BE49-F238E27FC236}">
                <a16:creationId xmlns:a16="http://schemas.microsoft.com/office/drawing/2014/main" id="{8DA7CC0E-853D-1FBB-FCB3-E54C5C4EAC4C}"/>
              </a:ext>
            </a:extLst>
          </p:cNvPr>
          <p:cNvSpPr>
            <a:spLocks noGrp="1"/>
          </p:cNvSpPr>
          <p:nvPr>
            <p:ph type="sldNum" sz="quarter" idx="12"/>
          </p:nvPr>
        </p:nvSpPr>
        <p:spPr/>
        <p:txBody>
          <a:bodyPr/>
          <a:lstStyle/>
          <a:p>
            <a:fld id="{90AA1205-AF08-4901-A128-16721D062437}" type="slidenum">
              <a:rPr lang="en-IN" smtClean="0"/>
              <a:t>5</a:t>
            </a:fld>
            <a:endParaRPr lang="en-IN"/>
          </a:p>
        </p:txBody>
      </p:sp>
    </p:spTree>
    <p:extLst>
      <p:ext uri="{BB962C8B-B14F-4D97-AF65-F5344CB8AC3E}">
        <p14:creationId xmlns:p14="http://schemas.microsoft.com/office/powerpoint/2010/main" val="244721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9F7420-BFE1-0287-193F-2DBFED720A3A}"/>
              </a:ext>
            </a:extLst>
          </p:cNvPr>
          <p:cNvSpPr txBox="1"/>
          <p:nvPr/>
        </p:nvSpPr>
        <p:spPr>
          <a:xfrm>
            <a:off x="929640" y="5085529"/>
            <a:ext cx="10332720" cy="492122"/>
          </a:xfrm>
          <a:prstGeom prst="rect">
            <a:avLst/>
          </a:prstGeom>
          <a:noFill/>
        </p:spPr>
        <p:txBody>
          <a:bodyPr wrap="square" rtlCol="0">
            <a:spAutoFit/>
          </a:bodyPr>
          <a:lstStyle/>
          <a:p>
            <a:pPr algn="ctr">
              <a:lnSpc>
                <a:spcPct val="115000"/>
              </a:lnSpc>
              <a:spcAft>
                <a:spcPts val="1000"/>
              </a:spcAft>
            </a:pPr>
            <a:r>
              <a:rPr lang="en-IN" sz="2400" kern="50" dirty="0">
                <a:latin typeface="proxima_novaregular"/>
                <a:ea typeface="Calibri" panose="020F0502020204030204" pitchFamily="34" charset="0"/>
                <a:cs typeface="Times New Roman" panose="02020603050405020304" pitchFamily="18" charset="0"/>
              </a:rPr>
              <a:t>Fig. : LSTM architecture</a:t>
            </a:r>
          </a:p>
        </p:txBody>
      </p:sp>
      <p:pic>
        <p:nvPicPr>
          <p:cNvPr id="1028" name="Picture 4">
            <a:extLst>
              <a:ext uri="{FF2B5EF4-FFF2-40B4-BE49-F238E27FC236}">
                <a16:creationId xmlns:a16="http://schemas.microsoft.com/office/drawing/2014/main" id="{EEB88938-11A9-9FB8-F50A-51A8113C6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93" y="1617090"/>
            <a:ext cx="7961014" cy="306803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EB4ED3F-0C97-1AC6-0D2B-D4C40D8262E9}"/>
              </a:ext>
            </a:extLst>
          </p:cNvPr>
          <p:cNvSpPr>
            <a:spLocks noGrp="1"/>
          </p:cNvSpPr>
          <p:nvPr>
            <p:ph type="dt" sz="half" idx="10"/>
          </p:nvPr>
        </p:nvSpPr>
        <p:spPr/>
        <p:txBody>
          <a:bodyPr/>
          <a:lstStyle/>
          <a:p>
            <a:fld id="{EF2367B3-2DF7-4929-A19F-B8D151C31B07}" type="datetime1">
              <a:rPr lang="en-IN" smtClean="0"/>
              <a:t>02-06-2023</a:t>
            </a:fld>
            <a:endParaRPr lang="en-IN"/>
          </a:p>
        </p:txBody>
      </p:sp>
      <p:sp>
        <p:nvSpPr>
          <p:cNvPr id="3" name="Slide Number Placeholder 2">
            <a:extLst>
              <a:ext uri="{FF2B5EF4-FFF2-40B4-BE49-F238E27FC236}">
                <a16:creationId xmlns:a16="http://schemas.microsoft.com/office/drawing/2014/main" id="{358A2050-B75F-2102-7D86-50937F6AD5F7}"/>
              </a:ext>
            </a:extLst>
          </p:cNvPr>
          <p:cNvSpPr>
            <a:spLocks noGrp="1"/>
          </p:cNvSpPr>
          <p:nvPr>
            <p:ph type="sldNum" sz="quarter" idx="12"/>
          </p:nvPr>
        </p:nvSpPr>
        <p:spPr/>
        <p:txBody>
          <a:bodyPr/>
          <a:lstStyle/>
          <a:p>
            <a:fld id="{90AA1205-AF08-4901-A128-16721D062437}" type="slidenum">
              <a:rPr lang="en-IN" smtClean="0"/>
              <a:t>6</a:t>
            </a:fld>
            <a:endParaRPr lang="en-IN"/>
          </a:p>
        </p:txBody>
      </p:sp>
    </p:spTree>
    <p:extLst>
      <p:ext uri="{BB962C8B-B14F-4D97-AF65-F5344CB8AC3E}">
        <p14:creationId xmlns:p14="http://schemas.microsoft.com/office/powerpoint/2010/main" val="381144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9F7420-BFE1-0287-193F-2DBFED720A3A}"/>
              </a:ext>
            </a:extLst>
          </p:cNvPr>
          <p:cNvSpPr txBox="1"/>
          <p:nvPr/>
        </p:nvSpPr>
        <p:spPr>
          <a:xfrm>
            <a:off x="740475" y="886925"/>
            <a:ext cx="9941025" cy="5084149"/>
          </a:xfrm>
          <a:prstGeom prst="rect">
            <a:avLst/>
          </a:prstGeom>
          <a:noFill/>
        </p:spPr>
        <p:txBody>
          <a:bodyPr wrap="square" rtlCol="0">
            <a:spAutoFit/>
          </a:bodyPr>
          <a:lstStyle/>
          <a:p>
            <a:pPr marL="285750" indent="-285750" algn="just">
              <a:lnSpc>
                <a:spcPct val="115000"/>
              </a:lnSpc>
              <a:spcAft>
                <a:spcPts val="1000"/>
              </a:spcAft>
              <a:buFont typeface="Courier New" panose="02070309020205020404" pitchFamily="49" charset="0"/>
              <a:buChar char="o"/>
            </a:pPr>
            <a:r>
              <a:rPr lang="en-IN" sz="2800" kern="50" dirty="0">
                <a:effectLst/>
                <a:latin typeface="proxima_novaregular"/>
                <a:ea typeface="Calibri" panose="020F0502020204030204" pitchFamily="34" charset="0"/>
                <a:cs typeface="Times New Roman" panose="02020603050405020304" pitchFamily="18" charset="0"/>
              </a:rPr>
              <a:t> Forget Gate :</a:t>
            </a:r>
          </a:p>
          <a:p>
            <a:pPr algn="just">
              <a:lnSpc>
                <a:spcPct val="115000"/>
              </a:lnSpc>
              <a:spcAft>
                <a:spcPts val="1000"/>
              </a:spcAft>
            </a:pPr>
            <a:r>
              <a:rPr lang="en-IN" sz="2800" kern="50" dirty="0">
                <a:latin typeface="proxima_novaregular"/>
                <a:ea typeface="Calibri" panose="020F0502020204030204" pitchFamily="34" charset="0"/>
                <a:cs typeface="Times New Roman" panose="02020603050405020304" pitchFamily="18" charset="0"/>
              </a:rPr>
              <a:t>	</a:t>
            </a:r>
            <a:r>
              <a:rPr lang="en-IN" sz="2400" kern="50" dirty="0">
                <a:effectLst/>
                <a:latin typeface="proxima_novaregular"/>
                <a:ea typeface="Calibri" panose="020F0502020204030204" pitchFamily="34" charset="0"/>
                <a:cs typeface="Times New Roman" panose="02020603050405020304" pitchFamily="18" charset="0"/>
              </a:rPr>
              <a:t>It is responsible for removing information from the cell state. </a:t>
            </a:r>
          </a:p>
          <a:p>
            <a:pPr marL="285750" indent="-285750" algn="just">
              <a:lnSpc>
                <a:spcPct val="115000"/>
              </a:lnSpc>
              <a:spcAft>
                <a:spcPts val="1000"/>
              </a:spcAft>
              <a:buFont typeface="Courier New" panose="02070309020205020404" pitchFamily="49" charset="0"/>
              <a:buChar char="o"/>
            </a:pPr>
            <a:r>
              <a:rPr lang="en-IN" sz="2800" kern="50" dirty="0">
                <a:latin typeface="proxima_novaregular"/>
                <a:ea typeface="Calibri" panose="020F0502020204030204" pitchFamily="34" charset="0"/>
                <a:cs typeface="Times New Roman" panose="02020603050405020304" pitchFamily="18" charset="0"/>
              </a:rPr>
              <a:t> Input Gate :</a:t>
            </a:r>
          </a:p>
          <a:p>
            <a:pPr algn="just">
              <a:lnSpc>
                <a:spcPct val="115000"/>
              </a:lnSpc>
              <a:spcAft>
                <a:spcPts val="1000"/>
              </a:spcAft>
            </a:pPr>
            <a:r>
              <a:rPr lang="en-IN" sz="2800" kern="50" dirty="0">
                <a:latin typeface="proxima_novaregular"/>
                <a:ea typeface="Calibri" panose="020F0502020204030204" pitchFamily="34" charset="0"/>
                <a:cs typeface="Times New Roman" panose="02020603050405020304" pitchFamily="18" charset="0"/>
              </a:rPr>
              <a:t>	</a:t>
            </a:r>
            <a:r>
              <a:rPr lang="en-IN" sz="2400" kern="50" dirty="0">
                <a:latin typeface="proxima_novaregular"/>
                <a:ea typeface="Calibri" panose="020F0502020204030204" pitchFamily="34" charset="0"/>
                <a:cs typeface="Times New Roman" panose="02020603050405020304" pitchFamily="18" charset="0"/>
              </a:rPr>
              <a:t>Regulates what values need to be added to the cell state and similar to 	Forget Gate and acts as a filter.</a:t>
            </a:r>
          </a:p>
          <a:p>
            <a:pPr marL="285750" indent="-285750" algn="just">
              <a:lnSpc>
                <a:spcPct val="115000"/>
              </a:lnSpc>
              <a:spcAft>
                <a:spcPts val="1000"/>
              </a:spcAft>
              <a:buFont typeface="Courier New" panose="02070309020205020404" pitchFamily="49" charset="0"/>
              <a:buChar char="o"/>
            </a:pPr>
            <a:r>
              <a:rPr lang="en-IN" sz="2800" kern="50" dirty="0">
                <a:effectLst/>
                <a:latin typeface="proxima_novaregular"/>
                <a:ea typeface="Calibri" panose="020F0502020204030204" pitchFamily="34" charset="0"/>
                <a:cs typeface="Times New Roman" panose="02020603050405020304" pitchFamily="18" charset="0"/>
              </a:rPr>
              <a:t> Output Gate :</a:t>
            </a:r>
          </a:p>
          <a:p>
            <a:pPr algn="just">
              <a:lnSpc>
                <a:spcPct val="115000"/>
              </a:lnSpc>
              <a:spcAft>
                <a:spcPts val="1000"/>
              </a:spcAft>
            </a:pPr>
            <a:r>
              <a:rPr lang="en-IN" sz="2800" u="none" strike="noStrike" kern="50" dirty="0">
                <a:uFill>
                  <a:solidFill>
                    <a:srgbClr val="000000"/>
                  </a:solidFill>
                </a:uFill>
                <a:latin typeface="proxima_novaregular"/>
                <a:ea typeface="Calibri" panose="020F0502020204030204" pitchFamily="34" charset="0"/>
                <a:cs typeface="Times New Roman" panose="02020603050405020304" pitchFamily="18" charset="0"/>
              </a:rPr>
              <a:t>	</a:t>
            </a:r>
            <a:r>
              <a:rPr lang="en-IN" sz="2400" u="none" strike="noStrike" dirty="0">
                <a:effectLst/>
                <a:uFill>
                  <a:solidFill>
                    <a:srgbClr val="000000"/>
                  </a:solidFill>
                </a:uFill>
                <a:latin typeface="proxima_novaregular"/>
                <a:ea typeface="Times New Roman" panose="02020603050405020304" pitchFamily="18" charset="0"/>
                <a:cs typeface="Arial" panose="020B0604020202020204" pitchFamily="34" charset="0"/>
              </a:rPr>
              <a:t>Creating a vector and scaling the values to the range -1 to +1. Sending it 	out as a output and also to the hidden state of the next cell. </a:t>
            </a:r>
            <a:endParaRPr lang="en-IN" sz="2400" u="none" strike="noStrike" dirty="0">
              <a:effectLst/>
              <a:uFill>
                <a:solidFill>
                  <a:srgbClr val="000000"/>
                </a:solidFill>
              </a:uFill>
              <a:latin typeface="proxima_novaregular"/>
              <a:ea typeface="Arial" panose="020B0604020202020204" pitchFamily="34" charset="0"/>
              <a:cs typeface="Arial" panose="020B0604020202020204" pitchFamily="34" charset="0"/>
            </a:endParaRPr>
          </a:p>
          <a:p>
            <a:pPr marL="285750" indent="-285750" algn="just">
              <a:lnSpc>
                <a:spcPct val="115000"/>
              </a:lnSpc>
              <a:spcAft>
                <a:spcPts val="1000"/>
              </a:spcAft>
              <a:buFont typeface="Courier New" panose="02070309020205020404" pitchFamily="49" charset="0"/>
              <a:buChar char="o"/>
            </a:pPr>
            <a:endParaRPr lang="en-IN"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15B8E4E-2089-95CE-9FC4-B58658DF4FFC}"/>
              </a:ext>
            </a:extLst>
          </p:cNvPr>
          <p:cNvSpPr>
            <a:spLocks noGrp="1"/>
          </p:cNvSpPr>
          <p:nvPr>
            <p:ph type="dt" sz="half" idx="10"/>
          </p:nvPr>
        </p:nvSpPr>
        <p:spPr/>
        <p:txBody>
          <a:bodyPr/>
          <a:lstStyle/>
          <a:p>
            <a:fld id="{ACE6B555-598E-46E1-96A9-F62D5BE67B36}" type="datetime1">
              <a:rPr lang="en-IN" smtClean="0"/>
              <a:t>02-06-2023</a:t>
            </a:fld>
            <a:endParaRPr lang="en-IN"/>
          </a:p>
        </p:txBody>
      </p:sp>
      <p:sp>
        <p:nvSpPr>
          <p:cNvPr id="3" name="Slide Number Placeholder 2">
            <a:extLst>
              <a:ext uri="{FF2B5EF4-FFF2-40B4-BE49-F238E27FC236}">
                <a16:creationId xmlns:a16="http://schemas.microsoft.com/office/drawing/2014/main" id="{0DCF2EA2-6820-413A-06EB-D10A05F9093E}"/>
              </a:ext>
            </a:extLst>
          </p:cNvPr>
          <p:cNvSpPr>
            <a:spLocks noGrp="1"/>
          </p:cNvSpPr>
          <p:nvPr>
            <p:ph type="sldNum" sz="quarter" idx="12"/>
          </p:nvPr>
        </p:nvSpPr>
        <p:spPr/>
        <p:txBody>
          <a:bodyPr/>
          <a:lstStyle/>
          <a:p>
            <a:fld id="{90AA1205-AF08-4901-A128-16721D062437}" type="slidenum">
              <a:rPr lang="en-IN" smtClean="0"/>
              <a:t>7</a:t>
            </a:fld>
            <a:endParaRPr lang="en-IN"/>
          </a:p>
        </p:txBody>
      </p:sp>
    </p:spTree>
    <p:extLst>
      <p:ext uri="{BB962C8B-B14F-4D97-AF65-F5344CB8AC3E}">
        <p14:creationId xmlns:p14="http://schemas.microsoft.com/office/powerpoint/2010/main" val="81717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Implementation Steps</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3256982"/>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D</a:t>
            </a:r>
            <a:r>
              <a:rPr lang="en-US" sz="2400" kern="50" dirty="0">
                <a:effectLst/>
                <a:latin typeface="proxima_novaregular"/>
                <a:ea typeface="Calibri" panose="020F0502020204030204" pitchFamily="34" charset="0"/>
                <a:cs typeface="Times New Roman" panose="02020603050405020304" pitchFamily="18" charset="0"/>
              </a:rPr>
              <a:t>ata Collection</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Data Preprocessing</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Model Design</a:t>
            </a:r>
          </a:p>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Model Training and Evaluation</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Model Deployment</a:t>
            </a:r>
            <a:endParaRPr lang="en-US" sz="2400" kern="50" dirty="0">
              <a:effectLst/>
              <a:latin typeface="proxima_novaregular"/>
              <a:ea typeface="Calibri" panose="020F0502020204030204" pitchFamily="34" charset="0"/>
              <a:cs typeface="Times New Roman" panose="02020603050405020304" pitchFamily="18" charset="0"/>
            </a:endParaRPr>
          </a:p>
          <a:p>
            <a:pPr marL="285750" indent="-285750">
              <a:lnSpc>
                <a:spcPct val="115000"/>
              </a:lnSpc>
              <a:spcAft>
                <a:spcPts val="1000"/>
              </a:spcAft>
              <a:buFont typeface="Courier New" panose="02070309020205020404" pitchFamily="49" charset="0"/>
              <a:buChar char="o"/>
            </a:pPr>
            <a:endParaRPr lang="en-US" sz="2400" kern="50" dirty="0">
              <a:effectLst/>
              <a:latin typeface="proxima_novaregular"/>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491CAEA-6C6E-33D5-FCBB-20C4BCFE44F8}"/>
              </a:ext>
            </a:extLst>
          </p:cNvPr>
          <p:cNvSpPr>
            <a:spLocks noGrp="1"/>
          </p:cNvSpPr>
          <p:nvPr>
            <p:ph type="dt" sz="half" idx="10"/>
          </p:nvPr>
        </p:nvSpPr>
        <p:spPr/>
        <p:txBody>
          <a:bodyPr/>
          <a:lstStyle/>
          <a:p>
            <a:fld id="{294085AC-B221-4D19-B67A-0BA040A08AB9}" type="datetime1">
              <a:rPr lang="en-IN" smtClean="0"/>
              <a:t>02-06-2023</a:t>
            </a:fld>
            <a:endParaRPr lang="en-IN"/>
          </a:p>
        </p:txBody>
      </p:sp>
      <p:sp>
        <p:nvSpPr>
          <p:cNvPr id="5" name="Slide Number Placeholder 4">
            <a:extLst>
              <a:ext uri="{FF2B5EF4-FFF2-40B4-BE49-F238E27FC236}">
                <a16:creationId xmlns:a16="http://schemas.microsoft.com/office/drawing/2014/main" id="{4AAFE707-180A-B26C-4EBF-B9BBBF316B95}"/>
              </a:ext>
            </a:extLst>
          </p:cNvPr>
          <p:cNvSpPr>
            <a:spLocks noGrp="1"/>
          </p:cNvSpPr>
          <p:nvPr>
            <p:ph type="sldNum" sz="quarter" idx="12"/>
          </p:nvPr>
        </p:nvSpPr>
        <p:spPr/>
        <p:txBody>
          <a:bodyPr/>
          <a:lstStyle/>
          <a:p>
            <a:fld id="{90AA1205-AF08-4901-A128-16721D062437}" type="slidenum">
              <a:rPr lang="en-IN" smtClean="0"/>
              <a:t>8</a:t>
            </a:fld>
            <a:endParaRPr lang="en-IN"/>
          </a:p>
        </p:txBody>
      </p:sp>
    </p:spTree>
    <p:extLst>
      <p:ext uri="{BB962C8B-B14F-4D97-AF65-F5344CB8AC3E}">
        <p14:creationId xmlns:p14="http://schemas.microsoft.com/office/powerpoint/2010/main" val="44926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8404-F1EB-E619-59AE-D0005E6A624A}"/>
              </a:ext>
            </a:extLst>
          </p:cNvPr>
          <p:cNvSpPr txBox="1"/>
          <p:nvPr/>
        </p:nvSpPr>
        <p:spPr>
          <a:xfrm>
            <a:off x="924560" y="1004906"/>
            <a:ext cx="6319520" cy="1200329"/>
          </a:xfrm>
          <a:prstGeom prst="rect">
            <a:avLst/>
          </a:prstGeom>
          <a:noFill/>
        </p:spPr>
        <p:txBody>
          <a:bodyPr wrap="square" rtlCol="0">
            <a:spAutoFit/>
          </a:bodyPr>
          <a:lstStyle/>
          <a:p>
            <a:r>
              <a:rPr lang="en-IN" sz="3600" u="sng" dirty="0">
                <a:solidFill>
                  <a:schemeClr val="tx2"/>
                </a:solidFill>
                <a:latin typeface="Bookman Old Style" panose="02050604050505020204" pitchFamily="18" charset="0"/>
                <a:cs typeface="Times New Roman" panose="02020603050405020304" pitchFamily="18" charset="0"/>
              </a:rPr>
              <a:t>Data Collection</a:t>
            </a:r>
          </a:p>
          <a:p>
            <a:endParaRPr lang="en-IN" sz="3600" u="sng"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A79F7420-BFE1-0287-193F-2DBFED720A3A}"/>
              </a:ext>
            </a:extLst>
          </p:cNvPr>
          <p:cNvSpPr txBox="1"/>
          <p:nvPr/>
        </p:nvSpPr>
        <p:spPr>
          <a:xfrm>
            <a:off x="924560" y="2205235"/>
            <a:ext cx="10332720" cy="2022798"/>
          </a:xfrm>
          <a:prstGeom prst="rect">
            <a:avLst/>
          </a:prstGeom>
          <a:noFill/>
        </p:spPr>
        <p:txBody>
          <a:bodyPr wrap="square" rtlCol="0">
            <a:spAutoFit/>
          </a:bodyPr>
          <a:lstStyle/>
          <a:p>
            <a:pPr marL="285750" indent="-285750">
              <a:lnSpc>
                <a:spcPct val="115000"/>
              </a:lnSpc>
              <a:spcAft>
                <a:spcPts val="1000"/>
              </a:spcAft>
              <a:buFont typeface="Courier New" panose="02070309020205020404" pitchFamily="49" charset="0"/>
              <a:buChar char="o"/>
            </a:pPr>
            <a:r>
              <a:rPr lang="en-US" sz="2400" kern="50" dirty="0">
                <a:effectLst/>
                <a:latin typeface="proxima_novaregular"/>
                <a:ea typeface="Calibri" panose="020F0502020204030204" pitchFamily="34" charset="0"/>
                <a:cs typeface="Times New Roman" panose="02020603050405020304" pitchFamily="18" charset="0"/>
              </a:rPr>
              <a:t>The required dataset is </a:t>
            </a:r>
            <a:r>
              <a:rPr lang="en-US" sz="2400" kern="50" dirty="0">
                <a:latin typeface="proxima_novaregular"/>
                <a:ea typeface="Calibri" panose="020F0502020204030204" pitchFamily="34" charset="0"/>
                <a:cs typeface="Times New Roman" panose="02020603050405020304" pitchFamily="18" charset="0"/>
              </a:rPr>
              <a:t>collected from the Tiingo’s official website through the API Key.</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Tiingo provides the dataset from last 5 years.</a:t>
            </a:r>
          </a:p>
          <a:p>
            <a:pPr marL="285750" indent="-285750">
              <a:lnSpc>
                <a:spcPct val="115000"/>
              </a:lnSpc>
              <a:spcAft>
                <a:spcPts val="1000"/>
              </a:spcAft>
              <a:buFont typeface="Courier New" panose="02070309020205020404" pitchFamily="49" charset="0"/>
              <a:buChar char="o"/>
            </a:pPr>
            <a:r>
              <a:rPr lang="en-US" sz="2400" kern="50" dirty="0">
                <a:latin typeface="proxima_novaregular"/>
                <a:ea typeface="Calibri" panose="020F0502020204030204" pitchFamily="34" charset="0"/>
                <a:cs typeface="Times New Roman" panose="02020603050405020304" pitchFamily="18" charset="0"/>
              </a:rPr>
              <a:t>The Collected data is in csv format.</a:t>
            </a:r>
          </a:p>
        </p:txBody>
      </p:sp>
      <p:sp>
        <p:nvSpPr>
          <p:cNvPr id="2" name="Date Placeholder 1">
            <a:extLst>
              <a:ext uri="{FF2B5EF4-FFF2-40B4-BE49-F238E27FC236}">
                <a16:creationId xmlns:a16="http://schemas.microsoft.com/office/drawing/2014/main" id="{D9DA83AF-EB6A-48FC-61F4-754849D8AD8B}"/>
              </a:ext>
            </a:extLst>
          </p:cNvPr>
          <p:cNvSpPr>
            <a:spLocks noGrp="1"/>
          </p:cNvSpPr>
          <p:nvPr>
            <p:ph type="dt" sz="half" idx="10"/>
          </p:nvPr>
        </p:nvSpPr>
        <p:spPr/>
        <p:txBody>
          <a:bodyPr/>
          <a:lstStyle/>
          <a:p>
            <a:fld id="{E2EA5576-C809-4149-9213-59FB0B7375BE}" type="datetime1">
              <a:rPr lang="en-IN" smtClean="0"/>
              <a:t>02-06-2023</a:t>
            </a:fld>
            <a:endParaRPr lang="en-IN"/>
          </a:p>
        </p:txBody>
      </p:sp>
      <p:sp>
        <p:nvSpPr>
          <p:cNvPr id="5" name="Slide Number Placeholder 4">
            <a:extLst>
              <a:ext uri="{FF2B5EF4-FFF2-40B4-BE49-F238E27FC236}">
                <a16:creationId xmlns:a16="http://schemas.microsoft.com/office/drawing/2014/main" id="{7AC392C7-D480-3C58-5F86-85F9C80E2090}"/>
              </a:ext>
            </a:extLst>
          </p:cNvPr>
          <p:cNvSpPr>
            <a:spLocks noGrp="1"/>
          </p:cNvSpPr>
          <p:nvPr>
            <p:ph type="sldNum" sz="quarter" idx="12"/>
          </p:nvPr>
        </p:nvSpPr>
        <p:spPr/>
        <p:txBody>
          <a:bodyPr/>
          <a:lstStyle/>
          <a:p>
            <a:fld id="{90AA1205-AF08-4901-A128-16721D062437}" type="slidenum">
              <a:rPr lang="en-IN" smtClean="0"/>
              <a:t>9</a:t>
            </a:fld>
            <a:endParaRPr lang="en-IN"/>
          </a:p>
        </p:txBody>
      </p:sp>
    </p:spTree>
    <p:extLst>
      <p:ext uri="{BB962C8B-B14F-4D97-AF65-F5344CB8AC3E}">
        <p14:creationId xmlns:p14="http://schemas.microsoft.com/office/powerpoint/2010/main" val="239758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627</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Bookman Old Style</vt:lpstr>
      <vt:lpstr>Calibri</vt:lpstr>
      <vt:lpstr>Calibri Light</vt:lpstr>
      <vt:lpstr>Courier New</vt:lpstr>
      <vt:lpstr>proxima_novaregular</vt:lpstr>
      <vt:lpstr>Office Theme</vt:lpstr>
      <vt:lpstr>B.E. Final Year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Final Year Project presentation</dc:title>
  <dc:creator>Mayur Borse</dc:creator>
  <cp:lastModifiedBy>mohanbadhekar2511@outlook.com</cp:lastModifiedBy>
  <cp:revision>81</cp:revision>
  <dcterms:created xsi:type="dcterms:W3CDTF">2022-08-17T17:33:51Z</dcterms:created>
  <dcterms:modified xsi:type="dcterms:W3CDTF">2023-06-02T13:50:48Z</dcterms:modified>
</cp:coreProperties>
</file>