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83" r:id="rId7"/>
    <p:sldId id="262" r:id="rId8"/>
    <p:sldId id="263" r:id="rId9"/>
    <p:sldId id="286" r:id="rId10"/>
    <p:sldId id="287" r:id="rId11"/>
    <p:sldId id="288" r:id="rId12"/>
    <p:sldId id="289" r:id="rId13"/>
    <p:sldId id="290" r:id="rId14"/>
    <p:sldId id="291" r:id="rId15"/>
    <p:sldId id="293" r:id="rId16"/>
    <p:sldId id="294" r:id="rId17"/>
    <p:sldId id="295" r:id="rId18"/>
    <p:sldId id="296" r:id="rId19"/>
    <p:sldId id="297" r:id="rId20"/>
    <p:sldId id="298" r:id="rId21"/>
    <p:sldId id="300" r:id="rId22"/>
    <p:sldId id="301" r:id="rId23"/>
    <p:sldId id="302" r:id="rId24"/>
    <p:sldId id="303" r:id="rId25"/>
    <p:sldId id="276" r:id="rId26"/>
    <p:sldId id="278" r:id="rId27"/>
    <p:sldId id="279" r:id="rId28"/>
    <p:sldId id="280" r:id="rId29"/>
    <p:sldId id="281" r:id="rId30"/>
    <p:sldId id="282" r:id="rId31"/>
    <p:sldId id="304" r:id="rId32"/>
    <p:sldId id="30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280942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C0600-C586-4AEE-9CBE-C9991E1036EF}"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368040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4194049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02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689887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235029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1221430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2403017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146213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243141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420774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8C0600-C586-4AEE-9CBE-C9991E1036EF}"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164931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8C0600-C586-4AEE-9CBE-C9991E1036EF}"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32769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132107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99297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8C0600-C586-4AEE-9CBE-C9991E1036EF}" type="datetimeFigureOut">
              <a:rPr lang="en-US" smtClean="0"/>
              <a:t>11/21/2019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372600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C0600-C586-4AEE-9CBE-C9991E1036EF}"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D1128-15AB-46A0-87CA-53E8E533A8D1}" type="slidenum">
              <a:rPr lang="en-US" smtClean="0"/>
              <a:t>‹#›</a:t>
            </a:fld>
            <a:endParaRPr lang="en-US"/>
          </a:p>
        </p:txBody>
      </p:sp>
    </p:spTree>
    <p:extLst>
      <p:ext uri="{BB962C8B-B14F-4D97-AF65-F5344CB8AC3E}">
        <p14:creationId xmlns:p14="http://schemas.microsoft.com/office/powerpoint/2010/main" val="365625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8C0600-C586-4AEE-9CBE-C9991E1036EF}" type="datetimeFigureOut">
              <a:rPr lang="en-US" smtClean="0"/>
              <a:t>11/21/2019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1D1128-15AB-46A0-87CA-53E8E533A8D1}" type="slidenum">
              <a:rPr lang="en-US" smtClean="0"/>
              <a:t>‹#›</a:t>
            </a:fld>
            <a:endParaRPr lang="en-US"/>
          </a:p>
        </p:txBody>
      </p:sp>
    </p:spTree>
    <p:extLst>
      <p:ext uri="{BB962C8B-B14F-4D97-AF65-F5344CB8AC3E}">
        <p14:creationId xmlns:p14="http://schemas.microsoft.com/office/powerpoint/2010/main" val="10556808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78BD-4EE9-4974-AE71-E5BEC717F590}"/>
              </a:ext>
            </a:extLst>
          </p:cNvPr>
          <p:cNvSpPr>
            <a:spLocks noGrp="1"/>
          </p:cNvSpPr>
          <p:nvPr>
            <p:ph type="ctrTitle"/>
          </p:nvPr>
        </p:nvSpPr>
        <p:spPr>
          <a:xfrm>
            <a:off x="2013083" y="1461642"/>
            <a:ext cx="8825658" cy="2343670"/>
          </a:xfrm>
        </p:spPr>
        <p:txBody>
          <a:bodyPr>
            <a:normAutofit/>
          </a:bodyPr>
          <a:lstStyle/>
          <a:p>
            <a:r>
              <a:rPr lang="en-US" sz="3600" b="1" dirty="0">
                <a:solidFill>
                  <a:schemeClr val="tx1"/>
                </a:solidFill>
              </a:rPr>
              <a:t>Convolutional neural networks: an overview and application in radiology</a:t>
            </a:r>
          </a:p>
        </p:txBody>
      </p:sp>
      <p:sp>
        <p:nvSpPr>
          <p:cNvPr id="3" name="Subtitle 2">
            <a:extLst>
              <a:ext uri="{FF2B5EF4-FFF2-40B4-BE49-F238E27FC236}">
                <a16:creationId xmlns:a16="http://schemas.microsoft.com/office/drawing/2014/main" id="{FD5A838D-425C-412C-B5AA-3F7DF3BF2EDB}"/>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94855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FA5F-BAC1-4ABB-800A-13799A63EB2E}"/>
              </a:ext>
            </a:extLst>
          </p:cNvPr>
          <p:cNvSpPr>
            <a:spLocks noGrp="1"/>
          </p:cNvSpPr>
          <p:nvPr>
            <p:ph type="title"/>
          </p:nvPr>
        </p:nvSpPr>
        <p:spPr>
          <a:xfrm>
            <a:off x="645130" y="652388"/>
            <a:ext cx="9404723" cy="1400530"/>
          </a:xfrm>
        </p:spPr>
        <p:txBody>
          <a:bodyPr/>
          <a:lstStyle/>
          <a:p>
            <a:pPr algn="ctr"/>
            <a:r>
              <a:rPr lang="en-US" b="1" dirty="0">
                <a:solidFill>
                  <a:schemeClr val="tx1"/>
                </a:solidFill>
              </a:rPr>
              <a:t>Classify all deformed images</a:t>
            </a:r>
          </a:p>
        </p:txBody>
      </p:sp>
      <p:sp>
        <p:nvSpPr>
          <p:cNvPr id="3" name="Content Placeholder 2">
            <a:extLst>
              <a:ext uri="{FF2B5EF4-FFF2-40B4-BE49-F238E27FC236}">
                <a16:creationId xmlns:a16="http://schemas.microsoft.com/office/drawing/2014/main" id="{E46F5E51-23D3-40BF-9768-0AD4479FD25F}"/>
              </a:ext>
            </a:extLst>
          </p:cNvPr>
          <p:cNvSpPr>
            <a:spLocks noGrp="1"/>
          </p:cNvSpPr>
          <p:nvPr>
            <p:ph idx="1"/>
          </p:nvPr>
        </p:nvSpPr>
        <p:spPr>
          <a:xfrm>
            <a:off x="1103312" y="1771564"/>
            <a:ext cx="8946541" cy="4195482"/>
          </a:xfrm>
        </p:spPr>
        <p:txBody>
          <a:bodyPr/>
          <a:lstStyle/>
          <a:p>
            <a:pPr>
              <a:buFont typeface="Arial" panose="020B0604020202020204" pitchFamily="34" charset="0"/>
              <a:buChar char="•"/>
            </a:pPr>
            <a:r>
              <a:rPr lang="en-US" dirty="0"/>
              <a:t>Have to find deformed images of X, and not only the original ‘X’</a:t>
            </a:r>
          </a:p>
          <a:p>
            <a:pPr marL="0" indent="0">
              <a:buNone/>
            </a:pPr>
            <a:endParaRPr lang="en-US" dirty="0"/>
          </a:p>
        </p:txBody>
      </p:sp>
      <p:pic>
        <p:nvPicPr>
          <p:cNvPr id="4" name="Picture 3">
            <a:extLst>
              <a:ext uri="{FF2B5EF4-FFF2-40B4-BE49-F238E27FC236}">
                <a16:creationId xmlns:a16="http://schemas.microsoft.com/office/drawing/2014/main" id="{5495B9F9-75EC-4009-8768-D0B7C3D1BB9F}"/>
              </a:ext>
            </a:extLst>
          </p:cNvPr>
          <p:cNvPicPr>
            <a:picLocks noChangeAspect="1"/>
          </p:cNvPicPr>
          <p:nvPr/>
        </p:nvPicPr>
        <p:blipFill>
          <a:blip r:embed="rId2"/>
          <a:stretch>
            <a:fillRect/>
          </a:stretch>
        </p:blipFill>
        <p:spPr>
          <a:xfrm>
            <a:off x="1680942" y="2824162"/>
            <a:ext cx="7029450" cy="1209675"/>
          </a:xfrm>
          <a:prstGeom prst="rect">
            <a:avLst/>
          </a:prstGeom>
        </p:spPr>
      </p:pic>
      <p:pic>
        <p:nvPicPr>
          <p:cNvPr id="5" name="Picture 4">
            <a:extLst>
              <a:ext uri="{FF2B5EF4-FFF2-40B4-BE49-F238E27FC236}">
                <a16:creationId xmlns:a16="http://schemas.microsoft.com/office/drawing/2014/main" id="{11E15B41-FE71-4840-BE35-72C18144163E}"/>
              </a:ext>
            </a:extLst>
          </p:cNvPr>
          <p:cNvPicPr>
            <a:picLocks noChangeAspect="1"/>
          </p:cNvPicPr>
          <p:nvPr/>
        </p:nvPicPr>
        <p:blipFill>
          <a:blip r:embed="rId3"/>
          <a:stretch>
            <a:fillRect/>
          </a:stretch>
        </p:blipFill>
        <p:spPr>
          <a:xfrm>
            <a:off x="2447704" y="4502732"/>
            <a:ext cx="5495925" cy="1190625"/>
          </a:xfrm>
          <a:prstGeom prst="rect">
            <a:avLst/>
          </a:prstGeom>
        </p:spPr>
      </p:pic>
    </p:spTree>
    <p:extLst>
      <p:ext uri="{BB962C8B-B14F-4D97-AF65-F5344CB8AC3E}">
        <p14:creationId xmlns:p14="http://schemas.microsoft.com/office/powerpoint/2010/main" val="391270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E179-732C-4AE3-9F2A-417A0BE4AC6E}"/>
              </a:ext>
            </a:extLst>
          </p:cNvPr>
          <p:cNvSpPr>
            <a:spLocks noGrp="1"/>
          </p:cNvSpPr>
          <p:nvPr>
            <p:ph type="title"/>
          </p:nvPr>
        </p:nvSpPr>
        <p:spPr>
          <a:xfrm>
            <a:off x="874220" y="517309"/>
            <a:ext cx="9404723" cy="1400530"/>
          </a:xfrm>
        </p:spPr>
        <p:txBody>
          <a:bodyPr/>
          <a:lstStyle/>
          <a:p>
            <a:pPr algn="ctr"/>
            <a:r>
              <a:rPr lang="en-US" b="1" dirty="0">
                <a:solidFill>
                  <a:schemeClr val="tx1"/>
                </a:solidFill>
              </a:rPr>
              <a:t>Assigning values based on pixel</a:t>
            </a:r>
          </a:p>
        </p:txBody>
      </p:sp>
      <p:sp>
        <p:nvSpPr>
          <p:cNvPr id="3" name="Content Placeholder 2">
            <a:extLst>
              <a:ext uri="{FF2B5EF4-FFF2-40B4-BE49-F238E27FC236}">
                <a16:creationId xmlns:a16="http://schemas.microsoft.com/office/drawing/2014/main" id="{11B27F8F-A49F-4CD3-98AE-F1DA3AB51531}"/>
              </a:ext>
            </a:extLst>
          </p:cNvPr>
          <p:cNvSpPr>
            <a:spLocks noGrp="1"/>
          </p:cNvSpPr>
          <p:nvPr>
            <p:ph idx="1"/>
          </p:nvPr>
        </p:nvSpPr>
        <p:spPr>
          <a:xfrm>
            <a:off x="1103310" y="1434906"/>
            <a:ext cx="8946541" cy="4905786"/>
          </a:xfrm>
        </p:spPr>
        <p:txBody>
          <a:bodyPr/>
          <a:lstStyle/>
          <a:p>
            <a:pPr>
              <a:buFont typeface="Arial" panose="020B0604020202020204" pitchFamily="34" charset="0"/>
              <a:buChar char="•"/>
            </a:pPr>
            <a:r>
              <a:rPr lang="en-US" dirty="0"/>
              <a:t>A computer understands an image using numbers at each pixels.</a:t>
            </a:r>
          </a:p>
          <a:p>
            <a:pPr>
              <a:buFont typeface="Arial" panose="020B0604020202020204" pitchFamily="34" charset="0"/>
              <a:buChar char="•"/>
            </a:pPr>
            <a:r>
              <a:rPr lang="en-US" dirty="0"/>
              <a:t>Here, let us take black pixel will have value 1 and white pixel have value -1.</a:t>
            </a:r>
          </a:p>
          <a:p>
            <a:pPr>
              <a:buFont typeface="Arial" panose="020B0604020202020204" pitchFamily="34" charset="0"/>
              <a:buChar char="•"/>
            </a:pPr>
            <a:r>
              <a:rPr lang="en-US" dirty="0"/>
              <a:t>Using normal techniques, computers compare the images</a:t>
            </a:r>
          </a:p>
        </p:txBody>
      </p:sp>
      <p:pic>
        <p:nvPicPr>
          <p:cNvPr id="4" name="Picture 3">
            <a:extLst>
              <a:ext uri="{FF2B5EF4-FFF2-40B4-BE49-F238E27FC236}">
                <a16:creationId xmlns:a16="http://schemas.microsoft.com/office/drawing/2014/main" id="{CA237708-84D8-485A-B456-22059FCA0968}"/>
              </a:ext>
            </a:extLst>
          </p:cNvPr>
          <p:cNvPicPr>
            <a:picLocks noChangeAspect="1"/>
          </p:cNvPicPr>
          <p:nvPr/>
        </p:nvPicPr>
        <p:blipFill>
          <a:blip r:embed="rId2"/>
          <a:stretch>
            <a:fillRect/>
          </a:stretch>
        </p:blipFill>
        <p:spPr>
          <a:xfrm>
            <a:off x="3235569" y="3183290"/>
            <a:ext cx="3680351" cy="3221992"/>
          </a:xfrm>
          <a:prstGeom prst="rect">
            <a:avLst/>
          </a:prstGeom>
        </p:spPr>
      </p:pic>
    </p:spTree>
    <p:extLst>
      <p:ext uri="{BB962C8B-B14F-4D97-AF65-F5344CB8AC3E}">
        <p14:creationId xmlns:p14="http://schemas.microsoft.com/office/powerpoint/2010/main" val="295088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D8E2-4713-40CF-B9A0-C2BBCE6932BE}"/>
              </a:ext>
            </a:extLst>
          </p:cNvPr>
          <p:cNvSpPr>
            <a:spLocks noGrp="1"/>
          </p:cNvSpPr>
          <p:nvPr>
            <p:ph type="title"/>
          </p:nvPr>
        </p:nvSpPr>
        <p:spPr>
          <a:xfrm>
            <a:off x="646111" y="577445"/>
            <a:ext cx="9404723" cy="1400530"/>
          </a:xfrm>
        </p:spPr>
        <p:txBody>
          <a:bodyPr/>
          <a:lstStyle/>
          <a:p>
            <a:pPr algn="ctr"/>
            <a:r>
              <a:rPr lang="en-US" sz="4000" b="1" dirty="0"/>
              <a:t>Comparing with the original image</a:t>
            </a:r>
          </a:p>
        </p:txBody>
      </p:sp>
      <p:sp>
        <p:nvSpPr>
          <p:cNvPr id="3" name="Content Placeholder 2">
            <a:extLst>
              <a:ext uri="{FF2B5EF4-FFF2-40B4-BE49-F238E27FC236}">
                <a16:creationId xmlns:a16="http://schemas.microsoft.com/office/drawing/2014/main" id="{AD201A11-DE4A-4255-97CB-6C644BED18E3}"/>
              </a:ext>
            </a:extLst>
          </p:cNvPr>
          <p:cNvSpPr>
            <a:spLocks noGrp="1"/>
          </p:cNvSpPr>
          <p:nvPr>
            <p:ph idx="1"/>
          </p:nvPr>
        </p:nvSpPr>
        <p:spPr>
          <a:xfrm>
            <a:off x="990771" y="1725844"/>
            <a:ext cx="8946541" cy="4195481"/>
          </a:xfrm>
        </p:spPr>
        <p:txBody>
          <a:bodyPr/>
          <a:lstStyle/>
          <a:p>
            <a:pPr>
              <a:buFont typeface="Arial" panose="020B0604020202020204" pitchFamily="34" charset="0"/>
              <a:buChar char="•"/>
            </a:pPr>
            <a:r>
              <a:rPr lang="en-US" dirty="0"/>
              <a:t>CNN compares the image piece by piece called features.</a:t>
            </a:r>
          </a:p>
          <a:p>
            <a:pPr>
              <a:buFont typeface="Arial" panose="020B0604020202020204" pitchFamily="34" charset="0"/>
              <a:buChar char="•"/>
            </a:pPr>
            <a:r>
              <a:rPr lang="en-US" dirty="0"/>
              <a:t>By finding rough feature matches, in roughly the same position in two images, CNN gets a lot better at seeing similarity than whole-image matching schemes.</a:t>
            </a:r>
          </a:p>
        </p:txBody>
      </p:sp>
      <p:pic>
        <p:nvPicPr>
          <p:cNvPr id="4" name="Picture 3">
            <a:extLst>
              <a:ext uri="{FF2B5EF4-FFF2-40B4-BE49-F238E27FC236}">
                <a16:creationId xmlns:a16="http://schemas.microsoft.com/office/drawing/2014/main" id="{F189825A-4B78-4641-91EA-90BD3C5DFC02}"/>
              </a:ext>
            </a:extLst>
          </p:cNvPr>
          <p:cNvPicPr>
            <a:picLocks noChangeAspect="1"/>
          </p:cNvPicPr>
          <p:nvPr/>
        </p:nvPicPr>
        <p:blipFill>
          <a:blip r:embed="rId2"/>
          <a:stretch>
            <a:fillRect/>
          </a:stretch>
        </p:blipFill>
        <p:spPr>
          <a:xfrm>
            <a:off x="2425566" y="3630635"/>
            <a:ext cx="6684648" cy="2179321"/>
          </a:xfrm>
          <a:prstGeom prst="rect">
            <a:avLst/>
          </a:prstGeom>
        </p:spPr>
      </p:pic>
    </p:spTree>
    <p:extLst>
      <p:ext uri="{BB962C8B-B14F-4D97-AF65-F5344CB8AC3E}">
        <p14:creationId xmlns:p14="http://schemas.microsoft.com/office/powerpoint/2010/main" val="398917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A82F-711A-4FD2-9042-290945F7BB3A}"/>
              </a:ext>
            </a:extLst>
          </p:cNvPr>
          <p:cNvSpPr>
            <a:spLocks noGrp="1"/>
          </p:cNvSpPr>
          <p:nvPr>
            <p:ph type="title"/>
          </p:nvPr>
        </p:nvSpPr>
        <p:spPr>
          <a:xfrm>
            <a:off x="646111" y="597082"/>
            <a:ext cx="9404723" cy="1122864"/>
          </a:xfrm>
        </p:spPr>
        <p:txBody>
          <a:bodyPr/>
          <a:lstStyle/>
          <a:p>
            <a:pPr algn="ctr"/>
            <a:r>
              <a:rPr lang="en-US" b="1" dirty="0">
                <a:solidFill>
                  <a:schemeClr val="tx1"/>
                </a:solidFill>
              </a:rPr>
              <a:t>Evaluating with each Kernel</a:t>
            </a:r>
          </a:p>
        </p:txBody>
      </p:sp>
      <p:sp>
        <p:nvSpPr>
          <p:cNvPr id="3" name="Content Placeholder 2">
            <a:extLst>
              <a:ext uri="{FF2B5EF4-FFF2-40B4-BE49-F238E27FC236}">
                <a16:creationId xmlns:a16="http://schemas.microsoft.com/office/drawing/2014/main" id="{20DDFACD-4BBE-474F-A753-C9A3003EDDDF}"/>
              </a:ext>
            </a:extLst>
          </p:cNvPr>
          <p:cNvSpPr>
            <a:spLocks noGrp="1"/>
          </p:cNvSpPr>
          <p:nvPr>
            <p:ph idx="1"/>
          </p:nvPr>
        </p:nvSpPr>
        <p:spPr>
          <a:xfrm>
            <a:off x="1104293" y="1841903"/>
            <a:ext cx="8946541" cy="4195481"/>
          </a:xfrm>
        </p:spPr>
        <p:txBody>
          <a:bodyPr/>
          <a:lstStyle/>
          <a:p>
            <a:pPr>
              <a:buFont typeface="Arial" panose="020B0604020202020204" pitchFamily="34" charset="0"/>
              <a:buChar char="•"/>
            </a:pPr>
            <a:r>
              <a:rPr lang="en-US" dirty="0"/>
              <a:t>Take 3 features or filters from the data that needs to be trained</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There are small pieces of bigger image. Choose a </a:t>
            </a:r>
          </a:p>
          <a:p>
            <a:pPr marL="0" indent="0">
              <a:buNone/>
            </a:pPr>
            <a:r>
              <a:rPr lang="en-US" dirty="0"/>
              <a:t>Feature and put it on the input image, if it matches then</a:t>
            </a:r>
          </a:p>
          <a:p>
            <a:pPr marL="0" indent="0">
              <a:buNone/>
            </a:pPr>
            <a:r>
              <a:rPr lang="en-US" dirty="0"/>
              <a:t>the image is classified correctly.</a:t>
            </a:r>
          </a:p>
        </p:txBody>
      </p:sp>
      <p:pic>
        <p:nvPicPr>
          <p:cNvPr id="4" name="Picture 3">
            <a:extLst>
              <a:ext uri="{FF2B5EF4-FFF2-40B4-BE49-F238E27FC236}">
                <a16:creationId xmlns:a16="http://schemas.microsoft.com/office/drawing/2014/main" id="{F03D40BA-9062-4D4D-AF23-074AE8B05159}"/>
              </a:ext>
            </a:extLst>
          </p:cNvPr>
          <p:cNvPicPr>
            <a:picLocks noChangeAspect="1"/>
          </p:cNvPicPr>
          <p:nvPr/>
        </p:nvPicPr>
        <p:blipFill>
          <a:blip r:embed="rId2"/>
          <a:stretch>
            <a:fillRect/>
          </a:stretch>
        </p:blipFill>
        <p:spPr>
          <a:xfrm>
            <a:off x="1767108" y="2409848"/>
            <a:ext cx="6800850" cy="1581150"/>
          </a:xfrm>
          <a:prstGeom prst="rect">
            <a:avLst/>
          </a:prstGeom>
        </p:spPr>
      </p:pic>
      <p:pic>
        <p:nvPicPr>
          <p:cNvPr id="5" name="Picture 4">
            <a:extLst>
              <a:ext uri="{FF2B5EF4-FFF2-40B4-BE49-F238E27FC236}">
                <a16:creationId xmlns:a16="http://schemas.microsoft.com/office/drawing/2014/main" id="{D5CD94F7-C9FE-42F6-813A-9B7520E96674}"/>
              </a:ext>
            </a:extLst>
          </p:cNvPr>
          <p:cNvPicPr>
            <a:picLocks noChangeAspect="1"/>
          </p:cNvPicPr>
          <p:nvPr/>
        </p:nvPicPr>
        <p:blipFill>
          <a:blip r:embed="rId3"/>
          <a:stretch>
            <a:fillRect/>
          </a:stretch>
        </p:blipFill>
        <p:spPr>
          <a:xfrm>
            <a:off x="8525482" y="4112955"/>
            <a:ext cx="2562225" cy="2190750"/>
          </a:xfrm>
          <a:prstGeom prst="rect">
            <a:avLst/>
          </a:prstGeom>
        </p:spPr>
      </p:pic>
    </p:spTree>
    <p:extLst>
      <p:ext uri="{BB962C8B-B14F-4D97-AF65-F5344CB8AC3E}">
        <p14:creationId xmlns:p14="http://schemas.microsoft.com/office/powerpoint/2010/main" val="193908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6BAC-DF6B-491B-8277-FC472298708E}"/>
              </a:ext>
            </a:extLst>
          </p:cNvPr>
          <p:cNvSpPr>
            <a:spLocks noGrp="1"/>
          </p:cNvSpPr>
          <p:nvPr>
            <p:ph type="title"/>
          </p:nvPr>
        </p:nvSpPr>
        <p:spPr/>
        <p:txBody>
          <a:bodyPr/>
          <a:lstStyle/>
          <a:p>
            <a:pPr algn="ctr"/>
            <a:r>
              <a:rPr lang="en-US" b="1" dirty="0">
                <a:solidFill>
                  <a:schemeClr val="tx1"/>
                </a:solidFill>
              </a:rPr>
              <a:t>Convolution Layer</a:t>
            </a:r>
          </a:p>
        </p:txBody>
      </p:sp>
      <p:sp>
        <p:nvSpPr>
          <p:cNvPr id="3" name="Content Placeholder 2">
            <a:extLst>
              <a:ext uri="{FF2B5EF4-FFF2-40B4-BE49-F238E27FC236}">
                <a16:creationId xmlns:a16="http://schemas.microsoft.com/office/drawing/2014/main" id="{A0F6DDC0-0010-4276-A16F-8CA1B0DA2627}"/>
              </a:ext>
            </a:extLst>
          </p:cNvPr>
          <p:cNvSpPr>
            <a:spLocks noGrp="1"/>
          </p:cNvSpPr>
          <p:nvPr>
            <p:ph idx="1"/>
          </p:nvPr>
        </p:nvSpPr>
        <p:spPr>
          <a:xfrm>
            <a:off x="914400" y="1477108"/>
            <a:ext cx="10297551" cy="4771291"/>
          </a:xfrm>
        </p:spPr>
        <p:txBody>
          <a:bodyPr/>
          <a:lstStyle/>
          <a:p>
            <a:pPr>
              <a:buFont typeface="Arial" panose="020B0604020202020204" pitchFamily="34" charset="0"/>
              <a:buChar char="•"/>
            </a:pPr>
            <a:r>
              <a:rPr lang="en-US" dirty="0"/>
              <a:t>Move up the feature/filter to every possible position on the image</a:t>
            </a:r>
          </a:p>
          <a:p>
            <a:pPr>
              <a:buFont typeface="Arial" panose="020B0604020202020204" pitchFamily="34" charset="0"/>
              <a:buChar char="•"/>
            </a:pPr>
            <a:r>
              <a:rPr lang="en-US" dirty="0"/>
              <a:t>Line up the feature on the image</a:t>
            </a:r>
          </a:p>
          <a:p>
            <a:pPr>
              <a:buFont typeface="Arial" panose="020B0604020202020204" pitchFamily="34" charset="0"/>
              <a:buChar char="•"/>
            </a:pPr>
            <a:r>
              <a:rPr lang="en-US" dirty="0"/>
              <a:t>Multiply each image pixel by the corresponding feature pixel</a:t>
            </a:r>
          </a:p>
        </p:txBody>
      </p:sp>
      <p:pic>
        <p:nvPicPr>
          <p:cNvPr id="4" name="Picture 3">
            <a:extLst>
              <a:ext uri="{FF2B5EF4-FFF2-40B4-BE49-F238E27FC236}">
                <a16:creationId xmlns:a16="http://schemas.microsoft.com/office/drawing/2014/main" id="{CFC77072-579C-4C7E-A466-CAD2FEA160E7}"/>
              </a:ext>
            </a:extLst>
          </p:cNvPr>
          <p:cNvPicPr>
            <a:picLocks noChangeAspect="1"/>
          </p:cNvPicPr>
          <p:nvPr/>
        </p:nvPicPr>
        <p:blipFill>
          <a:blip r:embed="rId2"/>
          <a:stretch>
            <a:fillRect/>
          </a:stretch>
        </p:blipFill>
        <p:spPr>
          <a:xfrm>
            <a:off x="2251489" y="3059430"/>
            <a:ext cx="6619875" cy="2933700"/>
          </a:xfrm>
          <a:prstGeom prst="rect">
            <a:avLst/>
          </a:prstGeom>
        </p:spPr>
      </p:pic>
    </p:spTree>
    <p:extLst>
      <p:ext uri="{BB962C8B-B14F-4D97-AF65-F5344CB8AC3E}">
        <p14:creationId xmlns:p14="http://schemas.microsoft.com/office/powerpoint/2010/main" val="53835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9C1C-40EA-428E-90D4-593CFE54A38C}"/>
              </a:ext>
            </a:extLst>
          </p:cNvPr>
          <p:cNvSpPr>
            <a:spLocks noGrp="1"/>
          </p:cNvSpPr>
          <p:nvPr>
            <p:ph type="title"/>
          </p:nvPr>
        </p:nvSpPr>
        <p:spPr>
          <a:xfrm>
            <a:off x="646111" y="452718"/>
            <a:ext cx="9404723" cy="1066593"/>
          </a:xfrm>
        </p:spPr>
        <p:txBody>
          <a:bodyPr/>
          <a:lstStyle/>
          <a:p>
            <a:r>
              <a:rPr lang="en-US" b="1" dirty="0">
                <a:solidFill>
                  <a:schemeClr val="tx1"/>
                </a:solidFill>
              </a:rPr>
              <a:t>Steps involved in Convolution Layer</a:t>
            </a:r>
          </a:p>
        </p:txBody>
      </p:sp>
      <p:sp>
        <p:nvSpPr>
          <p:cNvPr id="3" name="Content Placeholder 2">
            <a:extLst>
              <a:ext uri="{FF2B5EF4-FFF2-40B4-BE49-F238E27FC236}">
                <a16:creationId xmlns:a16="http://schemas.microsoft.com/office/drawing/2014/main" id="{5FD0C66F-AF0E-4CDD-8B04-BD55881A7091}"/>
              </a:ext>
            </a:extLst>
          </p:cNvPr>
          <p:cNvSpPr>
            <a:spLocks noGrp="1"/>
          </p:cNvSpPr>
          <p:nvPr>
            <p:ph idx="1"/>
          </p:nvPr>
        </p:nvSpPr>
        <p:spPr>
          <a:xfrm>
            <a:off x="1104293" y="1729361"/>
            <a:ext cx="8946541" cy="4195481"/>
          </a:xfrm>
        </p:spPr>
        <p:txBody>
          <a:bodyPr/>
          <a:lstStyle/>
          <a:p>
            <a:pPr>
              <a:buFont typeface="Arial" panose="020B0604020202020204" pitchFamily="34" charset="0"/>
              <a:buChar char="•"/>
            </a:pPr>
            <a:r>
              <a:rPr lang="en-US" dirty="0"/>
              <a:t>To keep track of where that feature was, we create a map and put the value of the filter at that place</a:t>
            </a:r>
          </a:p>
        </p:txBody>
      </p:sp>
      <p:pic>
        <p:nvPicPr>
          <p:cNvPr id="4" name="Content Placeholder 3">
            <a:extLst>
              <a:ext uri="{FF2B5EF4-FFF2-40B4-BE49-F238E27FC236}">
                <a16:creationId xmlns:a16="http://schemas.microsoft.com/office/drawing/2014/main" id="{4FCDE98B-30D4-4FD4-8C48-232FC70BC8DA}"/>
              </a:ext>
            </a:extLst>
          </p:cNvPr>
          <p:cNvPicPr>
            <a:picLocks noChangeAspect="1"/>
          </p:cNvPicPr>
          <p:nvPr/>
        </p:nvPicPr>
        <p:blipFill>
          <a:blip r:embed="rId2"/>
          <a:stretch>
            <a:fillRect/>
          </a:stretch>
        </p:blipFill>
        <p:spPr>
          <a:xfrm>
            <a:off x="1435191" y="2563609"/>
            <a:ext cx="4391611" cy="2650872"/>
          </a:xfrm>
          <a:prstGeom prst="rect">
            <a:avLst/>
          </a:prstGeom>
        </p:spPr>
      </p:pic>
      <p:pic>
        <p:nvPicPr>
          <p:cNvPr id="5" name="Picture 4">
            <a:extLst>
              <a:ext uri="{FF2B5EF4-FFF2-40B4-BE49-F238E27FC236}">
                <a16:creationId xmlns:a16="http://schemas.microsoft.com/office/drawing/2014/main" id="{A7FEED7B-50DA-442B-AF6D-4A77DE9A8AE5}"/>
              </a:ext>
            </a:extLst>
          </p:cNvPr>
          <p:cNvPicPr>
            <a:picLocks noChangeAspect="1"/>
          </p:cNvPicPr>
          <p:nvPr/>
        </p:nvPicPr>
        <p:blipFill>
          <a:blip r:embed="rId3"/>
          <a:stretch>
            <a:fillRect/>
          </a:stretch>
        </p:blipFill>
        <p:spPr>
          <a:xfrm>
            <a:off x="6520303" y="2563609"/>
            <a:ext cx="1900719" cy="1400530"/>
          </a:xfrm>
          <a:prstGeom prst="rect">
            <a:avLst/>
          </a:prstGeom>
        </p:spPr>
      </p:pic>
      <p:pic>
        <p:nvPicPr>
          <p:cNvPr id="6" name="Picture 5">
            <a:extLst>
              <a:ext uri="{FF2B5EF4-FFF2-40B4-BE49-F238E27FC236}">
                <a16:creationId xmlns:a16="http://schemas.microsoft.com/office/drawing/2014/main" id="{2CF0347D-C265-4C00-8153-9BA39B845E08}"/>
              </a:ext>
            </a:extLst>
          </p:cNvPr>
          <p:cNvPicPr>
            <a:picLocks noChangeAspect="1"/>
          </p:cNvPicPr>
          <p:nvPr/>
        </p:nvPicPr>
        <p:blipFill>
          <a:blip r:embed="rId4"/>
          <a:stretch>
            <a:fillRect/>
          </a:stretch>
        </p:blipFill>
        <p:spPr>
          <a:xfrm>
            <a:off x="6096000" y="4361015"/>
            <a:ext cx="5619750" cy="2143125"/>
          </a:xfrm>
          <a:prstGeom prst="rect">
            <a:avLst/>
          </a:prstGeom>
        </p:spPr>
      </p:pic>
    </p:spTree>
    <p:extLst>
      <p:ext uri="{BB962C8B-B14F-4D97-AF65-F5344CB8AC3E}">
        <p14:creationId xmlns:p14="http://schemas.microsoft.com/office/powerpoint/2010/main" val="3092245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452-1BEA-40A1-B989-EBF8E2ED0EF0}"/>
              </a:ext>
            </a:extLst>
          </p:cNvPr>
          <p:cNvSpPr>
            <a:spLocks noGrp="1"/>
          </p:cNvSpPr>
          <p:nvPr>
            <p:ph type="title"/>
          </p:nvPr>
        </p:nvSpPr>
        <p:spPr>
          <a:xfrm>
            <a:off x="648930" y="629266"/>
            <a:ext cx="9252154" cy="1223983"/>
          </a:xfrm>
        </p:spPr>
        <p:txBody>
          <a:bodyPr>
            <a:normAutofit/>
          </a:bodyPr>
          <a:lstStyle/>
          <a:p>
            <a:pPr algn="ctr"/>
            <a:r>
              <a:rPr lang="en-US" b="1" dirty="0">
                <a:solidFill>
                  <a:schemeClr val="tx1"/>
                </a:solidFill>
              </a:rPr>
              <a:t>Convolution Layer output</a:t>
            </a:r>
          </a:p>
        </p:txBody>
      </p:sp>
      <p:sp>
        <p:nvSpPr>
          <p:cNvPr id="3" name="Content Placeholder 2">
            <a:extLst>
              <a:ext uri="{FF2B5EF4-FFF2-40B4-BE49-F238E27FC236}">
                <a16:creationId xmlns:a16="http://schemas.microsoft.com/office/drawing/2014/main" id="{F8E98CED-702C-464F-89D2-89ECD3AA8550}"/>
              </a:ext>
            </a:extLst>
          </p:cNvPr>
          <p:cNvSpPr>
            <a:spLocks noGrp="1"/>
          </p:cNvSpPr>
          <p:nvPr>
            <p:ph idx="1"/>
          </p:nvPr>
        </p:nvSpPr>
        <p:spPr>
          <a:xfrm>
            <a:off x="1103311" y="2052214"/>
            <a:ext cx="4338409" cy="4196185"/>
          </a:xfrm>
        </p:spPr>
        <p:txBody>
          <a:bodyPr>
            <a:normAutofit/>
          </a:bodyPr>
          <a:lstStyle/>
          <a:p>
            <a:pPr>
              <a:buFont typeface="Arial" panose="020B0604020202020204" pitchFamily="34" charset="0"/>
              <a:buChar char="•"/>
            </a:pPr>
            <a:r>
              <a:rPr lang="en-US" dirty="0"/>
              <a:t>Move the feature to every other positions of the image and the output is tabulated</a:t>
            </a:r>
          </a:p>
          <a:p>
            <a:pPr marL="0" indent="0">
              <a:buNone/>
            </a:pPr>
            <a:endParaRPr lang="en-US" dirty="0"/>
          </a:p>
        </p:txBody>
      </p:sp>
      <p:pic>
        <p:nvPicPr>
          <p:cNvPr id="5" name="Picture 4">
            <a:extLst>
              <a:ext uri="{FF2B5EF4-FFF2-40B4-BE49-F238E27FC236}">
                <a16:creationId xmlns:a16="http://schemas.microsoft.com/office/drawing/2014/main" id="{138481E9-0C81-4242-AA5A-3E83AA038BA3}"/>
              </a:ext>
            </a:extLst>
          </p:cNvPr>
          <p:cNvPicPr>
            <a:picLocks noChangeAspect="1"/>
          </p:cNvPicPr>
          <p:nvPr/>
        </p:nvPicPr>
        <p:blipFill>
          <a:blip r:embed="rId2"/>
          <a:stretch>
            <a:fillRect/>
          </a:stretch>
        </p:blipFill>
        <p:spPr>
          <a:xfrm>
            <a:off x="6091916" y="2194534"/>
            <a:ext cx="5451627" cy="391154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2045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419D-E2E9-463B-BC04-9D17CEA70965}"/>
              </a:ext>
            </a:extLst>
          </p:cNvPr>
          <p:cNvSpPr>
            <a:spLocks noGrp="1"/>
          </p:cNvSpPr>
          <p:nvPr>
            <p:ph type="title"/>
          </p:nvPr>
        </p:nvSpPr>
        <p:spPr/>
        <p:txBody>
          <a:bodyPr/>
          <a:lstStyle/>
          <a:p>
            <a:pPr algn="ctr"/>
            <a:r>
              <a:rPr lang="en-US" b="1" dirty="0">
                <a:solidFill>
                  <a:schemeClr val="tx1"/>
                </a:solidFill>
              </a:rPr>
              <a:t>Convolution Layer Output</a:t>
            </a:r>
          </a:p>
        </p:txBody>
      </p:sp>
      <p:sp>
        <p:nvSpPr>
          <p:cNvPr id="3" name="Content Placeholder 2">
            <a:extLst>
              <a:ext uri="{FF2B5EF4-FFF2-40B4-BE49-F238E27FC236}">
                <a16:creationId xmlns:a16="http://schemas.microsoft.com/office/drawing/2014/main" id="{BF35F894-6808-40D7-9190-0C7FADC129D1}"/>
              </a:ext>
            </a:extLst>
          </p:cNvPr>
          <p:cNvSpPr>
            <a:spLocks noGrp="1"/>
          </p:cNvSpPr>
          <p:nvPr>
            <p:ph idx="1"/>
          </p:nvPr>
        </p:nvSpPr>
        <p:spPr>
          <a:xfrm>
            <a:off x="1103312" y="1237958"/>
            <a:ext cx="8946541" cy="5010442"/>
          </a:xfrm>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Perform the convolution with every other filters</a:t>
            </a:r>
          </a:p>
        </p:txBody>
      </p:sp>
      <p:pic>
        <p:nvPicPr>
          <p:cNvPr id="4" name="Picture 3">
            <a:extLst>
              <a:ext uri="{FF2B5EF4-FFF2-40B4-BE49-F238E27FC236}">
                <a16:creationId xmlns:a16="http://schemas.microsoft.com/office/drawing/2014/main" id="{F68771DE-4535-4195-8685-949F9C28D078}"/>
              </a:ext>
            </a:extLst>
          </p:cNvPr>
          <p:cNvPicPr>
            <a:picLocks noChangeAspect="1"/>
          </p:cNvPicPr>
          <p:nvPr/>
        </p:nvPicPr>
        <p:blipFill>
          <a:blip r:embed="rId2"/>
          <a:stretch>
            <a:fillRect/>
          </a:stretch>
        </p:blipFill>
        <p:spPr>
          <a:xfrm>
            <a:off x="618088" y="2363372"/>
            <a:ext cx="7768785" cy="3774249"/>
          </a:xfrm>
          <a:prstGeom prst="rect">
            <a:avLst/>
          </a:prstGeom>
        </p:spPr>
      </p:pic>
      <p:pic>
        <p:nvPicPr>
          <p:cNvPr id="5" name="Picture 4">
            <a:extLst>
              <a:ext uri="{FF2B5EF4-FFF2-40B4-BE49-F238E27FC236}">
                <a16:creationId xmlns:a16="http://schemas.microsoft.com/office/drawing/2014/main" id="{774165E7-D8BD-49F8-9DF9-9F8D6B7AFE87}"/>
              </a:ext>
            </a:extLst>
          </p:cNvPr>
          <p:cNvPicPr>
            <a:picLocks noChangeAspect="1"/>
          </p:cNvPicPr>
          <p:nvPr/>
        </p:nvPicPr>
        <p:blipFill>
          <a:blip r:embed="rId3"/>
          <a:stretch>
            <a:fillRect/>
          </a:stretch>
        </p:blipFill>
        <p:spPr>
          <a:xfrm>
            <a:off x="8569753" y="2363372"/>
            <a:ext cx="1862456" cy="3774249"/>
          </a:xfrm>
          <a:prstGeom prst="rect">
            <a:avLst/>
          </a:prstGeom>
        </p:spPr>
      </p:pic>
    </p:spTree>
    <p:extLst>
      <p:ext uri="{BB962C8B-B14F-4D97-AF65-F5344CB8AC3E}">
        <p14:creationId xmlns:p14="http://schemas.microsoft.com/office/powerpoint/2010/main" val="156411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3642-D293-494F-A31D-DDB59D8E58FF}"/>
              </a:ext>
            </a:extLst>
          </p:cNvPr>
          <p:cNvSpPr>
            <a:spLocks noGrp="1"/>
          </p:cNvSpPr>
          <p:nvPr>
            <p:ph type="title"/>
          </p:nvPr>
        </p:nvSpPr>
        <p:spPr/>
        <p:txBody>
          <a:bodyPr/>
          <a:lstStyle/>
          <a:p>
            <a:r>
              <a:rPr lang="en-US" dirty="0"/>
              <a:t>ReLU Layer</a:t>
            </a:r>
          </a:p>
        </p:txBody>
      </p:sp>
      <p:sp>
        <p:nvSpPr>
          <p:cNvPr id="3" name="Content Placeholder 2">
            <a:extLst>
              <a:ext uri="{FF2B5EF4-FFF2-40B4-BE49-F238E27FC236}">
                <a16:creationId xmlns:a16="http://schemas.microsoft.com/office/drawing/2014/main" id="{1F7C748F-42F0-4574-85BC-01A170A847F5}"/>
              </a:ext>
            </a:extLst>
          </p:cNvPr>
          <p:cNvSpPr>
            <a:spLocks noGrp="1"/>
          </p:cNvSpPr>
          <p:nvPr>
            <p:ph idx="1"/>
          </p:nvPr>
        </p:nvSpPr>
        <p:spPr>
          <a:xfrm>
            <a:off x="1103312" y="1350497"/>
            <a:ext cx="9771014" cy="4897901"/>
          </a:xfrm>
        </p:spPr>
        <p:txBody>
          <a:bodyPr/>
          <a:lstStyle/>
          <a:p>
            <a:pPr>
              <a:buFont typeface="Arial" panose="020B0604020202020204" pitchFamily="34" charset="0"/>
              <a:buChar char="•"/>
            </a:pPr>
            <a:r>
              <a:rPr lang="en-US" dirty="0"/>
              <a:t>ReLU – Rectified Linear Unit</a:t>
            </a:r>
          </a:p>
          <a:p>
            <a:pPr>
              <a:buFont typeface="Arial" panose="020B0604020202020204" pitchFamily="34" charset="0"/>
              <a:buChar char="•"/>
            </a:pPr>
            <a:r>
              <a:rPr lang="en-US" dirty="0"/>
              <a:t>Activation function that activates a node if the input is above certain quantity and has linear relationship with the dependent variable.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1028" name="Picture 4" descr="Image result for ReLU function">
            <a:extLst>
              <a:ext uri="{FF2B5EF4-FFF2-40B4-BE49-F238E27FC236}">
                <a16:creationId xmlns:a16="http://schemas.microsoft.com/office/drawing/2014/main" id="{B09B344B-159A-4695-B7AD-4013DB990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280"/>
          <a:stretch/>
        </p:blipFill>
        <p:spPr bwMode="auto">
          <a:xfrm>
            <a:off x="3179298" y="2800642"/>
            <a:ext cx="4630672" cy="360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87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720E-02F0-4CEC-8917-9D5B0C59D818}"/>
              </a:ext>
            </a:extLst>
          </p:cNvPr>
          <p:cNvSpPr>
            <a:spLocks noGrp="1"/>
          </p:cNvSpPr>
          <p:nvPr>
            <p:ph type="title"/>
          </p:nvPr>
        </p:nvSpPr>
        <p:spPr>
          <a:xfrm>
            <a:off x="645130" y="609601"/>
            <a:ext cx="9404723" cy="1400530"/>
          </a:xfrm>
        </p:spPr>
        <p:txBody>
          <a:bodyPr/>
          <a:lstStyle/>
          <a:p>
            <a:pPr algn="ctr"/>
            <a:r>
              <a:rPr lang="en-US" b="1" dirty="0">
                <a:solidFill>
                  <a:schemeClr val="tx1"/>
                </a:solidFill>
              </a:rPr>
              <a:t>Output of one feature</a:t>
            </a:r>
          </a:p>
        </p:txBody>
      </p:sp>
      <p:sp>
        <p:nvSpPr>
          <p:cNvPr id="3" name="Content Placeholder 2">
            <a:extLst>
              <a:ext uri="{FF2B5EF4-FFF2-40B4-BE49-F238E27FC236}">
                <a16:creationId xmlns:a16="http://schemas.microsoft.com/office/drawing/2014/main" id="{82EC46D9-47C7-4F2C-AF8A-760D1086FA76}"/>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32E36CCC-6C61-4E55-B7BA-939E31B79F25}"/>
              </a:ext>
            </a:extLst>
          </p:cNvPr>
          <p:cNvPicPr>
            <a:picLocks noChangeAspect="1"/>
          </p:cNvPicPr>
          <p:nvPr/>
        </p:nvPicPr>
        <p:blipFill>
          <a:blip r:embed="rId2"/>
          <a:stretch>
            <a:fillRect/>
          </a:stretch>
        </p:blipFill>
        <p:spPr>
          <a:xfrm>
            <a:off x="1186124" y="2052918"/>
            <a:ext cx="9404723" cy="4000395"/>
          </a:xfrm>
          <a:prstGeom prst="rect">
            <a:avLst/>
          </a:prstGeom>
        </p:spPr>
      </p:pic>
    </p:spTree>
    <p:extLst>
      <p:ext uri="{BB962C8B-B14F-4D97-AF65-F5344CB8AC3E}">
        <p14:creationId xmlns:p14="http://schemas.microsoft.com/office/powerpoint/2010/main" val="160044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66612" b="-581"/>
          <a:stretch/>
        </p:blipFill>
        <p:spPr>
          <a:xfrm>
            <a:off x="720783" y="1679065"/>
            <a:ext cx="2183296" cy="2885946"/>
          </a:xfrm>
          <a:prstGeom prst="rect">
            <a:avLst/>
          </a:prstGeom>
        </p:spPr>
      </p:pic>
      <p:sp>
        <p:nvSpPr>
          <p:cNvPr id="2" name="Title 1"/>
          <p:cNvSpPr>
            <a:spLocks noGrp="1"/>
          </p:cNvSpPr>
          <p:nvPr>
            <p:ph type="title"/>
          </p:nvPr>
        </p:nvSpPr>
        <p:spPr>
          <a:xfrm>
            <a:off x="838200" y="464264"/>
            <a:ext cx="10515600" cy="1325563"/>
          </a:xfrm>
        </p:spPr>
        <p:txBody>
          <a:bodyPr/>
          <a:lstStyle/>
          <a:p>
            <a:pPr algn="ctr"/>
            <a:r>
              <a:rPr lang="en-US" b="1" dirty="0">
                <a:solidFill>
                  <a:schemeClr val="tx1"/>
                </a:solidFill>
              </a:rPr>
              <a:t>Bibliography</a:t>
            </a:r>
          </a:p>
        </p:txBody>
      </p:sp>
      <p:sp>
        <p:nvSpPr>
          <p:cNvPr id="3" name="Content Placeholder 2"/>
          <p:cNvSpPr>
            <a:spLocks noGrp="1"/>
          </p:cNvSpPr>
          <p:nvPr>
            <p:ph idx="1"/>
          </p:nvPr>
        </p:nvSpPr>
        <p:spPr>
          <a:xfrm>
            <a:off x="3016529" y="2774477"/>
            <a:ext cx="10515600" cy="2063928"/>
          </a:xfrm>
        </p:spPr>
        <p:txBody>
          <a:bodyPr>
            <a:normAutofit fontScale="62500" lnSpcReduction="20000"/>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lgn="ctr">
              <a:buNone/>
            </a:pPr>
            <a:r>
              <a:rPr lang="en-US" sz="2200" dirty="0"/>
              <a:t> </a:t>
            </a:r>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681913176"/>
              </p:ext>
            </p:extLst>
          </p:nvPr>
        </p:nvGraphicFramePr>
        <p:xfrm>
          <a:off x="3302423" y="1679065"/>
          <a:ext cx="8218944" cy="2325541"/>
        </p:xfrm>
        <a:graphic>
          <a:graphicData uri="http://schemas.openxmlformats.org/drawingml/2006/table">
            <a:tbl>
              <a:tblPr>
                <a:tableStyleId>{5C22544A-7EE6-4342-B048-85BDC9FD1C3A}</a:tableStyleId>
              </a:tblPr>
              <a:tblGrid>
                <a:gridCol w="2631295">
                  <a:extLst>
                    <a:ext uri="{9D8B030D-6E8A-4147-A177-3AD203B41FA5}">
                      <a16:colId xmlns:a16="http://schemas.microsoft.com/office/drawing/2014/main" val="392874625"/>
                    </a:ext>
                  </a:extLst>
                </a:gridCol>
                <a:gridCol w="1993108">
                  <a:extLst>
                    <a:ext uri="{9D8B030D-6E8A-4147-A177-3AD203B41FA5}">
                      <a16:colId xmlns:a16="http://schemas.microsoft.com/office/drawing/2014/main" val="2668729053"/>
                    </a:ext>
                  </a:extLst>
                </a:gridCol>
                <a:gridCol w="3594541">
                  <a:extLst>
                    <a:ext uri="{9D8B030D-6E8A-4147-A177-3AD203B41FA5}">
                      <a16:colId xmlns:a16="http://schemas.microsoft.com/office/drawing/2014/main" val="3630359223"/>
                    </a:ext>
                  </a:extLst>
                </a:gridCol>
              </a:tblGrid>
              <a:tr h="0">
                <a:tc>
                  <a:txBody>
                    <a:bodyPr/>
                    <a:lstStyle/>
                    <a:p>
                      <a:pPr algn="ctr" fontAlgn="ctr"/>
                      <a:r>
                        <a:rPr lang="en-US" sz="1800" b="1" u="none" strike="noStrike" dirty="0">
                          <a:effectLst/>
                        </a:rPr>
                        <a:t>Author Name</a:t>
                      </a:r>
                      <a:endParaRPr lang="en-US" sz="18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tc>
                  <a:txBody>
                    <a:bodyPr/>
                    <a:lstStyle/>
                    <a:p>
                      <a:pPr algn="ctr" fontAlgn="ctr"/>
                      <a:r>
                        <a:rPr lang="en-US" sz="1800" b="1" u="none" strike="noStrike" dirty="0">
                          <a:effectLst/>
                        </a:rPr>
                        <a:t>Designation</a:t>
                      </a:r>
                      <a:endParaRPr lang="en-US" sz="18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tc>
                  <a:txBody>
                    <a:bodyPr/>
                    <a:lstStyle/>
                    <a:p>
                      <a:pPr algn="ctr" fontAlgn="ctr"/>
                      <a:r>
                        <a:rPr lang="en-US" sz="1800" b="1" u="none" strike="noStrike" dirty="0">
                          <a:effectLst/>
                        </a:rPr>
                        <a:t>University</a:t>
                      </a:r>
                      <a:endParaRPr lang="en-US" sz="18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1351277014"/>
                  </a:ext>
                </a:extLst>
              </a:tr>
              <a:tr h="359392">
                <a:tc>
                  <a:txBody>
                    <a:bodyPr/>
                    <a:lstStyle/>
                    <a:p>
                      <a:pPr algn="ctr" fontAlgn="ctr"/>
                      <a:r>
                        <a:rPr lang="en-US" sz="1800" b="0" i="0" u="none" strike="noStrike" dirty="0">
                          <a:solidFill>
                            <a:srgbClr val="000000"/>
                          </a:solidFill>
                          <a:effectLst/>
                          <a:latin typeface="Calibri" panose="020F0502020204030204" pitchFamily="34" charset="0"/>
                        </a:rPr>
                        <a:t>Rikiya Yamashita</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Research Fellow, Pathology</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Memorial Sloan Kettering Cancer Center</a:t>
                      </a:r>
                    </a:p>
                  </a:txBody>
                  <a:tcPr marL="9525" marR="9525" marT="9525" marB="0" anchor="ctr"/>
                </a:tc>
                <a:extLst>
                  <a:ext uri="{0D108BD9-81ED-4DB2-BD59-A6C34878D82A}">
                    <a16:rowId xmlns:a16="http://schemas.microsoft.com/office/drawing/2014/main" val="1638626707"/>
                  </a:ext>
                </a:extLst>
              </a:tr>
              <a:tr h="367201">
                <a:tc>
                  <a:txBody>
                    <a:bodyPr/>
                    <a:lstStyle/>
                    <a:p>
                      <a:pPr algn="ctr" fontAlgn="ctr"/>
                      <a:r>
                        <a:rPr lang="en-US" sz="1800" b="0" i="0" u="none" strike="noStrike" dirty="0">
                          <a:solidFill>
                            <a:srgbClr val="000000"/>
                          </a:solidFill>
                          <a:effectLst/>
                          <a:latin typeface="Calibri" panose="020F0502020204030204" pitchFamily="34" charset="0"/>
                        </a:rPr>
                        <a:t>Mizuho Nishio</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M.D., Ph.D.</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Kyoto University</a:t>
                      </a:r>
                    </a:p>
                  </a:txBody>
                  <a:tcPr marL="9525" marR="9525" marT="9525" marB="0" anchor="ctr"/>
                </a:tc>
                <a:extLst>
                  <a:ext uri="{0D108BD9-81ED-4DB2-BD59-A6C34878D82A}">
                    <a16:rowId xmlns:a16="http://schemas.microsoft.com/office/drawing/2014/main" val="3280905290"/>
                  </a:ext>
                </a:extLst>
              </a:tr>
              <a:tr h="359392">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Richard Kinh Gian Do</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Doctor, Radiologist</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Memorial Sloan Kettering Cancer Center</a:t>
                      </a:r>
                    </a:p>
                  </a:txBody>
                  <a:tcPr marL="9525" marR="9525" marT="9525" marB="0" anchor="ctr"/>
                </a:tc>
                <a:extLst>
                  <a:ext uri="{0D108BD9-81ED-4DB2-BD59-A6C34878D82A}">
                    <a16:rowId xmlns:a16="http://schemas.microsoft.com/office/drawing/2014/main" val="2989234428"/>
                  </a:ext>
                </a:extLst>
              </a:tr>
              <a:tr h="359392">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Kaori Togashi</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Department Chair of Medical School</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Kyoto University</a:t>
                      </a:r>
                    </a:p>
                  </a:txBody>
                  <a:tcPr marL="9525" marR="9525" marT="9525" marB="0" anchor="ctr"/>
                </a:tc>
                <a:extLst>
                  <a:ext uri="{0D108BD9-81ED-4DB2-BD59-A6C34878D82A}">
                    <a16:rowId xmlns:a16="http://schemas.microsoft.com/office/drawing/2014/main" val="1732556556"/>
                  </a:ext>
                </a:extLst>
              </a:tr>
            </a:tbl>
          </a:graphicData>
        </a:graphic>
      </p:graphicFrame>
      <p:sp>
        <p:nvSpPr>
          <p:cNvPr id="5" name="Rectangle 4"/>
          <p:cNvSpPr/>
          <p:nvPr/>
        </p:nvSpPr>
        <p:spPr>
          <a:xfrm>
            <a:off x="1117342" y="4695903"/>
            <a:ext cx="7402942" cy="2862322"/>
          </a:xfrm>
          <a:prstGeom prst="rect">
            <a:avLst/>
          </a:prstGeom>
        </p:spPr>
        <p:txBody>
          <a:bodyPr wrap="square">
            <a:spAutoFit/>
          </a:bodyPr>
          <a:lstStyle/>
          <a:p>
            <a:r>
              <a:rPr lang="en-US" b="1" dirty="0"/>
              <a:t>		               </a:t>
            </a:r>
            <a:endParaRPr lang="en-US" dirty="0">
              <a:latin typeface="Arial" panose="020B0604020202020204" pitchFamily="34" charset="0"/>
            </a:endParaRPr>
          </a:p>
          <a:p>
            <a:endParaRPr lang="en-US" b="1" dirty="0"/>
          </a:p>
          <a:p>
            <a:r>
              <a:rPr lang="en-US" b="1" dirty="0"/>
              <a:t>                                         Published online : 22 June 2018</a:t>
            </a:r>
            <a:r>
              <a:rPr lang="en-US" dirty="0"/>
              <a:t> </a:t>
            </a:r>
          </a:p>
          <a:p>
            <a:endParaRPr lang="en-US" dirty="0"/>
          </a:p>
          <a:p>
            <a:r>
              <a:rPr lang="en-US" b="1" dirty="0"/>
              <a:t>          </a:t>
            </a:r>
          </a:p>
          <a:p>
            <a:endParaRPr lang="en-US" dirty="0"/>
          </a:p>
          <a:p>
            <a:endParaRPr lang="en-US" dirty="0"/>
          </a:p>
          <a:p>
            <a:endParaRPr lang="en-US" dirty="0"/>
          </a:p>
          <a:p>
            <a:endParaRPr lang="en-US"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674" y="4695903"/>
            <a:ext cx="1687594" cy="1651224"/>
          </a:xfrm>
          <a:prstGeom prst="rect">
            <a:avLst/>
          </a:prstGeom>
        </p:spPr>
      </p:pic>
    </p:spTree>
    <p:extLst>
      <p:ext uri="{BB962C8B-B14F-4D97-AF65-F5344CB8AC3E}">
        <p14:creationId xmlns:p14="http://schemas.microsoft.com/office/powerpoint/2010/main" val="334671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3136-5323-4473-BDA9-3659347B4C2F}"/>
              </a:ext>
            </a:extLst>
          </p:cNvPr>
          <p:cNvSpPr>
            <a:spLocks noGrp="1"/>
          </p:cNvSpPr>
          <p:nvPr>
            <p:ph type="title"/>
          </p:nvPr>
        </p:nvSpPr>
        <p:spPr/>
        <p:txBody>
          <a:bodyPr/>
          <a:lstStyle/>
          <a:p>
            <a:pPr algn="ctr"/>
            <a:r>
              <a:rPr lang="en-US" b="1" dirty="0">
                <a:solidFill>
                  <a:schemeClr val="tx1"/>
                </a:solidFill>
              </a:rPr>
              <a:t>Pooling Layer</a:t>
            </a:r>
          </a:p>
        </p:txBody>
      </p:sp>
      <p:sp>
        <p:nvSpPr>
          <p:cNvPr id="3" name="Content Placeholder 2">
            <a:extLst>
              <a:ext uri="{FF2B5EF4-FFF2-40B4-BE49-F238E27FC236}">
                <a16:creationId xmlns:a16="http://schemas.microsoft.com/office/drawing/2014/main" id="{1F1DCC95-1389-42CB-B60D-FA905A15363B}"/>
              </a:ext>
            </a:extLst>
          </p:cNvPr>
          <p:cNvSpPr>
            <a:spLocks noGrp="1"/>
          </p:cNvSpPr>
          <p:nvPr>
            <p:ph idx="1"/>
          </p:nvPr>
        </p:nvSpPr>
        <p:spPr>
          <a:xfrm>
            <a:off x="1103312" y="1378634"/>
            <a:ext cx="9574066" cy="4869765"/>
          </a:xfrm>
        </p:spPr>
        <p:txBody>
          <a:bodyPr/>
          <a:lstStyle/>
          <a:p>
            <a:pPr>
              <a:buFont typeface="Arial" panose="020B0604020202020204" pitchFamily="34" charset="0"/>
              <a:buChar char="•"/>
            </a:pPr>
            <a:r>
              <a:rPr lang="en-US" dirty="0"/>
              <a:t>Shrink the image stack to smaller size</a:t>
            </a:r>
          </a:p>
          <a:p>
            <a:pPr>
              <a:buFont typeface="Arial" panose="020B0604020202020204" pitchFamily="34" charset="0"/>
              <a:buChar char="•"/>
            </a:pPr>
            <a:r>
              <a:rPr lang="en-US" dirty="0"/>
              <a:t>Window size(usually 2 or 3), strides(usually 2)</a:t>
            </a:r>
          </a:p>
          <a:p>
            <a:pPr>
              <a:buFont typeface="Arial" panose="020B0604020202020204" pitchFamily="34" charset="0"/>
              <a:buChar char="•"/>
            </a:pPr>
            <a:r>
              <a:rPr lang="en-US" dirty="0"/>
              <a:t>Take the maximum value</a:t>
            </a:r>
          </a:p>
          <a:p>
            <a:pPr>
              <a:buFont typeface="Arial" panose="020B0604020202020204" pitchFamily="34" charset="0"/>
              <a:buChar char="•"/>
            </a:pPr>
            <a:r>
              <a:rPr lang="en-US" dirty="0"/>
              <a:t>Convolution </a:t>
            </a:r>
            <a:r>
              <a:rPr lang="en-US" dirty="0">
                <a:sym typeface="Wingdings" panose="05000000000000000000" pitchFamily="2" charset="2"/>
              </a:rPr>
              <a:t> ReLU  Pooling</a:t>
            </a:r>
            <a:endParaRPr lang="en-US" dirty="0"/>
          </a:p>
        </p:txBody>
      </p:sp>
      <p:pic>
        <p:nvPicPr>
          <p:cNvPr id="4" name="Picture 3">
            <a:extLst>
              <a:ext uri="{FF2B5EF4-FFF2-40B4-BE49-F238E27FC236}">
                <a16:creationId xmlns:a16="http://schemas.microsoft.com/office/drawing/2014/main" id="{EEAB15CD-C0D5-4C5A-BE3B-6FAAE26AF97F}"/>
              </a:ext>
            </a:extLst>
          </p:cNvPr>
          <p:cNvPicPr>
            <a:picLocks noChangeAspect="1"/>
          </p:cNvPicPr>
          <p:nvPr/>
        </p:nvPicPr>
        <p:blipFill>
          <a:blip r:embed="rId2"/>
          <a:stretch>
            <a:fillRect/>
          </a:stretch>
        </p:blipFill>
        <p:spPr>
          <a:xfrm>
            <a:off x="2072475" y="3291840"/>
            <a:ext cx="7020614" cy="2780860"/>
          </a:xfrm>
          <a:prstGeom prst="rect">
            <a:avLst/>
          </a:prstGeom>
        </p:spPr>
      </p:pic>
    </p:spTree>
    <p:extLst>
      <p:ext uri="{BB962C8B-B14F-4D97-AF65-F5344CB8AC3E}">
        <p14:creationId xmlns:p14="http://schemas.microsoft.com/office/powerpoint/2010/main" val="258798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65E0-F599-46F5-B26E-E2F6F2C9573D}"/>
              </a:ext>
            </a:extLst>
          </p:cNvPr>
          <p:cNvSpPr>
            <a:spLocks noGrp="1"/>
          </p:cNvSpPr>
          <p:nvPr>
            <p:ph type="title"/>
          </p:nvPr>
        </p:nvSpPr>
        <p:spPr/>
        <p:txBody>
          <a:bodyPr/>
          <a:lstStyle/>
          <a:p>
            <a:pPr algn="ctr"/>
            <a:r>
              <a:rPr lang="en-US" b="1" dirty="0">
                <a:solidFill>
                  <a:schemeClr val="tx1"/>
                </a:solidFill>
              </a:rPr>
              <a:t>Fully Connected Layer</a:t>
            </a:r>
          </a:p>
        </p:txBody>
      </p:sp>
      <p:sp>
        <p:nvSpPr>
          <p:cNvPr id="3" name="Content Placeholder 2">
            <a:extLst>
              <a:ext uri="{FF2B5EF4-FFF2-40B4-BE49-F238E27FC236}">
                <a16:creationId xmlns:a16="http://schemas.microsoft.com/office/drawing/2014/main" id="{23E9F901-30D0-406E-A581-AD8F0610191E}"/>
              </a:ext>
            </a:extLst>
          </p:cNvPr>
          <p:cNvSpPr>
            <a:spLocks noGrp="1"/>
          </p:cNvSpPr>
          <p:nvPr>
            <p:ph idx="1"/>
          </p:nvPr>
        </p:nvSpPr>
        <p:spPr>
          <a:xfrm>
            <a:off x="1103312" y="1434906"/>
            <a:ext cx="10066436" cy="4813494"/>
          </a:xfrm>
        </p:spPr>
        <p:txBody>
          <a:bodyPr/>
          <a:lstStyle/>
          <a:p>
            <a:pPr>
              <a:buFont typeface="Arial" panose="020B0604020202020204" pitchFamily="34" charset="0"/>
              <a:buChar char="•"/>
            </a:pPr>
            <a:r>
              <a:rPr lang="en-US" dirty="0"/>
              <a:t>This is the final layer where the actual classification happens</a:t>
            </a:r>
          </a:p>
          <a:p>
            <a:pPr>
              <a:buFont typeface="Arial" panose="020B0604020202020204" pitchFamily="34" charset="0"/>
              <a:buChar char="•"/>
            </a:pPr>
            <a:r>
              <a:rPr lang="en-US" dirty="0"/>
              <a:t>The filtered and shrinked images are put into single list.</a:t>
            </a:r>
          </a:p>
          <a:p>
            <a:pPr>
              <a:buFont typeface="Arial" panose="020B0604020202020204" pitchFamily="34" charset="0"/>
              <a:buChar char="•"/>
            </a:pPr>
            <a:r>
              <a:rPr lang="en-US" dirty="0"/>
              <a:t>Stacking up the layers</a:t>
            </a:r>
          </a:p>
          <a:p>
            <a:pPr>
              <a:buFont typeface="Arial" panose="020B0604020202020204" pitchFamily="34" charset="0"/>
              <a:buChar char="•"/>
            </a:pPr>
            <a:r>
              <a:rPr lang="en-US" dirty="0"/>
              <a:t>Repeat Convolution, </a:t>
            </a:r>
            <a:r>
              <a:rPr lang="en-US" dirty="0" err="1"/>
              <a:t>ReLU</a:t>
            </a:r>
            <a:r>
              <a:rPr lang="en-US" dirty="0"/>
              <a:t> and pooling on the output of first iteration.</a:t>
            </a:r>
          </a:p>
          <a:p>
            <a:pPr>
              <a:buFont typeface="Arial" panose="020B0604020202020204" pitchFamily="34" charset="0"/>
              <a:buChar char="•"/>
            </a:pPr>
            <a:endParaRPr lang="en-US" dirty="0"/>
          </a:p>
          <a:p>
            <a:pPr marL="0" indent="0">
              <a:buNone/>
            </a:pPr>
            <a:endParaRPr lang="en-US" dirty="0"/>
          </a:p>
        </p:txBody>
      </p:sp>
      <p:pic>
        <p:nvPicPr>
          <p:cNvPr id="4" name="Picture 3">
            <a:extLst>
              <a:ext uri="{FF2B5EF4-FFF2-40B4-BE49-F238E27FC236}">
                <a16:creationId xmlns:a16="http://schemas.microsoft.com/office/drawing/2014/main" id="{84427532-8D81-4C3B-BFDC-AD727FE5BF84}"/>
              </a:ext>
            </a:extLst>
          </p:cNvPr>
          <p:cNvPicPr>
            <a:picLocks noChangeAspect="1"/>
          </p:cNvPicPr>
          <p:nvPr/>
        </p:nvPicPr>
        <p:blipFill>
          <a:blip r:embed="rId2"/>
          <a:stretch>
            <a:fillRect/>
          </a:stretch>
        </p:blipFill>
        <p:spPr>
          <a:xfrm>
            <a:off x="5474478" y="3222278"/>
            <a:ext cx="4119489" cy="2703415"/>
          </a:xfrm>
          <a:prstGeom prst="rect">
            <a:avLst/>
          </a:prstGeom>
        </p:spPr>
      </p:pic>
      <p:pic>
        <p:nvPicPr>
          <p:cNvPr id="5" name="Picture 4">
            <a:extLst>
              <a:ext uri="{FF2B5EF4-FFF2-40B4-BE49-F238E27FC236}">
                <a16:creationId xmlns:a16="http://schemas.microsoft.com/office/drawing/2014/main" id="{44C5094A-8F6D-421D-9077-047A8423027D}"/>
              </a:ext>
            </a:extLst>
          </p:cNvPr>
          <p:cNvPicPr>
            <a:picLocks noChangeAspect="1"/>
          </p:cNvPicPr>
          <p:nvPr/>
        </p:nvPicPr>
        <p:blipFill>
          <a:blip r:embed="rId3"/>
          <a:stretch>
            <a:fillRect/>
          </a:stretch>
        </p:blipFill>
        <p:spPr>
          <a:xfrm>
            <a:off x="2626368" y="3841653"/>
            <a:ext cx="1746340" cy="1400530"/>
          </a:xfrm>
          <a:prstGeom prst="rect">
            <a:avLst/>
          </a:prstGeom>
        </p:spPr>
      </p:pic>
    </p:spTree>
    <p:extLst>
      <p:ext uri="{BB962C8B-B14F-4D97-AF65-F5344CB8AC3E}">
        <p14:creationId xmlns:p14="http://schemas.microsoft.com/office/powerpoint/2010/main" val="168877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5E5B-9244-4B11-8C6B-419D55E1FE2A}"/>
              </a:ext>
            </a:extLst>
          </p:cNvPr>
          <p:cNvSpPr>
            <a:spLocks noGrp="1"/>
          </p:cNvSpPr>
          <p:nvPr>
            <p:ph type="title"/>
          </p:nvPr>
        </p:nvSpPr>
        <p:spPr/>
        <p:txBody>
          <a:bodyPr/>
          <a:lstStyle/>
          <a:p>
            <a:pPr algn="ctr"/>
            <a:r>
              <a:rPr lang="en-US" b="1" dirty="0"/>
              <a:t>Output</a:t>
            </a:r>
          </a:p>
        </p:txBody>
      </p:sp>
      <p:sp>
        <p:nvSpPr>
          <p:cNvPr id="3" name="Content Placeholder 2">
            <a:extLst>
              <a:ext uri="{FF2B5EF4-FFF2-40B4-BE49-F238E27FC236}">
                <a16:creationId xmlns:a16="http://schemas.microsoft.com/office/drawing/2014/main" id="{1A748AE6-59A2-4D22-933C-5C8818EB8514}"/>
              </a:ext>
            </a:extLst>
          </p:cNvPr>
          <p:cNvSpPr>
            <a:spLocks noGrp="1"/>
          </p:cNvSpPr>
          <p:nvPr>
            <p:ph idx="1"/>
          </p:nvPr>
        </p:nvSpPr>
        <p:spPr>
          <a:xfrm>
            <a:off x="1103312" y="1463040"/>
            <a:ext cx="9714743" cy="4785359"/>
          </a:xfrm>
        </p:spPr>
        <p:txBody>
          <a:bodyPr/>
          <a:lstStyle/>
          <a:p>
            <a:pPr>
              <a:buFont typeface="Arial" panose="020B0604020202020204" pitchFamily="34" charset="0"/>
              <a:buChar char="•"/>
            </a:pPr>
            <a:r>
              <a:rPr lang="en-US" dirty="0"/>
              <a:t>For ‘X’ there are different elements that are high and for ‘O’ different elements are high.</a:t>
            </a:r>
          </a:p>
        </p:txBody>
      </p:sp>
      <p:pic>
        <p:nvPicPr>
          <p:cNvPr id="4" name="Picture 3">
            <a:extLst>
              <a:ext uri="{FF2B5EF4-FFF2-40B4-BE49-F238E27FC236}">
                <a16:creationId xmlns:a16="http://schemas.microsoft.com/office/drawing/2014/main" id="{66508073-711F-4695-AF1A-F159ABB56CB2}"/>
              </a:ext>
            </a:extLst>
          </p:cNvPr>
          <p:cNvPicPr>
            <a:picLocks noChangeAspect="1"/>
          </p:cNvPicPr>
          <p:nvPr/>
        </p:nvPicPr>
        <p:blipFill>
          <a:blip r:embed="rId2"/>
          <a:stretch>
            <a:fillRect/>
          </a:stretch>
        </p:blipFill>
        <p:spPr>
          <a:xfrm>
            <a:off x="2053883" y="2697637"/>
            <a:ext cx="7636619" cy="2915372"/>
          </a:xfrm>
          <a:prstGeom prst="rect">
            <a:avLst/>
          </a:prstGeom>
        </p:spPr>
      </p:pic>
    </p:spTree>
    <p:extLst>
      <p:ext uri="{BB962C8B-B14F-4D97-AF65-F5344CB8AC3E}">
        <p14:creationId xmlns:p14="http://schemas.microsoft.com/office/powerpoint/2010/main" val="3211870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5D15-96E1-41DF-A8BD-59A73C175BF2}"/>
              </a:ext>
            </a:extLst>
          </p:cNvPr>
          <p:cNvSpPr>
            <a:spLocks noGrp="1"/>
          </p:cNvSpPr>
          <p:nvPr>
            <p:ph type="title"/>
          </p:nvPr>
        </p:nvSpPr>
        <p:spPr/>
        <p:txBody>
          <a:bodyPr/>
          <a:lstStyle/>
          <a:p>
            <a:pPr algn="ctr"/>
            <a:r>
              <a:rPr lang="en-US" b="1" dirty="0">
                <a:solidFill>
                  <a:schemeClr val="tx1"/>
                </a:solidFill>
              </a:rPr>
              <a:t>Prediction</a:t>
            </a:r>
          </a:p>
        </p:txBody>
      </p:sp>
      <p:sp>
        <p:nvSpPr>
          <p:cNvPr id="3" name="Content Placeholder 2">
            <a:extLst>
              <a:ext uri="{FF2B5EF4-FFF2-40B4-BE49-F238E27FC236}">
                <a16:creationId xmlns:a16="http://schemas.microsoft.com/office/drawing/2014/main" id="{E8AC1C6C-94C8-43F2-9BE7-0801D82D44F3}"/>
              </a:ext>
            </a:extLst>
          </p:cNvPr>
          <p:cNvSpPr>
            <a:spLocks noGrp="1"/>
          </p:cNvSpPr>
          <p:nvPr>
            <p:ph idx="1"/>
          </p:nvPr>
        </p:nvSpPr>
        <p:spPr>
          <a:xfrm>
            <a:off x="1103312" y="1505244"/>
            <a:ext cx="10136774" cy="4743156"/>
          </a:xfrm>
        </p:spPr>
        <p:txBody>
          <a:bodyPr/>
          <a:lstStyle/>
          <a:p>
            <a:pPr>
              <a:buFont typeface="Arial" panose="020B0604020202020204" pitchFamily="34" charset="0"/>
              <a:buChar char="•"/>
            </a:pPr>
            <a:r>
              <a:rPr lang="en-US" dirty="0"/>
              <a:t>List of new input image</a:t>
            </a:r>
          </a:p>
        </p:txBody>
      </p:sp>
      <p:pic>
        <p:nvPicPr>
          <p:cNvPr id="5" name="Picture 4">
            <a:extLst>
              <a:ext uri="{FF2B5EF4-FFF2-40B4-BE49-F238E27FC236}">
                <a16:creationId xmlns:a16="http://schemas.microsoft.com/office/drawing/2014/main" id="{4AC34F92-B482-47A9-9730-1D3E88D68A1A}"/>
              </a:ext>
            </a:extLst>
          </p:cNvPr>
          <p:cNvPicPr>
            <a:picLocks noChangeAspect="1"/>
          </p:cNvPicPr>
          <p:nvPr/>
        </p:nvPicPr>
        <p:blipFill>
          <a:blip r:embed="rId2"/>
          <a:stretch>
            <a:fillRect/>
          </a:stretch>
        </p:blipFill>
        <p:spPr>
          <a:xfrm>
            <a:off x="1192407" y="2266950"/>
            <a:ext cx="4686300" cy="2324100"/>
          </a:xfrm>
          <a:prstGeom prst="rect">
            <a:avLst/>
          </a:prstGeom>
        </p:spPr>
      </p:pic>
      <p:pic>
        <p:nvPicPr>
          <p:cNvPr id="6" name="Picture 5">
            <a:extLst>
              <a:ext uri="{FF2B5EF4-FFF2-40B4-BE49-F238E27FC236}">
                <a16:creationId xmlns:a16="http://schemas.microsoft.com/office/drawing/2014/main" id="{726B1338-4FD3-440A-86E5-EDD058B6FCB7}"/>
              </a:ext>
            </a:extLst>
          </p:cNvPr>
          <p:cNvPicPr>
            <a:picLocks noChangeAspect="1"/>
          </p:cNvPicPr>
          <p:nvPr/>
        </p:nvPicPr>
        <p:blipFill>
          <a:blip r:embed="rId3"/>
          <a:stretch>
            <a:fillRect/>
          </a:stretch>
        </p:blipFill>
        <p:spPr>
          <a:xfrm>
            <a:off x="6106709" y="2266950"/>
            <a:ext cx="4905375" cy="2295525"/>
          </a:xfrm>
          <a:prstGeom prst="rect">
            <a:avLst/>
          </a:prstGeom>
        </p:spPr>
      </p:pic>
    </p:spTree>
    <p:extLst>
      <p:ext uri="{BB962C8B-B14F-4D97-AF65-F5344CB8AC3E}">
        <p14:creationId xmlns:p14="http://schemas.microsoft.com/office/powerpoint/2010/main" val="3803499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C2F6-E89C-473E-A948-8D8426B0FAD2}"/>
              </a:ext>
            </a:extLst>
          </p:cNvPr>
          <p:cNvSpPr>
            <a:spLocks noGrp="1"/>
          </p:cNvSpPr>
          <p:nvPr>
            <p:ph type="title"/>
          </p:nvPr>
        </p:nvSpPr>
        <p:spPr>
          <a:xfrm>
            <a:off x="646111" y="452718"/>
            <a:ext cx="9404723" cy="1024390"/>
          </a:xfrm>
        </p:spPr>
        <p:txBody>
          <a:bodyPr/>
          <a:lstStyle/>
          <a:p>
            <a:pPr algn="ctr"/>
            <a:r>
              <a:rPr lang="en-US" b="1" dirty="0">
                <a:solidFill>
                  <a:schemeClr val="tx1"/>
                </a:solidFill>
                <a:latin typeface="Calibri" panose="020F0502020204030204" pitchFamily="34" charset="0"/>
                <a:cs typeface="Calibri" panose="020F0502020204030204" pitchFamily="34" charset="0"/>
              </a:rPr>
              <a:t>CNN Use-Case</a:t>
            </a:r>
          </a:p>
        </p:txBody>
      </p:sp>
      <p:sp>
        <p:nvSpPr>
          <p:cNvPr id="5" name="Content Placeholder 4">
            <a:extLst>
              <a:ext uri="{FF2B5EF4-FFF2-40B4-BE49-F238E27FC236}">
                <a16:creationId xmlns:a16="http://schemas.microsoft.com/office/drawing/2014/main" id="{CD9DC94E-3C1D-4BA5-A3EB-3BF5AA9F5686}"/>
              </a:ext>
            </a:extLst>
          </p:cNvPr>
          <p:cNvSpPr>
            <a:spLocks noGrp="1"/>
          </p:cNvSpPr>
          <p:nvPr>
            <p:ph idx="1"/>
          </p:nvPr>
        </p:nvSpPr>
        <p:spPr>
          <a:xfrm>
            <a:off x="1104293" y="1630888"/>
            <a:ext cx="8946541" cy="4195481"/>
          </a:xfrm>
        </p:spPr>
        <p:txBody>
          <a:bodyPr/>
          <a:lstStyle/>
          <a:p>
            <a:pPr>
              <a:buFont typeface="Arial" panose="020B0604020202020204" pitchFamily="34" charset="0"/>
              <a:buChar char="•"/>
            </a:pPr>
            <a:r>
              <a:rPr lang="en-US" dirty="0"/>
              <a:t>Train our model on Dog and Cat images.</a:t>
            </a:r>
          </a:p>
          <a:p>
            <a:pPr>
              <a:buFont typeface="Arial" panose="020B0604020202020204" pitchFamily="34" charset="0"/>
              <a:buChar char="•"/>
            </a:pPr>
            <a:r>
              <a:rPr lang="en-US" dirty="0"/>
              <a:t>Once trained, provide an input. It will classify the image.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6" name="Content Placeholder 3">
            <a:extLst>
              <a:ext uri="{FF2B5EF4-FFF2-40B4-BE49-F238E27FC236}">
                <a16:creationId xmlns:a16="http://schemas.microsoft.com/office/drawing/2014/main" id="{DB1857D9-2701-40AF-9208-34988F410033}"/>
              </a:ext>
            </a:extLst>
          </p:cNvPr>
          <p:cNvPicPr>
            <a:picLocks noChangeAspect="1"/>
          </p:cNvPicPr>
          <p:nvPr/>
        </p:nvPicPr>
        <p:blipFill>
          <a:blip r:embed="rId2"/>
          <a:stretch>
            <a:fillRect/>
          </a:stretch>
        </p:blipFill>
        <p:spPr>
          <a:xfrm>
            <a:off x="2682167" y="2799176"/>
            <a:ext cx="6515100" cy="2886075"/>
          </a:xfrm>
          <a:prstGeom prst="rect">
            <a:avLst/>
          </a:prstGeom>
        </p:spPr>
      </p:pic>
    </p:spTree>
    <p:extLst>
      <p:ext uri="{BB962C8B-B14F-4D97-AF65-F5344CB8AC3E}">
        <p14:creationId xmlns:p14="http://schemas.microsoft.com/office/powerpoint/2010/main" val="1120206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C579-53BF-488B-9D39-4CD090E8DFBD}"/>
              </a:ext>
            </a:extLst>
          </p:cNvPr>
          <p:cNvSpPr>
            <a:spLocks noGrp="1"/>
          </p:cNvSpPr>
          <p:nvPr>
            <p:ph type="title"/>
          </p:nvPr>
        </p:nvSpPr>
        <p:spPr/>
        <p:txBody>
          <a:bodyPr/>
          <a:lstStyle/>
          <a:p>
            <a:r>
              <a:rPr lang="en-US" b="1" dirty="0">
                <a:solidFill>
                  <a:schemeClr val="tx1"/>
                </a:solidFill>
                <a:latin typeface="Calibri" panose="020F0502020204030204" pitchFamily="34" charset="0"/>
                <a:cs typeface="Calibri" panose="020F0502020204030204" pitchFamily="34" charset="0"/>
              </a:rPr>
              <a:t>Applications in Radiology - Classification</a:t>
            </a:r>
          </a:p>
        </p:txBody>
      </p:sp>
      <p:sp>
        <p:nvSpPr>
          <p:cNvPr id="3" name="Content Placeholder 2">
            <a:extLst>
              <a:ext uri="{FF2B5EF4-FFF2-40B4-BE49-F238E27FC236}">
                <a16:creationId xmlns:a16="http://schemas.microsoft.com/office/drawing/2014/main" id="{713BDD41-F8FD-4E47-A88F-A6854736F8A9}"/>
              </a:ext>
            </a:extLst>
          </p:cNvPr>
          <p:cNvSpPr>
            <a:spLocks noGrp="1"/>
          </p:cNvSpPr>
          <p:nvPr>
            <p:ph idx="1"/>
          </p:nvPr>
        </p:nvSpPr>
        <p:spPr>
          <a:xfrm>
            <a:off x="942535" y="1477108"/>
            <a:ext cx="9875519" cy="4771291"/>
          </a:xfrm>
        </p:spPr>
        <p:txBody>
          <a:bodyPr/>
          <a:lstStyle/>
          <a:p>
            <a:pPr>
              <a:buFont typeface="Arial" panose="020B0604020202020204" pitchFamily="34" charset="0"/>
              <a:buChar char="•"/>
            </a:pPr>
            <a:r>
              <a:rPr lang="en-US" dirty="0"/>
              <a:t>Lung nodules - Benign and Malignant</a:t>
            </a:r>
          </a:p>
          <a:p>
            <a:pPr marL="0" indent="0">
              <a:buNone/>
            </a:pPr>
            <a:endParaRPr lang="en-US" dirty="0"/>
          </a:p>
        </p:txBody>
      </p:sp>
      <p:pic>
        <p:nvPicPr>
          <p:cNvPr id="5" name="Picture 4">
            <a:extLst>
              <a:ext uri="{FF2B5EF4-FFF2-40B4-BE49-F238E27FC236}">
                <a16:creationId xmlns:a16="http://schemas.microsoft.com/office/drawing/2014/main" id="{23E034E0-6BD7-405E-9BE9-675F10FA3DAA}"/>
              </a:ext>
            </a:extLst>
          </p:cNvPr>
          <p:cNvPicPr>
            <a:picLocks noChangeAspect="1"/>
          </p:cNvPicPr>
          <p:nvPr/>
        </p:nvPicPr>
        <p:blipFill>
          <a:blip r:embed="rId2"/>
          <a:stretch>
            <a:fillRect/>
          </a:stretch>
        </p:blipFill>
        <p:spPr>
          <a:xfrm>
            <a:off x="942535" y="2170588"/>
            <a:ext cx="4547723" cy="3760470"/>
          </a:xfrm>
          <a:prstGeom prst="rect">
            <a:avLst/>
          </a:prstGeom>
        </p:spPr>
      </p:pic>
      <p:pic>
        <p:nvPicPr>
          <p:cNvPr id="6" name="Picture 5">
            <a:extLst>
              <a:ext uri="{FF2B5EF4-FFF2-40B4-BE49-F238E27FC236}">
                <a16:creationId xmlns:a16="http://schemas.microsoft.com/office/drawing/2014/main" id="{54CA4956-D414-4FBB-9F3B-1C7A30892C7F}"/>
              </a:ext>
            </a:extLst>
          </p:cNvPr>
          <p:cNvPicPr>
            <a:picLocks noChangeAspect="1"/>
          </p:cNvPicPr>
          <p:nvPr/>
        </p:nvPicPr>
        <p:blipFill>
          <a:blip r:embed="rId3"/>
          <a:stretch>
            <a:fillRect/>
          </a:stretch>
        </p:blipFill>
        <p:spPr>
          <a:xfrm>
            <a:off x="5766581" y="3218253"/>
            <a:ext cx="5638800" cy="1647825"/>
          </a:xfrm>
          <a:prstGeom prst="rect">
            <a:avLst/>
          </a:prstGeom>
        </p:spPr>
      </p:pic>
    </p:spTree>
    <p:extLst>
      <p:ext uri="{BB962C8B-B14F-4D97-AF65-F5344CB8AC3E}">
        <p14:creationId xmlns:p14="http://schemas.microsoft.com/office/powerpoint/2010/main" val="69154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C579-53BF-488B-9D39-4CD090E8DFBD}"/>
              </a:ext>
            </a:extLst>
          </p:cNvPr>
          <p:cNvSpPr>
            <a:spLocks noGrp="1"/>
          </p:cNvSpPr>
          <p:nvPr>
            <p:ph type="title"/>
          </p:nvPr>
        </p:nvSpPr>
        <p:spPr>
          <a:xfrm>
            <a:off x="646112" y="452718"/>
            <a:ext cx="4165580" cy="1400530"/>
          </a:xfrm>
        </p:spPr>
        <p:txBody>
          <a:bodyPr>
            <a:normAutofit/>
          </a:bodyPr>
          <a:lstStyle/>
          <a:p>
            <a:pPr>
              <a:lnSpc>
                <a:spcPct val="90000"/>
              </a:lnSpc>
            </a:pPr>
            <a:r>
              <a:rPr lang="en-US" sz="2900" b="1">
                <a:latin typeface="Calibri" panose="020F0502020204030204" pitchFamily="34" charset="0"/>
                <a:cs typeface="Calibri" panose="020F0502020204030204" pitchFamily="34" charset="0"/>
              </a:rPr>
              <a:t>Applications in Radiology - Segmentation</a:t>
            </a:r>
          </a:p>
        </p:txBody>
      </p:sp>
      <p:sp>
        <p:nvSpPr>
          <p:cNvPr id="10" name="Freeform: Shape 9">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2"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BFF3EFD1-59FC-42FF-A84E-D4C08E9B20AA}"/>
              </a:ext>
            </a:extLst>
          </p:cNvPr>
          <p:cNvPicPr>
            <a:picLocks noChangeAspect="1"/>
          </p:cNvPicPr>
          <p:nvPr/>
        </p:nvPicPr>
        <p:blipFill>
          <a:blip r:embed="rId3"/>
          <a:stretch>
            <a:fillRect/>
          </a:stretch>
        </p:blipFill>
        <p:spPr>
          <a:xfrm>
            <a:off x="6096416" y="1164812"/>
            <a:ext cx="5449471" cy="1920937"/>
          </a:xfrm>
          <a:prstGeom prst="rect">
            <a:avLst/>
          </a:prstGeom>
          <a:effectLst/>
        </p:spPr>
      </p:pic>
      <p:sp>
        <p:nvSpPr>
          <p:cNvPr id="14" name="Rectangle 13">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13BDD41-F8FD-4E47-A88F-A6854736F8A9}"/>
              </a:ext>
            </a:extLst>
          </p:cNvPr>
          <p:cNvSpPr>
            <a:spLocks noGrp="1"/>
          </p:cNvSpPr>
          <p:nvPr>
            <p:ph idx="1"/>
          </p:nvPr>
        </p:nvSpPr>
        <p:spPr>
          <a:xfrm>
            <a:off x="646113" y="2052918"/>
            <a:ext cx="4165146" cy="4195481"/>
          </a:xfrm>
        </p:spPr>
        <p:txBody>
          <a:bodyPr>
            <a:normAutofit/>
          </a:bodyPr>
          <a:lstStyle/>
          <a:p>
            <a:pPr>
              <a:buFont typeface="Arial" panose="020B0604020202020204" pitchFamily="34" charset="0"/>
              <a:buChar char="•"/>
            </a:pPr>
            <a:r>
              <a:rPr lang="en-US" dirty="0"/>
              <a:t>A schematic illustration of the system for segmenting a uterus with a malignant tumor and representative examples of its training data.</a:t>
            </a:r>
          </a:p>
          <a:p>
            <a:pPr>
              <a:buFont typeface="Arial" panose="020B0604020202020204" pitchFamily="34" charset="0"/>
              <a:buChar char="•"/>
            </a:pPr>
            <a:r>
              <a:rPr lang="en-US" dirty="0"/>
              <a:t>Segmentation system with CNN in deployment phase and training data used in the training phase. </a:t>
            </a:r>
          </a:p>
          <a:p>
            <a:pPr marL="0" indent="0">
              <a:buNone/>
            </a:pPr>
            <a:endParaRPr lang="en-US" dirty="0"/>
          </a:p>
        </p:txBody>
      </p:sp>
      <p:pic>
        <p:nvPicPr>
          <p:cNvPr id="4" name="Picture 3">
            <a:extLst>
              <a:ext uri="{FF2B5EF4-FFF2-40B4-BE49-F238E27FC236}">
                <a16:creationId xmlns:a16="http://schemas.microsoft.com/office/drawing/2014/main" id="{EC5C78D8-2BF1-4B40-A35A-E24F8E4E1976}"/>
              </a:ext>
            </a:extLst>
          </p:cNvPr>
          <p:cNvPicPr>
            <a:picLocks noChangeAspect="1"/>
          </p:cNvPicPr>
          <p:nvPr/>
        </p:nvPicPr>
        <p:blipFill>
          <a:blip r:embed="rId4"/>
          <a:stretch>
            <a:fillRect/>
          </a:stretch>
        </p:blipFill>
        <p:spPr>
          <a:xfrm>
            <a:off x="6212397" y="4250562"/>
            <a:ext cx="5449471" cy="1989056"/>
          </a:xfrm>
          <a:prstGeom prst="rect">
            <a:avLst/>
          </a:prstGeom>
          <a:effectLst/>
        </p:spPr>
      </p:pic>
    </p:spTree>
    <p:extLst>
      <p:ext uri="{BB962C8B-B14F-4D97-AF65-F5344CB8AC3E}">
        <p14:creationId xmlns:p14="http://schemas.microsoft.com/office/powerpoint/2010/main" val="2778327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745C579-53BF-488B-9D39-4CD090E8DFBD}"/>
              </a:ext>
            </a:extLst>
          </p:cNvPr>
          <p:cNvSpPr>
            <a:spLocks noGrp="1"/>
          </p:cNvSpPr>
          <p:nvPr>
            <p:ph type="title"/>
          </p:nvPr>
        </p:nvSpPr>
        <p:spPr>
          <a:xfrm>
            <a:off x="648930" y="629267"/>
            <a:ext cx="9252154" cy="1016654"/>
          </a:xfrm>
        </p:spPr>
        <p:txBody>
          <a:bodyPr>
            <a:normAutofit/>
          </a:bodyPr>
          <a:lstStyle/>
          <a:p>
            <a:r>
              <a:rPr lang="en-US" b="1">
                <a:solidFill>
                  <a:srgbClr val="EBEBEB"/>
                </a:solidFill>
                <a:latin typeface="Calibri" panose="020F0502020204030204" pitchFamily="34" charset="0"/>
                <a:cs typeface="Calibri" panose="020F0502020204030204" pitchFamily="34" charset="0"/>
              </a:rPr>
              <a:t>Applications in Radiology - Detection</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713BDD41-F8FD-4E47-A88F-A6854736F8A9}"/>
              </a:ext>
            </a:extLst>
          </p:cNvPr>
          <p:cNvSpPr>
            <a:spLocks noGrp="1"/>
          </p:cNvSpPr>
          <p:nvPr>
            <p:ph idx="1"/>
          </p:nvPr>
        </p:nvSpPr>
        <p:spPr>
          <a:xfrm>
            <a:off x="648931" y="2548281"/>
            <a:ext cx="5122606" cy="3658689"/>
          </a:xfrm>
        </p:spPr>
        <p:txBody>
          <a:bodyPr>
            <a:normAutofit/>
          </a:bodyPr>
          <a:lstStyle/>
          <a:p>
            <a:pPr>
              <a:buClrTx/>
              <a:buFont typeface="Arial" panose="020B0604020202020204" pitchFamily="34" charset="0"/>
              <a:buChar char="•"/>
            </a:pPr>
            <a:r>
              <a:rPr lang="en-US" dirty="0"/>
              <a:t>ULDCT- Ultra Low Dose CT Scan</a:t>
            </a:r>
          </a:p>
          <a:p>
            <a:pPr>
              <a:buClrTx/>
              <a:buFont typeface="Arial" panose="020B0604020202020204" pitchFamily="34" charset="0"/>
              <a:buChar char="•"/>
            </a:pPr>
            <a:r>
              <a:rPr lang="en-US" dirty="0"/>
              <a:t>SDCT- Standard-Dose CT Scan</a:t>
            </a:r>
          </a:p>
          <a:p>
            <a:pPr>
              <a:buClrTx/>
              <a:buFont typeface="Arial" panose="020B0604020202020204" pitchFamily="34" charset="0"/>
              <a:buChar char="•"/>
            </a:pPr>
            <a:r>
              <a:rPr lang="en-US" dirty="0"/>
              <a:t>Detect pulmonary tuberculosis on chest radiographs.</a:t>
            </a:r>
          </a:p>
          <a:p>
            <a:pPr>
              <a:buClrTx/>
              <a:buFont typeface="Arial" panose="020B0604020202020204" pitchFamily="34" charset="0"/>
              <a:buChar char="•"/>
            </a:pPr>
            <a:r>
              <a:rPr lang="en-US" dirty="0"/>
              <a:t>The dataset of 1007 chest radiographs was used.</a:t>
            </a:r>
          </a:p>
          <a:p>
            <a:pPr>
              <a:buClrTx/>
              <a:buFont typeface="Arial" panose="020B0604020202020204" pitchFamily="34" charset="0"/>
              <a:buChar char="•"/>
            </a:pPr>
            <a:r>
              <a:rPr lang="en-US" dirty="0"/>
              <a:t>Healthy cases was 0.99, which was obtained by ensemble of the </a:t>
            </a:r>
            <a:r>
              <a:rPr lang="en-US" dirty="0" err="1"/>
              <a:t>AlexNet</a:t>
            </a:r>
            <a:r>
              <a:rPr lang="en-US" dirty="0"/>
              <a:t> and </a:t>
            </a:r>
            <a:r>
              <a:rPr lang="en-US" dirty="0" err="1"/>
              <a:t>GoogLeNet</a:t>
            </a:r>
            <a:r>
              <a:rPr lang="en-US" dirty="0"/>
              <a:t> 2D-CNNs.</a:t>
            </a:r>
          </a:p>
        </p:txBody>
      </p:sp>
      <p:pic>
        <p:nvPicPr>
          <p:cNvPr id="4" name="Picture 3">
            <a:extLst>
              <a:ext uri="{FF2B5EF4-FFF2-40B4-BE49-F238E27FC236}">
                <a16:creationId xmlns:a16="http://schemas.microsoft.com/office/drawing/2014/main" id="{81FBF656-B69C-4A21-9F21-9C6CC0624143}"/>
              </a:ext>
            </a:extLst>
          </p:cNvPr>
          <p:cNvPicPr>
            <a:picLocks noChangeAspect="1"/>
          </p:cNvPicPr>
          <p:nvPr/>
        </p:nvPicPr>
        <p:blipFill>
          <a:blip r:embed="rId2"/>
          <a:stretch>
            <a:fillRect/>
          </a:stretch>
        </p:blipFill>
        <p:spPr>
          <a:xfrm>
            <a:off x="6650855" y="2548281"/>
            <a:ext cx="4333749" cy="3662018"/>
          </a:xfrm>
          <a:prstGeom prst="rect">
            <a:avLst/>
          </a:prstGeom>
          <a:effectLst/>
        </p:spPr>
      </p:pic>
    </p:spTree>
    <p:extLst>
      <p:ext uri="{BB962C8B-B14F-4D97-AF65-F5344CB8AC3E}">
        <p14:creationId xmlns:p14="http://schemas.microsoft.com/office/powerpoint/2010/main" val="363265526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C579-53BF-488B-9D39-4CD090E8DFBD}"/>
              </a:ext>
            </a:extLst>
          </p:cNvPr>
          <p:cNvSpPr>
            <a:spLocks noGrp="1"/>
          </p:cNvSpPr>
          <p:nvPr>
            <p:ph type="title"/>
          </p:nvPr>
        </p:nvSpPr>
        <p:spPr>
          <a:xfrm>
            <a:off x="648930" y="629266"/>
            <a:ext cx="9252154" cy="1223983"/>
          </a:xfrm>
        </p:spPr>
        <p:txBody>
          <a:bodyPr>
            <a:normAutofit/>
          </a:bodyPr>
          <a:lstStyle/>
          <a:p>
            <a:pPr algn="ctr"/>
            <a:r>
              <a:rPr lang="en-US" b="1" dirty="0">
                <a:latin typeface="Calibri" panose="020F0502020204030204" pitchFamily="34" charset="0"/>
                <a:cs typeface="Calibri" panose="020F0502020204030204" pitchFamily="34" charset="0"/>
              </a:rPr>
              <a:t>Applications - Others</a:t>
            </a:r>
          </a:p>
        </p:txBody>
      </p:sp>
      <p:sp>
        <p:nvSpPr>
          <p:cNvPr id="3" name="Content Placeholder 2">
            <a:extLst>
              <a:ext uri="{FF2B5EF4-FFF2-40B4-BE49-F238E27FC236}">
                <a16:creationId xmlns:a16="http://schemas.microsoft.com/office/drawing/2014/main" id="{713BDD41-F8FD-4E47-A88F-A6854736F8A9}"/>
              </a:ext>
            </a:extLst>
          </p:cNvPr>
          <p:cNvSpPr>
            <a:spLocks noGrp="1"/>
          </p:cNvSpPr>
          <p:nvPr>
            <p:ph idx="1"/>
          </p:nvPr>
        </p:nvSpPr>
        <p:spPr>
          <a:xfrm>
            <a:off x="1243988" y="2164756"/>
            <a:ext cx="4338409" cy="4196185"/>
          </a:xfrm>
        </p:spPr>
        <p:txBody>
          <a:bodyPr>
            <a:normAutofit/>
          </a:bodyPr>
          <a:lstStyle/>
          <a:p>
            <a:pPr>
              <a:buFont typeface="Arial" panose="020B0604020202020204" pitchFamily="34" charset="0"/>
              <a:buChar char="•"/>
            </a:pPr>
            <a:r>
              <a:rPr lang="en-US" dirty="0"/>
              <a:t>A heatmap for the category of “bridge pier” generated by a method called Grad-CAM , is superimposed (right image), which indicates the discriminative image regions used by the CNN for the classification</a:t>
            </a:r>
          </a:p>
        </p:txBody>
      </p:sp>
      <p:pic>
        <p:nvPicPr>
          <p:cNvPr id="4" name="Picture 3">
            <a:extLst>
              <a:ext uri="{FF2B5EF4-FFF2-40B4-BE49-F238E27FC236}">
                <a16:creationId xmlns:a16="http://schemas.microsoft.com/office/drawing/2014/main" id="{CCD57A08-B708-4576-B3D8-961834A57E83}"/>
              </a:ext>
            </a:extLst>
          </p:cNvPr>
          <p:cNvPicPr>
            <a:picLocks noChangeAspect="1"/>
          </p:cNvPicPr>
          <p:nvPr/>
        </p:nvPicPr>
        <p:blipFill>
          <a:blip r:embed="rId3"/>
          <a:stretch>
            <a:fillRect/>
          </a:stretch>
        </p:blipFill>
        <p:spPr>
          <a:xfrm>
            <a:off x="6096000" y="2278968"/>
            <a:ext cx="5451627" cy="284362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2467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C579-53BF-488B-9D39-4CD090E8DFBD}"/>
              </a:ext>
            </a:extLst>
          </p:cNvPr>
          <p:cNvSpPr>
            <a:spLocks noGrp="1"/>
          </p:cNvSpPr>
          <p:nvPr>
            <p:ph type="title"/>
          </p:nvPr>
        </p:nvSpPr>
        <p:spPr/>
        <p:txBody>
          <a:bodyPr/>
          <a:lstStyle/>
          <a:p>
            <a:pPr algn="ctr"/>
            <a:r>
              <a:rPr lang="en-US" b="1" dirty="0">
                <a:solidFill>
                  <a:schemeClr val="tx1"/>
                </a:solidFill>
                <a:latin typeface="Calibri" panose="020F0502020204030204" pitchFamily="34" charset="0"/>
                <a:cs typeface="Calibri" panose="020F0502020204030204" pitchFamily="34" charset="0"/>
              </a:rPr>
              <a:t>Challenges and Future directions</a:t>
            </a:r>
          </a:p>
        </p:txBody>
      </p:sp>
      <p:sp>
        <p:nvSpPr>
          <p:cNvPr id="3" name="Content Placeholder 2">
            <a:extLst>
              <a:ext uri="{FF2B5EF4-FFF2-40B4-BE49-F238E27FC236}">
                <a16:creationId xmlns:a16="http://schemas.microsoft.com/office/drawing/2014/main" id="{713BDD41-F8FD-4E47-A88F-A6854736F8A9}"/>
              </a:ext>
            </a:extLst>
          </p:cNvPr>
          <p:cNvSpPr>
            <a:spLocks noGrp="1"/>
          </p:cNvSpPr>
          <p:nvPr>
            <p:ph idx="1"/>
          </p:nvPr>
        </p:nvSpPr>
        <p:spPr>
          <a:xfrm>
            <a:off x="1047041" y="1378634"/>
            <a:ext cx="9855420" cy="4686885"/>
          </a:xfrm>
        </p:spPr>
        <p:txBody>
          <a:bodyPr/>
          <a:lstStyle/>
          <a:p>
            <a:pPr>
              <a:buFont typeface="Arial" panose="020B0604020202020204" pitchFamily="34" charset="0"/>
              <a:buChar char="•"/>
            </a:pPr>
            <a:r>
              <a:rPr lang="en-US" dirty="0"/>
              <a:t>Although deep learning requires a large number of training data, building such a large-scale training data of radiological images is a challenging problem</a:t>
            </a:r>
          </a:p>
          <a:p>
            <a:pPr>
              <a:buFont typeface="Arial" panose="020B0604020202020204" pitchFamily="34" charset="0"/>
              <a:buChar char="•"/>
            </a:pPr>
            <a:r>
              <a:rPr lang="en-US" dirty="0"/>
              <a:t>Needs to process huge amount of data</a:t>
            </a:r>
          </a:p>
          <a:p>
            <a:pPr>
              <a:buFont typeface="Arial" panose="020B0604020202020204" pitchFamily="34" charset="0"/>
              <a:buChar char="•"/>
            </a:pPr>
            <a:r>
              <a:rPr lang="en-US" dirty="0"/>
              <a:t>GPU’s are required. Costly and demands enormous workload by experts.</a:t>
            </a:r>
          </a:p>
          <a:p>
            <a:pPr>
              <a:buFont typeface="Arial" panose="020B0604020202020204" pitchFamily="34" charset="0"/>
              <a:buChar char="•"/>
            </a:pPr>
            <a:r>
              <a:rPr lang="en-US" dirty="0"/>
              <a:t>Dedicated medical pretrained networks can probably be proposed</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A7A7DD1-2BCE-4ED0-B3FF-9513A918A513}"/>
              </a:ext>
            </a:extLst>
          </p:cNvPr>
          <p:cNvPicPr>
            <a:picLocks noChangeAspect="1"/>
          </p:cNvPicPr>
          <p:nvPr/>
        </p:nvPicPr>
        <p:blipFill>
          <a:blip r:embed="rId2"/>
          <a:stretch>
            <a:fillRect/>
          </a:stretch>
        </p:blipFill>
        <p:spPr>
          <a:xfrm>
            <a:off x="2107516" y="4004982"/>
            <a:ext cx="7048500" cy="2400300"/>
          </a:xfrm>
          <a:prstGeom prst="rect">
            <a:avLst/>
          </a:prstGeom>
        </p:spPr>
      </p:pic>
    </p:spTree>
    <p:extLst>
      <p:ext uri="{BB962C8B-B14F-4D97-AF65-F5344CB8AC3E}">
        <p14:creationId xmlns:p14="http://schemas.microsoft.com/office/powerpoint/2010/main" val="81931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7B67-5708-436A-AD1E-578C25BBD767}"/>
              </a:ext>
            </a:extLst>
          </p:cNvPr>
          <p:cNvSpPr>
            <a:spLocks noGrp="1"/>
          </p:cNvSpPr>
          <p:nvPr>
            <p:ph type="title"/>
          </p:nvPr>
        </p:nvSpPr>
        <p:spPr>
          <a:xfrm>
            <a:off x="1161256" y="558020"/>
            <a:ext cx="9404723" cy="1400530"/>
          </a:xfrm>
        </p:spPr>
        <p:txBody>
          <a:bodyPr/>
          <a:lstStyle/>
          <a:p>
            <a:pPr algn="ctr"/>
            <a:r>
              <a:rPr lang="en-US" b="1" dirty="0">
                <a:solidFill>
                  <a:schemeClr val="tx1"/>
                </a:solidFill>
              </a:rPr>
              <a:t>Abstract</a:t>
            </a:r>
          </a:p>
        </p:txBody>
      </p:sp>
      <p:sp>
        <p:nvSpPr>
          <p:cNvPr id="3" name="Content Placeholder 2">
            <a:extLst>
              <a:ext uri="{FF2B5EF4-FFF2-40B4-BE49-F238E27FC236}">
                <a16:creationId xmlns:a16="http://schemas.microsoft.com/office/drawing/2014/main" id="{EFACD95A-9D2D-43F1-91F9-9D809FAEF9EF}"/>
              </a:ext>
            </a:extLst>
          </p:cNvPr>
          <p:cNvSpPr>
            <a:spLocks noGrp="1"/>
          </p:cNvSpPr>
          <p:nvPr>
            <p:ph idx="1"/>
          </p:nvPr>
        </p:nvSpPr>
        <p:spPr>
          <a:xfrm>
            <a:off x="1161256" y="1716259"/>
            <a:ext cx="9869488" cy="4588411"/>
          </a:xfrm>
        </p:spPr>
        <p:txBody>
          <a:bodyPr>
            <a:normAutofit/>
          </a:bodyPr>
          <a:lstStyle/>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Convolution Neural Network(CNN), a part of artificial neural networks has become dominant in various computer vision tasks</a:t>
            </a: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Uses multiple building blocks such as convolution layers, pooling layers, and fully connected layers.</a:t>
            </a: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Application, challenges and future directions in the field of radiology</a:t>
            </a: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Small dataset and overfitting challenges</a:t>
            </a:r>
          </a:p>
        </p:txBody>
      </p:sp>
    </p:spTree>
    <p:extLst>
      <p:ext uri="{BB962C8B-B14F-4D97-AF65-F5344CB8AC3E}">
        <p14:creationId xmlns:p14="http://schemas.microsoft.com/office/powerpoint/2010/main" val="3449161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3A00-EAD5-4CF3-9893-8C0ECF3FF870}"/>
              </a:ext>
            </a:extLst>
          </p:cNvPr>
          <p:cNvSpPr>
            <a:spLocks noGrp="1"/>
          </p:cNvSpPr>
          <p:nvPr>
            <p:ph type="title"/>
          </p:nvPr>
        </p:nvSpPr>
        <p:spPr>
          <a:xfrm>
            <a:off x="688314" y="635598"/>
            <a:ext cx="9404723" cy="1400530"/>
          </a:xfrm>
        </p:spPr>
        <p:txBody>
          <a:bodyPr/>
          <a:lstStyle/>
          <a:p>
            <a:pPr algn="ctr"/>
            <a:r>
              <a:rPr lang="en-US" b="1" dirty="0">
                <a:solidFill>
                  <a:schemeClr val="tx1"/>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B9BFA58B-5D33-4C27-88AE-C1BF0A8ED311}"/>
              </a:ext>
            </a:extLst>
          </p:cNvPr>
          <p:cNvSpPr>
            <a:spLocks noGrp="1"/>
          </p:cNvSpPr>
          <p:nvPr>
            <p:ph idx="1"/>
          </p:nvPr>
        </p:nvSpPr>
        <p:spPr>
          <a:xfrm>
            <a:off x="1370598" y="1853248"/>
            <a:ext cx="8946541" cy="4195481"/>
          </a:xfrm>
        </p:spPr>
        <p:txBody>
          <a:bodyPr/>
          <a:lstStyle/>
          <a:p>
            <a:pPr>
              <a:buFont typeface="Arial" panose="020B0604020202020204" pitchFamily="34" charset="0"/>
              <a:buChar char="•"/>
            </a:pPr>
            <a:r>
              <a:rPr lang="en-US" dirty="0"/>
              <a:t>Convolutional neural networks (CNNs) have accomplished astonishing achievements across a variety of domains, including medical research,</a:t>
            </a:r>
          </a:p>
          <a:p>
            <a:pPr>
              <a:buFont typeface="Arial" panose="020B0604020202020204" pitchFamily="34" charset="0"/>
              <a:buChar char="•"/>
            </a:pPr>
            <a:r>
              <a:rPr lang="en-US" dirty="0"/>
              <a:t>Such an image classification and object detection, it is not a panacea</a:t>
            </a:r>
          </a:p>
          <a:p>
            <a:pPr>
              <a:buFont typeface="Arial" panose="020B0604020202020204" pitchFamily="34" charset="0"/>
              <a:buChar char="•"/>
            </a:pPr>
            <a:r>
              <a:rPr lang="en-US" dirty="0"/>
              <a:t>Being familiar with key concepts and advantages of CNN as well as limitations of deep learning is essential in order to leverage it in radiology research with the goal of improving radiologist performance and, eventually, patient care.</a:t>
            </a:r>
          </a:p>
        </p:txBody>
      </p:sp>
    </p:spTree>
    <p:extLst>
      <p:ext uri="{BB962C8B-B14F-4D97-AF65-F5344CB8AC3E}">
        <p14:creationId xmlns:p14="http://schemas.microsoft.com/office/powerpoint/2010/main" val="269964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C1BB-7A67-4E72-BC58-97A0433B2B7E}"/>
              </a:ext>
            </a:extLst>
          </p:cNvPr>
          <p:cNvSpPr>
            <a:spLocks noGrp="1"/>
          </p:cNvSpPr>
          <p:nvPr>
            <p:ph type="title"/>
          </p:nvPr>
        </p:nvSpPr>
        <p:spPr>
          <a:xfrm>
            <a:off x="874220" y="2728735"/>
            <a:ext cx="9404723" cy="1400530"/>
          </a:xfrm>
        </p:spPr>
        <p:txBody>
          <a:bodyPr/>
          <a:lstStyle/>
          <a:p>
            <a:pPr algn="ctr"/>
            <a:r>
              <a:rPr lang="en-US" b="1" dirty="0">
                <a:solidFill>
                  <a:schemeClr val="tx1"/>
                </a:solidFill>
              </a:rPr>
              <a:t>Queries?</a:t>
            </a:r>
          </a:p>
        </p:txBody>
      </p:sp>
      <p:sp>
        <p:nvSpPr>
          <p:cNvPr id="3" name="Content Placeholder 2">
            <a:extLst>
              <a:ext uri="{FF2B5EF4-FFF2-40B4-BE49-F238E27FC236}">
                <a16:creationId xmlns:a16="http://schemas.microsoft.com/office/drawing/2014/main" id="{77792D94-CF71-42AF-AFB8-7E762AA9480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22799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0063-EF4F-48FE-9AC1-4236EE0D3FB2}"/>
              </a:ext>
            </a:extLst>
          </p:cNvPr>
          <p:cNvSpPr>
            <a:spLocks noGrp="1"/>
          </p:cNvSpPr>
          <p:nvPr>
            <p:ph type="title"/>
          </p:nvPr>
        </p:nvSpPr>
        <p:spPr>
          <a:xfrm>
            <a:off x="645130" y="2886429"/>
            <a:ext cx="9404723" cy="1400530"/>
          </a:xfrm>
        </p:spPr>
        <p:txBody>
          <a:bodyPr/>
          <a:lstStyle/>
          <a:p>
            <a:pPr algn="ctr"/>
            <a:r>
              <a:rPr lang="en-US" sz="8000" b="1" dirty="0">
                <a:solidFill>
                  <a:schemeClr val="tx1"/>
                </a:solidFill>
              </a:rPr>
              <a:t>THANK YOU</a:t>
            </a:r>
          </a:p>
        </p:txBody>
      </p:sp>
      <p:sp>
        <p:nvSpPr>
          <p:cNvPr id="3" name="Content Placeholder 2">
            <a:extLst>
              <a:ext uri="{FF2B5EF4-FFF2-40B4-BE49-F238E27FC236}">
                <a16:creationId xmlns:a16="http://schemas.microsoft.com/office/drawing/2014/main" id="{138F45DB-6C60-45A7-BFCC-CDEEF7AE537E}"/>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66909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9747-0BDD-4C77-8A14-CBA4BDAFE801}"/>
              </a:ext>
            </a:extLst>
          </p:cNvPr>
          <p:cNvSpPr>
            <a:spLocks noGrp="1"/>
          </p:cNvSpPr>
          <p:nvPr>
            <p:ph type="title"/>
          </p:nvPr>
        </p:nvSpPr>
        <p:spPr>
          <a:xfrm>
            <a:off x="1069816" y="663734"/>
            <a:ext cx="9404723" cy="982187"/>
          </a:xfrm>
        </p:spPr>
        <p:txBody>
          <a:bodyPr/>
          <a:lstStyle/>
          <a:p>
            <a:pPr algn="ctr"/>
            <a:r>
              <a:rPr lang="en-US" b="1" dirty="0">
                <a:solidFill>
                  <a:schemeClr val="tx1"/>
                </a:solidFill>
              </a:rPr>
              <a:t>  Introduction</a:t>
            </a:r>
            <a:endParaRPr lang="en-US" dirty="0"/>
          </a:p>
        </p:txBody>
      </p:sp>
      <p:sp>
        <p:nvSpPr>
          <p:cNvPr id="3" name="Content Placeholder 2">
            <a:extLst>
              <a:ext uri="{FF2B5EF4-FFF2-40B4-BE49-F238E27FC236}">
                <a16:creationId xmlns:a16="http://schemas.microsoft.com/office/drawing/2014/main" id="{B3A7C0CC-8A55-47BE-B354-4DF0E688C410}"/>
              </a:ext>
            </a:extLst>
          </p:cNvPr>
          <p:cNvSpPr>
            <a:spLocks noGrp="1"/>
          </p:cNvSpPr>
          <p:nvPr>
            <p:ph idx="1"/>
          </p:nvPr>
        </p:nvSpPr>
        <p:spPr>
          <a:xfrm>
            <a:off x="1069816" y="1786600"/>
            <a:ext cx="10052368" cy="4813494"/>
          </a:xfrm>
        </p:spPr>
        <p:txBody>
          <a:bodyPr>
            <a:normAutofit/>
          </a:bodyPr>
          <a:lstStyle/>
          <a:p>
            <a:pPr>
              <a:buFont typeface="Arial" panose="020B0604020202020204" pitchFamily="34" charset="0"/>
              <a:buChar char="•"/>
            </a:pPr>
            <a:r>
              <a:rPr lang="en-US" sz="3200" dirty="0">
                <a:latin typeface="Calibri" panose="020F0502020204030204" pitchFamily="34" charset="0"/>
                <a:cs typeface="Calibri" panose="020F0502020204030204" pitchFamily="34" charset="0"/>
              </a:rPr>
              <a:t>ImageNet Large Scale Visual Recognition Competition (ILSVRC) in 2012</a:t>
            </a:r>
          </a:p>
          <a:p>
            <a:pPr>
              <a:buFont typeface="Arial" panose="020B0604020202020204" pitchFamily="34" charset="0"/>
              <a:buChar char="•"/>
            </a:pPr>
            <a:r>
              <a:rPr lang="en-US" sz="3200" dirty="0">
                <a:latin typeface="Calibri" panose="020F0502020204030204" pitchFamily="34" charset="0"/>
                <a:cs typeface="Calibri" panose="020F0502020204030204" pitchFamily="34" charset="0"/>
              </a:rPr>
              <a:t>Diabetic retinopathy screening, lesion detection and classification, and metastasis detection</a:t>
            </a:r>
          </a:p>
          <a:p>
            <a:pPr>
              <a:buFont typeface="Arial" panose="020B0604020202020204" pitchFamily="34" charset="0"/>
              <a:buChar char="•"/>
            </a:pPr>
            <a:r>
              <a:rPr lang="en-US" sz="3200" dirty="0">
                <a:latin typeface="Calibri" panose="020F0502020204030204" pitchFamily="34" charset="0"/>
                <a:cs typeface="Calibri" panose="020F0502020204030204" pitchFamily="34" charset="0"/>
              </a:rPr>
              <a:t>Applied to radiology as well</a:t>
            </a:r>
          </a:p>
        </p:txBody>
      </p:sp>
    </p:spTree>
    <p:extLst>
      <p:ext uri="{BB962C8B-B14F-4D97-AF65-F5344CB8AC3E}">
        <p14:creationId xmlns:p14="http://schemas.microsoft.com/office/powerpoint/2010/main" val="171140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F53A-C288-4824-9D0A-796C6DCD5F89}"/>
              </a:ext>
            </a:extLst>
          </p:cNvPr>
          <p:cNvSpPr>
            <a:spLocks noGrp="1"/>
          </p:cNvSpPr>
          <p:nvPr>
            <p:ph type="title"/>
          </p:nvPr>
        </p:nvSpPr>
        <p:spPr>
          <a:xfrm>
            <a:off x="687333" y="412654"/>
            <a:ext cx="9404723" cy="1400530"/>
          </a:xfrm>
        </p:spPr>
        <p:txBody>
          <a:bodyPr/>
          <a:lstStyle/>
          <a:p>
            <a:pPr algn="ctr"/>
            <a:r>
              <a:rPr lang="en-US" b="1" dirty="0">
                <a:solidFill>
                  <a:schemeClr val="tx1"/>
                </a:solidFill>
              </a:rPr>
              <a:t>What is CNN: the big picture</a:t>
            </a:r>
          </a:p>
        </p:txBody>
      </p:sp>
      <p:sp>
        <p:nvSpPr>
          <p:cNvPr id="3" name="Content Placeholder 2">
            <a:extLst>
              <a:ext uri="{FF2B5EF4-FFF2-40B4-BE49-F238E27FC236}">
                <a16:creationId xmlns:a16="http://schemas.microsoft.com/office/drawing/2014/main" id="{7F5A15C9-E553-4A2D-87A4-E7D65A3CA22E}"/>
              </a:ext>
            </a:extLst>
          </p:cNvPr>
          <p:cNvSpPr>
            <a:spLocks noGrp="1"/>
          </p:cNvSpPr>
          <p:nvPr>
            <p:ph idx="1"/>
          </p:nvPr>
        </p:nvSpPr>
        <p:spPr>
          <a:xfrm>
            <a:off x="1103312" y="1350498"/>
            <a:ext cx="9911691" cy="4897901"/>
          </a:xfrm>
        </p:spPr>
        <p:txBody>
          <a:bodyPr>
            <a:normAutofit/>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Convolution and pooling layers for future extraction</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Fully connected layer maps the extracted futures into final output.</a:t>
            </a:r>
            <a:r>
              <a:rPr lang="en-US" sz="2400" dirty="0"/>
              <a:t> </a:t>
            </a:r>
          </a:p>
        </p:txBody>
      </p:sp>
      <p:pic>
        <p:nvPicPr>
          <p:cNvPr id="4" name="Picture 3">
            <a:extLst>
              <a:ext uri="{FF2B5EF4-FFF2-40B4-BE49-F238E27FC236}">
                <a16:creationId xmlns:a16="http://schemas.microsoft.com/office/drawing/2014/main" id="{101AC640-01C2-4250-99B1-8D8A789DE066}"/>
              </a:ext>
            </a:extLst>
          </p:cNvPr>
          <p:cNvPicPr>
            <a:picLocks noChangeAspect="1"/>
          </p:cNvPicPr>
          <p:nvPr/>
        </p:nvPicPr>
        <p:blipFill>
          <a:blip r:embed="rId2"/>
          <a:stretch>
            <a:fillRect/>
          </a:stretch>
        </p:blipFill>
        <p:spPr>
          <a:xfrm>
            <a:off x="1176997" y="2501996"/>
            <a:ext cx="9115425" cy="3943350"/>
          </a:xfrm>
          <a:prstGeom prst="rect">
            <a:avLst/>
          </a:prstGeom>
        </p:spPr>
      </p:pic>
    </p:spTree>
    <p:extLst>
      <p:ext uri="{BB962C8B-B14F-4D97-AF65-F5344CB8AC3E}">
        <p14:creationId xmlns:p14="http://schemas.microsoft.com/office/powerpoint/2010/main" val="275447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4D0B-144D-43C5-96F0-887DEA9FE97A}"/>
              </a:ext>
            </a:extLst>
          </p:cNvPr>
          <p:cNvSpPr>
            <a:spLocks noGrp="1"/>
          </p:cNvSpPr>
          <p:nvPr>
            <p:ph type="title"/>
          </p:nvPr>
        </p:nvSpPr>
        <p:spPr/>
        <p:txBody>
          <a:bodyPr/>
          <a:lstStyle/>
          <a:p>
            <a:pPr algn="ctr"/>
            <a:r>
              <a:rPr lang="en-US" b="1" dirty="0">
                <a:solidFill>
                  <a:schemeClr val="tx1"/>
                </a:solidFill>
              </a:rPr>
              <a:t>What is CNN: the big picture</a:t>
            </a:r>
            <a:br>
              <a:rPr lang="en-US" b="1" dirty="0">
                <a:solidFill>
                  <a:schemeClr val="tx1"/>
                </a:solidFill>
              </a:rPr>
            </a:br>
            <a:br>
              <a:rPr lang="en-US" b="1" dirty="0">
                <a:solidFill>
                  <a:schemeClr val="tx1"/>
                </a:solidFill>
              </a:rPr>
            </a:br>
            <a:endParaRPr lang="en-US" dirty="0"/>
          </a:p>
        </p:txBody>
      </p:sp>
      <p:sp>
        <p:nvSpPr>
          <p:cNvPr id="6" name="Content Placeholder 5">
            <a:extLst>
              <a:ext uri="{FF2B5EF4-FFF2-40B4-BE49-F238E27FC236}">
                <a16:creationId xmlns:a16="http://schemas.microsoft.com/office/drawing/2014/main" id="{BB7851CB-D009-483C-940A-0EAA85B5316D}"/>
              </a:ext>
            </a:extLst>
          </p:cNvPr>
          <p:cNvSpPr>
            <a:spLocks noGrp="1"/>
          </p:cNvSpPr>
          <p:nvPr>
            <p:ph idx="1"/>
          </p:nvPr>
        </p:nvSpPr>
        <p:spPr>
          <a:xfrm>
            <a:off x="1118361" y="1152983"/>
            <a:ext cx="9713762" cy="4900729"/>
          </a:xfrm>
        </p:spPr>
        <p:txBody>
          <a:bodyPr>
            <a:normAutofit/>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Extracted features can hierarchically and progressively become more complex. </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Optimizing parameters such as kernels is called training, which is performed so as to minimize the difference between outputs and ground truth labels</a:t>
            </a:r>
          </a:p>
          <a:p>
            <a:pPr marL="0" indent="0">
              <a:buNone/>
            </a:pPr>
            <a:endParaRPr lang="en-US" dirty="0">
              <a:latin typeface="Calibri" panose="020F0502020204030204" pitchFamily="34" charset="0"/>
              <a:cs typeface="Calibri" panose="020F0502020204030204" pitchFamily="34" charset="0"/>
            </a:endParaRPr>
          </a:p>
        </p:txBody>
      </p:sp>
      <p:pic>
        <p:nvPicPr>
          <p:cNvPr id="7" name="Content Placeholder 3">
            <a:extLst>
              <a:ext uri="{FF2B5EF4-FFF2-40B4-BE49-F238E27FC236}">
                <a16:creationId xmlns:a16="http://schemas.microsoft.com/office/drawing/2014/main" id="{F2580040-FF4B-4F0D-BE9B-2B255883A64F}"/>
              </a:ext>
            </a:extLst>
          </p:cNvPr>
          <p:cNvPicPr>
            <a:picLocks noChangeAspect="1"/>
          </p:cNvPicPr>
          <p:nvPr/>
        </p:nvPicPr>
        <p:blipFill>
          <a:blip r:embed="rId2"/>
          <a:stretch>
            <a:fillRect/>
          </a:stretch>
        </p:blipFill>
        <p:spPr>
          <a:xfrm>
            <a:off x="745588" y="2329441"/>
            <a:ext cx="10660284" cy="4075841"/>
          </a:xfrm>
          <a:prstGeom prst="rect">
            <a:avLst/>
          </a:prstGeom>
        </p:spPr>
      </p:pic>
    </p:spTree>
    <p:extLst>
      <p:ext uri="{BB962C8B-B14F-4D97-AF65-F5344CB8AC3E}">
        <p14:creationId xmlns:p14="http://schemas.microsoft.com/office/powerpoint/2010/main" val="223190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BF8A-98A0-49AC-9F68-C7F38187FEE0}"/>
              </a:ext>
            </a:extLst>
          </p:cNvPr>
          <p:cNvSpPr>
            <a:spLocks noGrp="1"/>
          </p:cNvSpPr>
          <p:nvPr>
            <p:ph type="title"/>
          </p:nvPr>
        </p:nvSpPr>
        <p:spPr>
          <a:xfrm>
            <a:off x="716449" y="663734"/>
            <a:ext cx="9404723" cy="1400530"/>
          </a:xfrm>
        </p:spPr>
        <p:txBody>
          <a:bodyPr/>
          <a:lstStyle/>
          <a:p>
            <a:pPr algn="ctr"/>
            <a:r>
              <a:rPr lang="en-US" b="1" dirty="0">
                <a:solidFill>
                  <a:schemeClr val="tx1"/>
                </a:solidFill>
                <a:latin typeface="Calibri" panose="020F0502020204030204" pitchFamily="34" charset="0"/>
                <a:cs typeface="Calibri" panose="020F0502020204030204" pitchFamily="34" charset="0"/>
              </a:rPr>
              <a:t>How is CNN different from other methods employed in radiomics?</a:t>
            </a:r>
          </a:p>
        </p:txBody>
      </p:sp>
      <p:sp>
        <p:nvSpPr>
          <p:cNvPr id="3" name="Content Placeholder 2">
            <a:extLst>
              <a:ext uri="{FF2B5EF4-FFF2-40B4-BE49-F238E27FC236}">
                <a16:creationId xmlns:a16="http://schemas.microsoft.com/office/drawing/2014/main" id="{D9DBFCA5-1036-4A62-995A-19288670DC98}"/>
              </a:ext>
            </a:extLst>
          </p:cNvPr>
          <p:cNvSpPr>
            <a:spLocks noGrp="1"/>
          </p:cNvSpPr>
          <p:nvPr>
            <p:ph idx="1"/>
          </p:nvPr>
        </p:nvSpPr>
        <p:spPr>
          <a:xfrm>
            <a:off x="1090917" y="2489016"/>
            <a:ext cx="10010165" cy="4195481"/>
          </a:xfrm>
        </p:spPr>
        <p:txBody>
          <a:bodyPr>
            <a:normAutofit/>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Hand-crafted feature extraction techniques, such as texture analysis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Does not require hand-crafted feature extraction</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Do not necessarily require segmentation of tumors or organs by human experts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Data hungry</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Computationally expensive</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Requiring graphical processing units (GPUs)</a:t>
            </a:r>
          </a:p>
        </p:txBody>
      </p:sp>
    </p:spTree>
    <p:extLst>
      <p:ext uri="{BB962C8B-B14F-4D97-AF65-F5344CB8AC3E}">
        <p14:creationId xmlns:p14="http://schemas.microsoft.com/office/powerpoint/2010/main" val="37155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2AA6-E422-406C-985C-D279B4251789}"/>
              </a:ext>
            </a:extLst>
          </p:cNvPr>
          <p:cNvSpPr>
            <a:spLocks noGrp="1"/>
          </p:cNvSpPr>
          <p:nvPr>
            <p:ph type="title"/>
          </p:nvPr>
        </p:nvSpPr>
        <p:spPr>
          <a:xfrm>
            <a:off x="645130" y="609601"/>
            <a:ext cx="9404723" cy="1400530"/>
          </a:xfrm>
        </p:spPr>
        <p:txBody>
          <a:bodyPr/>
          <a:lstStyle/>
          <a:p>
            <a:pPr algn="ctr"/>
            <a:r>
              <a:rPr lang="en-US" b="1" dirty="0">
                <a:solidFill>
                  <a:schemeClr val="tx1"/>
                </a:solidFill>
                <a:latin typeface="Calibri" panose="020F0502020204030204" pitchFamily="34" charset="0"/>
                <a:cs typeface="Calibri" panose="020F0502020204030204" pitchFamily="34" charset="0"/>
              </a:rPr>
              <a:t>Building blocks of CNN architecture</a:t>
            </a:r>
          </a:p>
        </p:txBody>
      </p:sp>
      <p:sp>
        <p:nvSpPr>
          <p:cNvPr id="3" name="Content Placeholder 2">
            <a:extLst>
              <a:ext uri="{FF2B5EF4-FFF2-40B4-BE49-F238E27FC236}">
                <a16:creationId xmlns:a16="http://schemas.microsoft.com/office/drawing/2014/main" id="{0654CAC6-272A-41EB-8321-2C571A41C591}"/>
              </a:ext>
            </a:extLst>
          </p:cNvPr>
          <p:cNvSpPr>
            <a:spLocks noGrp="1"/>
          </p:cNvSpPr>
          <p:nvPr>
            <p:ph idx="1"/>
          </p:nvPr>
        </p:nvSpPr>
        <p:spPr>
          <a:xfrm>
            <a:off x="1103312" y="1702192"/>
            <a:ext cx="9404723" cy="4729088"/>
          </a:xfrm>
        </p:spPr>
        <p:txBody>
          <a:bodyPr/>
          <a:lstStyle/>
          <a:p>
            <a:pPr>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3200" dirty="0">
                <a:latin typeface="Calibri" panose="020F0502020204030204" pitchFamily="34" charset="0"/>
                <a:cs typeface="Calibri" panose="020F0502020204030204" pitchFamily="34" charset="0"/>
              </a:rPr>
              <a:t>Repetition of stack of several convolution layers</a:t>
            </a:r>
          </a:p>
          <a:p>
            <a:pPr>
              <a:buFont typeface="Arial" panose="020B0604020202020204" pitchFamily="34" charset="0"/>
              <a:buChar char="•"/>
            </a:pPr>
            <a:r>
              <a:rPr lang="en-US" sz="3200" dirty="0">
                <a:latin typeface="Calibri" panose="020F0502020204030204" pitchFamily="34" charset="0"/>
                <a:cs typeface="Calibri" panose="020F0502020204030204" pitchFamily="34" charset="0"/>
              </a:rPr>
              <a:t>A pooling layer</a:t>
            </a:r>
          </a:p>
          <a:p>
            <a:pPr>
              <a:buFont typeface="Arial" panose="020B0604020202020204" pitchFamily="34" charset="0"/>
              <a:buChar char="•"/>
            </a:pPr>
            <a:r>
              <a:rPr lang="en-US" sz="3200" dirty="0">
                <a:latin typeface="Calibri" panose="020F0502020204030204" pitchFamily="34" charset="0"/>
                <a:cs typeface="Calibri" panose="020F0502020204030204" pitchFamily="34" charset="0"/>
              </a:rPr>
              <a:t>One or more fully connected layers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9831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B6F7-0632-4F36-8B0C-7446912DE533}"/>
              </a:ext>
            </a:extLst>
          </p:cNvPr>
          <p:cNvSpPr>
            <a:spLocks noGrp="1"/>
          </p:cNvSpPr>
          <p:nvPr>
            <p:ph type="title"/>
          </p:nvPr>
        </p:nvSpPr>
        <p:spPr>
          <a:xfrm>
            <a:off x="646111" y="452718"/>
            <a:ext cx="9404723" cy="925916"/>
          </a:xfrm>
        </p:spPr>
        <p:txBody>
          <a:bodyPr/>
          <a:lstStyle/>
          <a:p>
            <a:pPr algn="ctr"/>
            <a:r>
              <a:rPr lang="en-US" b="1" dirty="0"/>
              <a:t>How CNN works?</a:t>
            </a:r>
          </a:p>
        </p:txBody>
      </p:sp>
      <p:sp>
        <p:nvSpPr>
          <p:cNvPr id="3" name="Content Placeholder 2">
            <a:extLst>
              <a:ext uri="{FF2B5EF4-FFF2-40B4-BE49-F238E27FC236}">
                <a16:creationId xmlns:a16="http://schemas.microsoft.com/office/drawing/2014/main" id="{993B95EA-8506-4809-8530-6F7B88725600}"/>
              </a:ext>
            </a:extLst>
          </p:cNvPr>
          <p:cNvSpPr>
            <a:spLocks noGrp="1"/>
          </p:cNvSpPr>
          <p:nvPr>
            <p:ph idx="1"/>
          </p:nvPr>
        </p:nvSpPr>
        <p:spPr>
          <a:xfrm>
            <a:off x="1004838" y="1378634"/>
            <a:ext cx="8946541" cy="4195481"/>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Convolution Neural Network  has following layers:</a:t>
            </a:r>
          </a:p>
          <a:p>
            <a:pPr>
              <a:buFont typeface="Wingdings" panose="05000000000000000000" pitchFamily="2" charset="2"/>
              <a:buChar char="ü"/>
            </a:pPr>
            <a:r>
              <a:rPr lang="en-US" dirty="0">
                <a:latin typeface="Calibri" panose="020F0502020204030204" pitchFamily="34" charset="0"/>
                <a:cs typeface="Calibri" panose="020F0502020204030204" pitchFamily="34" charset="0"/>
              </a:rPr>
              <a:t>Convolution</a:t>
            </a:r>
          </a:p>
          <a:p>
            <a:pPr>
              <a:buFont typeface="Wingdings" panose="05000000000000000000" pitchFamily="2" charset="2"/>
              <a:buChar char="ü"/>
            </a:pPr>
            <a:r>
              <a:rPr lang="en-US" dirty="0">
                <a:latin typeface="Calibri" panose="020F0502020204030204" pitchFamily="34" charset="0"/>
                <a:cs typeface="Calibri" panose="020F0502020204030204" pitchFamily="34" charset="0"/>
              </a:rPr>
              <a:t>ReLU Layer</a:t>
            </a:r>
          </a:p>
          <a:p>
            <a:pPr>
              <a:buFont typeface="Wingdings" panose="05000000000000000000" pitchFamily="2" charset="2"/>
              <a:buChar char="ü"/>
            </a:pPr>
            <a:r>
              <a:rPr lang="en-US" dirty="0">
                <a:latin typeface="Calibri" panose="020F0502020204030204" pitchFamily="34" charset="0"/>
                <a:cs typeface="Calibri" panose="020F0502020204030204" pitchFamily="34" charset="0"/>
              </a:rPr>
              <a:t>Pooling </a:t>
            </a:r>
          </a:p>
          <a:p>
            <a:pPr>
              <a:buFont typeface="Wingdings" panose="05000000000000000000" pitchFamily="2" charset="2"/>
              <a:buChar char="ü"/>
            </a:pPr>
            <a:r>
              <a:rPr lang="en-US" dirty="0">
                <a:latin typeface="Calibri" panose="020F0502020204030204" pitchFamily="34" charset="0"/>
                <a:cs typeface="Calibri" panose="020F0502020204030204" pitchFamily="34" charset="0"/>
              </a:rPr>
              <a:t>Fully Connected</a:t>
            </a:r>
          </a:p>
        </p:txBody>
      </p:sp>
      <p:pic>
        <p:nvPicPr>
          <p:cNvPr id="4" name="Picture 3">
            <a:extLst>
              <a:ext uri="{FF2B5EF4-FFF2-40B4-BE49-F238E27FC236}">
                <a16:creationId xmlns:a16="http://schemas.microsoft.com/office/drawing/2014/main" id="{96192BA9-2D0F-43EF-856F-B01D5395991D}"/>
              </a:ext>
            </a:extLst>
          </p:cNvPr>
          <p:cNvPicPr>
            <a:picLocks noChangeAspect="1"/>
          </p:cNvPicPr>
          <p:nvPr/>
        </p:nvPicPr>
        <p:blipFill>
          <a:blip r:embed="rId2"/>
          <a:stretch>
            <a:fillRect/>
          </a:stretch>
        </p:blipFill>
        <p:spPr>
          <a:xfrm>
            <a:off x="2470699" y="4307791"/>
            <a:ext cx="5086350" cy="1171575"/>
          </a:xfrm>
          <a:prstGeom prst="rect">
            <a:avLst/>
          </a:prstGeom>
        </p:spPr>
      </p:pic>
    </p:spTree>
    <p:extLst>
      <p:ext uri="{BB962C8B-B14F-4D97-AF65-F5344CB8AC3E}">
        <p14:creationId xmlns:p14="http://schemas.microsoft.com/office/powerpoint/2010/main" val="2349823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30</TotalTime>
  <Words>969</Words>
  <Application>Microsoft Office PowerPoint</Application>
  <PresentationFormat>Widescreen</PresentationFormat>
  <Paragraphs>142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Wingdings</vt:lpstr>
      <vt:lpstr>Wingdings 3</vt:lpstr>
      <vt:lpstr>Ion</vt:lpstr>
      <vt:lpstr>Convolutional neural networks: an overview and application in radiology</vt:lpstr>
      <vt:lpstr>Bibliography</vt:lpstr>
      <vt:lpstr>Abstract</vt:lpstr>
      <vt:lpstr>  Introduction</vt:lpstr>
      <vt:lpstr>What is CNN: the big picture</vt:lpstr>
      <vt:lpstr>What is CNN: the big picture  </vt:lpstr>
      <vt:lpstr>How is CNN different from other methods employed in radiomics?</vt:lpstr>
      <vt:lpstr>Building blocks of CNN architecture</vt:lpstr>
      <vt:lpstr>How CNN works?</vt:lpstr>
      <vt:lpstr>Classify all deformed images</vt:lpstr>
      <vt:lpstr>Assigning values based on pixel</vt:lpstr>
      <vt:lpstr>Comparing with the original image</vt:lpstr>
      <vt:lpstr>Evaluating with each Kernel</vt:lpstr>
      <vt:lpstr>Convolution Layer</vt:lpstr>
      <vt:lpstr>Steps involved in Convolution Layer</vt:lpstr>
      <vt:lpstr>Convolution Layer output</vt:lpstr>
      <vt:lpstr>Convolution Layer Output</vt:lpstr>
      <vt:lpstr>ReLU Layer</vt:lpstr>
      <vt:lpstr>Output of one feature</vt:lpstr>
      <vt:lpstr>Pooling Layer</vt:lpstr>
      <vt:lpstr>Fully Connected Layer</vt:lpstr>
      <vt:lpstr>Output</vt:lpstr>
      <vt:lpstr>Prediction</vt:lpstr>
      <vt:lpstr>CNN Use-Case</vt:lpstr>
      <vt:lpstr>Applications in Radiology - Classification</vt:lpstr>
      <vt:lpstr>Applications in Radiology - Segmentation</vt:lpstr>
      <vt:lpstr>Applications in Radiology - Detection</vt:lpstr>
      <vt:lpstr>Applications - Others</vt:lpstr>
      <vt:lpstr>Challenges and Future directions</vt:lpstr>
      <vt:lpstr>Conclusion</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an overview and application in radiology</dc:title>
  <dc:creator>Mohan</dc:creator>
  <cp:lastModifiedBy>Mohan</cp:lastModifiedBy>
  <cp:revision>34</cp:revision>
  <dcterms:created xsi:type="dcterms:W3CDTF">2019-11-21T15:04:01Z</dcterms:created>
  <dcterms:modified xsi:type="dcterms:W3CDTF">2019-11-21T16:29:09Z</dcterms:modified>
</cp:coreProperties>
</file>