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8EC6-F49A-45D9-BDE1-6A7C0B08D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D48B5-C465-4E1B-8398-CE8500B12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CBEC3-0B31-4BBF-A81C-08990D5B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5B7-D61B-487E-926C-659027769766}" type="datetimeFigureOut">
              <a:rPr lang="en-IN" smtClean="0"/>
              <a:t>27-05-2018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DA3E-B487-4BEE-B28C-20EBFBFB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ECE76-7279-4392-BBCB-875F0D20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6580-4D60-490C-B69F-817BB9063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4466-8778-456C-BED7-67F0C76F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48551-785C-40B2-ACA4-5C0396983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2A838-190C-46B0-A779-58F69599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5B7-D61B-487E-926C-659027769766}" type="datetimeFigureOut">
              <a:rPr lang="en-IN" smtClean="0"/>
              <a:t>27-05-2018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3C02A-E0DA-471E-B522-00056068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57368-76B2-4983-A3AE-D67201D6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6580-4D60-490C-B69F-817BB9063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62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6DF22-10FA-4333-ADBE-EA8C1901B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18DD3-1FB7-46AA-B538-CAB53DD8C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4B212-F124-4A9C-A785-0003BDC4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5B7-D61B-487E-926C-659027769766}" type="datetimeFigureOut">
              <a:rPr lang="en-IN" smtClean="0"/>
              <a:t>27-05-2018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B8A06-94AE-40B7-B310-F4E38393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458AB-45DC-4058-ABA6-50EEB7C2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6580-4D60-490C-B69F-817BB9063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12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0B9F-EBDB-4D3A-9F07-631EAA07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1528-C612-4A8B-8160-0DBF93D21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5BA78-FF87-4D2F-A491-BFF3B5E9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5B7-D61B-487E-926C-659027769766}" type="datetimeFigureOut">
              <a:rPr lang="en-IN" smtClean="0"/>
              <a:t>27-05-2018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59496-2D4F-453F-AB48-82E9E9AB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2E130-EC56-4A2B-BA19-7EB09F33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6580-4D60-490C-B69F-817BB9063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5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0ED8-AC2F-40E3-BB7A-BFB950B8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CB298-31DC-4FCC-9682-21A2359CF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3F9-20DD-4B2B-864A-D716EB9D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5B7-D61B-487E-926C-659027769766}" type="datetimeFigureOut">
              <a:rPr lang="en-IN" smtClean="0"/>
              <a:t>27-05-2018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1EA3D-63B9-42D2-BA71-73912867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77740-01D3-4936-A5B2-7806382F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6580-4D60-490C-B69F-817BB9063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26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BC39-C762-48BA-9F94-AEFC5B55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0E31-65B1-42CA-BC9D-A8C9A77FB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52F3B-7E84-4E5E-BFC3-D0D4D6A0F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AD7C4-B28A-4DF5-8EE2-A4F28604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5B7-D61B-487E-926C-659027769766}" type="datetimeFigureOut">
              <a:rPr lang="en-IN" smtClean="0"/>
              <a:t>27-05-2018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2F838-D3AE-494D-A5A1-28030415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FB9AD-4B19-4220-8D3E-C5C571A3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6580-4D60-490C-B69F-817BB9063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64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C92C-E876-4DB7-9954-CAC81CB53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30FBE-7052-4757-B73E-BA57D401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63BFE-126B-4C31-A498-8D2434D57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426DC-2C5D-40F8-8C13-611A52CE0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7F780-463F-4E98-A0CA-EEFC12F14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E4BF6-0E29-4350-8D3B-C20A0968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5B7-D61B-487E-926C-659027769766}" type="datetimeFigureOut">
              <a:rPr lang="en-IN" smtClean="0"/>
              <a:t>27-05-2018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55D82-5639-4273-A669-9814D391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55348-562E-4859-B884-D782287F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6580-4D60-490C-B69F-817BB9063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0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0C7F-167D-4655-BEC1-3693F842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B1082-8FA6-4AFB-8176-CE62BBF6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5B7-D61B-487E-926C-659027769766}" type="datetimeFigureOut">
              <a:rPr lang="en-IN" smtClean="0"/>
              <a:t>27-05-2018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6B343-B48A-4FF1-825A-A5E6C8A2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B70FC-63D5-4FE4-8E8B-AE2B61FE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6580-4D60-490C-B69F-817BB9063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66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3E5C6-2FB0-46D6-8205-015A2E53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5B7-D61B-487E-926C-659027769766}" type="datetimeFigureOut">
              <a:rPr lang="en-IN" smtClean="0"/>
              <a:t>27-05-2018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56301-8271-4B58-AE0F-D467F9D8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27EF5-26AC-408F-8E2D-BC838858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6580-4D60-490C-B69F-817BB9063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3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0152-C41C-435A-AAE0-9122F8E7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A39E-7DDD-4773-ACB9-0FE0839F7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5910C-C306-4551-80DF-C779A7A48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FA156-DCC3-46C3-A30D-22FB9227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5B7-D61B-487E-926C-659027769766}" type="datetimeFigureOut">
              <a:rPr lang="en-IN" smtClean="0"/>
              <a:t>27-05-2018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BE6DC-75ED-4CF5-B13B-3F66E243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9D4B1-7261-4F43-8001-B8C8075C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6580-4D60-490C-B69F-817BB9063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28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9A82-0D49-453E-84DB-B4885036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10C340-8B25-4671-9636-DED70B905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2D261-6796-480F-97EF-8E5F56CD9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00709-A42C-4685-92E9-E682035C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D5B7-D61B-487E-926C-659027769766}" type="datetimeFigureOut">
              <a:rPr lang="en-IN" smtClean="0"/>
              <a:t>27-05-2018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D3734-B26A-4C34-BAC2-76EE8277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76E46-4D94-40B7-B94E-2FF0AFAE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6580-4D60-490C-B69F-817BB9063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5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B968B-5705-42D0-B185-E94CC22C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1C8A6-3515-4F3E-A0EC-D4B673A14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15490-0AB6-4D5B-9CAA-85325C92E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4D5B7-D61B-487E-926C-659027769766}" type="datetimeFigureOut">
              <a:rPr lang="en-IN" smtClean="0"/>
              <a:t>27-05-2018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2223F-6BED-4F90-89D2-2BC22D2AB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F8447-DB01-413E-B0E9-46E14A6DF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66580-4D60-490C-B69F-817BB9063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28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0ADA-6A7E-4E61-A929-C612F801BD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Retail Giant Sales </a:t>
            </a:r>
            <a:r>
              <a:rPr lang="en-IN" dirty="0" err="1"/>
              <a:t>Forcasting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A2E3F-5829-4FD7-8840-B728D5266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Balaji Ramaswamy</a:t>
            </a:r>
          </a:p>
          <a:p>
            <a:r>
              <a:rPr lang="en-IN" dirty="0" err="1"/>
              <a:t>Bhumit</a:t>
            </a:r>
            <a:r>
              <a:rPr lang="en-IN" dirty="0"/>
              <a:t> Trivedi</a:t>
            </a:r>
          </a:p>
          <a:p>
            <a:r>
              <a:rPr lang="en-IN" dirty="0"/>
              <a:t>Mohandas </a:t>
            </a:r>
            <a:r>
              <a:rPr lang="en-IN" dirty="0" err="1"/>
              <a:t>Amarnathan</a:t>
            </a:r>
            <a:endParaRPr lang="en-IN" dirty="0"/>
          </a:p>
          <a:p>
            <a:r>
              <a:rPr lang="en-IN" dirty="0" err="1"/>
              <a:t>Raunak</a:t>
            </a:r>
            <a:r>
              <a:rPr lang="en-IN" dirty="0"/>
              <a:t> </a:t>
            </a:r>
            <a:r>
              <a:rPr lang="en-IN" dirty="0" err="1"/>
              <a:t>Mukhia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40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F3C518-0A81-4551-B822-512198F03954}"/>
              </a:ext>
            </a:extLst>
          </p:cNvPr>
          <p:cNvSpPr txBox="1">
            <a:spLocks/>
          </p:cNvSpPr>
          <p:nvPr/>
        </p:nvSpPr>
        <p:spPr>
          <a:xfrm>
            <a:off x="1006506" y="285226"/>
            <a:ext cx="10178988" cy="3450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Metadata Summary: Variables considered in analysis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D9D78B-2727-4531-B985-289C4032C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48487"/>
              </p:ext>
            </p:extLst>
          </p:nvPr>
        </p:nvGraphicFramePr>
        <p:xfrm>
          <a:off x="266328" y="1100833"/>
          <a:ext cx="3861789" cy="1690010"/>
        </p:xfrm>
        <a:graphic>
          <a:graphicData uri="http://schemas.openxmlformats.org/drawingml/2006/table">
            <a:tbl>
              <a:tblPr/>
              <a:tblGrid>
                <a:gridCol w="1979723">
                  <a:extLst>
                    <a:ext uri="{9D8B030D-6E8A-4147-A177-3AD203B41FA5}">
                      <a16:colId xmlns:a16="http://schemas.microsoft.com/office/drawing/2014/main" val="582055180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1781362799"/>
                    </a:ext>
                  </a:extLst>
                </a:gridCol>
              </a:tblGrid>
              <a:tr h="502462">
                <a:tc>
                  <a:txBody>
                    <a:bodyPr/>
                    <a:lstStyle/>
                    <a:p>
                      <a:r>
                        <a:rPr lang="en-IN" sz="1400" dirty="0"/>
                        <a:t>Number of Transaction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51290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595648"/>
                  </a:ext>
                </a:extLst>
              </a:tr>
              <a:tr h="669388">
                <a:tc>
                  <a:txBody>
                    <a:bodyPr/>
                    <a:lstStyle/>
                    <a:p>
                      <a:r>
                        <a:rPr lang="en-IN" sz="1400" dirty="0"/>
                        <a:t>Number of markets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956038"/>
                  </a:ext>
                </a:extLst>
              </a:tr>
              <a:tr h="502462">
                <a:tc>
                  <a:txBody>
                    <a:bodyPr/>
                    <a:lstStyle/>
                    <a:p>
                      <a:r>
                        <a:rPr lang="en-IN" sz="1400" dirty="0"/>
                        <a:t>Number of </a:t>
                      </a:r>
                      <a:r>
                        <a:rPr lang="en-IN" sz="1400" dirty="0" err="1"/>
                        <a:t>segmetns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1240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C65A63C-0584-4DDA-BF76-AEFBF5A42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17431"/>
              </p:ext>
            </p:extLst>
          </p:nvPr>
        </p:nvGraphicFramePr>
        <p:xfrm>
          <a:off x="279399" y="3038344"/>
          <a:ext cx="1589596" cy="20576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9596">
                  <a:extLst>
                    <a:ext uri="{9D8B030D-6E8A-4147-A177-3AD203B41FA5}">
                      <a16:colId xmlns:a16="http://schemas.microsoft.com/office/drawing/2014/main" val="2823176307"/>
                    </a:ext>
                  </a:extLst>
                </a:gridCol>
              </a:tblGrid>
              <a:tr h="3415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Markets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167555"/>
                  </a:ext>
                </a:extLst>
              </a:tr>
              <a:tr h="28349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378587"/>
                  </a:ext>
                </a:extLst>
              </a:tr>
              <a:tr h="2698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954865"/>
                  </a:ext>
                </a:extLst>
              </a:tr>
              <a:tr h="25391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417643"/>
                  </a:ext>
                </a:extLst>
              </a:tr>
              <a:tr h="2522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EMEA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442381"/>
                  </a:ext>
                </a:extLst>
              </a:tr>
              <a:tr h="2219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592507"/>
                  </a:ext>
                </a:extLst>
              </a:tr>
              <a:tr h="25745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LATAM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235208"/>
                  </a:ext>
                </a:extLst>
              </a:tr>
              <a:tr h="13819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9152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646115-7A96-4BEC-B97D-D7A64ACB2D4E}"/>
              </a:ext>
            </a:extLst>
          </p:cNvPr>
          <p:cNvSpPr txBox="1"/>
          <p:nvPr/>
        </p:nvSpPr>
        <p:spPr>
          <a:xfrm>
            <a:off x="4690370" y="1009413"/>
            <a:ext cx="5971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Problem Statement: Predict 6 months of Sales and Quantity for the top two categories of Market and Segment.</a:t>
            </a:r>
          </a:p>
          <a:p>
            <a:endParaRPr lang="en-IN" sz="1200" dirty="0"/>
          </a:p>
          <a:p>
            <a:endParaRPr lang="en-IN" sz="12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ED706F-0AF0-40F9-B451-C4943C15C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04954"/>
              </p:ext>
            </p:extLst>
          </p:nvPr>
        </p:nvGraphicFramePr>
        <p:xfrm>
          <a:off x="2266273" y="3038344"/>
          <a:ext cx="1589596" cy="11488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9596">
                  <a:extLst>
                    <a:ext uri="{9D8B030D-6E8A-4147-A177-3AD203B41FA5}">
                      <a16:colId xmlns:a16="http://schemas.microsoft.com/office/drawing/2014/main" val="2823176307"/>
                    </a:ext>
                  </a:extLst>
                </a:gridCol>
              </a:tblGrid>
              <a:tr h="3415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167555"/>
                  </a:ext>
                </a:extLst>
              </a:tr>
              <a:tr h="28349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378587"/>
                  </a:ext>
                </a:extLst>
              </a:tr>
              <a:tr h="2698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954865"/>
                  </a:ext>
                </a:extLst>
              </a:tr>
              <a:tr h="25391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Office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41764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7E25E2-0AD0-4E56-B39F-B83085F2A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008962"/>
              </p:ext>
            </p:extLst>
          </p:nvPr>
        </p:nvGraphicFramePr>
        <p:xfrm>
          <a:off x="4975264" y="1825213"/>
          <a:ext cx="3524791" cy="462432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71588">
                  <a:extLst>
                    <a:ext uri="{9D8B030D-6E8A-4147-A177-3AD203B41FA5}">
                      <a16:colId xmlns:a16="http://schemas.microsoft.com/office/drawing/2014/main" val="1445442917"/>
                    </a:ext>
                  </a:extLst>
                </a:gridCol>
                <a:gridCol w="571588">
                  <a:extLst>
                    <a:ext uri="{9D8B030D-6E8A-4147-A177-3AD203B41FA5}">
                      <a16:colId xmlns:a16="http://schemas.microsoft.com/office/drawing/2014/main" val="3335751014"/>
                    </a:ext>
                  </a:extLst>
                </a:gridCol>
                <a:gridCol w="690669">
                  <a:extLst>
                    <a:ext uri="{9D8B030D-6E8A-4147-A177-3AD203B41FA5}">
                      <a16:colId xmlns:a16="http://schemas.microsoft.com/office/drawing/2014/main" val="2727432832"/>
                    </a:ext>
                  </a:extLst>
                </a:gridCol>
                <a:gridCol w="631128">
                  <a:extLst>
                    <a:ext uri="{9D8B030D-6E8A-4147-A177-3AD203B41FA5}">
                      <a16:colId xmlns:a16="http://schemas.microsoft.com/office/drawing/2014/main" val="2394510402"/>
                    </a:ext>
                  </a:extLst>
                </a:gridCol>
                <a:gridCol w="1059818">
                  <a:extLst>
                    <a:ext uri="{9D8B030D-6E8A-4147-A177-3AD203B41FA5}">
                      <a16:colId xmlns:a16="http://schemas.microsoft.com/office/drawing/2014/main" val="2458144881"/>
                    </a:ext>
                  </a:extLst>
                </a:gridCol>
              </a:tblGrid>
              <a:tr h="1623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Market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Segment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Mean Profit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Sd Profit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CV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2103938"/>
                  </a:ext>
                </a:extLst>
              </a:tr>
              <a:tr h="1623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EU</a:t>
                      </a:r>
                      <a:endParaRPr lang="en-IN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Consumer</a:t>
                      </a:r>
                      <a:endParaRPr lang="en-IN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3930.9939</a:t>
                      </a:r>
                      <a:endParaRPr lang="en-IN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2454.1398</a:t>
                      </a:r>
                      <a:endParaRPr lang="en-IN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0.6243052</a:t>
                      </a:r>
                      <a:endParaRPr lang="en-IN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294063"/>
                  </a:ext>
                </a:extLst>
              </a:tr>
              <a:tr h="1623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solidFill>
                            <a:srgbClr val="C00000"/>
                          </a:solidFill>
                          <a:effectLst/>
                        </a:rPr>
                        <a:t>APAC</a:t>
                      </a:r>
                      <a:endParaRPr lang="en-IN" sz="10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solidFill>
                            <a:srgbClr val="C00000"/>
                          </a:solidFill>
                          <a:effectLst/>
                        </a:rPr>
                        <a:t>Consumer</a:t>
                      </a:r>
                      <a:endParaRPr lang="en-IN" sz="10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C00000"/>
                          </a:solidFill>
                          <a:effectLst/>
                        </a:rPr>
                        <a:t>4642.0325</a:t>
                      </a:r>
                      <a:endParaRPr lang="en-IN" sz="10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solidFill>
                            <a:srgbClr val="C00000"/>
                          </a:solidFill>
                          <a:effectLst/>
                        </a:rPr>
                        <a:t>2934.3785</a:t>
                      </a:r>
                      <a:endParaRPr lang="en-IN" sz="10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0.6321323</a:t>
                      </a:r>
                      <a:endParaRPr lang="en-IN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533919"/>
                  </a:ext>
                </a:extLst>
              </a:tr>
              <a:tr h="1623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LATAM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Consumer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2513.1861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1662.4295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0.6614828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709560"/>
                  </a:ext>
                </a:extLst>
              </a:tr>
              <a:tr h="1623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APAC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Corporate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2702.8591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1886.8305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0.6980869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491947"/>
                  </a:ext>
                </a:extLst>
              </a:tr>
              <a:tr h="1623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EU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Corporate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2570.7079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1963.5252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0.7638072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597237"/>
                  </a:ext>
                </a:extLst>
              </a:tr>
              <a:tr h="1623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LATAM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Corporate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1205.7379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978.0003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0.8111217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225448"/>
                  </a:ext>
                </a:extLst>
              </a:tr>
              <a:tr h="1623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US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Corporate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1916.232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1920.8479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1.0024089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979411"/>
                  </a:ext>
                </a:extLst>
              </a:tr>
              <a:tr h="1623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US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Consumer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2794.1502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2828.7698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1.01239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147458"/>
                  </a:ext>
                </a:extLst>
              </a:tr>
              <a:tr h="293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APAC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Home Office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1738.4428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1818.3736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1.0459784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639966"/>
                  </a:ext>
                </a:extLst>
              </a:tr>
              <a:tr h="293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US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Home Office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1256.2225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1377.0048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1.0961473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363194"/>
                  </a:ext>
                </a:extLst>
              </a:tr>
              <a:tr h="293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EU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Home Office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1265.5845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1413.0343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1.1165073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097390"/>
                  </a:ext>
                </a:extLst>
              </a:tr>
              <a:tr h="293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LATAM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Home Office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898.6486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1056.5392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1.1756978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587792"/>
                  </a:ext>
                </a:extLst>
              </a:tr>
              <a:tr h="1623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Africa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Consumer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995.2521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1313.3196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1.3195849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964084"/>
                  </a:ext>
                </a:extLst>
              </a:tr>
              <a:tr h="1623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Canada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Consumer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230.4214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321.5098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1.3953122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401689"/>
                  </a:ext>
                </a:extLst>
              </a:tr>
              <a:tr h="1623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Canada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Corporate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148.1312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230.0144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1.5527751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049931"/>
                  </a:ext>
                </a:extLst>
              </a:tr>
              <a:tr h="1623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Africa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Corporate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430.9784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765.4631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1.7761054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472479"/>
                  </a:ext>
                </a:extLst>
              </a:tr>
              <a:tr h="293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Africa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Home Office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425.2618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761.2168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1.7899957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606995"/>
                  </a:ext>
                </a:extLst>
              </a:tr>
              <a:tr h="1623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EMEA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Consumer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531.9286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1164.0039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2.1882709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542651"/>
                  </a:ext>
                </a:extLst>
              </a:tr>
              <a:tr h="293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Canada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Home Office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124.1292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278.479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2.2434607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094966"/>
                  </a:ext>
                </a:extLst>
              </a:tr>
              <a:tr h="1623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EMEA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Corporate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260.3986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1163.2273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4.4671024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450379"/>
                  </a:ext>
                </a:extLst>
              </a:tr>
              <a:tr h="293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EMEA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Home Office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122.2138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718.7085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5.8807467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3" marR="7863" marT="78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0270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028F403-AB4A-4A6D-BF86-E8012F3C4733}"/>
              </a:ext>
            </a:extLst>
          </p:cNvPr>
          <p:cNvSpPr txBox="1"/>
          <p:nvPr/>
        </p:nvSpPr>
        <p:spPr>
          <a:xfrm>
            <a:off x="9101587" y="2408032"/>
            <a:ext cx="1977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Top two Market segment with lowest CV are EU/Consumer and APAC/Consumer</a:t>
            </a:r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8883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F3C518-0A81-4551-B822-512198F03954}"/>
              </a:ext>
            </a:extLst>
          </p:cNvPr>
          <p:cNvSpPr txBox="1">
            <a:spLocks/>
          </p:cNvSpPr>
          <p:nvPr/>
        </p:nvSpPr>
        <p:spPr>
          <a:xfrm>
            <a:off x="1006506" y="285226"/>
            <a:ext cx="10178988" cy="3450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Time Series Used for 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F86C2-C168-4F26-BF1D-B3BCF42A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73" y="975404"/>
            <a:ext cx="3598417" cy="2698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B8225F-C192-4643-A17D-1B5D08080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532" y="1069757"/>
            <a:ext cx="3598418" cy="2698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ABF73D-76F1-4868-AC3F-0BA627952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86" y="3674217"/>
            <a:ext cx="3867705" cy="29007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C7D802-DD0F-42BA-8B94-8A4658900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589" y="3768571"/>
            <a:ext cx="4119239" cy="30894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AA9CF6-0916-486F-8A0D-FC370B6371F0}"/>
              </a:ext>
            </a:extLst>
          </p:cNvPr>
          <p:cNvSpPr txBox="1"/>
          <p:nvPr/>
        </p:nvSpPr>
        <p:spPr>
          <a:xfrm>
            <a:off x="1688733" y="931257"/>
            <a:ext cx="1977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EU-Consumer - Sales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697339-1F1D-4738-A4DF-4A494466F059}"/>
              </a:ext>
            </a:extLst>
          </p:cNvPr>
          <p:cNvSpPr txBox="1"/>
          <p:nvPr/>
        </p:nvSpPr>
        <p:spPr>
          <a:xfrm>
            <a:off x="7012868" y="931257"/>
            <a:ext cx="1977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EU-Consumer - Quantity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F6D1D-CB99-4829-9508-A29D740FE0EE}"/>
              </a:ext>
            </a:extLst>
          </p:cNvPr>
          <p:cNvSpPr txBox="1"/>
          <p:nvPr/>
        </p:nvSpPr>
        <p:spPr>
          <a:xfrm>
            <a:off x="1574803" y="3579864"/>
            <a:ext cx="1977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APAC-Consumer -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2ED0B3-4736-44C8-A6C5-D0B69BD8A003}"/>
              </a:ext>
            </a:extLst>
          </p:cNvPr>
          <p:cNvSpPr txBox="1"/>
          <p:nvPr/>
        </p:nvSpPr>
        <p:spPr>
          <a:xfrm>
            <a:off x="7227412" y="3625630"/>
            <a:ext cx="1977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APAC-Consumer - Quantity</a:t>
            </a:r>
          </a:p>
        </p:txBody>
      </p:sp>
    </p:spTree>
    <p:extLst>
      <p:ext uri="{BB962C8B-B14F-4D97-AF65-F5344CB8AC3E}">
        <p14:creationId xmlns:p14="http://schemas.microsoft.com/office/powerpoint/2010/main" val="157407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216</Words>
  <Application>Microsoft Office PowerPoint</Application>
  <PresentationFormat>Widescreen</PresentationFormat>
  <Paragraphs>141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Retail Giant Sales Forcasting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Mohandas</dc:creator>
  <cp:lastModifiedBy>Mohandas</cp:lastModifiedBy>
  <cp:revision>110</cp:revision>
  <dcterms:created xsi:type="dcterms:W3CDTF">2018-01-26T19:17:53Z</dcterms:created>
  <dcterms:modified xsi:type="dcterms:W3CDTF">2018-05-27T14:33:23Z</dcterms:modified>
</cp:coreProperties>
</file>