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3" r:id="rId8"/>
    <p:sldId id="266" r:id="rId9"/>
    <p:sldId id="264" r:id="rId10"/>
    <p:sldId id="265" r:id="rId11"/>
    <p:sldId id="262" r:id="rId12"/>
    <p:sldId id="267" r:id="rId13"/>
    <p:sldId id="268" r:id="rId14"/>
    <p:sldId id="269" r:id="rId15"/>
    <p:sldId id="270" r:id="rId16"/>
    <p:sldId id="271" r:id="rId17"/>
    <p:sldId id="276"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2"/>
  </p:normalViewPr>
  <p:slideViewPr>
    <p:cSldViewPr snapToGrid="0" snapToObjects="1">
      <p:cViewPr varScale="1">
        <p:scale>
          <a:sx n="82" d="100"/>
          <a:sy n="82" d="100"/>
        </p:scale>
        <p:origin x="69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12/11/2016</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12/11/2016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12/11/2016</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Hungeready</a:t>
            </a:r>
            <a:r>
              <a:rPr lang="en-US" dirty="0"/>
              <a:t> &amp; </a:t>
            </a:r>
            <a:r>
              <a:rPr lang="en-US" dirty="0" err="1"/>
              <a:t>Hungereadytodrive</a:t>
            </a:r>
            <a:r>
              <a:rPr lang="en-US" dirty="0"/>
              <a:t>?</a:t>
            </a:r>
          </a:p>
        </p:txBody>
      </p:sp>
      <p:sp>
        <p:nvSpPr>
          <p:cNvPr id="3" name="Subtitle 2"/>
          <p:cNvSpPr>
            <a:spLocks noGrp="1"/>
          </p:cNvSpPr>
          <p:nvPr>
            <p:ph type="subTitle" idx="1"/>
          </p:nvPr>
        </p:nvSpPr>
        <p:spPr>
          <a:xfrm>
            <a:off x="1069848" y="4389120"/>
            <a:ext cx="7891272" cy="411480"/>
          </a:xfrm>
        </p:spPr>
        <p:txBody>
          <a:bodyPr>
            <a:normAutofit/>
          </a:bodyPr>
          <a:lstStyle/>
          <a:p>
            <a:r>
              <a:rPr lang="en-US" dirty="0"/>
              <a:t>Cook. </a:t>
            </a:r>
            <a:r>
              <a:rPr lang="en-US" dirty="0">
                <a:solidFill>
                  <a:srgbClr val="FF0000"/>
                </a:solidFill>
              </a:rPr>
              <a:t>Manage</a:t>
            </a:r>
            <a:r>
              <a:rPr lang="en-US" dirty="0"/>
              <a:t>. Deliver.</a:t>
            </a:r>
          </a:p>
        </p:txBody>
      </p:sp>
      <p:sp>
        <p:nvSpPr>
          <p:cNvPr id="4" name="TextBox 3"/>
          <p:cNvSpPr txBox="1"/>
          <p:nvPr/>
        </p:nvSpPr>
        <p:spPr>
          <a:xfrm>
            <a:off x="1051560" y="5230906"/>
            <a:ext cx="5905078" cy="1200329"/>
          </a:xfrm>
          <a:prstGeom prst="rect">
            <a:avLst/>
          </a:prstGeom>
          <a:noFill/>
        </p:spPr>
        <p:txBody>
          <a:bodyPr wrap="none" rtlCol="0">
            <a:spAutoFit/>
          </a:bodyPr>
          <a:lstStyle/>
          <a:p>
            <a:r>
              <a:rPr lang="en-US" dirty="0">
                <a:solidFill>
                  <a:srgbClr val="FF0000"/>
                </a:solidFill>
              </a:rPr>
              <a:t>Professor:                  </a:t>
            </a:r>
            <a:r>
              <a:rPr lang="en-US" dirty="0"/>
              <a:t>Vishal Chawla</a:t>
            </a:r>
          </a:p>
          <a:p>
            <a:r>
              <a:rPr lang="en-US" dirty="0">
                <a:solidFill>
                  <a:srgbClr val="FF0000"/>
                </a:solidFill>
              </a:rPr>
              <a:t>Course:                      </a:t>
            </a:r>
            <a:r>
              <a:rPr lang="en-US" dirty="0"/>
              <a:t>User Experience Design &amp; Testing</a:t>
            </a:r>
          </a:p>
          <a:p>
            <a:r>
              <a:rPr lang="en-US" dirty="0">
                <a:solidFill>
                  <a:srgbClr val="FF0000"/>
                </a:solidFill>
              </a:rPr>
              <a:t>Team Members:       </a:t>
            </a:r>
            <a:r>
              <a:rPr lang="en-US" dirty="0"/>
              <a:t>Anita Mohandas, Arjun Chandra</a:t>
            </a:r>
          </a:p>
          <a:p>
            <a:endParaRPr lang="en-US" dirty="0"/>
          </a:p>
        </p:txBody>
      </p:sp>
    </p:spTree>
    <p:extLst>
      <p:ext uri="{BB962C8B-B14F-4D97-AF65-F5344CB8AC3E}">
        <p14:creationId xmlns:p14="http://schemas.microsoft.com/office/powerpoint/2010/main" val="123380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Skeleton Plane</a:t>
            </a:r>
            <a:br>
              <a:rPr lang="en-US" dirty="0"/>
            </a:br>
            <a:endParaRPr lang="en-US" dirty="0"/>
          </a:p>
        </p:txBody>
      </p:sp>
      <p:sp>
        <p:nvSpPr>
          <p:cNvPr id="3" name="Content Placeholder 2"/>
          <p:cNvSpPr>
            <a:spLocks noGrp="1"/>
          </p:cNvSpPr>
          <p:nvPr>
            <p:ph idx="1"/>
          </p:nvPr>
        </p:nvSpPr>
        <p:spPr>
          <a:xfrm>
            <a:off x="1069848" y="1645547"/>
            <a:ext cx="10058400" cy="1130247"/>
          </a:xfrm>
        </p:spPr>
        <p:txBody>
          <a:bodyPr>
            <a:normAutofit lnSpcReduction="10000"/>
          </a:bodyPr>
          <a:lstStyle/>
          <a:p>
            <a:r>
              <a:rPr lang="en-US" dirty="0"/>
              <a:t>Beneath that surface is the </a:t>
            </a:r>
            <a:r>
              <a:rPr lang="en-US" b="1" dirty="0"/>
              <a:t>skeleton</a:t>
            </a:r>
            <a:r>
              <a:rPr lang="en-US" dirty="0"/>
              <a:t> of the site; the placement of buttons, tabs, photos, and blocks of text. The skeleton is designed to optimize the arrangement of these elements for maximum effect and efficiency--so that you remember the logo and can find that shopping cart button when you need it.</a:t>
            </a:r>
            <a:endParaRPr lang="en-US" dirty="0"/>
          </a:p>
        </p:txBody>
      </p:sp>
      <p:cxnSp>
        <p:nvCxnSpPr>
          <p:cNvPr id="6" name="Straight Arrow Connector 5"/>
          <p:cNvCxnSpPr/>
          <p:nvPr/>
        </p:nvCxnSpPr>
        <p:spPr>
          <a:xfrm flipH="1">
            <a:off x="8239328" y="3079102"/>
            <a:ext cx="914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894114" y="3352800"/>
            <a:ext cx="746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289290" y="4183225"/>
            <a:ext cx="914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301929" y="6553200"/>
            <a:ext cx="914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215932" y="2911151"/>
            <a:ext cx="1262346" cy="3265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Header</a:t>
            </a:r>
          </a:p>
        </p:txBody>
      </p:sp>
      <p:sp>
        <p:nvSpPr>
          <p:cNvPr id="19" name="Rectangle 18"/>
          <p:cNvSpPr/>
          <p:nvPr/>
        </p:nvSpPr>
        <p:spPr>
          <a:xfrm>
            <a:off x="9259276" y="3987282"/>
            <a:ext cx="1175658" cy="391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Content</a:t>
            </a:r>
          </a:p>
        </p:txBody>
      </p:sp>
      <p:sp>
        <p:nvSpPr>
          <p:cNvPr id="20" name="Rectangle 19"/>
          <p:cNvSpPr/>
          <p:nvPr/>
        </p:nvSpPr>
        <p:spPr>
          <a:xfrm>
            <a:off x="9302620" y="6317571"/>
            <a:ext cx="1175658" cy="391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Footer</a:t>
            </a:r>
          </a:p>
        </p:txBody>
      </p:sp>
      <p:sp>
        <p:nvSpPr>
          <p:cNvPr id="21" name="Rectangle 20"/>
          <p:cNvSpPr/>
          <p:nvPr/>
        </p:nvSpPr>
        <p:spPr>
          <a:xfrm>
            <a:off x="326571" y="3156857"/>
            <a:ext cx="1464906" cy="391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Navigation</a:t>
            </a:r>
          </a:p>
        </p:txBody>
      </p:sp>
      <p:pic>
        <p:nvPicPr>
          <p:cNvPr id="22" name="Picture 21"/>
          <p:cNvPicPr>
            <a:picLocks noChangeAspect="1"/>
          </p:cNvPicPr>
          <p:nvPr/>
        </p:nvPicPr>
        <p:blipFill>
          <a:blip r:embed="rId2"/>
          <a:stretch>
            <a:fillRect/>
          </a:stretch>
        </p:blipFill>
        <p:spPr>
          <a:xfrm>
            <a:off x="2876234" y="2775793"/>
            <a:ext cx="5326368" cy="4093657"/>
          </a:xfrm>
          <a:prstGeom prst="rect">
            <a:avLst/>
          </a:prstGeom>
        </p:spPr>
      </p:pic>
    </p:spTree>
    <p:extLst>
      <p:ext uri="{BB962C8B-B14F-4D97-AF65-F5344CB8AC3E}">
        <p14:creationId xmlns:p14="http://schemas.microsoft.com/office/powerpoint/2010/main" val="2039480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580" y="-215153"/>
            <a:ext cx="10058400" cy="1609344"/>
          </a:xfrm>
        </p:spPr>
        <p:txBody>
          <a:bodyPr>
            <a:normAutofit/>
          </a:bodyPr>
          <a:lstStyle/>
          <a:p>
            <a:r>
              <a:rPr lang="en-US" sz="4400" dirty="0"/>
              <a:t>Information architecture</a:t>
            </a:r>
          </a:p>
        </p:txBody>
      </p:sp>
      <p:pic>
        <p:nvPicPr>
          <p:cNvPr id="5" name="Picture 4"/>
          <p:cNvPicPr>
            <a:picLocks noChangeAspect="1"/>
          </p:cNvPicPr>
          <p:nvPr/>
        </p:nvPicPr>
        <p:blipFill>
          <a:blip r:embed="rId2"/>
          <a:stretch>
            <a:fillRect/>
          </a:stretch>
        </p:blipFill>
        <p:spPr>
          <a:xfrm>
            <a:off x="423581" y="1464906"/>
            <a:ext cx="10958124" cy="4236098"/>
          </a:xfrm>
          <a:prstGeom prst="rect">
            <a:avLst/>
          </a:prstGeom>
        </p:spPr>
      </p:pic>
    </p:spTree>
    <p:extLst>
      <p:ext uri="{BB962C8B-B14F-4D97-AF65-F5344CB8AC3E}">
        <p14:creationId xmlns:p14="http://schemas.microsoft.com/office/powerpoint/2010/main" val="207496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We used personas constantly throughout the project to guide design decisions &amp; priorities.</a:t>
            </a:r>
          </a:p>
          <a:p>
            <a:pPr marL="342900" indent="-342900">
              <a:buFont typeface="Arial" panose="020B0604020202020204" pitchFamily="34" charset="0"/>
              <a:buChar char="•"/>
            </a:pPr>
            <a:r>
              <a:rPr lang="en-US" dirty="0"/>
              <a:t>Our personas hypothesis included two different archetypes which facilitated our decisions about our user needs and desires &amp; varying contexts of use.</a:t>
            </a:r>
          </a:p>
          <a:p>
            <a:pPr marL="342900" indent="-342900">
              <a:buFont typeface="Arial" panose="020B0604020202020204" pitchFamily="34" charset="0"/>
              <a:buChar char="•"/>
            </a:pPr>
            <a:r>
              <a:rPr lang="en-US" dirty="0"/>
              <a:t>Through interviews and in depth analysis of our research we identified sufficient behavioral variables to segment our users and understand their motivation and goals.</a:t>
            </a:r>
          </a:p>
          <a:p>
            <a:endParaRPr lang="en-US" dirty="0"/>
          </a:p>
          <a:p>
            <a:pPr marL="0" indent="0">
              <a:buNone/>
            </a:pPr>
            <a:r>
              <a:rPr lang="en-US" dirty="0"/>
              <a:t> </a:t>
            </a:r>
            <a:r>
              <a:rPr lang="en-US" dirty="0">
                <a:solidFill>
                  <a:srgbClr val="FF0000"/>
                </a:solidFill>
              </a:rPr>
              <a:t>Survey | Personas | Interviews | Secondary Research | Card sorting| User             segmentation | Participatory Design | Think Aloud Protocol.</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99145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9127"/>
            <a:ext cx="10058400" cy="5463073"/>
          </a:xfrm>
        </p:spPr>
        <p:txBody>
          <a:bodyPr/>
          <a:lstStyle/>
          <a:p>
            <a:r>
              <a:rPr lang="en-US" sz="2400" dirty="0"/>
              <a:t>We interviewed a fast food restaurant owner in order to understand the restaurant operations, the challenges he faced with respect to order &amp; deliveries  his technical aptitude &amp; his comfort with online platforms for order and  &amp; delivery engagement.</a:t>
            </a:r>
          </a:p>
          <a:p>
            <a:r>
              <a:rPr lang="en-US" sz="2400" dirty="0"/>
              <a:t>We discovered that over the last 4 years there was a steady increase in the internet transactions and gradual decline in the phone and restaurant transactions. This decline was primarily due to weather, time and location constraints.</a:t>
            </a:r>
          </a:p>
          <a:p>
            <a:r>
              <a:rPr lang="en-US" sz="2400" dirty="0"/>
              <a:t>We hypothesized that the priority of choosing a restaurant would be different if a  customer with respect to location, weather and delivery time.</a:t>
            </a:r>
          </a:p>
          <a:p>
            <a:endParaRPr lang="en-US" dirty="0"/>
          </a:p>
        </p:txBody>
      </p:sp>
    </p:spTree>
    <p:extLst>
      <p:ext uri="{BB962C8B-B14F-4D97-AF65-F5344CB8AC3E}">
        <p14:creationId xmlns:p14="http://schemas.microsoft.com/office/powerpoint/2010/main" val="61152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22310"/>
            <a:ext cx="10058400" cy="4949890"/>
          </a:xfrm>
        </p:spPr>
        <p:txBody>
          <a:bodyPr/>
          <a:lstStyle/>
          <a:p>
            <a:r>
              <a:rPr lang="en-US" sz="2400" dirty="0"/>
              <a:t>Owing to lack of qualitative data to support this, we performed a hierarchical card sot with 4 random participants in our university library.</a:t>
            </a:r>
          </a:p>
          <a:p>
            <a:r>
              <a:rPr lang="en-US" sz="2400" dirty="0"/>
              <a:t>Our aim was to understand how customers thought about different methods of food accessibility.</a:t>
            </a:r>
          </a:p>
          <a:p>
            <a:r>
              <a:rPr lang="en-US" sz="2400" dirty="0"/>
              <a:t>During the think aloud we noticed that the participants ranked content based on what the felt was convenient and could trust as dependable, what made them curious &amp; finally what they were skeptical about.</a:t>
            </a:r>
          </a:p>
          <a:p>
            <a:endParaRPr lang="en-US" dirty="0"/>
          </a:p>
          <a:p>
            <a:endParaRPr lang="en-US" dirty="0"/>
          </a:p>
        </p:txBody>
      </p:sp>
    </p:spTree>
    <p:extLst>
      <p:ext uri="{BB962C8B-B14F-4D97-AF65-F5344CB8AC3E}">
        <p14:creationId xmlns:p14="http://schemas.microsoft.com/office/powerpoint/2010/main" val="302060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29564"/>
          </a:xfrm>
        </p:spPr>
        <p:txBody>
          <a:bodyPr/>
          <a:lstStyle/>
          <a:p>
            <a:r>
              <a:rPr lang="en-US" dirty="0"/>
              <a:t>Research Summary Table</a:t>
            </a:r>
          </a:p>
        </p:txBody>
      </p:sp>
      <p:pic>
        <p:nvPicPr>
          <p:cNvPr id="8" name="Content Placeholder 7"/>
          <p:cNvPicPr>
            <a:picLocks noGrp="1" noChangeAspect="1"/>
          </p:cNvPicPr>
          <p:nvPr>
            <p:ph idx="1"/>
          </p:nvPr>
        </p:nvPicPr>
        <p:blipFill>
          <a:blip r:embed="rId2"/>
          <a:stretch>
            <a:fillRect/>
          </a:stretch>
        </p:blipFill>
        <p:spPr>
          <a:xfrm>
            <a:off x="1069848" y="1645039"/>
            <a:ext cx="10280530" cy="4494504"/>
          </a:xfrm>
          <a:prstGeom prst="rect">
            <a:avLst/>
          </a:prstGeom>
        </p:spPr>
      </p:pic>
    </p:spTree>
    <p:extLst>
      <p:ext uri="{BB962C8B-B14F-4D97-AF65-F5344CB8AC3E}">
        <p14:creationId xmlns:p14="http://schemas.microsoft.com/office/powerpoint/2010/main" val="3560835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Usability Testing</a:t>
            </a:r>
            <a:br>
              <a:rPr lang="en-US" b="1" dirty="0"/>
            </a:br>
            <a:endParaRPr lang="en-US" dirty="0"/>
          </a:p>
        </p:txBody>
      </p:sp>
      <p:sp>
        <p:nvSpPr>
          <p:cNvPr id="3" name="Content Placeholder 2"/>
          <p:cNvSpPr>
            <a:spLocks noGrp="1"/>
          </p:cNvSpPr>
          <p:nvPr>
            <p:ph idx="1"/>
          </p:nvPr>
        </p:nvSpPr>
        <p:spPr>
          <a:xfrm>
            <a:off x="864574" y="1673538"/>
            <a:ext cx="9632364" cy="4232739"/>
          </a:xfrm>
        </p:spPr>
        <p:txBody>
          <a:bodyPr>
            <a:normAutofit fontScale="85000" lnSpcReduction="10000"/>
          </a:bodyPr>
          <a:lstStyle/>
          <a:p>
            <a:r>
              <a:rPr lang="en-US" dirty="0"/>
              <a:t>Usability testing refers to evaluating a product or service by testing it with representative users. Typically, during a test, participants will try to complete typical tasks while observers watch, listen and takes notes.  The goal is to identify any usability problems, collect qualitative and quantitative data and determine the participant's satisfaction with the product.</a:t>
            </a:r>
          </a:p>
          <a:p>
            <a:endParaRPr lang="en-US" dirty="0"/>
          </a:p>
          <a:p>
            <a:r>
              <a:rPr lang="en-US" b="1" dirty="0"/>
              <a:t>Questionnaire</a:t>
            </a:r>
          </a:p>
          <a:p>
            <a:r>
              <a:rPr lang="en-US" dirty="0"/>
              <a:t>Is the application easy to use?</a:t>
            </a:r>
          </a:p>
          <a:p>
            <a:r>
              <a:rPr lang="en-US" dirty="0"/>
              <a:t>Would you use the application frequently?</a:t>
            </a:r>
          </a:p>
          <a:p>
            <a:r>
              <a:rPr lang="en-US" dirty="0"/>
              <a:t>Can you get the information quickly?</a:t>
            </a:r>
          </a:p>
          <a:p>
            <a:r>
              <a:rPr lang="en-US" dirty="0"/>
              <a:t>Does the content make you explore the site more?</a:t>
            </a:r>
          </a:p>
          <a:p>
            <a:r>
              <a:rPr lang="en-US" dirty="0"/>
              <a:t>Does the application feature keep you coming back?</a:t>
            </a:r>
          </a:p>
          <a:p>
            <a:r>
              <a:rPr lang="en-US" dirty="0"/>
              <a:t>Is the application well organized?</a:t>
            </a:r>
          </a:p>
          <a:p>
            <a:r>
              <a:rPr lang="en-US" dirty="0"/>
              <a:t>What is the 1</a:t>
            </a:r>
            <a:r>
              <a:rPr lang="en-US" baseline="30000" dirty="0"/>
              <a:t>st</a:t>
            </a:r>
            <a:r>
              <a:rPr lang="en-US" dirty="0"/>
              <a:t> attractive feature when you use the application?</a:t>
            </a:r>
          </a:p>
          <a:p>
            <a:endParaRPr lang="en-US" dirty="0"/>
          </a:p>
          <a:p>
            <a:endParaRPr lang="en-US" dirty="0"/>
          </a:p>
        </p:txBody>
      </p:sp>
    </p:spTree>
    <p:extLst>
      <p:ext uri="{BB962C8B-B14F-4D97-AF65-F5344CB8AC3E}">
        <p14:creationId xmlns:p14="http://schemas.microsoft.com/office/powerpoint/2010/main" val="1608830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18047" y="947950"/>
            <a:ext cx="10944433" cy="4585103"/>
          </a:xfrm>
          <a:prstGeom prst="rect">
            <a:avLst/>
          </a:prstGeom>
        </p:spPr>
      </p:pic>
      <p:sp>
        <p:nvSpPr>
          <p:cNvPr id="5" name="TextBox 4"/>
          <p:cNvSpPr txBox="1"/>
          <p:nvPr/>
        </p:nvSpPr>
        <p:spPr>
          <a:xfrm>
            <a:off x="587829" y="5896947"/>
            <a:ext cx="3097763" cy="923330"/>
          </a:xfrm>
          <a:prstGeom prst="rect">
            <a:avLst/>
          </a:prstGeom>
          <a:noFill/>
        </p:spPr>
        <p:txBody>
          <a:bodyPr wrap="square" rtlCol="0">
            <a:spAutoFit/>
          </a:bodyPr>
          <a:lstStyle/>
          <a:p>
            <a:r>
              <a:rPr lang="en-US" dirty="0"/>
              <a:t>Percentage Agree: 98%</a:t>
            </a:r>
          </a:p>
          <a:p>
            <a:r>
              <a:rPr lang="en-US" dirty="0"/>
              <a:t>Percentage Disagree: 2%</a:t>
            </a:r>
          </a:p>
          <a:p>
            <a:endParaRPr lang="en-US" dirty="0"/>
          </a:p>
        </p:txBody>
      </p:sp>
    </p:spTree>
    <p:extLst>
      <p:ext uri="{BB962C8B-B14F-4D97-AF65-F5344CB8AC3E}">
        <p14:creationId xmlns:p14="http://schemas.microsoft.com/office/powerpoint/2010/main" val="31719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Testing</a:t>
            </a:r>
          </a:p>
        </p:txBody>
      </p:sp>
      <p:sp>
        <p:nvSpPr>
          <p:cNvPr id="3" name="Content Placeholder 2"/>
          <p:cNvSpPr>
            <a:spLocks noGrp="1"/>
          </p:cNvSpPr>
          <p:nvPr>
            <p:ph idx="1"/>
          </p:nvPr>
        </p:nvSpPr>
        <p:spPr/>
        <p:txBody>
          <a:bodyPr/>
          <a:lstStyle/>
          <a:p>
            <a:r>
              <a:rPr lang="en-US" sz="2400" dirty="0"/>
              <a:t>In Manual Testing , Testers manually execute test cases without using any automation tools.</a:t>
            </a:r>
          </a:p>
          <a:p>
            <a:r>
              <a:rPr lang="en-US" sz="2400" dirty="0"/>
              <a:t>Manual testing is the most primitive of all testing types and helps find bugs in the software system.</a:t>
            </a:r>
          </a:p>
          <a:p>
            <a:r>
              <a:rPr lang="en-US" sz="2400" dirty="0"/>
              <a:t> Any new application must be manually tested before its testing can be automated. Manual testing requires more effort, but is necessary to check  automation feasibility.</a:t>
            </a:r>
          </a:p>
          <a:p>
            <a:endParaRPr lang="en-US" dirty="0"/>
          </a:p>
        </p:txBody>
      </p:sp>
    </p:spTree>
    <p:extLst>
      <p:ext uri="{BB962C8B-B14F-4D97-AF65-F5344CB8AC3E}">
        <p14:creationId xmlns:p14="http://schemas.microsoft.com/office/powerpoint/2010/main" val="4257366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 of Manual Testing</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a:t>The key concept of Manual Testing is to ensure that the application is error free and it is working in conformance to the specified functional requirements.</a:t>
            </a:r>
          </a:p>
          <a:p>
            <a:r>
              <a:rPr lang="en-US" sz="2400" dirty="0"/>
              <a:t>Test Suites or cases ,are designed during the testing phase and should have 100% test coverage.</a:t>
            </a:r>
          </a:p>
          <a:p>
            <a:r>
              <a:rPr lang="en-US" sz="2400" dirty="0"/>
              <a:t>It also makes sure that reported defects are fixed by developers and re-testing has been performed by testers on the fixed defects.</a:t>
            </a:r>
          </a:p>
          <a:p>
            <a:r>
              <a:rPr lang="en-US" sz="2400" dirty="0"/>
              <a:t>Basically, this testing checks the quality of the system and delivers bug-free product to the customer.</a:t>
            </a:r>
            <a:endParaRPr lang="en-US" sz="2400" dirty="0"/>
          </a:p>
        </p:txBody>
      </p:sp>
    </p:spTree>
    <p:extLst>
      <p:ext uri="{BB962C8B-B14F-4D97-AF65-F5344CB8AC3E}">
        <p14:creationId xmlns:p14="http://schemas.microsoft.com/office/powerpoint/2010/main" val="271475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Design a system (</a:t>
            </a:r>
            <a:r>
              <a:rPr lang="en-US" b="1" dirty="0" err="1"/>
              <a:t>HungeReady</a:t>
            </a:r>
            <a:r>
              <a:rPr lang="en-US" dirty="0"/>
              <a:t>) to support and automate a merchant’s (restaurant in our case) front and back of house operations.</a:t>
            </a:r>
          </a:p>
          <a:p>
            <a:r>
              <a:rPr lang="en-US" dirty="0"/>
              <a:t>Design a mobile-app (</a:t>
            </a:r>
            <a:r>
              <a:rPr lang="en-US" b="1" dirty="0" err="1"/>
              <a:t>HungeReadyToDrive</a:t>
            </a:r>
            <a:r>
              <a:rPr lang="en-US" b="1" dirty="0"/>
              <a:t>?</a:t>
            </a:r>
            <a:r>
              <a:rPr lang="en-US" dirty="0"/>
              <a:t>) for delivery drivers. </a:t>
            </a:r>
          </a:p>
        </p:txBody>
      </p:sp>
    </p:spTree>
    <p:extLst>
      <p:ext uri="{BB962C8B-B14F-4D97-AF65-F5344CB8AC3E}">
        <p14:creationId xmlns:p14="http://schemas.microsoft.com/office/powerpoint/2010/main" val="1759007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Manual Testing :</a:t>
            </a:r>
            <a:br>
              <a:rPr lang="en-US" b="1" dirty="0"/>
            </a:br>
            <a:endParaRPr lang="en-US" dirty="0"/>
          </a:p>
        </p:txBody>
      </p:sp>
      <p:sp>
        <p:nvSpPr>
          <p:cNvPr id="3" name="Content Placeholder 2"/>
          <p:cNvSpPr>
            <a:spLocks noGrp="1"/>
          </p:cNvSpPr>
          <p:nvPr>
            <p:ph idx="1"/>
          </p:nvPr>
        </p:nvSpPr>
        <p:spPr/>
        <p:txBody>
          <a:bodyPr/>
          <a:lstStyle/>
          <a:p>
            <a:r>
              <a:rPr lang="en-US" dirty="0"/>
              <a:t>Below given diagram depicts Manual Testing Types. In fact any type of software testing type can be executed both manually as well using an automation tool.</a:t>
            </a:r>
          </a:p>
          <a:p>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846" y="2818034"/>
            <a:ext cx="4039613" cy="3743271"/>
          </a:xfrm>
          <a:prstGeom prst="rect">
            <a:avLst/>
          </a:prstGeom>
        </p:spPr>
      </p:pic>
    </p:spTree>
    <p:extLst>
      <p:ext uri="{BB962C8B-B14F-4D97-AF65-F5344CB8AC3E}">
        <p14:creationId xmlns:p14="http://schemas.microsoft.com/office/powerpoint/2010/main" val="342990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Manual Testing vs Automation Testing</a:t>
            </a:r>
            <a:br>
              <a:rPr lang="en-US" b="1" dirty="0"/>
            </a:br>
            <a:endParaRPr lang="en-US" dirty="0"/>
          </a:p>
        </p:txBody>
      </p:sp>
      <p:sp>
        <p:nvSpPr>
          <p:cNvPr id="3" name="Content Placeholder 2"/>
          <p:cNvSpPr>
            <a:spLocks noGrp="1"/>
          </p:cNvSpPr>
          <p:nvPr>
            <p:ph idx="1"/>
          </p:nvPr>
        </p:nvSpPr>
        <p:spPr>
          <a:xfrm>
            <a:off x="1069848" y="2121408"/>
            <a:ext cx="5032372" cy="3915498"/>
          </a:xfrm>
        </p:spPr>
        <p:txBody>
          <a:bodyPr>
            <a:normAutofit lnSpcReduction="10000"/>
          </a:bodyPr>
          <a:lstStyle/>
          <a:p>
            <a:pPr marL="0" indent="0">
              <a:buNone/>
            </a:pPr>
            <a:r>
              <a:rPr lang="en-US" b="1" dirty="0"/>
              <a:t>Manual Testing</a:t>
            </a:r>
          </a:p>
          <a:p>
            <a:r>
              <a:rPr lang="en-US" dirty="0"/>
              <a:t>Manual testing requires human intervention for test execution.</a:t>
            </a:r>
          </a:p>
          <a:p>
            <a:r>
              <a:rPr lang="en-US" dirty="0"/>
              <a:t>Manual testing will require skilled </a:t>
            </a:r>
            <a:r>
              <a:rPr lang="en-US" dirty="0" err="1"/>
              <a:t>labour</a:t>
            </a:r>
            <a:r>
              <a:rPr lang="en-US" dirty="0"/>
              <a:t>, long time &amp; will imply high costs.</a:t>
            </a:r>
          </a:p>
          <a:p>
            <a:r>
              <a:rPr lang="en-US" dirty="0"/>
              <a:t>Any type of application can be tested manually, certain testing types like ad-hoc and monkey testing are more suited for manual execution.</a:t>
            </a:r>
          </a:p>
          <a:p>
            <a:r>
              <a:rPr lang="en-US" dirty="0"/>
              <a:t>Manual testing can be become repetitive and boring.</a:t>
            </a:r>
          </a:p>
          <a:p>
            <a:endParaRPr lang="en-US" b="1" dirty="0"/>
          </a:p>
          <a:p>
            <a:endParaRPr lang="en-US" dirty="0"/>
          </a:p>
        </p:txBody>
      </p:sp>
      <p:sp>
        <p:nvSpPr>
          <p:cNvPr id="4" name="TextBox 3"/>
          <p:cNvSpPr txBox="1"/>
          <p:nvPr/>
        </p:nvSpPr>
        <p:spPr>
          <a:xfrm>
            <a:off x="9237306" y="4562669"/>
            <a:ext cx="184731" cy="369332"/>
          </a:xfrm>
          <a:prstGeom prst="rect">
            <a:avLst/>
          </a:prstGeom>
          <a:noFill/>
        </p:spPr>
        <p:txBody>
          <a:bodyPr wrap="none" rtlCol="0">
            <a:spAutoFit/>
          </a:bodyPr>
          <a:lstStyle/>
          <a:p>
            <a:endParaRPr lang="en-US" dirty="0"/>
          </a:p>
        </p:txBody>
      </p:sp>
      <p:sp>
        <p:nvSpPr>
          <p:cNvPr id="5" name="TextBox 4"/>
          <p:cNvSpPr txBox="1"/>
          <p:nvPr/>
        </p:nvSpPr>
        <p:spPr>
          <a:xfrm>
            <a:off x="6391470" y="2093976"/>
            <a:ext cx="5523722" cy="4247317"/>
          </a:xfrm>
          <a:prstGeom prst="rect">
            <a:avLst/>
          </a:prstGeom>
          <a:noFill/>
        </p:spPr>
        <p:txBody>
          <a:bodyPr wrap="square" rtlCol="0">
            <a:spAutoFit/>
          </a:bodyPr>
          <a:lstStyle/>
          <a:p>
            <a:r>
              <a:rPr lang="en-US" b="1" dirty="0"/>
              <a:t>Automated Testing</a:t>
            </a:r>
          </a:p>
          <a:p>
            <a:pPr marL="285750" indent="-285750">
              <a:buFont typeface="Arial" panose="020B0604020202020204" pitchFamily="34" charset="0"/>
              <a:buChar char="•"/>
            </a:pPr>
            <a:r>
              <a:rPr lang="en-US" dirty="0"/>
              <a:t>Automation Testing is use of tools to execute test cases.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Automation Testing saves time, cost and manpower. Once recorded, it's easier to run an automated test suite</a:t>
            </a:r>
          </a:p>
          <a:p>
            <a:pPr marL="285750" indent="-285750">
              <a:buFont typeface="Arial" panose="020B0604020202020204" pitchFamily="34" charset="0"/>
              <a:buChar char="•"/>
            </a:pPr>
            <a:r>
              <a:rPr lang="en-US" dirty="0"/>
              <a:t>Automated testing is recommended only for stable systems and is mostly used for regression testing</a:t>
            </a:r>
          </a:p>
          <a:p>
            <a:pPr marL="285750" indent="-285750">
              <a:buFont typeface="Arial" panose="020B0604020202020204" pitchFamily="34" charset="0"/>
              <a:buChar char="•"/>
            </a:pPr>
            <a:r>
              <a:rPr lang="en-US" dirty="0"/>
              <a:t>The boring part of executing same test cases time and again, is handled by automation software in automation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714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lstStyle/>
          <a:p>
            <a:pPr algn="just"/>
            <a:r>
              <a:rPr lang="en-US" b="1" dirty="0" err="1"/>
              <a:t>HungeReady</a:t>
            </a:r>
            <a:r>
              <a:rPr lang="en-US" dirty="0"/>
              <a:t> basically helps the merchant organize his orders and manage deliveries within his business. This includes monitoring delivery, dine-in and pick-up requests. The system also tracks </a:t>
            </a:r>
            <a:r>
              <a:rPr lang="en-US" b="1" dirty="0" err="1"/>
              <a:t>HungeReadyToDrive</a:t>
            </a:r>
            <a:r>
              <a:rPr lang="en-US" b="1" dirty="0"/>
              <a:t>? </a:t>
            </a:r>
            <a:r>
              <a:rPr lang="en-US" dirty="0"/>
              <a:t>drivers that accept delivery requests posted via </a:t>
            </a:r>
            <a:r>
              <a:rPr lang="en-US" b="1" dirty="0" err="1"/>
              <a:t>HungeReadyToDrive</a:t>
            </a:r>
            <a:r>
              <a:rPr lang="en-US" b="1" dirty="0"/>
              <a:t>?</a:t>
            </a:r>
            <a:r>
              <a:rPr lang="en-US" dirty="0"/>
              <a:t>.  </a:t>
            </a:r>
          </a:p>
          <a:p>
            <a:pPr algn="just"/>
            <a:r>
              <a:rPr lang="en-US" b="1" dirty="0" err="1"/>
              <a:t>HungeReadyToDrive</a:t>
            </a:r>
            <a:r>
              <a:rPr lang="en-US" b="1" dirty="0"/>
              <a:t>?</a:t>
            </a:r>
            <a:r>
              <a:rPr lang="en-US" dirty="0"/>
              <a:t> links to a particular </a:t>
            </a:r>
            <a:r>
              <a:rPr lang="en-US" b="1" dirty="0" err="1"/>
              <a:t>HungeReady</a:t>
            </a:r>
            <a:r>
              <a:rPr lang="en-US" dirty="0"/>
              <a:t> user’s system when he receives a request for delivery and accepts it. It gives drivers the flexibility to accept the delivery request if they are able to fulfill it. It is a platform that allows users to sign up as delivery drivers while also keeping a track of current deliveries, past deliveries and earnings. 	 </a:t>
            </a:r>
          </a:p>
        </p:txBody>
      </p:sp>
    </p:spTree>
    <p:extLst>
      <p:ext uri="{BB962C8B-B14F-4D97-AF65-F5344CB8AC3E}">
        <p14:creationId xmlns:p14="http://schemas.microsoft.com/office/powerpoint/2010/main" val="76403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research/persona (</a:t>
            </a:r>
            <a:r>
              <a:rPr lang="en-US" dirty="0" err="1"/>
              <a:t>hungeready</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6"/>
            <a:ext cx="1707219" cy="1707219"/>
          </a:xfrm>
        </p:spPr>
      </p:pic>
      <p:sp>
        <p:nvSpPr>
          <p:cNvPr id="8" name="TextBox 7"/>
          <p:cNvSpPr txBox="1"/>
          <p:nvPr/>
        </p:nvSpPr>
        <p:spPr>
          <a:xfrm>
            <a:off x="3348318" y="2245659"/>
            <a:ext cx="7779930" cy="3785652"/>
          </a:xfrm>
          <a:prstGeom prst="rect">
            <a:avLst/>
          </a:prstGeom>
          <a:noFill/>
        </p:spPr>
        <p:txBody>
          <a:bodyPr wrap="square" rtlCol="0">
            <a:spAutoFit/>
          </a:bodyPr>
          <a:lstStyle/>
          <a:p>
            <a:r>
              <a:rPr lang="en-US" sz="2400" b="1" dirty="0"/>
              <a:t>Joseph </a:t>
            </a:r>
            <a:r>
              <a:rPr lang="en-US" sz="2400" b="1" dirty="0" err="1"/>
              <a:t>Tribbiani</a:t>
            </a:r>
            <a:endParaRPr lang="en-US" sz="2400" b="1" dirty="0"/>
          </a:p>
          <a:p>
            <a:r>
              <a:rPr lang="en-US" i="1" dirty="0"/>
              <a:t>Business Owner, Joseph’s Kitchen</a:t>
            </a:r>
          </a:p>
          <a:p>
            <a:endParaRPr lang="en-US" i="1" dirty="0"/>
          </a:p>
          <a:p>
            <a:r>
              <a:rPr lang="en-US" i="1" dirty="0">
                <a:solidFill>
                  <a:srgbClr val="FF0000"/>
                </a:solidFill>
              </a:rPr>
              <a:t>“I need a system to help me manage all my orders and deliveries”</a:t>
            </a:r>
          </a:p>
          <a:p>
            <a:endParaRPr lang="en-US" i="1" dirty="0"/>
          </a:p>
          <a:p>
            <a:pPr algn="just"/>
            <a:r>
              <a:rPr lang="en-US" dirty="0"/>
              <a:t>With 10 years in the restaurant business, he’s always relied on the old school ways of doing business. Joseph continues to use a pen and paper to take orders down. For Joseph, orders are no longer coming from inside the restaurant or the phone. A lot of customers are choosing to order food online. To prevent the loss of his business, Joseph decides to take on internet orders. Joseph needs to update his entire order taking process. Joseph needs a product that help organize and monitor his orders, as well as help him manage deliveries. </a:t>
            </a:r>
          </a:p>
        </p:txBody>
      </p:sp>
    </p:spTree>
    <p:extLst>
      <p:ext uri="{BB962C8B-B14F-4D97-AF65-F5344CB8AC3E}">
        <p14:creationId xmlns:p14="http://schemas.microsoft.com/office/powerpoint/2010/main" val="80191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research/persona (</a:t>
            </a:r>
            <a:r>
              <a:rPr lang="en-US" dirty="0" err="1"/>
              <a:t>hungeready</a:t>
            </a:r>
            <a:r>
              <a:rPr lang="en-US" dirty="0"/>
              <a:t>)</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9077" y="2093976"/>
            <a:ext cx="7079941" cy="4051300"/>
          </a:xfrm>
        </p:spPr>
      </p:pic>
      <p:sp>
        <p:nvSpPr>
          <p:cNvPr id="10" name="TextBox 9"/>
          <p:cNvSpPr txBox="1"/>
          <p:nvPr/>
        </p:nvSpPr>
        <p:spPr>
          <a:xfrm>
            <a:off x="5009678" y="1724644"/>
            <a:ext cx="2328651" cy="369332"/>
          </a:xfrm>
          <a:prstGeom prst="rect">
            <a:avLst/>
          </a:prstGeom>
          <a:noFill/>
        </p:spPr>
        <p:txBody>
          <a:bodyPr wrap="none" rtlCol="0">
            <a:spAutoFit/>
          </a:bodyPr>
          <a:lstStyle/>
          <a:p>
            <a:r>
              <a:rPr lang="en-US" b="1" u="sng" dirty="0"/>
              <a:t>Technical Aptitude</a:t>
            </a:r>
          </a:p>
        </p:txBody>
      </p:sp>
    </p:spTree>
    <p:extLst>
      <p:ext uri="{BB962C8B-B14F-4D97-AF65-F5344CB8AC3E}">
        <p14:creationId xmlns:p14="http://schemas.microsoft.com/office/powerpoint/2010/main" val="22342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research/persona (</a:t>
            </a:r>
            <a:r>
              <a:rPr lang="en-US" dirty="0" err="1"/>
              <a:t>hungeready</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249" y="3278467"/>
            <a:ext cx="3479800" cy="1905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01" y="2573617"/>
            <a:ext cx="3403600" cy="3314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8885" y="2357717"/>
            <a:ext cx="4432300" cy="3746500"/>
          </a:xfrm>
          <a:prstGeom prst="rect">
            <a:avLst/>
          </a:prstGeom>
        </p:spPr>
      </p:pic>
      <p:sp>
        <p:nvSpPr>
          <p:cNvPr id="7" name="TextBox 6"/>
          <p:cNvSpPr txBox="1"/>
          <p:nvPr/>
        </p:nvSpPr>
        <p:spPr>
          <a:xfrm>
            <a:off x="8576016" y="1619053"/>
            <a:ext cx="2484976" cy="769441"/>
          </a:xfrm>
          <a:prstGeom prst="rect">
            <a:avLst/>
          </a:prstGeom>
          <a:noFill/>
        </p:spPr>
        <p:txBody>
          <a:bodyPr wrap="none" rtlCol="0">
            <a:spAutoFit/>
          </a:bodyPr>
          <a:lstStyle/>
          <a:p>
            <a:r>
              <a:rPr lang="en-US" sz="1600" dirty="0"/>
              <a:t>Counter Space includes:</a:t>
            </a:r>
          </a:p>
          <a:p>
            <a:r>
              <a:rPr lang="en-US" sz="1400" dirty="0"/>
              <a:t>1 Cash Register</a:t>
            </a:r>
          </a:p>
          <a:p>
            <a:r>
              <a:rPr lang="en-US" sz="1400" dirty="0"/>
              <a:t>1 Phone</a:t>
            </a:r>
          </a:p>
        </p:txBody>
      </p:sp>
      <p:sp>
        <p:nvSpPr>
          <p:cNvPr id="8" name="TextBox 7"/>
          <p:cNvSpPr txBox="1"/>
          <p:nvPr/>
        </p:nvSpPr>
        <p:spPr>
          <a:xfrm>
            <a:off x="1092529" y="1819107"/>
            <a:ext cx="2416944" cy="369332"/>
          </a:xfrm>
          <a:prstGeom prst="rect">
            <a:avLst/>
          </a:prstGeom>
          <a:noFill/>
        </p:spPr>
        <p:txBody>
          <a:bodyPr wrap="none" rtlCol="0">
            <a:spAutoFit/>
          </a:bodyPr>
          <a:lstStyle/>
          <a:p>
            <a:r>
              <a:rPr lang="en-US" u="sng" dirty="0"/>
              <a:t>Types of transactions</a:t>
            </a:r>
          </a:p>
        </p:txBody>
      </p:sp>
      <p:sp>
        <p:nvSpPr>
          <p:cNvPr id="9" name="TextBox 8"/>
          <p:cNvSpPr txBox="1"/>
          <p:nvPr/>
        </p:nvSpPr>
        <p:spPr>
          <a:xfrm>
            <a:off x="4364270" y="1819107"/>
            <a:ext cx="2117759" cy="369332"/>
          </a:xfrm>
          <a:prstGeom prst="rect">
            <a:avLst/>
          </a:prstGeom>
          <a:noFill/>
        </p:spPr>
        <p:txBody>
          <a:bodyPr wrap="none" rtlCol="0">
            <a:spAutoFit/>
          </a:bodyPr>
          <a:lstStyle/>
          <a:p>
            <a:r>
              <a:rPr lang="en-US" u="sng" dirty="0"/>
              <a:t>Daily Transactions</a:t>
            </a:r>
          </a:p>
        </p:txBody>
      </p:sp>
    </p:spTree>
    <p:extLst>
      <p:ext uri="{BB962C8B-B14F-4D97-AF65-F5344CB8AC3E}">
        <p14:creationId xmlns:p14="http://schemas.microsoft.com/office/powerpoint/2010/main" val="154985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research/persona (</a:t>
            </a:r>
            <a:r>
              <a:rPr lang="en-US" dirty="0" err="1"/>
              <a:t>hungeready</a:t>
            </a:r>
            <a:r>
              <a:rPr lang="en-US" dirty="0"/>
              <a:t>)</a:t>
            </a:r>
          </a:p>
        </p:txBody>
      </p:sp>
      <p:sp>
        <p:nvSpPr>
          <p:cNvPr id="3" name="Content Placeholder 2"/>
          <p:cNvSpPr>
            <a:spLocks noGrp="1"/>
          </p:cNvSpPr>
          <p:nvPr>
            <p:ph idx="1"/>
          </p:nvPr>
        </p:nvSpPr>
        <p:spPr/>
        <p:txBody>
          <a:bodyPr/>
          <a:lstStyle/>
          <a:p>
            <a:r>
              <a:rPr lang="en-US" b="1" dirty="0"/>
              <a:t>Red</a:t>
            </a:r>
            <a:r>
              <a:rPr lang="en-US" dirty="0"/>
              <a:t> is the chief food color, evoking the taste buds and stimulating the appetite. The fast food industry has claimed this combination for a good reason—because it is effective. </a:t>
            </a:r>
          </a:p>
        </p:txBody>
      </p:sp>
    </p:spTree>
    <p:extLst>
      <p:ext uri="{BB962C8B-B14F-4D97-AF65-F5344CB8AC3E}">
        <p14:creationId xmlns:p14="http://schemas.microsoft.com/office/powerpoint/2010/main" val="78884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5 Planes of UX 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8926" y="2120900"/>
            <a:ext cx="5660498" cy="4051300"/>
          </a:xfrm>
        </p:spPr>
      </p:pic>
    </p:spTree>
    <p:extLst>
      <p:ext uri="{BB962C8B-B14F-4D97-AF65-F5344CB8AC3E}">
        <p14:creationId xmlns:p14="http://schemas.microsoft.com/office/powerpoint/2010/main" val="277328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Surface Plane</a:t>
            </a:r>
            <a:br>
              <a:rPr lang="en-US" dirty="0"/>
            </a:br>
            <a:endParaRPr lang="en-US" dirty="0"/>
          </a:p>
        </p:txBody>
      </p:sp>
      <p:sp>
        <p:nvSpPr>
          <p:cNvPr id="3" name="Content Placeholder 2"/>
          <p:cNvSpPr>
            <a:spLocks noGrp="1"/>
          </p:cNvSpPr>
          <p:nvPr>
            <p:ph idx="1"/>
          </p:nvPr>
        </p:nvSpPr>
        <p:spPr/>
        <p:txBody>
          <a:bodyPr/>
          <a:lstStyle/>
          <a:p>
            <a:r>
              <a:rPr lang="en-US" dirty="0"/>
              <a:t>On the </a:t>
            </a:r>
            <a:r>
              <a:rPr lang="en-US" b="1" dirty="0"/>
              <a:t>surface</a:t>
            </a:r>
            <a:r>
              <a:rPr lang="en-US" dirty="0"/>
              <a:t> you see a series of Web pages, made up of images and text. Some of these images are things you can click on, performing some sort of function such as taking you to a shopping cart. Some of these images are just illustrations, such as a photograph of a book cover or the logo of the site itself.</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012" y="3277336"/>
            <a:ext cx="5544767" cy="3590815"/>
          </a:xfrm>
          <a:prstGeom prst="rect">
            <a:avLst/>
          </a:prstGeom>
        </p:spPr>
      </p:pic>
    </p:spTree>
    <p:extLst>
      <p:ext uri="{BB962C8B-B14F-4D97-AF65-F5344CB8AC3E}">
        <p14:creationId xmlns:p14="http://schemas.microsoft.com/office/powerpoint/2010/main" val="3475836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245</TotalTime>
  <Words>921</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Rockwell</vt:lpstr>
      <vt:lpstr>Rockwell Condensed</vt:lpstr>
      <vt:lpstr>Rockwell Extra Bold</vt:lpstr>
      <vt:lpstr>Wingdings</vt:lpstr>
      <vt:lpstr>Wood Type</vt:lpstr>
      <vt:lpstr>Hungeready &amp; Hungereadytodrive?</vt:lpstr>
      <vt:lpstr>objective</vt:lpstr>
      <vt:lpstr>How it works</vt:lpstr>
      <vt:lpstr>User research/persona (hungeready)</vt:lpstr>
      <vt:lpstr>User research/persona (hungeready)</vt:lpstr>
      <vt:lpstr>User research/persona (hungeready)</vt:lpstr>
      <vt:lpstr>User research/persona (hungeready)</vt:lpstr>
      <vt:lpstr>The 5 Planes of UX Design</vt:lpstr>
      <vt:lpstr>The Surface Plane </vt:lpstr>
      <vt:lpstr>The Skeleton Plane </vt:lpstr>
      <vt:lpstr>Information architecture</vt:lpstr>
      <vt:lpstr>Research Methods</vt:lpstr>
      <vt:lpstr>PowerPoint Presentation</vt:lpstr>
      <vt:lpstr>PowerPoint Presentation</vt:lpstr>
      <vt:lpstr>Research Summary Table</vt:lpstr>
      <vt:lpstr>Usability Testing </vt:lpstr>
      <vt:lpstr>PowerPoint Presentation</vt:lpstr>
      <vt:lpstr>Manual Testing</vt:lpstr>
      <vt:lpstr>Goal of Manual Testing </vt:lpstr>
      <vt:lpstr>Types of Manual Testing : </vt:lpstr>
      <vt:lpstr>Manual Testing vs Automation Testing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Hungeready &amp; Hungereadytodrive?</dc:title>
  <dc:subject/>
  <dc:creator>Arjun Naveen Chandra</dc:creator>
  <cp:keywords/>
  <dc:description/>
  <cp:lastModifiedBy>Anita Mohandas</cp:lastModifiedBy>
  <cp:revision>48</cp:revision>
  <dcterms:created xsi:type="dcterms:W3CDTF">2016-10-29T02:13:07Z</dcterms:created>
  <dcterms:modified xsi:type="dcterms:W3CDTF">2016-12-11T12:49:43Z</dcterms:modified>
  <cp:category/>
</cp:coreProperties>
</file>