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81" r:id="rId3"/>
    <p:sldId id="283" r:id="rId4"/>
    <p:sldId id="284" r:id="rId5"/>
    <p:sldId id="282" r:id="rId6"/>
    <p:sldId id="285" r:id="rId7"/>
    <p:sldId id="286" r:id="rId8"/>
    <p:sldId id="295" r:id="rId9"/>
    <p:sldId id="296" r:id="rId10"/>
    <p:sldId id="301" r:id="rId11"/>
    <p:sldId id="302" r:id="rId12"/>
    <p:sldId id="303" r:id="rId13"/>
    <p:sldId id="287" r:id="rId14"/>
    <p:sldId id="288" r:id="rId15"/>
    <p:sldId id="294" r:id="rId16"/>
    <p:sldId id="297" r:id="rId17"/>
    <p:sldId id="309" r:id="rId18"/>
    <p:sldId id="311" r:id="rId19"/>
    <p:sldId id="292" r:id="rId20"/>
    <p:sldId id="304" r:id="rId21"/>
    <p:sldId id="305" r:id="rId22"/>
    <p:sldId id="306" r:id="rId23"/>
    <p:sldId id="313" r:id="rId24"/>
    <p:sldId id="314" r:id="rId25"/>
    <p:sldId id="315" r:id="rId26"/>
    <p:sldId id="316" r:id="rId27"/>
    <p:sldId id="31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64" autoAdjust="0"/>
  </p:normalViewPr>
  <p:slideViewPr>
    <p:cSldViewPr>
      <p:cViewPr varScale="1">
        <p:scale>
          <a:sx n="55" d="100"/>
          <a:sy n="55" d="100"/>
        </p:scale>
        <p:origin x="175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14FE21-B8D4-4528-8F6E-5F87DFEBAA4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6C8549-FEE6-4FD6-A75A-E629BAA3A16D}">
      <dgm:prSet phldrT="[Text]" custT="1"/>
      <dgm:spPr/>
      <dgm:t>
        <a:bodyPr/>
        <a:lstStyle/>
        <a:p>
          <a:r>
            <a:rPr lang="en-GB" sz="2800" dirty="0" smtClean="0"/>
            <a:t>XML Parser</a:t>
          </a:r>
          <a:endParaRPr lang="en-US" sz="2800" dirty="0"/>
        </a:p>
      </dgm:t>
    </dgm:pt>
    <dgm:pt modelId="{A158D5E4-297D-4140-9406-CD8AA9C8CBA9}" type="parTrans" cxnId="{64CBC6AB-8498-455D-8232-AEBFDF5F4FC1}">
      <dgm:prSet/>
      <dgm:spPr/>
      <dgm:t>
        <a:bodyPr/>
        <a:lstStyle/>
        <a:p>
          <a:endParaRPr lang="en-US" sz="2800"/>
        </a:p>
      </dgm:t>
    </dgm:pt>
    <dgm:pt modelId="{D4CF62FC-DFD9-4617-914D-0F937D2B3D04}" type="sibTrans" cxnId="{64CBC6AB-8498-455D-8232-AEBFDF5F4FC1}">
      <dgm:prSet/>
      <dgm:spPr/>
      <dgm:t>
        <a:bodyPr/>
        <a:lstStyle/>
        <a:p>
          <a:endParaRPr lang="en-US" sz="2800"/>
        </a:p>
      </dgm:t>
    </dgm:pt>
    <dgm:pt modelId="{1136176B-2708-4A32-A526-7DC1E2FA4608}">
      <dgm:prSet phldrT="[Text]" custT="1"/>
      <dgm:spPr/>
      <dgm:t>
        <a:bodyPr/>
        <a:lstStyle/>
        <a:p>
          <a:r>
            <a:rPr lang="en-US" sz="2800" dirty="0" smtClean="0"/>
            <a:t>object-based interfaces</a:t>
          </a:r>
        </a:p>
        <a:p>
          <a:r>
            <a:rPr lang="en-GB" sz="2800" dirty="0" smtClean="0"/>
            <a:t>(DOM)</a:t>
          </a:r>
          <a:endParaRPr lang="en-US" sz="2800" dirty="0"/>
        </a:p>
      </dgm:t>
    </dgm:pt>
    <dgm:pt modelId="{F996BC27-62E0-45B5-9735-CCC07A0DB408}" type="parTrans" cxnId="{B7512CC3-95EE-49F5-8EBD-058E0F15E6BE}">
      <dgm:prSet/>
      <dgm:spPr/>
      <dgm:t>
        <a:bodyPr/>
        <a:lstStyle/>
        <a:p>
          <a:endParaRPr lang="en-US" sz="2800"/>
        </a:p>
      </dgm:t>
    </dgm:pt>
    <dgm:pt modelId="{099A2CDD-CE8B-40BA-BA21-2683D5F03A40}" type="sibTrans" cxnId="{B7512CC3-95EE-49F5-8EBD-058E0F15E6BE}">
      <dgm:prSet/>
      <dgm:spPr/>
      <dgm:t>
        <a:bodyPr/>
        <a:lstStyle/>
        <a:p>
          <a:endParaRPr lang="en-US" sz="2800"/>
        </a:p>
      </dgm:t>
    </dgm:pt>
    <dgm:pt modelId="{FD4D0E02-9C87-44FD-B8CD-A5528EEB7E9A}">
      <dgm:prSet phldrT="[Text]" custT="1"/>
      <dgm:spPr/>
      <dgm:t>
        <a:bodyPr/>
        <a:lstStyle/>
        <a:p>
          <a:r>
            <a:rPr lang="en-US" sz="2800" dirty="0" smtClean="0"/>
            <a:t>event-based interfaces</a:t>
          </a:r>
        </a:p>
        <a:p>
          <a:r>
            <a:rPr lang="en-GB" sz="2800" dirty="0" smtClean="0"/>
            <a:t>(SAX)</a:t>
          </a:r>
          <a:endParaRPr lang="en-US" sz="2800" dirty="0"/>
        </a:p>
      </dgm:t>
    </dgm:pt>
    <dgm:pt modelId="{E7741ABF-8E67-47B6-B070-58227FA08C96}" type="parTrans" cxnId="{89F41237-BD5C-46DC-ABAD-22816E67E345}">
      <dgm:prSet/>
      <dgm:spPr/>
      <dgm:t>
        <a:bodyPr/>
        <a:lstStyle/>
        <a:p>
          <a:endParaRPr lang="en-US" sz="2800"/>
        </a:p>
      </dgm:t>
    </dgm:pt>
    <dgm:pt modelId="{8C4778AC-CFC6-4331-9F9D-39A8774E9FED}" type="sibTrans" cxnId="{89F41237-BD5C-46DC-ABAD-22816E67E345}">
      <dgm:prSet/>
      <dgm:spPr/>
      <dgm:t>
        <a:bodyPr/>
        <a:lstStyle/>
        <a:p>
          <a:endParaRPr lang="en-US" sz="2800"/>
        </a:p>
      </dgm:t>
    </dgm:pt>
    <dgm:pt modelId="{4CB0B338-D845-47A1-8AB9-A2930D82EF57}" type="pres">
      <dgm:prSet presAssocID="{AD14FE21-B8D4-4528-8F6E-5F87DFEBAA4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D1933D-97D2-4846-B94E-DC02E4801F80}" type="pres">
      <dgm:prSet presAssocID="{366C8549-FEE6-4FD6-A75A-E629BAA3A16D}" presName="hierRoot1" presStyleCnt="0"/>
      <dgm:spPr/>
    </dgm:pt>
    <dgm:pt modelId="{48D29542-6D8D-4667-B16C-F7C662A8F446}" type="pres">
      <dgm:prSet presAssocID="{366C8549-FEE6-4FD6-A75A-E629BAA3A16D}" presName="composite" presStyleCnt="0"/>
      <dgm:spPr/>
    </dgm:pt>
    <dgm:pt modelId="{B6A189FC-B131-4737-AD84-6CF2562519C4}" type="pres">
      <dgm:prSet presAssocID="{366C8549-FEE6-4FD6-A75A-E629BAA3A16D}" presName="background" presStyleLbl="node0" presStyleIdx="0" presStyleCnt="1"/>
      <dgm:spPr/>
    </dgm:pt>
    <dgm:pt modelId="{1694BF71-76A4-4B98-A92F-75A28D736BA1}" type="pres">
      <dgm:prSet presAssocID="{366C8549-FEE6-4FD6-A75A-E629BAA3A16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488D6B-7B33-4E78-9B72-AFA3D44E4E44}" type="pres">
      <dgm:prSet presAssocID="{366C8549-FEE6-4FD6-A75A-E629BAA3A16D}" presName="hierChild2" presStyleCnt="0"/>
      <dgm:spPr/>
    </dgm:pt>
    <dgm:pt modelId="{BF64BFA4-DA93-4281-B3F3-4E5D379DCB87}" type="pres">
      <dgm:prSet presAssocID="{F996BC27-62E0-45B5-9735-CCC07A0DB408}" presName="Name10" presStyleLbl="parChTrans1D2" presStyleIdx="0" presStyleCnt="2"/>
      <dgm:spPr/>
      <dgm:t>
        <a:bodyPr/>
        <a:lstStyle/>
        <a:p>
          <a:endParaRPr lang="en-US"/>
        </a:p>
      </dgm:t>
    </dgm:pt>
    <dgm:pt modelId="{29042C0F-D1F6-4D5B-8050-202FF7F47D9F}" type="pres">
      <dgm:prSet presAssocID="{1136176B-2708-4A32-A526-7DC1E2FA4608}" presName="hierRoot2" presStyleCnt="0"/>
      <dgm:spPr/>
    </dgm:pt>
    <dgm:pt modelId="{8856BC69-C397-4DC2-A095-AA20A7E0E37C}" type="pres">
      <dgm:prSet presAssocID="{1136176B-2708-4A32-A526-7DC1E2FA4608}" presName="composite2" presStyleCnt="0"/>
      <dgm:spPr/>
    </dgm:pt>
    <dgm:pt modelId="{2B1411F7-24BE-4009-9875-E0C9B5104122}" type="pres">
      <dgm:prSet presAssocID="{1136176B-2708-4A32-A526-7DC1E2FA4608}" presName="background2" presStyleLbl="node2" presStyleIdx="0" presStyleCnt="2"/>
      <dgm:spPr/>
    </dgm:pt>
    <dgm:pt modelId="{815DE719-44F9-479A-9F46-5A9EF195B9A1}" type="pres">
      <dgm:prSet presAssocID="{1136176B-2708-4A32-A526-7DC1E2FA460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AE5E2D-E0A2-4742-B2D2-8059F22064AF}" type="pres">
      <dgm:prSet presAssocID="{1136176B-2708-4A32-A526-7DC1E2FA4608}" presName="hierChild3" presStyleCnt="0"/>
      <dgm:spPr/>
    </dgm:pt>
    <dgm:pt modelId="{BE926D57-878B-4B06-A2F0-BC238CCF816F}" type="pres">
      <dgm:prSet presAssocID="{E7741ABF-8E67-47B6-B070-58227FA08C96}" presName="Name10" presStyleLbl="parChTrans1D2" presStyleIdx="1" presStyleCnt="2"/>
      <dgm:spPr/>
      <dgm:t>
        <a:bodyPr/>
        <a:lstStyle/>
        <a:p>
          <a:endParaRPr lang="en-US"/>
        </a:p>
      </dgm:t>
    </dgm:pt>
    <dgm:pt modelId="{B702236D-C293-4B6B-870F-9D6B6734F197}" type="pres">
      <dgm:prSet presAssocID="{FD4D0E02-9C87-44FD-B8CD-A5528EEB7E9A}" presName="hierRoot2" presStyleCnt="0"/>
      <dgm:spPr/>
    </dgm:pt>
    <dgm:pt modelId="{FEC1DED4-6DF9-4ED0-88C7-7211EF8FB54B}" type="pres">
      <dgm:prSet presAssocID="{FD4D0E02-9C87-44FD-B8CD-A5528EEB7E9A}" presName="composite2" presStyleCnt="0"/>
      <dgm:spPr/>
    </dgm:pt>
    <dgm:pt modelId="{777FD4C1-214F-4FFE-9591-F53E55018641}" type="pres">
      <dgm:prSet presAssocID="{FD4D0E02-9C87-44FD-B8CD-A5528EEB7E9A}" presName="background2" presStyleLbl="node2" presStyleIdx="1" presStyleCnt="2"/>
      <dgm:spPr/>
    </dgm:pt>
    <dgm:pt modelId="{D6B5E8D1-2F27-4EF1-BC05-287848A45FDC}" type="pres">
      <dgm:prSet presAssocID="{FD4D0E02-9C87-44FD-B8CD-A5528EEB7E9A}" presName="text2" presStyleLbl="fgAcc2" presStyleIdx="1" presStyleCnt="2" custLinFactNeighborY="-62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9717BC-41DD-4825-A0C1-DD2BFAF71476}" type="pres">
      <dgm:prSet presAssocID="{FD4D0E02-9C87-44FD-B8CD-A5528EEB7E9A}" presName="hierChild3" presStyleCnt="0"/>
      <dgm:spPr/>
    </dgm:pt>
  </dgm:ptLst>
  <dgm:cxnLst>
    <dgm:cxn modelId="{2E49AA3E-89A1-4ADB-8B4E-5E92037F5792}" type="presOf" srcId="{E7741ABF-8E67-47B6-B070-58227FA08C96}" destId="{BE926D57-878B-4B06-A2F0-BC238CCF816F}" srcOrd="0" destOrd="0" presId="urn:microsoft.com/office/officeart/2005/8/layout/hierarchy1"/>
    <dgm:cxn modelId="{64CBC6AB-8498-455D-8232-AEBFDF5F4FC1}" srcId="{AD14FE21-B8D4-4528-8F6E-5F87DFEBAA48}" destId="{366C8549-FEE6-4FD6-A75A-E629BAA3A16D}" srcOrd="0" destOrd="0" parTransId="{A158D5E4-297D-4140-9406-CD8AA9C8CBA9}" sibTransId="{D4CF62FC-DFD9-4617-914D-0F937D2B3D04}"/>
    <dgm:cxn modelId="{89F41237-BD5C-46DC-ABAD-22816E67E345}" srcId="{366C8549-FEE6-4FD6-A75A-E629BAA3A16D}" destId="{FD4D0E02-9C87-44FD-B8CD-A5528EEB7E9A}" srcOrd="1" destOrd="0" parTransId="{E7741ABF-8E67-47B6-B070-58227FA08C96}" sibTransId="{8C4778AC-CFC6-4331-9F9D-39A8774E9FED}"/>
    <dgm:cxn modelId="{1941FE13-7B2F-4135-BC8F-D95869D960EB}" type="presOf" srcId="{366C8549-FEE6-4FD6-A75A-E629BAA3A16D}" destId="{1694BF71-76A4-4B98-A92F-75A28D736BA1}" srcOrd="0" destOrd="0" presId="urn:microsoft.com/office/officeart/2005/8/layout/hierarchy1"/>
    <dgm:cxn modelId="{6D612E59-A55D-4433-A302-AA5F17DFE35A}" type="presOf" srcId="{1136176B-2708-4A32-A526-7DC1E2FA4608}" destId="{815DE719-44F9-479A-9F46-5A9EF195B9A1}" srcOrd="0" destOrd="0" presId="urn:microsoft.com/office/officeart/2005/8/layout/hierarchy1"/>
    <dgm:cxn modelId="{46265390-39E9-40B4-A56B-70417E1D5D16}" type="presOf" srcId="{F996BC27-62E0-45B5-9735-CCC07A0DB408}" destId="{BF64BFA4-DA93-4281-B3F3-4E5D379DCB87}" srcOrd="0" destOrd="0" presId="urn:microsoft.com/office/officeart/2005/8/layout/hierarchy1"/>
    <dgm:cxn modelId="{B7512CC3-95EE-49F5-8EBD-058E0F15E6BE}" srcId="{366C8549-FEE6-4FD6-A75A-E629BAA3A16D}" destId="{1136176B-2708-4A32-A526-7DC1E2FA4608}" srcOrd="0" destOrd="0" parTransId="{F996BC27-62E0-45B5-9735-CCC07A0DB408}" sibTransId="{099A2CDD-CE8B-40BA-BA21-2683D5F03A40}"/>
    <dgm:cxn modelId="{56BCB365-908F-40A0-BB16-1780E967A614}" type="presOf" srcId="{FD4D0E02-9C87-44FD-B8CD-A5528EEB7E9A}" destId="{D6B5E8D1-2F27-4EF1-BC05-287848A45FDC}" srcOrd="0" destOrd="0" presId="urn:microsoft.com/office/officeart/2005/8/layout/hierarchy1"/>
    <dgm:cxn modelId="{19C3A032-B5F8-4861-8322-11A28AAE6A41}" type="presOf" srcId="{AD14FE21-B8D4-4528-8F6E-5F87DFEBAA48}" destId="{4CB0B338-D845-47A1-8AB9-A2930D82EF57}" srcOrd="0" destOrd="0" presId="urn:microsoft.com/office/officeart/2005/8/layout/hierarchy1"/>
    <dgm:cxn modelId="{FFE913F8-182E-4778-BFE7-4934C92D4021}" type="presParOf" srcId="{4CB0B338-D845-47A1-8AB9-A2930D82EF57}" destId="{85D1933D-97D2-4846-B94E-DC02E4801F80}" srcOrd="0" destOrd="0" presId="urn:microsoft.com/office/officeart/2005/8/layout/hierarchy1"/>
    <dgm:cxn modelId="{58244958-2CB1-405D-869B-2CBE6FAF3004}" type="presParOf" srcId="{85D1933D-97D2-4846-B94E-DC02E4801F80}" destId="{48D29542-6D8D-4667-B16C-F7C662A8F446}" srcOrd="0" destOrd="0" presId="urn:microsoft.com/office/officeart/2005/8/layout/hierarchy1"/>
    <dgm:cxn modelId="{65D1B025-6C98-4B6C-98E1-5036284E22CD}" type="presParOf" srcId="{48D29542-6D8D-4667-B16C-F7C662A8F446}" destId="{B6A189FC-B131-4737-AD84-6CF2562519C4}" srcOrd="0" destOrd="0" presId="urn:microsoft.com/office/officeart/2005/8/layout/hierarchy1"/>
    <dgm:cxn modelId="{7E4BEEAE-B483-4CE5-923E-2702870B2A35}" type="presParOf" srcId="{48D29542-6D8D-4667-B16C-F7C662A8F446}" destId="{1694BF71-76A4-4B98-A92F-75A28D736BA1}" srcOrd="1" destOrd="0" presId="urn:microsoft.com/office/officeart/2005/8/layout/hierarchy1"/>
    <dgm:cxn modelId="{8612700B-677D-4C1A-8406-361BF06C8F13}" type="presParOf" srcId="{85D1933D-97D2-4846-B94E-DC02E4801F80}" destId="{26488D6B-7B33-4E78-9B72-AFA3D44E4E44}" srcOrd="1" destOrd="0" presId="urn:microsoft.com/office/officeart/2005/8/layout/hierarchy1"/>
    <dgm:cxn modelId="{2B1F43E5-5ECB-4C73-B451-2BDB1C92425E}" type="presParOf" srcId="{26488D6B-7B33-4E78-9B72-AFA3D44E4E44}" destId="{BF64BFA4-DA93-4281-B3F3-4E5D379DCB87}" srcOrd="0" destOrd="0" presId="urn:microsoft.com/office/officeart/2005/8/layout/hierarchy1"/>
    <dgm:cxn modelId="{6748754F-7A41-40CC-A530-608A36C2F573}" type="presParOf" srcId="{26488D6B-7B33-4E78-9B72-AFA3D44E4E44}" destId="{29042C0F-D1F6-4D5B-8050-202FF7F47D9F}" srcOrd="1" destOrd="0" presId="urn:microsoft.com/office/officeart/2005/8/layout/hierarchy1"/>
    <dgm:cxn modelId="{74B8ED2B-F04B-4BA1-B9BB-5A656294A2C3}" type="presParOf" srcId="{29042C0F-D1F6-4D5B-8050-202FF7F47D9F}" destId="{8856BC69-C397-4DC2-A095-AA20A7E0E37C}" srcOrd="0" destOrd="0" presId="urn:microsoft.com/office/officeart/2005/8/layout/hierarchy1"/>
    <dgm:cxn modelId="{FB4371FA-5C17-4F48-B3D5-0B1DB78F5EEB}" type="presParOf" srcId="{8856BC69-C397-4DC2-A095-AA20A7E0E37C}" destId="{2B1411F7-24BE-4009-9875-E0C9B5104122}" srcOrd="0" destOrd="0" presId="urn:microsoft.com/office/officeart/2005/8/layout/hierarchy1"/>
    <dgm:cxn modelId="{41FA8C62-758A-40AF-BEF7-AD7832454716}" type="presParOf" srcId="{8856BC69-C397-4DC2-A095-AA20A7E0E37C}" destId="{815DE719-44F9-479A-9F46-5A9EF195B9A1}" srcOrd="1" destOrd="0" presId="urn:microsoft.com/office/officeart/2005/8/layout/hierarchy1"/>
    <dgm:cxn modelId="{D89DDAD3-0409-4260-8708-21F9FF48EC19}" type="presParOf" srcId="{29042C0F-D1F6-4D5B-8050-202FF7F47D9F}" destId="{24AE5E2D-E0A2-4742-B2D2-8059F22064AF}" srcOrd="1" destOrd="0" presId="urn:microsoft.com/office/officeart/2005/8/layout/hierarchy1"/>
    <dgm:cxn modelId="{0246FC8E-E6A7-4140-9CF4-285722EC5650}" type="presParOf" srcId="{26488D6B-7B33-4E78-9B72-AFA3D44E4E44}" destId="{BE926D57-878B-4B06-A2F0-BC238CCF816F}" srcOrd="2" destOrd="0" presId="urn:microsoft.com/office/officeart/2005/8/layout/hierarchy1"/>
    <dgm:cxn modelId="{05E901CE-3E6B-407D-A3A7-559D21E9693A}" type="presParOf" srcId="{26488D6B-7B33-4E78-9B72-AFA3D44E4E44}" destId="{B702236D-C293-4B6B-870F-9D6B6734F197}" srcOrd="3" destOrd="0" presId="urn:microsoft.com/office/officeart/2005/8/layout/hierarchy1"/>
    <dgm:cxn modelId="{6A33D147-2825-4DF8-B631-C43C4E0ACF66}" type="presParOf" srcId="{B702236D-C293-4B6B-870F-9D6B6734F197}" destId="{FEC1DED4-6DF9-4ED0-88C7-7211EF8FB54B}" srcOrd="0" destOrd="0" presId="urn:microsoft.com/office/officeart/2005/8/layout/hierarchy1"/>
    <dgm:cxn modelId="{20E87670-4F1F-4E42-AFEE-E2CD038FD117}" type="presParOf" srcId="{FEC1DED4-6DF9-4ED0-88C7-7211EF8FB54B}" destId="{777FD4C1-214F-4FFE-9591-F53E55018641}" srcOrd="0" destOrd="0" presId="urn:microsoft.com/office/officeart/2005/8/layout/hierarchy1"/>
    <dgm:cxn modelId="{1CA0EE7C-79A2-4C3C-9E13-E956333AB542}" type="presParOf" srcId="{FEC1DED4-6DF9-4ED0-88C7-7211EF8FB54B}" destId="{D6B5E8D1-2F27-4EF1-BC05-287848A45FDC}" srcOrd="1" destOrd="0" presId="urn:microsoft.com/office/officeart/2005/8/layout/hierarchy1"/>
    <dgm:cxn modelId="{7975B9E8-34AB-47A3-B033-A925F6BE2ACA}" type="presParOf" srcId="{B702236D-C293-4B6B-870F-9D6B6734F197}" destId="{639717BC-41DD-4825-A0C1-DD2BFAF7147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26D57-878B-4B06-A2F0-BC238CCF816F}">
      <dsp:nvSpPr>
        <dsp:cNvPr id="0" name=""/>
        <dsp:cNvSpPr/>
      </dsp:nvSpPr>
      <dsp:spPr>
        <a:xfrm>
          <a:off x="4085451" y="1725030"/>
          <a:ext cx="1658712" cy="681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918"/>
              </a:lnTo>
              <a:lnTo>
                <a:pt x="1658712" y="429918"/>
              </a:lnTo>
              <a:lnTo>
                <a:pt x="1658712" y="681364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64BFA4-DA93-4281-B3F3-4E5D379DCB87}">
      <dsp:nvSpPr>
        <dsp:cNvPr id="0" name=""/>
        <dsp:cNvSpPr/>
      </dsp:nvSpPr>
      <dsp:spPr>
        <a:xfrm>
          <a:off x="2426738" y="1725030"/>
          <a:ext cx="1658712" cy="789396"/>
        </a:xfrm>
        <a:custGeom>
          <a:avLst/>
          <a:gdLst/>
          <a:ahLst/>
          <a:cxnLst/>
          <a:rect l="0" t="0" r="0" b="0"/>
          <a:pathLst>
            <a:path>
              <a:moveTo>
                <a:pt x="1658712" y="0"/>
              </a:moveTo>
              <a:lnTo>
                <a:pt x="1658712" y="537950"/>
              </a:lnTo>
              <a:lnTo>
                <a:pt x="0" y="537950"/>
              </a:lnTo>
              <a:lnTo>
                <a:pt x="0" y="789396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A189FC-B131-4737-AD84-6CF2562519C4}">
      <dsp:nvSpPr>
        <dsp:cNvPr id="0" name=""/>
        <dsp:cNvSpPr/>
      </dsp:nvSpPr>
      <dsp:spPr>
        <a:xfrm>
          <a:off x="2728323" y="1477"/>
          <a:ext cx="2714257" cy="1723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4BF71-76A4-4B98-A92F-75A28D736BA1}">
      <dsp:nvSpPr>
        <dsp:cNvPr id="0" name=""/>
        <dsp:cNvSpPr/>
      </dsp:nvSpPr>
      <dsp:spPr>
        <a:xfrm>
          <a:off x="3029907" y="287982"/>
          <a:ext cx="2714257" cy="1723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XML Parser</a:t>
          </a:r>
          <a:endParaRPr lang="en-US" sz="2800" kern="1200" dirty="0"/>
        </a:p>
      </dsp:txBody>
      <dsp:txXfrm>
        <a:off x="3080388" y="338463"/>
        <a:ext cx="2613295" cy="1622591"/>
      </dsp:txXfrm>
    </dsp:sp>
    <dsp:sp modelId="{2B1411F7-24BE-4009-9875-E0C9B5104122}">
      <dsp:nvSpPr>
        <dsp:cNvPr id="0" name=""/>
        <dsp:cNvSpPr/>
      </dsp:nvSpPr>
      <dsp:spPr>
        <a:xfrm>
          <a:off x="1069610" y="2514427"/>
          <a:ext cx="2714257" cy="1723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DE719-44F9-479A-9F46-5A9EF195B9A1}">
      <dsp:nvSpPr>
        <dsp:cNvPr id="0" name=""/>
        <dsp:cNvSpPr/>
      </dsp:nvSpPr>
      <dsp:spPr>
        <a:xfrm>
          <a:off x="1371194" y="2800932"/>
          <a:ext cx="2714257" cy="1723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object-based interfaces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(DOM)</a:t>
          </a:r>
          <a:endParaRPr lang="en-US" sz="2800" kern="1200" dirty="0"/>
        </a:p>
      </dsp:txBody>
      <dsp:txXfrm>
        <a:off x="1421675" y="2851413"/>
        <a:ext cx="2613295" cy="1622591"/>
      </dsp:txXfrm>
    </dsp:sp>
    <dsp:sp modelId="{777FD4C1-214F-4FFE-9591-F53E55018641}">
      <dsp:nvSpPr>
        <dsp:cNvPr id="0" name=""/>
        <dsp:cNvSpPr/>
      </dsp:nvSpPr>
      <dsp:spPr>
        <a:xfrm>
          <a:off x="4387036" y="2406394"/>
          <a:ext cx="2714257" cy="1723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5E8D1-2F27-4EF1-BC05-287848A45FDC}">
      <dsp:nvSpPr>
        <dsp:cNvPr id="0" name=""/>
        <dsp:cNvSpPr/>
      </dsp:nvSpPr>
      <dsp:spPr>
        <a:xfrm>
          <a:off x="4688620" y="2692899"/>
          <a:ext cx="2714257" cy="1723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event-based interfaces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(SAX)</a:t>
          </a:r>
          <a:endParaRPr lang="en-US" sz="2800" kern="1200" dirty="0"/>
        </a:p>
      </dsp:txBody>
      <dsp:txXfrm>
        <a:off x="4739101" y="2743380"/>
        <a:ext cx="2613295" cy="1622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07614-01FC-4A02-B079-2B56726FAF48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FB1C2-C999-418C-94B1-BAA652EDA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07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FB1C2-C999-418C-94B1-BAA652EDA5D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78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6CE58EB-0CB0-4BCD-8D3B-12769F0788F0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D272DAE-2760-4342-BB08-820EB7B222B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2339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58EB-0CB0-4BCD-8D3B-12769F0788F0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2DAE-2760-4342-BB08-820EB7B22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1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58EB-0CB0-4BCD-8D3B-12769F0788F0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2DAE-2760-4342-BB08-820EB7B22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1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58EB-0CB0-4BCD-8D3B-12769F0788F0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2DAE-2760-4342-BB08-820EB7B22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2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CE58EB-0CB0-4BCD-8D3B-12769F0788F0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272DAE-2760-4342-BB08-820EB7B22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88100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58EB-0CB0-4BCD-8D3B-12769F0788F0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2DAE-2760-4342-BB08-820EB7B22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7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58EB-0CB0-4BCD-8D3B-12769F0788F0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2DAE-2760-4342-BB08-820EB7B22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58EB-0CB0-4BCD-8D3B-12769F0788F0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2DAE-2760-4342-BB08-820EB7B22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58EB-0CB0-4BCD-8D3B-12769F0788F0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2DAE-2760-4342-BB08-820EB7B22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6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CE58EB-0CB0-4BCD-8D3B-12769F0788F0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272DAE-2760-4342-BB08-820EB7B22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20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CE58EB-0CB0-4BCD-8D3B-12769F0788F0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272DAE-2760-4342-BB08-820EB7B22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65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06CE58EB-0CB0-4BCD-8D3B-12769F0788F0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ED272DAE-2760-4342-BB08-820EB7B22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847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hyperlink" Target="https://docs.oracle.com/cd/B28359_01/appdev.111/b28394/adx_j_parser.htm#ADXDK19097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revious-versions/bb387098(v=vs.140)" TargetMode="External"/><Relationship Id="rId2" Type="http://schemas.openxmlformats.org/officeDocument/2006/relationships/hyperlink" Target="https://docs.microsoft.com/en-us/dotnet/api/system.xml?view=netframework-4.7.2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en-us/help/269238/list-of-microsoft-xml-parser-msxml-versio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97371"/>
            <a:ext cx="7772400" cy="1655765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Introduction to </a:t>
            </a:r>
            <a:r>
              <a:rPr lang="en-GB" dirty="0"/>
              <a:t>XML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Lecture 1: Part 2</a:t>
            </a:r>
            <a:br>
              <a:rPr lang="en-GB" dirty="0" smtClean="0"/>
            </a:br>
            <a:r>
              <a:rPr lang="en-GB" dirty="0" smtClean="0"/>
              <a:t>XML Parser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20816"/>
            <a:ext cx="6400800" cy="1752600"/>
          </a:xfrm>
        </p:spPr>
        <p:txBody>
          <a:bodyPr/>
          <a:lstStyle/>
          <a:p>
            <a:r>
              <a:rPr lang="en-GB" b="1" i="1" dirty="0" smtClean="0"/>
              <a:t>Eng. </a:t>
            </a:r>
            <a:r>
              <a:rPr lang="en-GB" b="1" i="1" dirty="0" err="1" smtClean="0"/>
              <a:t>Marwa</a:t>
            </a:r>
            <a:r>
              <a:rPr lang="en-GB" b="1" i="1" dirty="0" smtClean="0"/>
              <a:t> Abdel </a:t>
            </a:r>
            <a:r>
              <a:rPr lang="en-GB" b="1" i="1" dirty="0" err="1" smtClean="0"/>
              <a:t>Hamid</a:t>
            </a:r>
            <a:endParaRPr lang="en-GB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848872" cy="1485900"/>
          </a:xfrm>
        </p:spPr>
        <p:txBody>
          <a:bodyPr/>
          <a:lstStyle/>
          <a:p>
            <a:r>
              <a:rPr lang="en-US" dirty="0" smtClean="0"/>
              <a:t>object-based interfaces (DOM)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579296" cy="4713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200" dirty="0" smtClean="0"/>
              <a:t>DOM: Document Object Model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200" dirty="0" smtClean="0"/>
              <a:t>DOM was developed by W3C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/>
              <a:t>DOM is a platform and language interface that allows programs to dynamically access and update the content and structure of a XML document.</a:t>
            </a:r>
            <a:endParaRPr lang="en-GB" sz="2200" dirty="0" smtClean="0"/>
          </a:p>
        </p:txBody>
      </p:sp>
    </p:spTree>
    <p:extLst>
      <p:ext uri="{BB962C8B-B14F-4D97-AF65-F5344CB8AC3E}">
        <p14:creationId xmlns:p14="http://schemas.microsoft.com/office/powerpoint/2010/main" val="240985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8460432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object-based interfaces (DOM)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628800"/>
            <a:ext cx="8172400" cy="3581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200" dirty="0" smtClean="0"/>
              <a:t>Most parsers support DOM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200" dirty="0" smtClean="0"/>
              <a:t>DOM has defined classes of objects to represent every element in an XML file. There are objects for elements, attributes, entities, text, and so on</a:t>
            </a:r>
          </a:p>
        </p:txBody>
      </p:sp>
    </p:spTree>
    <p:extLst>
      <p:ext uri="{BB962C8B-B14F-4D97-AF65-F5344CB8AC3E}">
        <p14:creationId xmlns:p14="http://schemas.microsoft.com/office/powerpoint/2010/main" val="322346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200900" cy="1485900"/>
          </a:xfrm>
        </p:spPr>
        <p:txBody>
          <a:bodyPr/>
          <a:lstStyle/>
          <a:p>
            <a:r>
              <a:rPr lang="en-GB" dirty="0" smtClean="0"/>
              <a:t>DOM hierarchy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052736"/>
            <a:ext cx="7704856" cy="5411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714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76" y="116632"/>
            <a:ext cx="7200900" cy="14859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Event-Based Interfaces (SAX)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987624"/>
            <a:ext cx="8352928" cy="5681736"/>
          </a:xfrm>
        </p:spPr>
        <p:txBody>
          <a:bodyPr>
            <a:normAutofit fontScale="92500" lnSpcReduction="10000"/>
          </a:bodyPr>
          <a:lstStyle/>
          <a:p>
            <a:pPr algn="justLow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200" dirty="0" smtClean="0"/>
              <a:t>The parser does not explicitly build a tree of objects, The xml document is read sequentially.</a:t>
            </a:r>
          </a:p>
          <a:p>
            <a:pPr algn="justLow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200" dirty="0" smtClean="0"/>
              <a:t>It reads the file and generates events as it finds elements, attributes, or text in the file. </a:t>
            </a:r>
          </a:p>
          <a:p>
            <a:pPr algn="justLow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200" b="1" i="1" dirty="0" smtClean="0"/>
              <a:t>Parsing events </a:t>
            </a:r>
            <a:r>
              <a:rPr lang="en-US" sz="2200" dirty="0" smtClean="0"/>
              <a:t>such as: document starts, document ends, element starts, element ends, attributes, text content, entities, and so on.</a:t>
            </a:r>
          </a:p>
          <a:p>
            <a:pPr algn="justLow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When a parsing event happens, the parser invokes the corresponding method of the corresponding </a:t>
            </a:r>
            <a:r>
              <a:rPr lang="en-US" dirty="0" smtClean="0"/>
              <a:t>handler. The </a:t>
            </a:r>
            <a:r>
              <a:rPr lang="en-US" dirty="0"/>
              <a:t>handlers are programmer’s implementation of standard Java API (</a:t>
            </a:r>
            <a:r>
              <a:rPr lang="en-US" dirty="0" err="1"/>
              <a:t>i</a:t>
            </a:r>
            <a:r>
              <a:rPr lang="en-US" dirty="0"/>
              <a:t>. e. , interfaces and classes) </a:t>
            </a: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86916"/>
            <a:ext cx="7776864" cy="1485900"/>
          </a:xfrm>
        </p:spPr>
        <p:txBody>
          <a:bodyPr/>
          <a:lstStyle/>
          <a:p>
            <a:r>
              <a:rPr lang="en-US" dirty="0" smtClean="0"/>
              <a:t>Event Based Interfaces (cont’d)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500174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Low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The application has to listen to events and determine which tree is being described.</a:t>
            </a:r>
          </a:p>
          <a:p>
            <a:pPr marL="457200" indent="-457200" algn="justLow"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800" dirty="0" smtClean="0">
                <a:latin typeface="Arial" pitchFamily="34" charset="0"/>
                <a:cs typeface="Arial" pitchFamily="34" charset="0"/>
              </a:rPr>
              <a:t> With each parsing event, the parser sends sufficient information about the node being parsed.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justLow">
              <a:lnSpc>
                <a:spcPct val="200000"/>
              </a:lnSpc>
              <a:buFont typeface="Wingdings" pitchFamily="2" charset="2"/>
              <a:buChar char="Ø"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992888" cy="1485900"/>
          </a:xfrm>
        </p:spPr>
        <p:txBody>
          <a:bodyPr/>
          <a:lstStyle/>
          <a:p>
            <a:r>
              <a:rPr lang="en-US" dirty="0" smtClean="0"/>
              <a:t>Event Based Interfaces (cont’d)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052735"/>
            <a:ext cx="7272808" cy="5613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DOM vs. SAX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467877"/>
            <a:ext cx="11273336" cy="469742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• DOM</a:t>
            </a:r>
          </a:p>
          <a:p>
            <a:pPr algn="just">
              <a:buNone/>
            </a:pPr>
            <a:r>
              <a:rPr lang="en-US" dirty="0" smtClean="0"/>
              <a:t>	– Tree-based model</a:t>
            </a:r>
          </a:p>
          <a:p>
            <a:pPr indent="12700" algn="just">
              <a:buNone/>
            </a:pPr>
            <a:r>
              <a:rPr lang="en-US" dirty="0" smtClean="0"/>
              <a:t>– Stores document data in node hierarchy</a:t>
            </a:r>
          </a:p>
          <a:p>
            <a:pPr algn="just">
              <a:buNone/>
            </a:pPr>
            <a:r>
              <a:rPr lang="en-US" dirty="0" smtClean="0"/>
              <a:t>	– Provides facilities for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adding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removing</a:t>
            </a:r>
            <a:r>
              <a:rPr lang="en-US" dirty="0" smtClean="0"/>
              <a:t> nodes</a:t>
            </a:r>
          </a:p>
          <a:p>
            <a:pPr algn="just">
              <a:buNone/>
            </a:pPr>
            <a:r>
              <a:rPr lang="en-US" dirty="0" smtClean="0"/>
              <a:t>• SAX</a:t>
            </a:r>
          </a:p>
          <a:p>
            <a:pPr algn="just">
              <a:buNone/>
            </a:pPr>
            <a:r>
              <a:rPr lang="en-US" dirty="0" smtClean="0"/>
              <a:t>	– Invoke methods when markup (specific tag) is encountered</a:t>
            </a:r>
          </a:p>
          <a:p>
            <a:pPr algn="just">
              <a:buNone/>
            </a:pPr>
            <a:r>
              <a:rPr lang="en-US" dirty="0" smtClean="0"/>
              <a:t>	– Greater performance than DOM</a:t>
            </a:r>
          </a:p>
          <a:p>
            <a:pPr algn="just">
              <a:buNone/>
            </a:pPr>
            <a:r>
              <a:rPr lang="en-US" dirty="0" smtClean="0"/>
              <a:t>	– Less memory overhead than DOM</a:t>
            </a:r>
          </a:p>
          <a:p>
            <a:pPr algn="just">
              <a:buNone/>
            </a:pPr>
            <a:r>
              <a:rPr lang="en-US" dirty="0" smtClean="0"/>
              <a:t>	– Typically used for reading documents (not modifying 	them)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7200900" cy="1040507"/>
          </a:xfrm>
        </p:spPr>
        <p:txBody>
          <a:bodyPr/>
          <a:lstStyle/>
          <a:p>
            <a:r>
              <a:rPr lang="en-US" b="1" dirty="0"/>
              <a:t>DOM vs. </a:t>
            </a:r>
            <a:r>
              <a:rPr lang="en-US" b="1" dirty="0" smtClean="0"/>
              <a:t>SAX (cont’d)</a:t>
            </a:r>
            <a:endParaRPr lang="en-US" dirty="0"/>
          </a:p>
        </p:txBody>
      </p:sp>
      <p:sp>
        <p:nvSpPr>
          <p:cNvPr id="4" name="AutoShape 2" descr="Description of Figure 4-2 follows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27584" y="908720"/>
            <a:ext cx="72009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docs.oracle.com/cd/B28359_01/appdev.111/b28394/adx_j_parser.htm#ADXDK19097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01441"/>
            <a:ext cx="8532440" cy="456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4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2663180"/>
            <a:ext cx="7200900" cy="148590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96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943000"/>
          </a:xfrm>
        </p:spPr>
        <p:txBody>
          <a:bodyPr/>
          <a:lstStyle/>
          <a:p>
            <a:r>
              <a:rPr lang="en-GB" dirty="0" smtClean="0"/>
              <a:t>Steps of using a DOM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844824"/>
            <a:ext cx="7200900" cy="3581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800" dirty="0" smtClean="0"/>
              <a:t>Creating an XML document object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800" dirty="0" smtClean="0"/>
              <a:t>Loading an XML file into the parser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800" dirty="0" smtClean="0"/>
              <a:t>Manipulating the data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805"/>
            <a:ext cx="8229600" cy="1143000"/>
          </a:xfrm>
        </p:spPr>
        <p:txBody>
          <a:bodyPr/>
          <a:lstStyle/>
          <a:p>
            <a:r>
              <a:rPr lang="en-GB" dirty="0" smtClean="0"/>
              <a:t>XML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579296" cy="476886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400" dirty="0" smtClean="0"/>
              <a:t>XML Parser is a software that reads XML document so that you can read and update – create and manipulate – an XML document.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400" dirty="0" smtClean="0"/>
              <a:t>XML Parser reports any error to the application and the application responsible to handle this error.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The parser is not allowed to fix the documents’ errors; it is only responsible for error reporting.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416" y="274638"/>
            <a:ext cx="8401080" cy="1143000"/>
          </a:xfrm>
        </p:spPr>
        <p:txBody>
          <a:bodyPr>
            <a:noAutofit/>
          </a:bodyPr>
          <a:lstStyle/>
          <a:p>
            <a:r>
              <a:rPr lang="en-GB" sz="3600" dirty="0" smtClean="0"/>
              <a:t>Creating and loading an XML document from an external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295232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1800" dirty="0" smtClean="0"/>
              <a:t>In </a:t>
            </a:r>
            <a:r>
              <a:rPr lang="en-GB" sz="1800" dirty="0" err="1" smtClean="0"/>
              <a:t>javascript</a:t>
            </a:r>
            <a:r>
              <a:rPr lang="en-GB" sz="1800" dirty="0" smtClean="0"/>
              <a:t>:</a:t>
            </a:r>
            <a:endParaRPr lang="en-US" sz="1800" dirty="0" smtClean="0"/>
          </a:p>
          <a:p>
            <a:pPr>
              <a:lnSpc>
                <a:spcPct val="150000"/>
              </a:lnSpc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xmlDoc</a:t>
            </a:r>
            <a:r>
              <a:rPr lang="en-US" sz="1800" dirty="0" smtClean="0"/>
              <a:t>=new </a:t>
            </a:r>
            <a:r>
              <a:rPr lang="en-US" sz="1800" dirty="0" err="1" smtClean="0"/>
              <a:t>ActiveXObject</a:t>
            </a:r>
            <a:r>
              <a:rPr lang="en-US" sz="1800" dirty="0" smtClean="0"/>
              <a:t>("</a:t>
            </a:r>
            <a:r>
              <a:rPr lang="en-US" sz="1800" dirty="0" err="1" smtClean="0"/>
              <a:t>Microsoft.XMLDOM</a:t>
            </a:r>
            <a:r>
              <a:rPr lang="en-US" sz="1800" dirty="0" smtClean="0"/>
              <a:t>"); </a:t>
            </a:r>
          </a:p>
          <a:p>
            <a:pPr>
              <a:lnSpc>
                <a:spcPct val="150000"/>
              </a:lnSpc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xmlDoc.async</a:t>
            </a:r>
            <a:r>
              <a:rPr lang="en-US" sz="1800" dirty="0" smtClean="0"/>
              <a:t>="false"; </a:t>
            </a:r>
          </a:p>
          <a:p>
            <a:pPr>
              <a:lnSpc>
                <a:spcPct val="150000"/>
              </a:lnSpc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xmlDoc.load</a:t>
            </a:r>
            <a:r>
              <a:rPr lang="en-US" sz="1800" dirty="0" smtClean="0"/>
              <a:t>(“emp.xml");</a:t>
            </a:r>
          </a:p>
          <a:p>
            <a:pPr>
              <a:lnSpc>
                <a:spcPct val="150000"/>
              </a:lnSpc>
              <a:buNone/>
            </a:pPr>
            <a:r>
              <a:rPr lang="en-US" sz="1800" dirty="0" smtClean="0"/>
              <a:t>	Document.write(</a:t>
            </a:r>
            <a:r>
              <a:rPr lang="en-US" sz="1800" u="sng" dirty="0" err="1" smtClean="0"/>
              <a:t>xmlDoc.documentElement</a:t>
            </a:r>
            <a:r>
              <a:rPr lang="en-US" sz="1800" dirty="0" err="1" smtClean="0"/>
              <a:t>.childNodes</a:t>
            </a:r>
            <a:r>
              <a:rPr lang="en-US" sz="1800" dirty="0" smtClean="0"/>
              <a:t>[0</a:t>
            </a:r>
            <a:r>
              <a:rPr lang="en-US" sz="1800" dirty="0"/>
              <a:t>].text</a:t>
            </a:r>
            <a:r>
              <a:rPr lang="en-US" sz="1800" dirty="0" smtClean="0"/>
              <a:t>);</a:t>
            </a:r>
          </a:p>
          <a:p>
            <a:pPr>
              <a:lnSpc>
                <a:spcPct val="150000"/>
              </a:lnSpc>
              <a:buNone/>
            </a:pPr>
            <a:endParaRPr lang="en-US" sz="1800" dirty="0"/>
          </a:p>
          <a:p>
            <a:pPr>
              <a:lnSpc>
                <a:spcPct val="150000"/>
              </a:lnSpc>
              <a:buNone/>
            </a:pPr>
            <a:endParaRPr lang="en-US" sz="1800" dirty="0" smtClean="0"/>
          </a:p>
          <a:p>
            <a:pPr>
              <a:lnSpc>
                <a:spcPct val="150000"/>
              </a:lnSpc>
              <a:buNone/>
            </a:pPr>
            <a:r>
              <a:rPr lang="en-US" sz="1800" u="sng" dirty="0" err="1" smtClean="0"/>
              <a:t>xmlDoc.documentElement</a:t>
            </a:r>
            <a:r>
              <a:rPr lang="en-US" sz="1800" dirty="0" err="1" smtClean="0"/>
              <a:t>.childNodes</a:t>
            </a:r>
            <a:r>
              <a:rPr lang="en-US" sz="1800" dirty="0" smtClean="0"/>
              <a:t>[0</a:t>
            </a:r>
            <a:r>
              <a:rPr lang="en-US" sz="1800" dirty="0"/>
              <a:t>].</a:t>
            </a:r>
            <a:r>
              <a:rPr lang="en-US" sz="1800" dirty="0" smtClean="0"/>
              <a:t>text=“Ahmed”;</a:t>
            </a:r>
          </a:p>
          <a:p>
            <a:pPr>
              <a:lnSpc>
                <a:spcPct val="150000"/>
              </a:lnSpc>
              <a:buNone/>
            </a:pPr>
            <a:r>
              <a:rPr lang="en-US" sz="1800" dirty="0" err="1" smtClean="0"/>
              <a:t>xmlDoc.save</a:t>
            </a:r>
            <a:r>
              <a:rPr lang="en-US" sz="1800" dirty="0" smtClean="0"/>
              <a:t>(“emp.xml”);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7524328" y="1124744"/>
            <a:ext cx="41024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&lt;data&gt;</a:t>
            </a:r>
          </a:p>
          <a:p>
            <a:r>
              <a:rPr lang="en-US" dirty="0"/>
              <a:t>	</a:t>
            </a:r>
            <a:r>
              <a:rPr lang="en-US" dirty="0" smtClean="0"/>
              <a:t>&lt;name&gt;Aly&lt;/name&gt;</a:t>
            </a:r>
          </a:p>
          <a:p>
            <a:r>
              <a:rPr lang="en-US" dirty="0"/>
              <a:t>	</a:t>
            </a:r>
            <a:r>
              <a:rPr lang="en-US" dirty="0" smtClean="0"/>
              <a:t>&lt;address&gt;</a:t>
            </a:r>
            <a:r>
              <a:rPr lang="en-US" dirty="0" err="1" smtClean="0"/>
              <a:t>smouha</a:t>
            </a:r>
            <a:r>
              <a:rPr lang="en-US" dirty="0" smtClean="0"/>
              <a:t>&lt;/address&gt;</a:t>
            </a:r>
          </a:p>
          <a:p>
            <a:r>
              <a:rPr lang="en-US" dirty="0" smtClean="0"/>
              <a:t>&lt;/data&gt;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923928" y="4077072"/>
            <a:ext cx="144016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23928" y="472514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5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00" y="-315416"/>
            <a:ext cx="840108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GB" dirty="0" smtClean="0"/>
              <a:t>Traversing data in an XML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880" y="1135285"/>
            <a:ext cx="8229600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 err="1" smtClean="0"/>
              <a:t>var</a:t>
            </a:r>
            <a:r>
              <a:rPr lang="en-US" sz="2000" dirty="0" smtClean="0"/>
              <a:t> doc=new </a:t>
            </a:r>
            <a:r>
              <a:rPr lang="en-US" sz="2000" dirty="0" err="1" smtClean="0"/>
              <a:t>ActiveXObject</a:t>
            </a:r>
            <a:r>
              <a:rPr lang="en-US" sz="2000" dirty="0" smtClean="0"/>
              <a:t>(“</a:t>
            </a:r>
            <a:r>
              <a:rPr lang="en-US" sz="2000" dirty="0" err="1" smtClean="0"/>
              <a:t>Microsoft.XMLDOM</a:t>
            </a:r>
            <a:r>
              <a:rPr lang="en-US" sz="2000" dirty="0" smtClean="0"/>
              <a:t>”);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/>
              <a:t>d</a:t>
            </a:r>
            <a:r>
              <a:rPr lang="en-US" sz="2000" dirty="0" err="1" smtClean="0"/>
              <a:t>oc.async</a:t>
            </a:r>
            <a:r>
              <a:rPr lang="en-US" sz="2000" dirty="0" smtClean="0"/>
              <a:t>=false;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doc.load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(“emp.xml”);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/>
              <a:t>v</a:t>
            </a:r>
            <a:r>
              <a:rPr lang="en-US" sz="2000" dirty="0" err="1" smtClean="0"/>
              <a:t>ar</a:t>
            </a:r>
            <a:r>
              <a:rPr lang="en-US" sz="2000" dirty="0" smtClean="0"/>
              <a:t> x=</a:t>
            </a:r>
            <a:r>
              <a:rPr lang="en-US" sz="2000" dirty="0" err="1" smtClean="0"/>
              <a:t>doc.documentElement</a:t>
            </a:r>
            <a:r>
              <a:rPr lang="en-US" sz="2000" dirty="0" smtClean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f</a:t>
            </a:r>
            <a:r>
              <a:rPr lang="en-US" sz="2000" dirty="0" smtClean="0"/>
              <a:t>or(</a:t>
            </a:r>
            <a:r>
              <a:rPr lang="en-US" sz="2000" dirty="0" err="1" smtClean="0"/>
              <a:t>i</a:t>
            </a:r>
            <a:r>
              <a:rPr lang="en-US" sz="2000" dirty="0" smtClean="0"/>
              <a:t>=0;i&lt;</a:t>
            </a:r>
            <a:r>
              <a:rPr lang="en-US" sz="2000" dirty="0" err="1" smtClean="0"/>
              <a:t>x.childNodes.length;i</a:t>
            </a:r>
            <a:r>
              <a:rPr lang="en-US" sz="2000" dirty="0" smtClean="0"/>
              <a:t>++)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/>
              <a:t>d</a:t>
            </a:r>
            <a:r>
              <a:rPr lang="en-US" sz="2000" dirty="0" err="1" smtClean="0"/>
              <a:t>ocument.write</a:t>
            </a:r>
            <a:r>
              <a:rPr lang="en-US" sz="2000" dirty="0" smtClean="0"/>
              <a:t>(</a:t>
            </a:r>
            <a:r>
              <a:rPr lang="en-US" sz="2000" dirty="0" err="1" smtClean="0"/>
              <a:t>x.childNodes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].</a:t>
            </a:r>
            <a:r>
              <a:rPr lang="en-US" sz="2000" dirty="0" err="1" smtClean="0"/>
              <a:t>nodeName</a:t>
            </a:r>
            <a:r>
              <a:rPr lang="en-US" sz="2000" dirty="0" smtClean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 smtClean="0"/>
              <a:t>document.write</a:t>
            </a:r>
            <a:r>
              <a:rPr lang="en-US" sz="2000" dirty="0" smtClean="0"/>
              <a:t>(“=“);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 smtClean="0"/>
              <a:t>document.write</a:t>
            </a:r>
            <a:r>
              <a:rPr lang="en-US" sz="2000" dirty="0" smtClean="0"/>
              <a:t>(</a:t>
            </a:r>
            <a:r>
              <a:rPr lang="en-US" sz="2000" dirty="0" err="1" smtClean="0"/>
              <a:t>x.childNodes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].</a:t>
            </a:r>
            <a:r>
              <a:rPr lang="en-US" sz="2000" dirty="0" err="1" smtClean="0"/>
              <a:t>nodeValue</a:t>
            </a:r>
            <a:r>
              <a:rPr lang="en-US" sz="2000" dirty="0" smtClean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/>
              <a:t>d</a:t>
            </a:r>
            <a:r>
              <a:rPr lang="en-US" sz="2000" dirty="0" err="1" smtClean="0"/>
              <a:t>ocument.write</a:t>
            </a:r>
            <a:r>
              <a:rPr lang="en-US" sz="2000" dirty="0" smtClean="0"/>
              <a:t>(“&lt;</a:t>
            </a:r>
            <a:r>
              <a:rPr lang="en-US" sz="2000" dirty="0" err="1" smtClean="0"/>
              <a:t>br</a:t>
            </a:r>
            <a:r>
              <a:rPr lang="en-US" sz="2000" dirty="0" smtClean="0"/>
              <a:t>/&gt;”);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33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408" y="-27384"/>
            <a:ext cx="840108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GB" dirty="0" smtClean="0"/>
              <a:t>Accessing XML element by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64" y="1196752"/>
            <a:ext cx="8964488" cy="54292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doc=new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ActiveXObject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Microsoft.XMLDOM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doc.async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=false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doc.load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(“emp.xml”);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ocument.write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(“The employee name is:”);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doc.getElementsByTagName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(“name”).item(0).text)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36296" y="1940639"/>
            <a:ext cx="41024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&lt;data&gt;</a:t>
            </a:r>
          </a:p>
          <a:p>
            <a:r>
              <a:rPr lang="en-US" dirty="0"/>
              <a:t>	</a:t>
            </a:r>
            <a:r>
              <a:rPr lang="en-US" dirty="0" smtClean="0"/>
              <a:t>&lt;name&gt;Aly&lt;/name&gt;</a:t>
            </a:r>
          </a:p>
          <a:p>
            <a:r>
              <a:rPr lang="en-US" dirty="0"/>
              <a:t>	</a:t>
            </a:r>
            <a:r>
              <a:rPr lang="en-US" dirty="0" smtClean="0"/>
              <a:t>&lt;address&gt;</a:t>
            </a:r>
            <a:r>
              <a:rPr lang="en-US" dirty="0" err="1" smtClean="0"/>
              <a:t>smouha</a:t>
            </a:r>
            <a:r>
              <a:rPr lang="en-US" dirty="0" smtClean="0"/>
              <a:t>&lt;/address&gt;</a:t>
            </a:r>
          </a:p>
          <a:p>
            <a:r>
              <a:rPr lang="en-US" dirty="0" smtClean="0"/>
              <a:t>&lt;/data&gt;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5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424" y="274638"/>
            <a:ext cx="8401080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LoadXml</a:t>
            </a:r>
            <a:r>
              <a:rPr lang="en-GB" dirty="0" smtClean="0"/>
              <a:t> function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268760"/>
            <a:ext cx="7920880" cy="396044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dirty="0"/>
              <a:t>//Create the </a:t>
            </a:r>
            <a:r>
              <a:rPr lang="en-US" dirty="0" err="1"/>
              <a:t>XmlDocument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XmlDocument</a:t>
            </a:r>
            <a:r>
              <a:rPr lang="en-US" dirty="0"/>
              <a:t> doc = new </a:t>
            </a:r>
            <a:r>
              <a:rPr lang="en-US" dirty="0" err="1"/>
              <a:t>XmlDocument</a:t>
            </a:r>
            <a:r>
              <a:rPr lang="en-US" dirty="0" smtClean="0"/>
              <a:t>();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doc.LoadXml</a:t>
            </a:r>
            <a:r>
              <a:rPr lang="en-US" dirty="0"/>
              <a:t>(("&lt;Student type='regular' Section='B'&gt;&lt;Name&gt;Tommy </a:t>
            </a:r>
            <a:br>
              <a:rPr lang="en-US" dirty="0"/>
            </a:br>
            <a:r>
              <a:rPr lang="en-US" dirty="0" smtClean="0"/>
              <a:t>&lt;/</a:t>
            </a:r>
            <a:r>
              <a:rPr lang="en-US" dirty="0"/>
              <a:t>Name&gt;&lt;/Student&gt;")); </a:t>
            </a:r>
            <a:endParaRPr lang="en-US" dirty="0" smtClean="0"/>
          </a:p>
          <a:p>
            <a:pPr marL="0" indent="0">
              <a:lnSpc>
                <a:spcPct val="210000"/>
              </a:lnSpc>
              <a:buNone/>
            </a:pPr>
            <a:r>
              <a:rPr lang="en-US" dirty="0" err="1" smtClean="0"/>
              <a:t>Doc.getElementsByTagName</a:t>
            </a:r>
            <a:r>
              <a:rPr lang="en-US" dirty="0" smtClean="0"/>
              <a:t>(“Name”).value=“Ahmed”;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//Save the document to a file.</a:t>
            </a:r>
            <a:br>
              <a:rPr lang="en-US" dirty="0"/>
            </a:br>
            <a:r>
              <a:rPr lang="en-US" dirty="0" err="1"/>
              <a:t>doc.Save</a:t>
            </a:r>
            <a:r>
              <a:rPr lang="en-US" dirty="0" smtClean="0"/>
              <a:t>("std.xml</a:t>
            </a:r>
            <a:r>
              <a:rPr lang="en-US" dirty="0"/>
              <a:t>"); </a:t>
            </a:r>
          </a:p>
        </p:txBody>
      </p:sp>
    </p:spTree>
    <p:extLst>
      <p:ext uri="{BB962C8B-B14F-4D97-AF65-F5344CB8AC3E}">
        <p14:creationId xmlns:p14="http://schemas.microsoft.com/office/powerpoint/2010/main" val="171159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424" y="274638"/>
            <a:ext cx="8401080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LoadXml</a:t>
            </a:r>
            <a:r>
              <a:rPr lang="en-GB" dirty="0" smtClean="0"/>
              <a:t> function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268760"/>
            <a:ext cx="7920880" cy="396044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dirty="0"/>
              <a:t>//Create the </a:t>
            </a:r>
            <a:r>
              <a:rPr lang="en-US" dirty="0" err="1"/>
              <a:t>XmlDocument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XmlDocument</a:t>
            </a:r>
            <a:r>
              <a:rPr lang="en-US" dirty="0"/>
              <a:t> doc = new </a:t>
            </a:r>
            <a:r>
              <a:rPr lang="en-US" dirty="0" err="1"/>
              <a:t>XmlDocument</a:t>
            </a:r>
            <a:r>
              <a:rPr lang="en-US" dirty="0" smtClean="0"/>
              <a:t>();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doc.Load</a:t>
            </a:r>
            <a:r>
              <a:rPr lang="en-US" dirty="0" smtClean="0"/>
              <a:t>(“std.xml”); </a:t>
            </a:r>
          </a:p>
          <a:p>
            <a:pPr marL="0" indent="0">
              <a:lnSpc>
                <a:spcPct val="210000"/>
              </a:lnSpc>
              <a:buNone/>
            </a:pPr>
            <a:r>
              <a:rPr lang="en-US" dirty="0" err="1" smtClean="0"/>
              <a:t>Doc.getElementsByTagName</a:t>
            </a:r>
            <a:r>
              <a:rPr lang="en-US" dirty="0" smtClean="0"/>
              <a:t>(“Name”).value=“Ahmed”;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//Save the document to a file.</a:t>
            </a:r>
            <a:br>
              <a:rPr lang="en-US" dirty="0"/>
            </a:br>
            <a:r>
              <a:rPr lang="en-US" dirty="0" err="1"/>
              <a:t>doc.Save</a:t>
            </a:r>
            <a:r>
              <a:rPr lang="en-US" dirty="0" smtClean="0"/>
              <a:t>("std.xml</a:t>
            </a:r>
            <a:r>
              <a:rPr lang="en-US" dirty="0"/>
              <a:t>"); </a:t>
            </a:r>
          </a:p>
        </p:txBody>
      </p:sp>
    </p:spTree>
    <p:extLst>
      <p:ext uri="{BB962C8B-B14F-4D97-AF65-F5344CB8AC3E}">
        <p14:creationId xmlns:p14="http://schemas.microsoft.com/office/powerpoint/2010/main" val="269968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44" y="-243408"/>
            <a:ext cx="9038808" cy="1143000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GB" dirty="0" smtClean="0"/>
              <a:t>Creating and loading an XML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8760"/>
            <a:ext cx="8964488" cy="54292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XmlDocument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xmlDoc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 new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XmlDocument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(); //* create an xml document object. </a:t>
            </a:r>
            <a:br>
              <a:rPr lang="en-US" sz="1800" dirty="0">
                <a:latin typeface="Arial" pitchFamily="34" charset="0"/>
                <a:cs typeface="Arial" pitchFamily="34" charset="0"/>
              </a:rPr>
            </a:br>
            <a:r>
              <a:rPr lang="en-US" sz="1800" dirty="0" err="1">
                <a:latin typeface="Arial" pitchFamily="34" charset="0"/>
                <a:cs typeface="Arial" pitchFamily="34" charset="0"/>
              </a:rPr>
              <a:t>xmlDoc.Load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("yourXMLFile.xml"); //* load the XML document from the specified file. </a:t>
            </a:r>
            <a:br>
              <a:rPr lang="en-US" sz="1800" dirty="0">
                <a:latin typeface="Arial" pitchFamily="34" charset="0"/>
                <a:cs typeface="Arial" pitchFamily="34" charset="0"/>
              </a:rPr>
            </a:br>
            <a:r>
              <a:rPr lang="en-US" sz="1800" dirty="0">
                <a:latin typeface="Arial" pitchFamily="34" charset="0"/>
                <a:cs typeface="Arial" pitchFamily="34" charset="0"/>
              </a:rPr>
              <a:t> </a:t>
            </a:r>
            <a:br>
              <a:rPr lang="en-US" sz="1800" dirty="0">
                <a:latin typeface="Arial" pitchFamily="34" charset="0"/>
                <a:cs typeface="Arial" pitchFamily="34" charset="0"/>
              </a:rPr>
            </a:br>
            <a:r>
              <a:rPr lang="en-US" sz="1800" dirty="0">
                <a:latin typeface="Arial" pitchFamily="34" charset="0"/>
                <a:cs typeface="Arial" pitchFamily="34" charset="0"/>
              </a:rPr>
              <a:t>//* Get elements. </a:t>
            </a:r>
            <a:br>
              <a:rPr lang="en-US" sz="1800" dirty="0">
                <a:latin typeface="Arial" pitchFamily="34" charset="0"/>
                <a:cs typeface="Arial" pitchFamily="34" charset="0"/>
              </a:rPr>
            </a:br>
            <a:r>
              <a:rPr lang="en-US" sz="1800" dirty="0" err="1">
                <a:latin typeface="Arial" pitchFamily="34" charset="0"/>
                <a:cs typeface="Arial" pitchFamily="34" charset="0"/>
              </a:rPr>
              <a:t>XmlNodeList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St_Address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xmlDoc.GetElementsByTagName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("Address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"); </a:t>
            </a:r>
            <a:br>
              <a:rPr lang="en-US" sz="1800" dirty="0">
                <a:latin typeface="Arial" pitchFamily="34" charset="0"/>
                <a:cs typeface="Arial" pitchFamily="34" charset="0"/>
              </a:rPr>
            </a:br>
            <a:r>
              <a:rPr lang="en-US" sz="1800" dirty="0" err="1">
                <a:latin typeface="Arial" pitchFamily="34" charset="0"/>
                <a:cs typeface="Arial" pitchFamily="34" charset="0"/>
              </a:rPr>
              <a:t>XmlNodeList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St_Age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xmlDoc.GetElementsByTagName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("Age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");  </a:t>
            </a:r>
            <a:br>
              <a:rPr lang="en-US" sz="1800" dirty="0">
                <a:latin typeface="Arial" pitchFamily="34" charset="0"/>
                <a:cs typeface="Arial" pitchFamily="34" charset="0"/>
              </a:rPr>
            </a:br>
            <a:r>
              <a:rPr lang="en-US" sz="1800" dirty="0" err="1">
                <a:latin typeface="Arial" pitchFamily="34" charset="0"/>
                <a:cs typeface="Arial" pitchFamily="34" charset="0"/>
              </a:rPr>
              <a:t>XmlNodeList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CellPhoneNumber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xmlDoc.GetElementsByTagName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("Phone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"); </a:t>
            </a:r>
            <a:br>
              <a:rPr lang="en-US" sz="1800" dirty="0">
                <a:latin typeface="Arial" pitchFamily="34" charset="0"/>
                <a:cs typeface="Arial" pitchFamily="34" charset="0"/>
              </a:rPr>
            </a:br>
            <a:r>
              <a:rPr lang="en-US" sz="1800" dirty="0">
                <a:latin typeface="Arial" pitchFamily="34" charset="0"/>
                <a:cs typeface="Arial" pitchFamily="34" charset="0"/>
              </a:rPr>
              <a:t> </a:t>
            </a:r>
            <a:br>
              <a:rPr lang="en-US" sz="1800" dirty="0">
                <a:latin typeface="Arial" pitchFamily="34" charset="0"/>
                <a:cs typeface="Arial" pitchFamily="34" charset="0"/>
              </a:rPr>
            </a:br>
            <a:r>
              <a:rPr lang="en-US" sz="1800" dirty="0">
                <a:latin typeface="Arial" pitchFamily="34" charset="0"/>
                <a:cs typeface="Arial" pitchFamily="34" charset="0"/>
              </a:rPr>
              <a:t>//* Display the results. </a:t>
            </a:r>
            <a:br>
              <a:rPr lang="en-US" sz="1800" dirty="0">
                <a:latin typeface="Arial" pitchFamily="34" charset="0"/>
                <a:cs typeface="Arial" pitchFamily="34" charset="0"/>
              </a:rPr>
            </a:br>
            <a:r>
              <a:rPr lang="en-US" sz="1800" dirty="0" err="1">
                <a:latin typeface="Arial" pitchFamily="34" charset="0"/>
                <a:cs typeface="Arial" pitchFamily="34" charset="0"/>
              </a:rPr>
              <a:t>Console.WriteLine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("Address: " +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St_Address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[0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].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InnerText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); </a:t>
            </a:r>
            <a:br>
              <a:rPr lang="en-US" sz="1800" dirty="0">
                <a:latin typeface="Arial" pitchFamily="34" charset="0"/>
                <a:cs typeface="Arial" pitchFamily="34" charset="0"/>
              </a:rPr>
            </a:br>
            <a:r>
              <a:rPr lang="en-US" sz="1800" dirty="0" err="1">
                <a:latin typeface="Arial" pitchFamily="34" charset="0"/>
                <a:cs typeface="Arial" pitchFamily="34" charset="0"/>
              </a:rPr>
              <a:t>Console.WriteLine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("Age: " +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St_Age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[0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].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InnerText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); </a:t>
            </a:r>
            <a:br>
              <a:rPr lang="en-US" sz="1800" dirty="0">
                <a:latin typeface="Arial" pitchFamily="34" charset="0"/>
                <a:cs typeface="Arial" pitchFamily="34" charset="0"/>
              </a:rPr>
            </a:br>
            <a:r>
              <a:rPr lang="en-US" sz="1800" dirty="0" err="1">
                <a:latin typeface="Arial" pitchFamily="34" charset="0"/>
                <a:cs typeface="Arial" pitchFamily="34" charset="0"/>
              </a:rPr>
              <a:t>Console.WriteLine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("Phone Number: " +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CellPhoneNumber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[0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].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InnerText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); </a:t>
            </a:r>
          </a:p>
        </p:txBody>
      </p:sp>
    </p:spTree>
    <p:extLst>
      <p:ext uri="{BB962C8B-B14F-4D97-AF65-F5344CB8AC3E}">
        <p14:creationId xmlns:p14="http://schemas.microsoft.com/office/powerpoint/2010/main" val="344711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84784"/>
            <a:ext cx="8280920" cy="468052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200" dirty="0" err="1"/>
              <a:t>System.Xml</a:t>
            </a:r>
            <a:r>
              <a:rPr lang="en-US" sz="3200" dirty="0"/>
              <a:t> Namespace</a:t>
            </a:r>
            <a:endParaRPr lang="en-US" sz="3200" dirty="0" smtClean="0">
              <a:hlinkClick r:id="rId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docs.microsoft.com/en-us/dotnet/api/system.xml?view=netframework-4.7.2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100" b="1" dirty="0"/>
              <a:t>XMLReader</a:t>
            </a:r>
            <a:endParaRPr lang="en-US" sz="3100" b="1" dirty="0">
              <a:hlinkClick r:id="rId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hlinkClick r:id="rId2"/>
              </a:rPr>
              <a:t>https://docs.microsoft.com/en-us/dotnet/api/system.xml.xmlreader?view=netframework-4.7.2</a:t>
            </a:r>
            <a:endParaRPr lang="en-US" dirty="0" smtClean="0">
              <a:hlinkClick r:id="rId2"/>
            </a:endParaRPr>
          </a:p>
          <a:p>
            <a:pPr>
              <a:lnSpc>
                <a:spcPct val="150000"/>
              </a:lnSpc>
            </a:pPr>
            <a:r>
              <a:rPr lang="en-US" sz="3200" dirty="0"/>
              <a:t>LINQ to XML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hlinkClick r:id="rId3"/>
              </a:rPr>
              <a:t>https://docs.microsoft.com/en-us/previous-versions/bb387098(v=vs.140</a:t>
            </a:r>
            <a:r>
              <a:rPr lang="en-US" dirty="0" smtClean="0">
                <a:hlinkClick r:id="rId3"/>
              </a:rPr>
              <a:t>)</a:t>
            </a: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3568" y="188640"/>
            <a:ext cx="7200900" cy="1485900"/>
          </a:xfrm>
        </p:spPr>
        <p:txBody>
          <a:bodyPr/>
          <a:lstStyle/>
          <a:p>
            <a:r>
              <a:rPr lang="en-US" dirty="0" smtClean="0"/>
              <a:t>Microsoft working with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457200"/>
            <a:ext cx="7848600" cy="518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14600" y="762000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14600" y="16002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4600" y="2590800"/>
            <a:ext cx="167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4600" y="3429000"/>
            <a:ext cx="586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47800" y="47244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prev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38400" y="47244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29454" y="4776952"/>
            <a:ext cx="9525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67047" y="4776952"/>
            <a:ext cx="9525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96100" y="4776952"/>
            <a:ext cx="9525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886700" y="4800600"/>
            <a:ext cx="9525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95400" y="7620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95400" y="17145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95400" y="25908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41534" y="34671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76600" y="47244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flipH="1">
            <a:off x="838200" y="762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XML Project Using DOM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9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200900" cy="1485900"/>
          </a:xfrm>
        </p:spPr>
        <p:txBody>
          <a:bodyPr/>
          <a:lstStyle/>
          <a:p>
            <a:r>
              <a:rPr lang="en-GB" dirty="0" smtClean="0"/>
              <a:t>XML Parser in browsers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244408" cy="35814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200" dirty="0" smtClean="0"/>
              <a:t>All modern browsers have a built-in XML parser that can be used to read and manipulate XML.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200" dirty="0" smtClean="0"/>
              <a:t>The parser reads XML into memory and converts it into an XML DOM object that can be accessed with JavaScript.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r>
              <a:rPr lang="en-GB" dirty="0" smtClean="0"/>
              <a:t>MSXML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836712"/>
            <a:ext cx="8496944" cy="5768973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/>
              <a:t>Different versions of MSXML are included with various Microsoft products, such as Microsoft Windows, Microsoft Internet Explorer, Microsoft Office, and Microsoft SQL Server.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b="1" dirty="0">
                <a:hlinkClick r:id="rId2"/>
              </a:rPr>
              <a:t>https://</a:t>
            </a:r>
            <a:r>
              <a:rPr lang="en-US" b="1" dirty="0" smtClean="0">
                <a:hlinkClick r:id="rId2"/>
              </a:rPr>
              <a:t>support.microsoft.com/en-us/help/269238/list-of-microsoft-xml-parser-msxml-versions</a:t>
            </a:r>
            <a:endParaRPr lang="en-US" b="1" dirty="0" smtClean="0"/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/>
              <a:t>MSXML is also updated when you install software updates for various Microsoft products.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200900" cy="1485900"/>
          </a:xfrm>
        </p:spPr>
        <p:txBody>
          <a:bodyPr/>
          <a:lstStyle/>
          <a:p>
            <a:r>
              <a:rPr lang="en-GB" dirty="0" smtClean="0"/>
              <a:t>XML Parse (Cont’d)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332699"/>
              </p:ext>
            </p:extLst>
          </p:nvPr>
        </p:nvGraphicFramePr>
        <p:xfrm>
          <a:off x="457200" y="1600200"/>
          <a:ext cx="847248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04048" y="6228020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</a:t>
            </a:r>
            <a:r>
              <a:rPr lang="en-US" sz="2000" dirty="0" smtClean="0"/>
              <a:t>imple </a:t>
            </a:r>
            <a:r>
              <a:rPr lang="en-US" sz="2000" b="1" dirty="0" smtClean="0"/>
              <a:t>A</a:t>
            </a:r>
            <a:r>
              <a:rPr lang="en-US" sz="2000" dirty="0" smtClean="0"/>
              <a:t>PIs for </a:t>
            </a:r>
            <a:r>
              <a:rPr lang="en-US" sz="2000" b="1" dirty="0" smtClean="0"/>
              <a:t>X</a:t>
            </a:r>
            <a:r>
              <a:rPr lang="en-US" sz="2000" dirty="0" smtClean="0"/>
              <a:t>ML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475656" y="6237312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</a:t>
            </a:r>
            <a:r>
              <a:rPr lang="en-US" sz="2000" dirty="0" smtClean="0"/>
              <a:t>ocument </a:t>
            </a:r>
            <a:r>
              <a:rPr lang="en-US" sz="2000" b="1" dirty="0" smtClean="0"/>
              <a:t>O</a:t>
            </a:r>
            <a:r>
              <a:rPr lang="en-US" sz="2000" dirty="0" smtClean="0"/>
              <a:t>bject </a:t>
            </a:r>
            <a:r>
              <a:rPr lang="en-US" sz="2000" b="1" dirty="0" smtClean="0"/>
              <a:t>M</a:t>
            </a:r>
            <a:r>
              <a:rPr lang="en-US" sz="2000" dirty="0" smtClean="0"/>
              <a:t>odel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6A189FC-B131-4737-AD84-6CF2562519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graphicEl>
                                              <a:dgm id="{B6A189FC-B131-4737-AD84-6CF2562519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694BF71-76A4-4B98-A92F-75A28D736B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>
                                            <p:graphicEl>
                                              <a:dgm id="{1694BF71-76A4-4B98-A92F-75A28D736B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F64BFA4-DA93-4281-B3F3-4E5D379DCB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>
                                            <p:graphicEl>
                                              <a:dgm id="{BF64BFA4-DA93-4281-B3F3-4E5D379DCB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B1411F7-24BE-4009-9875-E0C9B51041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>
                                            <p:graphicEl>
                                              <a:dgm id="{2B1411F7-24BE-4009-9875-E0C9B51041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15DE719-44F9-479A-9F46-5A9EF195B9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">
                                            <p:graphicEl>
                                              <a:dgm id="{815DE719-44F9-479A-9F46-5A9EF195B9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E926D57-878B-4B06-A2F0-BC238CCF81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">
                                            <p:graphicEl>
                                              <a:dgm id="{BE926D57-878B-4B06-A2F0-BC238CCF81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77FD4C1-214F-4FFE-9591-F53E550186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8">
                                            <p:graphicEl>
                                              <a:dgm id="{777FD4C1-214F-4FFE-9591-F53E550186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6B5E8D1-2F27-4EF1-BC05-287848A45F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">
                                            <p:graphicEl>
                                              <a:dgm id="{D6B5E8D1-2F27-4EF1-BC05-287848A45F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28736"/>
            <a:ext cx="7200900" cy="14859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Object Based Interfaces (DOM)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215752"/>
            <a:ext cx="8136904" cy="3581400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200" dirty="0" smtClean="0"/>
              <a:t>Using an object-based interface, the parser explicitly builds a tree of objects that contains all the elements in the XML document.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Object Based Interfaces</a:t>
            </a:r>
            <a:r>
              <a:rPr lang="en-GB" sz="3600" dirty="0" smtClean="0"/>
              <a:t>(cont’d)</a:t>
            </a:r>
            <a:endParaRPr lang="en-US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460" y="3114194"/>
            <a:ext cx="8571044" cy="3699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9552" y="565517"/>
            <a:ext cx="846746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The parser reads XML document and gradually builds a tree of objects that matches the document.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&lt;products&gt;&lt;product&gt;&lt;name&gt;#text&lt;/name&gt;&lt;price&gt;#text&lt;/price&gt;&lt;/product&gt;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&lt;</a:t>
            </a:r>
            <a:r>
              <a:rPr lang="en-US" dirty="0"/>
              <a:t>product</a:t>
            </a:r>
            <a:r>
              <a:rPr lang="en-US" dirty="0" smtClean="0"/>
              <a:t>&gt;</a:t>
            </a:r>
            <a:r>
              <a:rPr lang="en-US" dirty="0"/>
              <a:t>&lt;name&gt;#text&lt;/name&gt;&lt;price&gt;#text&lt;/price&gt;</a:t>
            </a:r>
            <a:r>
              <a:rPr lang="en-US" dirty="0" smtClean="0"/>
              <a:t>&lt;/</a:t>
            </a:r>
            <a:r>
              <a:rPr lang="en-US" dirty="0"/>
              <a:t>product</a:t>
            </a:r>
            <a:r>
              <a:rPr lang="en-US" dirty="0" smtClean="0"/>
              <a:t>&gt;&lt;/products&gt;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4624"/>
            <a:ext cx="8367836" cy="1485900"/>
          </a:xfrm>
        </p:spPr>
        <p:txBody>
          <a:bodyPr/>
          <a:lstStyle/>
          <a:p>
            <a:r>
              <a:rPr lang="en-GB" dirty="0" smtClean="0"/>
              <a:t>Object Based Interface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11256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DOM tree:</a:t>
            </a:r>
          </a:p>
          <a:p>
            <a:pPr>
              <a:buNone/>
            </a:pPr>
            <a:r>
              <a:rPr lang="en-US" dirty="0" smtClean="0"/>
              <a:t>	– Is constructed from nodes.</a:t>
            </a:r>
          </a:p>
          <a:p>
            <a:pPr>
              <a:buNone/>
            </a:pPr>
            <a:r>
              <a:rPr lang="en-US" dirty="0" smtClean="0"/>
              <a:t>	– Each </a:t>
            </a:r>
            <a:r>
              <a:rPr lang="en-US" i="1" dirty="0" smtClean="0"/>
              <a:t>node represents an element, attribute, space -- etc.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Ex.:</a:t>
            </a:r>
            <a:r>
              <a:rPr lang="en-US" b="1" dirty="0" smtClean="0"/>
              <a:t>	</a:t>
            </a:r>
          </a:p>
          <a:p>
            <a:pPr lvl="1">
              <a:buNone/>
            </a:pPr>
            <a:endParaRPr lang="en-GB" b="1" dirty="0" smtClean="0"/>
          </a:p>
          <a:p>
            <a:pPr lvl="1">
              <a:buNone/>
            </a:pPr>
            <a:endParaRPr lang="en-GB" b="1" dirty="0" smtClean="0"/>
          </a:p>
          <a:p>
            <a:pPr lvl="1">
              <a:buNone/>
            </a:pPr>
            <a:endParaRPr lang="en-GB" b="1" dirty="0" smtClean="0"/>
          </a:p>
          <a:p>
            <a:pPr lvl="1">
              <a:buNone/>
            </a:pPr>
            <a:endParaRPr lang="en-US" b="1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– Node created for element </a:t>
            </a:r>
            <a:r>
              <a:rPr lang="en-US" b="1" dirty="0" smtClean="0"/>
              <a:t>message “Root Node”</a:t>
            </a:r>
          </a:p>
          <a:p>
            <a:pPr lvl="1">
              <a:buNone/>
            </a:pPr>
            <a:r>
              <a:rPr lang="en-US" dirty="0" smtClean="0"/>
              <a:t>		• Element </a:t>
            </a:r>
            <a:r>
              <a:rPr lang="en-US" b="1" dirty="0" smtClean="0"/>
              <a:t>message has:</a:t>
            </a:r>
          </a:p>
          <a:p>
            <a:pPr lvl="1">
              <a:buNone/>
            </a:pPr>
            <a:r>
              <a:rPr lang="en-US" dirty="0" smtClean="0"/>
              <a:t>			– 1 Child node “</a:t>
            </a:r>
            <a:r>
              <a:rPr lang="en-US" b="1" dirty="0" smtClean="0"/>
              <a:t>body element ”</a:t>
            </a:r>
          </a:p>
          <a:p>
            <a:pPr lvl="1">
              <a:buNone/>
            </a:pPr>
            <a:r>
              <a:rPr lang="en-US" dirty="0" smtClean="0"/>
              <a:t>			– 2 spaces nodes.</a:t>
            </a:r>
          </a:p>
          <a:p>
            <a:pPr lvl="1">
              <a:buNone/>
            </a:pPr>
            <a:r>
              <a:rPr lang="en-US" dirty="0" smtClean="0"/>
              <a:t>			– 2 Attributes nodes “from and to”</a:t>
            </a:r>
          </a:p>
          <a:p>
            <a:pPr lvl="1">
              <a:buNone/>
            </a:pPr>
            <a:r>
              <a:rPr lang="en-US" dirty="0" smtClean="0"/>
              <a:t>		• Element </a:t>
            </a:r>
            <a:r>
              <a:rPr lang="en-US" b="1" dirty="0" smtClean="0"/>
              <a:t>body has child node for text "Hi, Mohamed!"</a:t>
            </a:r>
            <a:endParaRPr lang="en-US" dirty="0"/>
          </a:p>
        </p:txBody>
      </p:sp>
      <p:pic>
        <p:nvPicPr>
          <p:cNvPr id="7" name="Picture 6" descr="e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643" y="2394620"/>
            <a:ext cx="8176753" cy="1152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8280920" cy="1485900"/>
          </a:xfrm>
        </p:spPr>
        <p:txBody>
          <a:bodyPr/>
          <a:lstStyle/>
          <a:p>
            <a:r>
              <a:rPr lang="en-US" b="1" dirty="0" smtClean="0"/>
              <a:t>DOM Tree in Computer Memory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9688" y="1357298"/>
            <a:ext cx="8286808" cy="5025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B82A38D517E4CB695D5C18013FDE1" ma:contentTypeVersion="12" ma:contentTypeDescription="Create a new document." ma:contentTypeScope="" ma:versionID="80cada59f881d9e567284ee37215aea3">
  <xsd:schema xmlns:xsd="http://www.w3.org/2001/XMLSchema" xmlns:xs="http://www.w3.org/2001/XMLSchema" xmlns:p="http://schemas.microsoft.com/office/2006/metadata/properties" xmlns:ns2="b0f29187-1c62-4f26-90e8-7ce8406ee1c3" xmlns:ns3="abe0dde5-275f-463c-8d8d-afb3fadf1dca" targetNamespace="http://schemas.microsoft.com/office/2006/metadata/properties" ma:root="true" ma:fieldsID="1992d36036b4ddd605f0838a5a96b63c" ns2:_="" ns3:_="">
    <xsd:import namespace="b0f29187-1c62-4f26-90e8-7ce8406ee1c3"/>
    <xsd:import namespace="abe0dde5-275f-463c-8d8d-afb3fadf1d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f29187-1c62-4f26-90e8-7ce8406ee1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e0dde5-275f-463c-8d8d-afb3fadf1dc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78c8d5e-dfb7-4fa1-ae43-2542391f058d}" ma:internalName="TaxCatchAll" ma:showField="CatchAllData" ma:web="abe0dde5-275f-463c-8d8d-afb3fadf1d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be0dde5-275f-463c-8d8d-afb3fadf1dca" xsi:nil="true"/>
    <lcf76f155ced4ddcb4097134ff3c332f xmlns="b0f29187-1c62-4f26-90e8-7ce8406ee1c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4B2DA25-6547-4A27-B1CB-9C047CDB4258}"/>
</file>

<file path=customXml/itemProps2.xml><?xml version="1.0" encoding="utf-8"?>
<ds:datastoreItem xmlns:ds="http://schemas.openxmlformats.org/officeDocument/2006/customXml" ds:itemID="{FD9796D5-4F1B-47EA-8797-FCDEFEAE2559}"/>
</file>

<file path=customXml/itemProps3.xml><?xml version="1.0" encoding="utf-8"?>
<ds:datastoreItem xmlns:ds="http://schemas.openxmlformats.org/officeDocument/2006/customXml" ds:itemID="{18621685-BA0B-46C2-96FC-CC1097F837DC}"/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810</TotalTime>
  <Words>726</Words>
  <Application>Microsoft Office PowerPoint</Application>
  <PresentationFormat>On-screen Show (4:3)</PresentationFormat>
  <Paragraphs>143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Franklin Gothic Book</vt:lpstr>
      <vt:lpstr>Times New Roman</vt:lpstr>
      <vt:lpstr>Wingdings</vt:lpstr>
      <vt:lpstr>Crop</vt:lpstr>
      <vt:lpstr>Introduction to XML Lecture 1: Part 2 XML Parser</vt:lpstr>
      <vt:lpstr>XML Parser</vt:lpstr>
      <vt:lpstr>XML Parser in browsers</vt:lpstr>
      <vt:lpstr>MSXML Parser</vt:lpstr>
      <vt:lpstr>XML Parse (Cont’d)</vt:lpstr>
      <vt:lpstr>Object Based Interfaces (DOM)</vt:lpstr>
      <vt:lpstr>Object Based Interfaces(cont’d)</vt:lpstr>
      <vt:lpstr>Object Based Interface (cont’d)</vt:lpstr>
      <vt:lpstr>DOM Tree in Computer Memory</vt:lpstr>
      <vt:lpstr>object-based interfaces (DOM)</vt:lpstr>
      <vt:lpstr>object-based interfaces (DOM) cont’d</vt:lpstr>
      <vt:lpstr>DOM hierarchy</vt:lpstr>
      <vt:lpstr>Event-Based Interfaces (SAX)</vt:lpstr>
      <vt:lpstr>Event Based Interfaces (cont’d)</vt:lpstr>
      <vt:lpstr>Event Based Interfaces (cont’d)</vt:lpstr>
      <vt:lpstr>DOM vs. SAX</vt:lpstr>
      <vt:lpstr>DOM vs. SAX (cont’d)</vt:lpstr>
      <vt:lpstr>Examples</vt:lpstr>
      <vt:lpstr>Steps of using a DOM Parser</vt:lpstr>
      <vt:lpstr>Creating and loading an XML document from an external file</vt:lpstr>
      <vt:lpstr>Traversing data in an XML document</vt:lpstr>
      <vt:lpstr>Accessing XML element by Name</vt:lpstr>
      <vt:lpstr>LoadXml function in C#</vt:lpstr>
      <vt:lpstr>LoadXml function in C#</vt:lpstr>
      <vt:lpstr>Creating and loading an XML document</vt:lpstr>
      <vt:lpstr>Microsoft working with XML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Salma Mohamed</dc:creator>
  <cp:lastModifiedBy>Marwa</cp:lastModifiedBy>
  <cp:revision>137</cp:revision>
  <dcterms:created xsi:type="dcterms:W3CDTF">2009-03-23T20:39:03Z</dcterms:created>
  <dcterms:modified xsi:type="dcterms:W3CDTF">2023-02-26T10:57:18Z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0x01010079FB82A38D517E4CB695D5C18013FDE1</vt:lpwstr>
  </property>
</Properties>
</file>