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e6225786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e6225786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e6225786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e6225786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e6225786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6225786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e62257860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e62257860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e62257860_0_2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e6225786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e62257860_0_2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e6225786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e62257860_0_2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e62257860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e62257860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e62257860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e6225786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e6225786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e62257860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e62257860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e62257860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e622578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e62257860_0_3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e6225786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e62257860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e62257860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e62257860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e62257860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e62257860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e62257860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e62257860_0_4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e6225786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e62257860_0_4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e62257860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e62257860_0_4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e62257860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e62257860_0_4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e6225786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e62257860_0_4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e62257860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e62257860_0_5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e62257860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e62257860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e6225786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e62257860_0_5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e62257860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e62257860_0_5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e62257860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e62257860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e62257860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e62257860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e6225786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e6225786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e6225786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e62257860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e62257860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e62257860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e6225786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e62257860_0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e6225786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e62257860_0_1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e6225786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20" Type="http://schemas.openxmlformats.org/officeDocument/2006/relationships/image" Target="../media/image29.png"/><Relationship Id="rId11" Type="http://schemas.openxmlformats.org/officeDocument/2006/relationships/image" Target="../media/image6.png"/><Relationship Id="rId22" Type="http://schemas.openxmlformats.org/officeDocument/2006/relationships/image" Target="../media/image5.png"/><Relationship Id="rId10" Type="http://schemas.openxmlformats.org/officeDocument/2006/relationships/image" Target="../media/image7.png"/><Relationship Id="rId21" Type="http://schemas.openxmlformats.org/officeDocument/2006/relationships/image" Target="../media/image13.png"/><Relationship Id="rId13" Type="http://schemas.openxmlformats.org/officeDocument/2006/relationships/image" Target="../media/image12.png"/><Relationship Id="rId24" Type="http://schemas.openxmlformats.org/officeDocument/2006/relationships/image" Target="../media/image21.png"/><Relationship Id="rId12" Type="http://schemas.openxmlformats.org/officeDocument/2006/relationships/image" Target="../media/image26.png"/><Relationship Id="rId23" Type="http://schemas.openxmlformats.org/officeDocument/2006/relationships/image" Target="../media/image18.png"/><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19.png"/><Relationship Id="rId15" Type="http://schemas.openxmlformats.org/officeDocument/2006/relationships/image" Target="../media/image14.png"/><Relationship Id="rId14" Type="http://schemas.openxmlformats.org/officeDocument/2006/relationships/image" Target="../media/image16.png"/><Relationship Id="rId17" Type="http://schemas.openxmlformats.org/officeDocument/2006/relationships/image" Target="../media/image15.png"/><Relationship Id="rId16" Type="http://schemas.openxmlformats.org/officeDocument/2006/relationships/image" Target="../media/image17.png"/><Relationship Id="rId5" Type="http://schemas.openxmlformats.org/officeDocument/2006/relationships/image" Target="../media/image3.png"/><Relationship Id="rId19" Type="http://schemas.openxmlformats.org/officeDocument/2006/relationships/image" Target="../media/image22.png"/><Relationship Id="rId6" Type="http://schemas.openxmlformats.org/officeDocument/2006/relationships/image" Target="../media/image11.png"/><Relationship Id="rId18" Type="http://schemas.openxmlformats.org/officeDocument/2006/relationships/image" Target="../media/image20.png"/><Relationship Id="rId7" Type="http://schemas.openxmlformats.org/officeDocument/2006/relationships/image" Target="../media/image10.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269332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Open Sans"/>
                <a:ea typeface="Open Sans"/>
                <a:cs typeface="Open Sans"/>
                <a:sym typeface="Open Sans"/>
              </a:rPr>
              <a:t>AI For Business Leaders Course</a:t>
            </a:r>
            <a:endParaRPr sz="3000">
              <a:latin typeface="Open Sans"/>
              <a:ea typeface="Open Sans"/>
              <a:cs typeface="Open Sans"/>
              <a:sym typeface="Open Sans"/>
            </a:endParaRPr>
          </a:p>
          <a:p>
            <a:pPr indent="0" lvl="0" marL="0" rtl="0" algn="l">
              <a:spcBef>
                <a:spcPts val="0"/>
              </a:spcBef>
              <a:spcAft>
                <a:spcPts val="0"/>
              </a:spcAft>
              <a:buNone/>
            </a:pPr>
            <a:r>
              <a:t/>
            </a:r>
            <a:endParaRPr sz="3000">
              <a:latin typeface="Open Sans"/>
              <a:ea typeface="Open Sans"/>
              <a:cs typeface="Open Sans"/>
              <a:sym typeface="Open Sans"/>
            </a:endParaRPr>
          </a:p>
          <a:p>
            <a:pPr indent="0" lvl="0" marL="0" rtl="0" algn="l">
              <a:spcBef>
                <a:spcPts val="0"/>
              </a:spcBef>
              <a:spcAft>
                <a:spcPts val="0"/>
              </a:spcAft>
              <a:buNone/>
            </a:pPr>
            <a:r>
              <a:rPr lang="en" sz="3000">
                <a:latin typeface="Open Sans"/>
                <a:ea typeface="Open Sans"/>
                <a:cs typeface="Open Sans"/>
                <a:sym typeface="Open Sans"/>
              </a:rPr>
              <a:t>Project Steps: </a:t>
            </a:r>
            <a:r>
              <a:rPr lang="en" sz="3000">
                <a:latin typeface="Open Sans"/>
                <a:ea typeface="Open Sans"/>
                <a:cs typeface="Open Sans"/>
                <a:sym typeface="Open Sans"/>
              </a:rPr>
              <a:t>Delivering an ML/AI Strategy</a:t>
            </a:r>
            <a:r>
              <a:rPr lang="en" sz="3600"/>
              <a:t> </a:t>
            </a:r>
            <a:endParaRPr sz="36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22"/>
          <p:cNvSpPr txBox="1"/>
          <p:nvPr/>
        </p:nvSpPr>
        <p:spPr>
          <a:xfrm>
            <a:off x="6168000" y="0"/>
            <a:ext cx="2976000" cy="3849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200">
                <a:solidFill>
                  <a:schemeClr val="dk1"/>
                </a:solidFill>
                <a:latin typeface="Open Sans"/>
                <a:ea typeface="Open Sans"/>
                <a:cs typeface="Open Sans"/>
                <a:sym typeface="Open Sans"/>
              </a:rPr>
              <a:t>Architecture 1/3 - &lt;Use Case Name&gt;</a:t>
            </a:r>
            <a:endParaRPr b="1" sz="1200">
              <a:solidFill>
                <a:schemeClr val="dk1"/>
              </a:solidFill>
              <a:latin typeface="Open Sans"/>
              <a:ea typeface="Open Sans"/>
              <a:cs typeface="Open Sans"/>
              <a:sym typeface="Open Sans"/>
            </a:endParaRPr>
          </a:p>
        </p:txBody>
      </p:sp>
      <p:pic>
        <p:nvPicPr>
          <p:cNvPr id="176" name="Google Shape;176;p22"/>
          <p:cNvPicPr preferRelativeResize="0"/>
          <p:nvPr/>
        </p:nvPicPr>
        <p:blipFill>
          <a:blip r:embed="rId4">
            <a:alphaModFix/>
          </a:blip>
          <a:stretch>
            <a:fillRect/>
          </a:stretch>
        </p:blipFill>
        <p:spPr>
          <a:xfrm>
            <a:off x="3724178" y="1758986"/>
            <a:ext cx="1417320" cy="54864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3"/>
          <p:cNvSpPr txBox="1"/>
          <p:nvPr/>
        </p:nvSpPr>
        <p:spPr>
          <a:xfrm>
            <a:off x="6168000" y="0"/>
            <a:ext cx="2976000" cy="3849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200">
                <a:solidFill>
                  <a:schemeClr val="dk1"/>
                </a:solidFill>
                <a:latin typeface="Open Sans"/>
                <a:ea typeface="Open Sans"/>
                <a:cs typeface="Open Sans"/>
                <a:sym typeface="Open Sans"/>
              </a:rPr>
              <a:t>Architecture 2/3 - &lt;Use Case Name&gt;</a:t>
            </a:r>
            <a:endParaRPr b="1" sz="12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4"/>
          <p:cNvSpPr txBox="1"/>
          <p:nvPr/>
        </p:nvSpPr>
        <p:spPr>
          <a:xfrm>
            <a:off x="6168000" y="0"/>
            <a:ext cx="2976000" cy="3849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200">
                <a:solidFill>
                  <a:schemeClr val="dk1"/>
                </a:solidFill>
                <a:latin typeface="Open Sans"/>
                <a:ea typeface="Open Sans"/>
                <a:cs typeface="Open Sans"/>
                <a:sym typeface="Open Sans"/>
              </a:rPr>
              <a:t>Architecture 3/3 - &lt;Use Case Name&gt;</a:t>
            </a:r>
            <a:endParaRPr b="1" sz="12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Excellent</a:t>
            </a:r>
            <a:r>
              <a:rPr lang="en"/>
              <a:t>, you’ve completed Step 3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6"/>
          <p:cNvSpPr txBox="1"/>
          <p:nvPr>
            <p:ph type="ctrTitle"/>
          </p:nvPr>
        </p:nvSpPr>
        <p:spPr>
          <a:xfrm>
            <a:off x="404275" y="230060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AI for Business Leaders</a:t>
            </a:r>
            <a:endParaRPr sz="3600"/>
          </a:p>
          <a:p>
            <a:pPr indent="0" lvl="0" marL="0" rtl="0" algn="l">
              <a:spcBef>
                <a:spcPts val="0"/>
              </a:spcBef>
              <a:spcAft>
                <a:spcPts val="0"/>
              </a:spcAft>
              <a:buNone/>
            </a:pPr>
            <a:r>
              <a:rPr lang="en" sz="3600"/>
              <a:t>Project Step 4C</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 sz="3600"/>
              <a:t>Second Prioritization Grid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Your Second</a:t>
            </a:r>
            <a:br>
              <a:rPr lang="en"/>
            </a:br>
            <a:r>
              <a:rPr lang="en"/>
              <a:t>Prioritization Grid</a:t>
            </a:r>
            <a:endParaRPr/>
          </a:p>
        </p:txBody>
      </p:sp>
      <p:sp>
        <p:nvSpPr>
          <p:cNvPr id="202" name="Google Shape;202;p2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new </a:t>
            </a:r>
            <a:r>
              <a:rPr lang="en"/>
              <a:t>information from your further analyses of your use cases</a:t>
            </a:r>
            <a:r>
              <a:rPr lang="en"/>
              <a:t> in step 4A and 4B, you’ll engage in the same exercise as you did before in Step 2C to update your prioritization. </a:t>
            </a:r>
            <a:endParaRPr/>
          </a:p>
          <a:p>
            <a:pPr indent="0" lvl="0" marL="0" rtl="0" algn="l">
              <a:spcBef>
                <a:spcPts val="1600"/>
              </a:spcBef>
              <a:spcAft>
                <a:spcPts val="0"/>
              </a:spcAft>
              <a:buNone/>
            </a:pPr>
            <a:r>
              <a:rPr lang="en"/>
              <a:t>Move onto the grid the three use cases that you have been working with in steps 4A and 4B. </a:t>
            </a:r>
            <a:endParaRPr/>
          </a:p>
          <a:p>
            <a:pPr indent="0" lvl="0" marL="0" rtl="0" algn="l">
              <a:spcBef>
                <a:spcPts val="1600"/>
              </a:spcBef>
              <a:spcAft>
                <a:spcPts val="1600"/>
              </a:spcAft>
              <a:buNone/>
            </a:pPr>
            <a:r>
              <a:rPr lang="en"/>
              <a:t>You MAY choose different</a:t>
            </a:r>
            <a:r>
              <a:rPr lang="en"/>
              <a:t> </a:t>
            </a:r>
            <a:r>
              <a:rPr lang="en"/>
              <a:t>use cases and shift your focus, </a:t>
            </a:r>
            <a:r>
              <a:rPr lang="en"/>
              <a:t>if you feel these exercises have caused you to significantly revise your prior </a:t>
            </a:r>
            <a:r>
              <a:rPr lang="en"/>
              <a:t>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424242"/>
              </a:buClr>
              <a:buSzPts val="1400"/>
              <a:buFont typeface="Open Sans"/>
              <a:buChar char="-"/>
            </a:pPr>
            <a:r>
              <a:rPr i="1" lang="en">
                <a:solidFill>
                  <a:srgbClr val="424242"/>
                </a:solidFill>
                <a:latin typeface="Open Sans"/>
                <a:ea typeface="Open Sans"/>
                <a:cs typeface="Open Sans"/>
                <a:sym typeface="Open Sans"/>
              </a:rPr>
              <a:t>Drag and drop icons           </a:t>
            </a:r>
            <a:r>
              <a:rPr i="1" lang="en">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i="1" sz="800">
              <a:solidFill>
                <a:srgbClr val="980000"/>
              </a:solidFill>
              <a:latin typeface="Open Sans"/>
              <a:ea typeface="Open Sans"/>
              <a:cs typeface="Open Sans"/>
              <a:sym typeface="Open Sans"/>
            </a:endParaRPr>
          </a:p>
          <a:p>
            <a:pPr indent="-317500" lvl="0" marL="457200" rtl="0" algn="l">
              <a:lnSpc>
                <a:spcPct val="115000"/>
              </a:lnSpc>
              <a:spcBef>
                <a:spcPts val="0"/>
              </a:spcBef>
              <a:spcAft>
                <a:spcPts val="0"/>
              </a:spcAft>
              <a:buClr>
                <a:srgbClr val="424242"/>
              </a:buClr>
              <a:buSzPts val="1400"/>
              <a:buFont typeface="Open Sans"/>
              <a:buChar char="-"/>
            </a:pPr>
            <a:r>
              <a:rPr i="1" lang="en">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Second Prioritization Grid</a:t>
            </a:r>
            <a:endParaRPr/>
          </a:p>
        </p:txBody>
      </p:sp>
      <p:sp>
        <p:nvSpPr>
          <p:cNvPr id="211" name="Google Shape;211;p28"/>
          <p:cNvSpPr/>
          <p:nvPr/>
        </p:nvSpPr>
        <p:spPr>
          <a:xfrm>
            <a:off x="6254338" y="1918575"/>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12" name="Google Shape;212;p28"/>
          <p:cNvSpPr/>
          <p:nvPr/>
        </p:nvSpPr>
        <p:spPr>
          <a:xfrm>
            <a:off x="6254338" y="2302019"/>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13" name="Google Shape;213;p28"/>
          <p:cNvSpPr/>
          <p:nvPr/>
        </p:nvSpPr>
        <p:spPr>
          <a:xfrm>
            <a:off x="6254338" y="2685464"/>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14" name="Google Shape;214;p28"/>
          <p:cNvSpPr/>
          <p:nvPr/>
        </p:nvSpPr>
        <p:spPr>
          <a:xfrm>
            <a:off x="6254338" y="3068908"/>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15" name="Google Shape;215;p28"/>
          <p:cNvSpPr/>
          <p:nvPr/>
        </p:nvSpPr>
        <p:spPr>
          <a:xfrm>
            <a:off x="6254338" y="3452353"/>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216" name="Google Shape;216;p28"/>
          <p:cNvSpPr txBox="1"/>
          <p:nvPr/>
        </p:nvSpPr>
        <p:spPr>
          <a:xfrm>
            <a:off x="6599350" y="1918575"/>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217" name="Google Shape;217;p28"/>
          <p:cNvSpPr txBox="1"/>
          <p:nvPr/>
        </p:nvSpPr>
        <p:spPr>
          <a:xfrm>
            <a:off x="6599350" y="2297240"/>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218" name="Google Shape;218;p28"/>
          <p:cNvSpPr txBox="1"/>
          <p:nvPr/>
        </p:nvSpPr>
        <p:spPr>
          <a:xfrm>
            <a:off x="6599350" y="2675906"/>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219" name="Google Shape;219;p28"/>
          <p:cNvSpPr txBox="1"/>
          <p:nvPr/>
        </p:nvSpPr>
        <p:spPr>
          <a:xfrm>
            <a:off x="6599350" y="3054571"/>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220" name="Google Shape;220;p28"/>
          <p:cNvSpPr txBox="1"/>
          <p:nvPr/>
        </p:nvSpPr>
        <p:spPr>
          <a:xfrm>
            <a:off x="6599350" y="3433236"/>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221" name="Google Shape;221;p28"/>
          <p:cNvSpPr txBox="1"/>
          <p:nvPr/>
        </p:nvSpPr>
        <p:spPr>
          <a:xfrm>
            <a:off x="5989275" y="3942525"/>
            <a:ext cx="297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Note: You only need to locate three of these onto the grid.</a:t>
            </a:r>
            <a:endParaRPr>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cap="flat" cmpd="sng" w="9525">
              <a:solidFill>
                <a:srgbClr val="666666"/>
              </a:solidFill>
              <a:prstDash val="dash"/>
              <a:round/>
              <a:headEnd len="med" w="med" type="none"/>
              <a:tailEnd len="med" w="med" type="none"/>
            </a:ln>
          </p:spPr>
        </p:cxnSp>
        <p:cxnSp>
          <p:nvCxnSpPr>
            <p:cNvPr id="224" name="Google Shape;224;p28"/>
            <p:cNvCxnSpPr/>
            <p:nvPr/>
          </p:nvCxnSpPr>
          <p:spPr>
            <a:xfrm flipH="1" rot="10800000">
              <a:off x="777000" y="2689400"/>
              <a:ext cx="4631400" cy="29100"/>
            </a:xfrm>
            <a:prstGeom prst="straightConnector1">
              <a:avLst/>
            </a:prstGeom>
            <a:noFill/>
            <a:ln cap="flat" cmpd="sng" w="9525">
              <a:solidFill>
                <a:srgbClr val="666666"/>
              </a:solidFill>
              <a:prstDash val="dash"/>
              <a:round/>
              <a:headEnd len="med" w="med" type="none"/>
              <a:tailEnd len="med" w="med" type="none"/>
            </a:ln>
          </p:spPr>
        </p:cxnSp>
        <p:cxnSp>
          <p:nvCxnSpPr>
            <p:cNvPr id="225" name="Google Shape;225;p28"/>
            <p:cNvCxnSpPr/>
            <p:nvPr/>
          </p:nvCxnSpPr>
          <p:spPr>
            <a:xfrm>
              <a:off x="711125" y="1016925"/>
              <a:ext cx="21000" cy="3348600"/>
            </a:xfrm>
            <a:prstGeom prst="straightConnector1">
              <a:avLst/>
            </a:prstGeom>
            <a:noFill/>
            <a:ln cap="flat" cmpd="sng" w="9525">
              <a:solidFill>
                <a:srgbClr val="0B5394"/>
              </a:solidFill>
              <a:prstDash val="solid"/>
              <a:round/>
              <a:headEnd len="med" w="med" type="none"/>
              <a:tailEnd len="med" w="med" type="none"/>
            </a:ln>
          </p:spPr>
        </p:cxnSp>
        <p:cxnSp>
          <p:nvCxnSpPr>
            <p:cNvPr id="226" name="Google Shape;226;p28"/>
            <p:cNvCxnSpPr/>
            <p:nvPr/>
          </p:nvCxnSpPr>
          <p:spPr>
            <a:xfrm flipH="1">
              <a:off x="747275" y="4348325"/>
              <a:ext cx="4617000" cy="2400"/>
            </a:xfrm>
            <a:prstGeom prst="straightConnector1">
              <a:avLst/>
            </a:prstGeom>
            <a:noFill/>
            <a:ln cap="flat" cmpd="sng" w="9525">
              <a:solidFill>
                <a:srgbClr val="0B5394"/>
              </a:solidFill>
              <a:prstDash val="solid"/>
              <a:round/>
              <a:headEnd len="med" w="med" type="none"/>
              <a:tailEnd len="med" w="med" type="none"/>
            </a:ln>
          </p:spPr>
        </p:cxnSp>
        <p:sp>
          <p:nvSpPr>
            <p:cNvPr id="227" name="Google Shape;227;p28"/>
            <p:cNvSpPr txBox="1"/>
            <p:nvPr/>
          </p:nvSpPr>
          <p:spPr>
            <a:xfrm>
              <a:off x="19375" y="2523200"/>
              <a:ext cx="7629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Impact</a:t>
              </a:r>
              <a:endParaRPr>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Feasibility</a:t>
              </a:r>
              <a:endParaRPr>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indent="0" lvl="0" marL="0" rtl="0" algn="l">
              <a:lnSpc>
                <a:spcPct val="115000"/>
              </a:lnSpc>
              <a:spcBef>
                <a:spcPts val="1600"/>
              </a:spcBef>
              <a:spcAft>
                <a:spcPts val="0"/>
              </a:spcAft>
              <a:buNone/>
            </a:pPr>
            <a:r>
              <a:rPr b="1" lang="en">
                <a:latin typeface="Roboto"/>
                <a:ea typeface="Roboto"/>
                <a:cs typeface="Roboto"/>
                <a:sym typeface="Roboto"/>
              </a:rPr>
              <a:t>2) Now in the grid on the previous slide change the color from </a:t>
            </a:r>
            <a:r>
              <a:rPr b="1" lang="en">
                <a:solidFill>
                  <a:srgbClr val="4A86E8"/>
                </a:solidFill>
                <a:latin typeface="Roboto"/>
                <a:ea typeface="Roboto"/>
                <a:cs typeface="Roboto"/>
                <a:sym typeface="Roboto"/>
              </a:rPr>
              <a:t>blue</a:t>
            </a:r>
            <a:r>
              <a:rPr b="1" lang="en">
                <a:latin typeface="Roboto"/>
                <a:ea typeface="Roboto"/>
                <a:cs typeface="Roboto"/>
                <a:sym typeface="Roboto"/>
              </a:rPr>
              <a:t> to </a:t>
            </a:r>
            <a:r>
              <a:rPr b="1" lang="en">
                <a:solidFill>
                  <a:srgbClr val="999999"/>
                </a:solidFill>
                <a:latin typeface="Roboto"/>
                <a:ea typeface="Roboto"/>
                <a:cs typeface="Roboto"/>
                <a:sym typeface="Roboto"/>
              </a:rPr>
              <a:t>grey</a:t>
            </a:r>
            <a:r>
              <a:rPr b="1" lang="en">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indent="0" lvl="0" marL="0" rtl="0" algn="l">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Terrific,</a:t>
            </a:r>
            <a:r>
              <a:rPr lang="en"/>
              <a:t> you’ve completed Step 4C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1"/>
          <p:cNvSpPr txBox="1"/>
          <p:nvPr>
            <p:ph type="ctrTitle"/>
          </p:nvPr>
        </p:nvSpPr>
        <p:spPr>
          <a:xfrm>
            <a:off x="411150" y="25717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AI for Business Leaders</a:t>
            </a:r>
            <a:endParaRPr sz="3600"/>
          </a:p>
          <a:p>
            <a:pPr indent="0" lvl="0" marL="0" rtl="0" algn="l">
              <a:spcBef>
                <a:spcPts val="0"/>
              </a:spcBef>
              <a:spcAft>
                <a:spcPts val="0"/>
              </a:spcAft>
              <a:buNone/>
            </a:pPr>
            <a:r>
              <a:rPr lang="en" sz="3600"/>
              <a:t>Project Step 5</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 sz="3600"/>
              <a:t>Operational Considerations:</a:t>
            </a:r>
            <a:endParaRPr sz="3600"/>
          </a:p>
          <a:p>
            <a:pPr indent="0" lvl="0" marL="0" rtl="0" algn="l">
              <a:spcBef>
                <a:spcPts val="0"/>
              </a:spcBef>
              <a:spcAft>
                <a:spcPts val="0"/>
              </a:spcAft>
              <a:buNone/>
            </a:pPr>
            <a:r>
              <a:rPr lang="en" sz="3600"/>
              <a:t>     Accuracy, Bias, and Ethics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ctrTitle"/>
          </p:nvPr>
        </p:nvSpPr>
        <p:spPr>
          <a:xfrm>
            <a:off x="369875" y="1097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3" name="Google Shape;73;p14"/>
          <p:cNvSpPr txBox="1"/>
          <p:nvPr>
            <p:ph idx="1" type="subTitle"/>
          </p:nvPr>
        </p:nvSpPr>
        <p:spPr>
          <a:xfrm>
            <a:off x="369875" y="104255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AI for Business Leaders</a:t>
            </a:r>
            <a:endParaRPr sz="3600"/>
          </a:p>
          <a:p>
            <a:pPr indent="0" lvl="0" marL="0" rtl="0" algn="l">
              <a:spcBef>
                <a:spcPts val="0"/>
              </a:spcBef>
              <a:spcAft>
                <a:spcPts val="0"/>
              </a:spcAft>
              <a:buNone/>
            </a:pPr>
            <a:r>
              <a:rPr lang="en" sz="3600"/>
              <a:t>Project Step 2C</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 sz="3600"/>
              <a:t>First Prioritization Grid</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For each of your two remaining use cases, on the next two slides please write 2-3 paragraphs discussing how success will be </a:t>
            </a:r>
            <a:r>
              <a:rPr b="1" lang="en">
                <a:latin typeface="Roboto"/>
                <a:ea typeface="Roboto"/>
                <a:cs typeface="Roboto"/>
                <a:sym typeface="Roboto"/>
              </a:rPr>
              <a:t>measured and monitored</a:t>
            </a:r>
            <a:r>
              <a:rPr b="1" lang="en">
                <a:latin typeface="Roboto"/>
                <a:ea typeface="Roboto"/>
                <a:cs typeface="Roboto"/>
                <a:sym typeface="Roboto"/>
              </a:rPr>
              <a:t>.</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Start by focusing on model characteristics such as accuracy and bias, and speak to what success would look like.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Comment on any other operational concerns, including ethical limitations, that could influence success.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First Use Case</a:t>
            </a:r>
            <a:endParaRPr/>
          </a:p>
        </p:txBody>
      </p:sp>
      <p:sp>
        <p:nvSpPr>
          <p:cNvPr id="260" name="Google Shape;260;p33"/>
          <p:cNvSpPr txBox="1"/>
          <p:nvPr/>
        </p:nvSpPr>
        <p:spPr>
          <a:xfrm>
            <a:off x="213175" y="887050"/>
            <a:ext cx="8787900" cy="40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Please write 2-3 paragraphs here, following the guidelines on slide 21.</a:t>
            </a:r>
            <a:endParaRPr sz="12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Second Use Case</a:t>
            </a:r>
            <a:endParaRPr/>
          </a:p>
        </p:txBody>
      </p:sp>
      <p:sp>
        <p:nvSpPr>
          <p:cNvPr id="266" name="Google Shape;266;p34"/>
          <p:cNvSpPr txBox="1"/>
          <p:nvPr/>
        </p:nvSpPr>
        <p:spPr>
          <a:xfrm>
            <a:off x="213175" y="856525"/>
            <a:ext cx="8794800" cy="41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Please write 2-3 paragraphs here, following the guidelines on slide 21.</a:t>
            </a:r>
            <a:endParaRPr sz="12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Well done! Y</a:t>
            </a:r>
            <a:r>
              <a:rPr lang="en"/>
              <a:t>ou’ve completed Step 5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6"/>
          <p:cNvSpPr txBox="1"/>
          <p:nvPr>
            <p:ph type="ctrTitle"/>
          </p:nvPr>
        </p:nvSpPr>
        <p:spPr>
          <a:xfrm>
            <a:off x="411150" y="268570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AI for Business Leaders</a:t>
            </a:r>
            <a:endParaRPr sz="3600"/>
          </a:p>
          <a:p>
            <a:pPr indent="0" lvl="0" marL="0" rtl="0" algn="l">
              <a:spcBef>
                <a:spcPts val="0"/>
              </a:spcBef>
              <a:spcAft>
                <a:spcPts val="0"/>
              </a:spcAft>
              <a:buNone/>
            </a:pPr>
            <a:r>
              <a:rPr lang="en" sz="3600"/>
              <a:t>Project Step 6B</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Feedback</a:t>
            </a:r>
            <a:br>
              <a:rPr lang="en"/>
            </a:br>
            <a:r>
              <a:rPr lang="en"/>
              <a:t>Visualization</a:t>
            </a:r>
            <a:endParaRPr/>
          </a:p>
        </p:txBody>
      </p:sp>
      <p:sp>
        <p:nvSpPr>
          <p:cNvPr id="282" name="Google Shape;282;p3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Depending on how you chose to gather feedback -- survey, phone call, etc. -- you will have a mix of quantitative and qualitative results. </a:t>
            </a:r>
            <a:endParaRPr/>
          </a:p>
          <a:p>
            <a:pPr indent="0" lvl="0" marL="0" rtl="0" algn="l">
              <a:spcBef>
                <a:spcPts val="1600"/>
              </a:spcBef>
              <a:spcAft>
                <a:spcPts val="0"/>
              </a:spcAft>
              <a:buNone/>
            </a:pPr>
            <a:r>
              <a:rPr lang="en"/>
              <a:t>Use the following pages to document your key takeaways in the form of verbatim quotes and visualizations.</a:t>
            </a:r>
            <a:endParaRPr/>
          </a:p>
          <a:p>
            <a:pPr indent="0" lvl="0" marL="0" rtl="0" algn="l">
              <a:spcBef>
                <a:spcPts val="1600"/>
              </a:spcBef>
              <a:spcAft>
                <a:spcPts val="0"/>
              </a:spcAft>
              <a:buNone/>
            </a:pPr>
            <a:r>
              <a:rPr lang="en"/>
              <a:t>For verbatim quotes, you should use direct quotes that indicate the support and critiques you encountered.  </a:t>
            </a:r>
            <a:endParaRPr/>
          </a:p>
          <a:p>
            <a:pPr indent="0" lvl="0" marL="0" rtl="0" algn="l">
              <a:spcBef>
                <a:spcPts val="1600"/>
              </a:spcBef>
              <a:spcAft>
                <a:spcPts val="1600"/>
              </a:spcAft>
              <a:buNone/>
            </a:pPr>
            <a:r>
              <a:rPr lang="en"/>
              <a:t>For visualizations, feel free to use the graph provided in your Google Form.</a:t>
            </a:r>
            <a:endParaRPr sz="110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424242"/>
                </a:solidFill>
                <a:latin typeface="Open Sans"/>
                <a:ea typeface="Open Sans"/>
                <a:cs typeface="Open Sans"/>
                <a:sym typeface="Open Sans"/>
              </a:rPr>
              <a:t>Verbatim</a:t>
            </a:r>
            <a:r>
              <a:rPr b="1" lang="en" sz="1200">
                <a:solidFill>
                  <a:srgbClr val="424242"/>
                </a:solidFill>
                <a:latin typeface="Open Sans"/>
                <a:ea typeface="Open Sans"/>
                <a:cs typeface="Open Sans"/>
                <a:sym typeface="Open Sans"/>
              </a:rPr>
              <a:t> Quote Example</a:t>
            </a:r>
            <a:endParaRPr b="1" sz="1200">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424242"/>
                </a:solidFill>
                <a:latin typeface="Open Sans"/>
                <a:ea typeface="Open Sans"/>
                <a:cs typeface="Open Sans"/>
                <a:sym typeface="Open Sans"/>
              </a:rPr>
              <a:t>Visualization Example</a:t>
            </a:r>
            <a:endParaRPr b="1" sz="1200">
              <a:solidFill>
                <a:srgbClr val="42424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Verbatim Quotes - &lt;Enter Use Case Name 1&gt;</a:t>
            </a:r>
            <a:endParaRPr/>
          </a:p>
        </p:txBody>
      </p:sp>
      <p:sp>
        <p:nvSpPr>
          <p:cNvPr id="292" name="Google Shape;292;p38"/>
          <p:cNvSpPr txBox="1"/>
          <p:nvPr/>
        </p:nvSpPr>
        <p:spPr>
          <a:xfrm>
            <a:off x="568125" y="1204450"/>
            <a:ext cx="5166300" cy="7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&lt;Enter verbatim quote 1 here&gt;</a:t>
            </a:r>
            <a:endParaRPr sz="1800">
              <a:solidFill>
                <a:schemeClr val="dk1"/>
              </a:solidFill>
              <a:latin typeface="Roboto"/>
              <a:ea typeface="Roboto"/>
              <a:cs typeface="Roboto"/>
              <a:sym typeface="Roboto"/>
            </a:endParaRPr>
          </a:p>
        </p:txBody>
      </p:sp>
      <p:sp>
        <p:nvSpPr>
          <p:cNvPr id="293" name="Google Shape;293;p38"/>
          <p:cNvSpPr txBox="1"/>
          <p:nvPr/>
        </p:nvSpPr>
        <p:spPr>
          <a:xfrm>
            <a:off x="568125" y="2129513"/>
            <a:ext cx="5166300" cy="7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&lt;Enter verbatim quote 2 here&gt;</a:t>
            </a:r>
            <a:endParaRPr sz="1800">
              <a:solidFill>
                <a:schemeClr val="dk1"/>
              </a:solidFill>
              <a:latin typeface="Roboto"/>
              <a:ea typeface="Roboto"/>
              <a:cs typeface="Roboto"/>
              <a:sym typeface="Roboto"/>
            </a:endParaRPr>
          </a:p>
        </p:txBody>
      </p:sp>
      <p:sp>
        <p:nvSpPr>
          <p:cNvPr id="294" name="Google Shape;294;p38"/>
          <p:cNvSpPr txBox="1"/>
          <p:nvPr/>
        </p:nvSpPr>
        <p:spPr>
          <a:xfrm>
            <a:off x="568125" y="3054575"/>
            <a:ext cx="5166300" cy="7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&lt;Enter verbatim quote 3 here&gt;</a:t>
            </a:r>
            <a:endParaRPr sz="18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Visualization - &lt;Enter Use Case Name 1&gt;</a:t>
            </a:r>
            <a:endParaRPr/>
          </a:p>
        </p:txBody>
      </p:sp>
      <p:sp>
        <p:nvSpPr>
          <p:cNvPr id="300" name="Google Shape;300;p39"/>
          <p:cNvSpPr/>
          <p:nvPr/>
        </p:nvSpPr>
        <p:spPr>
          <a:xfrm>
            <a:off x="916600" y="1136275"/>
            <a:ext cx="7597800" cy="3484500"/>
          </a:xfrm>
          <a:prstGeom prst="rect">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chemeClr val="dk1"/>
                </a:solidFill>
              </a:rPr>
              <a:t>Copy/paste or create any relevant graphics here</a:t>
            </a:r>
            <a:endParaRPr i="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Verbatim Quotes - &lt;Enter Use Case Name 2&gt;</a:t>
            </a:r>
            <a:endParaRPr/>
          </a:p>
        </p:txBody>
      </p:sp>
      <p:sp>
        <p:nvSpPr>
          <p:cNvPr id="306" name="Google Shape;306;p40"/>
          <p:cNvSpPr txBox="1"/>
          <p:nvPr/>
        </p:nvSpPr>
        <p:spPr>
          <a:xfrm>
            <a:off x="568125" y="1204450"/>
            <a:ext cx="5166300" cy="7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&lt;Enter verbatim quote 1 here&gt;</a:t>
            </a:r>
            <a:endParaRPr sz="1800">
              <a:solidFill>
                <a:schemeClr val="dk1"/>
              </a:solidFill>
              <a:latin typeface="Roboto"/>
              <a:ea typeface="Roboto"/>
              <a:cs typeface="Roboto"/>
              <a:sym typeface="Roboto"/>
            </a:endParaRPr>
          </a:p>
        </p:txBody>
      </p:sp>
      <p:sp>
        <p:nvSpPr>
          <p:cNvPr id="307" name="Google Shape;307;p40"/>
          <p:cNvSpPr txBox="1"/>
          <p:nvPr/>
        </p:nvSpPr>
        <p:spPr>
          <a:xfrm>
            <a:off x="568125" y="2129513"/>
            <a:ext cx="5166300" cy="7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&lt;Enter verbatim quote 2 here&gt;</a:t>
            </a:r>
            <a:endParaRPr sz="1800">
              <a:solidFill>
                <a:schemeClr val="dk1"/>
              </a:solidFill>
              <a:latin typeface="Roboto"/>
              <a:ea typeface="Roboto"/>
              <a:cs typeface="Roboto"/>
              <a:sym typeface="Roboto"/>
            </a:endParaRPr>
          </a:p>
        </p:txBody>
      </p:sp>
      <p:sp>
        <p:nvSpPr>
          <p:cNvPr id="308" name="Google Shape;308;p40"/>
          <p:cNvSpPr txBox="1"/>
          <p:nvPr/>
        </p:nvSpPr>
        <p:spPr>
          <a:xfrm>
            <a:off x="568125" y="3054575"/>
            <a:ext cx="5166300" cy="7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&lt;Enter verbatim quote 3 here&gt;</a:t>
            </a:r>
            <a:endParaRPr sz="18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Visualization - &lt;Enter Use Case Name 2&gt;</a:t>
            </a:r>
            <a:endParaRPr/>
          </a:p>
        </p:txBody>
      </p:sp>
      <p:sp>
        <p:nvSpPr>
          <p:cNvPr id="314" name="Google Shape;314;p41"/>
          <p:cNvSpPr/>
          <p:nvPr/>
        </p:nvSpPr>
        <p:spPr>
          <a:xfrm>
            <a:off x="916600" y="1136275"/>
            <a:ext cx="7597800" cy="3484500"/>
          </a:xfrm>
          <a:prstGeom prst="rect">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chemeClr val="dk1"/>
                </a:solidFill>
              </a:rPr>
              <a:t>Copy/paste or create any relevant graphics here</a:t>
            </a:r>
            <a:endParaRPr i="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226078" y="17212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Your </a:t>
            </a:r>
            <a:r>
              <a:rPr lang="en"/>
              <a:t>First</a:t>
            </a:r>
            <a:br>
              <a:rPr lang="en"/>
            </a:br>
            <a:r>
              <a:rPr lang="en"/>
              <a:t>Prioritization Grid</a:t>
            </a:r>
            <a:endParaRPr/>
          </a:p>
        </p:txBody>
      </p:sp>
      <p:sp>
        <p:nvSpPr>
          <p:cNvPr id="79" name="Google Shape;79;p15"/>
          <p:cNvSpPr txBox="1"/>
          <p:nvPr>
            <p:ph idx="1" type="body"/>
          </p:nvPr>
        </p:nvSpPr>
        <p:spPr>
          <a:xfrm>
            <a:off x="226075" y="12057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DIRECTIONS: For each of your use cases, review</a:t>
            </a:r>
            <a:r>
              <a:rPr lang="en"/>
              <a:t> </a:t>
            </a:r>
            <a:r>
              <a:rPr lang="en"/>
              <a:t>your answers to the 5V questions in Step 2A, and the operations you chose in Step 2B. </a:t>
            </a:r>
            <a:endParaRPr/>
          </a:p>
          <a:p>
            <a:pPr indent="0" lvl="0" marL="0" rtl="0" algn="l">
              <a:spcBef>
                <a:spcPts val="1600"/>
              </a:spcBef>
              <a:spcAft>
                <a:spcPts val="0"/>
              </a:spcAft>
              <a:buNone/>
            </a:pPr>
            <a:r>
              <a:rPr lang="en"/>
              <a:t>Then on the grid </a:t>
            </a:r>
            <a:r>
              <a:rPr b="1" lang="en"/>
              <a:t>on the next slide</a:t>
            </a:r>
            <a:r>
              <a:rPr lang="en"/>
              <a:t>, not this slide, move each blue use case icon to a place indicating how you see this use case’s impact and feasibility.</a:t>
            </a:r>
            <a:endParaRPr/>
          </a:p>
          <a:p>
            <a:pPr indent="0" lvl="0" marL="0" rtl="0" algn="l">
              <a:spcBef>
                <a:spcPts val="1600"/>
              </a:spcBef>
              <a:spcAft>
                <a:spcPts val="1600"/>
              </a:spcAft>
              <a:buNone/>
            </a:pPr>
            <a:r>
              <a:rPr lang="en"/>
              <a:t>(Recall that the upper left quadrant is usually the most desirable, as it indicates we expect less time and effort to achieve greater impact.)</a:t>
            </a:r>
            <a:endParaRPr/>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424242"/>
              </a:buClr>
              <a:buSzPts val="1400"/>
              <a:buFont typeface="Open Sans"/>
              <a:buChar char="-"/>
            </a:pPr>
            <a:r>
              <a:rPr i="1" lang="en">
                <a:solidFill>
                  <a:srgbClr val="424242"/>
                </a:solidFill>
                <a:latin typeface="Open Sans"/>
                <a:ea typeface="Open Sans"/>
                <a:cs typeface="Open Sans"/>
                <a:sym typeface="Open Sans"/>
              </a:rPr>
              <a:t>Drag and drop icons           </a:t>
            </a:r>
            <a:r>
              <a:rPr i="1" lang="en">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i="1" sz="800">
              <a:solidFill>
                <a:srgbClr val="980000"/>
              </a:solidFill>
              <a:latin typeface="Open Sans"/>
              <a:ea typeface="Open Sans"/>
              <a:cs typeface="Open Sans"/>
              <a:sym typeface="Open Sans"/>
            </a:endParaRPr>
          </a:p>
          <a:p>
            <a:pPr indent="-317500" lvl="0" marL="457200" rtl="0" algn="l">
              <a:lnSpc>
                <a:spcPct val="115000"/>
              </a:lnSpc>
              <a:spcBef>
                <a:spcPts val="0"/>
              </a:spcBef>
              <a:spcAft>
                <a:spcPts val="0"/>
              </a:spcAft>
              <a:buClr>
                <a:srgbClr val="424242"/>
              </a:buClr>
              <a:buSzPts val="1400"/>
              <a:buFont typeface="Open Sans"/>
              <a:buChar char="-"/>
            </a:pPr>
            <a:r>
              <a:rPr i="1" lang="en">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Your Final Prioritization Grid</a:t>
            </a:r>
            <a:endParaRPr/>
          </a:p>
        </p:txBody>
      </p:sp>
      <p:sp>
        <p:nvSpPr>
          <p:cNvPr id="320" name="Google Shape;320;p4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feedback you’ve gathered, and all of the previous information for each use case, you’ll now engage in the same prioritizing exercise as you have twice before. </a:t>
            </a:r>
            <a:endParaRPr/>
          </a:p>
          <a:p>
            <a:pPr indent="0" lvl="0" marL="0" rtl="0" algn="l">
              <a:spcBef>
                <a:spcPts val="1600"/>
              </a:spcBef>
              <a:spcAft>
                <a:spcPts val="0"/>
              </a:spcAft>
              <a:buNone/>
            </a:pPr>
            <a:r>
              <a:rPr lang="en"/>
              <a:t>You MAY choose to re-prioritize use cases and shift your focus if you feel these exercises have caused you to significantly revise your prior evaluations.</a:t>
            </a:r>
            <a:r>
              <a:rPr lang="en"/>
              <a:t> </a:t>
            </a:r>
            <a:endParaRPr/>
          </a:p>
          <a:p>
            <a:pPr indent="0" lvl="0" marL="0" rtl="0" algn="l">
              <a:spcBef>
                <a:spcPts val="1600"/>
              </a:spcBef>
              <a:spcAft>
                <a:spcPts val="1600"/>
              </a:spcAft>
              <a:buNone/>
            </a:pPr>
            <a:r>
              <a:rPr lang="en"/>
              <a:t>At the end of this exercise, you should have a final point of view on the use cases you’ll advocate in your ML/AI strategy!</a:t>
            </a:r>
            <a:endParaRPr/>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424242"/>
              </a:buClr>
              <a:buSzPts val="1400"/>
              <a:buFont typeface="Open Sans"/>
              <a:buChar char="-"/>
            </a:pPr>
            <a:r>
              <a:rPr i="1" lang="en">
                <a:solidFill>
                  <a:srgbClr val="424242"/>
                </a:solidFill>
                <a:latin typeface="Open Sans"/>
                <a:ea typeface="Open Sans"/>
                <a:cs typeface="Open Sans"/>
                <a:sym typeface="Open Sans"/>
              </a:rPr>
              <a:t>Drag and drop icons           </a:t>
            </a:r>
            <a:r>
              <a:rPr i="1" lang="en">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i="1" sz="800">
              <a:solidFill>
                <a:srgbClr val="980000"/>
              </a:solidFill>
              <a:latin typeface="Open Sans"/>
              <a:ea typeface="Open Sans"/>
              <a:cs typeface="Open Sans"/>
              <a:sym typeface="Open Sans"/>
            </a:endParaRPr>
          </a:p>
          <a:p>
            <a:pPr indent="-317500" lvl="0" marL="457200" rtl="0" algn="l">
              <a:lnSpc>
                <a:spcPct val="115000"/>
              </a:lnSpc>
              <a:spcBef>
                <a:spcPts val="0"/>
              </a:spcBef>
              <a:spcAft>
                <a:spcPts val="0"/>
              </a:spcAft>
              <a:buClr>
                <a:srgbClr val="424242"/>
              </a:buClr>
              <a:buSzPts val="1400"/>
              <a:buFont typeface="Open Sans"/>
              <a:buChar char="-"/>
            </a:pPr>
            <a:r>
              <a:rPr i="1" lang="en">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Prioritization Grid</a:t>
            </a:r>
            <a:endParaRPr/>
          </a:p>
        </p:txBody>
      </p:sp>
      <p:sp>
        <p:nvSpPr>
          <p:cNvPr id="329" name="Google Shape;329;p43"/>
          <p:cNvSpPr/>
          <p:nvPr/>
        </p:nvSpPr>
        <p:spPr>
          <a:xfrm>
            <a:off x="6315588" y="1765875"/>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330" name="Google Shape;330;p43"/>
          <p:cNvSpPr/>
          <p:nvPr/>
        </p:nvSpPr>
        <p:spPr>
          <a:xfrm>
            <a:off x="6315588" y="2149319"/>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331" name="Google Shape;331;p43"/>
          <p:cNvSpPr/>
          <p:nvPr/>
        </p:nvSpPr>
        <p:spPr>
          <a:xfrm>
            <a:off x="6315588" y="2532764"/>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332" name="Google Shape;332;p43"/>
          <p:cNvSpPr/>
          <p:nvPr/>
        </p:nvSpPr>
        <p:spPr>
          <a:xfrm>
            <a:off x="6315588" y="2916208"/>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333" name="Google Shape;333;p43"/>
          <p:cNvSpPr/>
          <p:nvPr/>
        </p:nvSpPr>
        <p:spPr>
          <a:xfrm>
            <a:off x="6315588" y="3299653"/>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334" name="Google Shape;334;p43"/>
          <p:cNvSpPr txBox="1"/>
          <p:nvPr/>
        </p:nvSpPr>
        <p:spPr>
          <a:xfrm>
            <a:off x="6660600" y="1765875"/>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335" name="Google Shape;335;p43"/>
          <p:cNvSpPr txBox="1"/>
          <p:nvPr/>
        </p:nvSpPr>
        <p:spPr>
          <a:xfrm>
            <a:off x="6660600" y="2144540"/>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336" name="Google Shape;336;p43"/>
          <p:cNvSpPr txBox="1"/>
          <p:nvPr/>
        </p:nvSpPr>
        <p:spPr>
          <a:xfrm>
            <a:off x="6660600" y="2523206"/>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337" name="Google Shape;337;p43"/>
          <p:cNvSpPr txBox="1"/>
          <p:nvPr/>
        </p:nvSpPr>
        <p:spPr>
          <a:xfrm>
            <a:off x="6660600" y="2901871"/>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338" name="Google Shape;338;p43"/>
          <p:cNvSpPr txBox="1"/>
          <p:nvPr/>
        </p:nvSpPr>
        <p:spPr>
          <a:xfrm>
            <a:off x="6660600" y="3280536"/>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339" name="Google Shape;339;p43"/>
          <p:cNvSpPr txBox="1"/>
          <p:nvPr/>
        </p:nvSpPr>
        <p:spPr>
          <a:xfrm>
            <a:off x="5961150" y="3721950"/>
            <a:ext cx="2963700" cy="11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Note: You only need to move 2 of these use cases onto the grid.</a:t>
            </a:r>
            <a:endParaRPr>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cap="flat" cmpd="sng" w="9525">
            <a:solidFill>
              <a:srgbClr val="666666"/>
            </a:solidFill>
            <a:prstDash val="dash"/>
            <a:round/>
            <a:headEnd len="med" w="med" type="none"/>
            <a:tailEnd len="med" w="med" type="none"/>
          </a:ln>
        </p:spPr>
      </p:cxnSp>
      <p:cxnSp>
        <p:nvCxnSpPr>
          <p:cNvPr id="341" name="Google Shape;341;p43"/>
          <p:cNvCxnSpPr/>
          <p:nvPr/>
        </p:nvCxnSpPr>
        <p:spPr>
          <a:xfrm flipH="1" rot="10800000">
            <a:off x="777000" y="2689400"/>
            <a:ext cx="4631400" cy="29100"/>
          </a:xfrm>
          <a:prstGeom prst="straightConnector1">
            <a:avLst/>
          </a:prstGeom>
          <a:noFill/>
          <a:ln cap="flat" cmpd="sng" w="9525">
            <a:solidFill>
              <a:srgbClr val="666666"/>
            </a:solidFill>
            <a:prstDash val="dash"/>
            <a:round/>
            <a:headEnd len="med" w="med" type="none"/>
            <a:tailEnd len="med" w="med" type="none"/>
          </a:ln>
        </p:spPr>
      </p:cxnSp>
      <p:cxnSp>
        <p:nvCxnSpPr>
          <p:cNvPr id="342" name="Google Shape;342;p43"/>
          <p:cNvCxnSpPr/>
          <p:nvPr/>
        </p:nvCxnSpPr>
        <p:spPr>
          <a:xfrm>
            <a:off x="711125" y="1016925"/>
            <a:ext cx="21000" cy="3348600"/>
          </a:xfrm>
          <a:prstGeom prst="straightConnector1">
            <a:avLst/>
          </a:prstGeom>
          <a:noFill/>
          <a:ln cap="flat" cmpd="sng" w="9525">
            <a:solidFill>
              <a:srgbClr val="0B5394"/>
            </a:solidFill>
            <a:prstDash val="solid"/>
            <a:round/>
            <a:headEnd len="med" w="med" type="none"/>
            <a:tailEnd len="med" w="med" type="none"/>
          </a:ln>
        </p:spPr>
      </p:cxnSp>
      <p:cxnSp>
        <p:nvCxnSpPr>
          <p:cNvPr id="343" name="Google Shape;343;p43"/>
          <p:cNvCxnSpPr/>
          <p:nvPr/>
        </p:nvCxnSpPr>
        <p:spPr>
          <a:xfrm flipH="1">
            <a:off x="747275" y="4348325"/>
            <a:ext cx="4617000" cy="2400"/>
          </a:xfrm>
          <a:prstGeom prst="straightConnector1">
            <a:avLst/>
          </a:prstGeom>
          <a:noFill/>
          <a:ln cap="flat" cmpd="sng" w="9525">
            <a:solidFill>
              <a:srgbClr val="0B5394"/>
            </a:solidFill>
            <a:prstDash val="solid"/>
            <a:round/>
            <a:headEnd len="med" w="med" type="none"/>
            <a:tailEnd len="med" w="med" type="none"/>
          </a:ln>
        </p:spPr>
      </p:cxnSp>
      <p:sp>
        <p:nvSpPr>
          <p:cNvPr id="344" name="Google Shape;344;p43"/>
          <p:cNvSpPr txBox="1"/>
          <p:nvPr/>
        </p:nvSpPr>
        <p:spPr>
          <a:xfrm>
            <a:off x="19375" y="2523200"/>
            <a:ext cx="7629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Impact</a:t>
            </a:r>
            <a:endParaRPr>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Feasibility</a:t>
            </a:r>
            <a:endParaRPr>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Nice work, y</a:t>
            </a:r>
            <a:r>
              <a:rPr lang="en"/>
              <a:t>ou’ve completed Step 6B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First Prioritization Grid</a:t>
            </a:r>
            <a:endParaRPr/>
          </a:p>
          <a:p>
            <a:pPr indent="0" lvl="0" marL="0" rtl="0" algn="l">
              <a:spcBef>
                <a:spcPts val="0"/>
              </a:spcBef>
              <a:spcAft>
                <a:spcPts val="0"/>
              </a:spcAft>
              <a:buNone/>
            </a:pPr>
            <a:r>
              <a:rPr lang="en" sz="1400"/>
              <a:t>(Follow directions on previous slide)</a:t>
            </a:r>
            <a:endParaRPr sz="1400"/>
          </a:p>
        </p:txBody>
      </p:sp>
      <p:sp>
        <p:nvSpPr>
          <p:cNvPr id="88" name="Google Shape;88;p16"/>
          <p:cNvSpPr/>
          <p:nvPr/>
        </p:nvSpPr>
        <p:spPr>
          <a:xfrm>
            <a:off x="6247463" y="1530525"/>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89" name="Google Shape;89;p16"/>
          <p:cNvSpPr/>
          <p:nvPr/>
        </p:nvSpPr>
        <p:spPr>
          <a:xfrm>
            <a:off x="6247463" y="1904394"/>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90" name="Google Shape;90;p16"/>
          <p:cNvSpPr/>
          <p:nvPr/>
        </p:nvSpPr>
        <p:spPr>
          <a:xfrm>
            <a:off x="6247463" y="2287839"/>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91" name="Google Shape;91;p16"/>
          <p:cNvSpPr/>
          <p:nvPr/>
        </p:nvSpPr>
        <p:spPr>
          <a:xfrm>
            <a:off x="6247463" y="2671283"/>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92" name="Google Shape;92;p16"/>
          <p:cNvSpPr/>
          <p:nvPr/>
        </p:nvSpPr>
        <p:spPr>
          <a:xfrm>
            <a:off x="6247463" y="3054728"/>
            <a:ext cx="345000" cy="338400"/>
          </a:xfrm>
          <a:prstGeom prst="ellipse">
            <a:avLst/>
          </a:prstGeom>
          <a:solidFill>
            <a:schemeClr val="dk1"/>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93" name="Google Shape;93;p16"/>
          <p:cNvSpPr txBox="1"/>
          <p:nvPr/>
        </p:nvSpPr>
        <p:spPr>
          <a:xfrm>
            <a:off x="6592475" y="1520950"/>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cap="flat" cmpd="sng" w="9525">
            <a:solidFill>
              <a:srgbClr val="666666"/>
            </a:solidFill>
            <a:prstDash val="dash"/>
            <a:round/>
            <a:headEnd len="med" w="med" type="none"/>
            <a:tailEnd len="med" w="med" type="none"/>
          </a:ln>
        </p:spPr>
      </p:cxnSp>
      <p:cxnSp>
        <p:nvCxnSpPr>
          <p:cNvPr id="99" name="Google Shape;99;p16"/>
          <p:cNvCxnSpPr/>
          <p:nvPr/>
        </p:nvCxnSpPr>
        <p:spPr>
          <a:xfrm>
            <a:off x="777000" y="2678775"/>
            <a:ext cx="4661100" cy="10800"/>
          </a:xfrm>
          <a:prstGeom prst="straightConnector1">
            <a:avLst/>
          </a:prstGeom>
          <a:noFill/>
          <a:ln cap="flat" cmpd="sng" w="9525">
            <a:solidFill>
              <a:srgbClr val="666666"/>
            </a:solidFill>
            <a:prstDash val="dash"/>
            <a:round/>
            <a:headEnd len="med" w="med" type="none"/>
            <a:tailEnd len="med" w="med" type="none"/>
          </a:ln>
        </p:spPr>
      </p:cxnSp>
      <p:cxnSp>
        <p:nvCxnSpPr>
          <p:cNvPr id="100" name="Google Shape;100;p16"/>
          <p:cNvCxnSpPr/>
          <p:nvPr/>
        </p:nvCxnSpPr>
        <p:spPr>
          <a:xfrm>
            <a:off x="711125" y="1016925"/>
            <a:ext cx="21000" cy="3348600"/>
          </a:xfrm>
          <a:prstGeom prst="straightConnector1">
            <a:avLst/>
          </a:prstGeom>
          <a:noFill/>
          <a:ln cap="flat" cmpd="sng" w="9525">
            <a:solidFill>
              <a:srgbClr val="0B5394"/>
            </a:solidFill>
            <a:prstDash val="solid"/>
            <a:round/>
            <a:headEnd len="med" w="med" type="none"/>
            <a:tailEnd len="med" w="med" type="none"/>
          </a:ln>
        </p:spPr>
      </p:cxnSp>
      <p:cxnSp>
        <p:nvCxnSpPr>
          <p:cNvPr id="101" name="Google Shape;101;p16"/>
          <p:cNvCxnSpPr/>
          <p:nvPr/>
        </p:nvCxnSpPr>
        <p:spPr>
          <a:xfrm flipH="1">
            <a:off x="747275" y="4348325"/>
            <a:ext cx="4617000" cy="2400"/>
          </a:xfrm>
          <a:prstGeom prst="straightConnector1">
            <a:avLst/>
          </a:prstGeom>
          <a:noFill/>
          <a:ln cap="flat" cmpd="sng" w="9525">
            <a:solidFill>
              <a:srgbClr val="0B5394"/>
            </a:solidFill>
            <a:prstDash val="solid"/>
            <a:round/>
            <a:headEnd len="med" w="med" type="none"/>
            <a:tailEnd len="med" w="med" type="none"/>
          </a:ln>
        </p:spPr>
      </p:cxnSp>
      <p:sp>
        <p:nvSpPr>
          <p:cNvPr id="102" name="Google Shape;102;p16"/>
          <p:cNvSpPr txBox="1"/>
          <p:nvPr/>
        </p:nvSpPr>
        <p:spPr>
          <a:xfrm>
            <a:off x="19375" y="2523200"/>
            <a:ext cx="7629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Feasibility</a:t>
            </a:r>
            <a:endParaRPr>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indent="0" lvl="0" marL="0" rtl="0" algn="l">
              <a:lnSpc>
                <a:spcPct val="115000"/>
              </a:lnSpc>
              <a:spcBef>
                <a:spcPts val="1600"/>
              </a:spcBef>
              <a:spcAft>
                <a:spcPts val="0"/>
              </a:spcAft>
              <a:buNone/>
            </a:pPr>
            <a:r>
              <a:rPr b="1" lang="en">
                <a:latin typeface="Roboto"/>
                <a:ea typeface="Roboto"/>
                <a:cs typeface="Roboto"/>
                <a:sym typeface="Roboto"/>
              </a:rPr>
              <a:t>2) Now in the grid on the previous slide change the color from </a:t>
            </a:r>
            <a:r>
              <a:rPr b="1" lang="en">
                <a:solidFill>
                  <a:srgbClr val="4A86E8"/>
                </a:solidFill>
                <a:latin typeface="Roboto"/>
                <a:ea typeface="Roboto"/>
                <a:cs typeface="Roboto"/>
                <a:sym typeface="Roboto"/>
              </a:rPr>
              <a:t>blue</a:t>
            </a:r>
            <a:r>
              <a:rPr b="1" lang="en">
                <a:latin typeface="Roboto"/>
                <a:ea typeface="Roboto"/>
                <a:cs typeface="Roboto"/>
                <a:sym typeface="Roboto"/>
              </a:rPr>
              <a:t> to </a:t>
            </a:r>
            <a:r>
              <a:rPr b="1" lang="en">
                <a:solidFill>
                  <a:srgbClr val="999999"/>
                </a:solidFill>
                <a:latin typeface="Roboto"/>
                <a:ea typeface="Roboto"/>
                <a:cs typeface="Roboto"/>
                <a:sym typeface="Roboto"/>
              </a:rPr>
              <a:t>grey</a:t>
            </a:r>
            <a:r>
              <a:rPr b="1" lang="en">
                <a:latin typeface="Roboto"/>
                <a:ea typeface="Roboto"/>
                <a:cs typeface="Roboto"/>
                <a:sym typeface="Roboto"/>
              </a:rPr>
              <a:t> for two use case circles you want to de-prioritize.</a:t>
            </a:r>
            <a:r>
              <a:rPr lang="en">
                <a:latin typeface="Roboto"/>
                <a:ea typeface="Roboto"/>
                <a:cs typeface="Roboto"/>
                <a:sym typeface="Roboto"/>
              </a:rPr>
              <a:t> </a:t>
            </a:r>
            <a:endParaRPr>
              <a:latin typeface="Roboto"/>
              <a:ea typeface="Roboto"/>
              <a:cs typeface="Roboto"/>
              <a:sym typeface="Roboto"/>
            </a:endParaRPr>
          </a:p>
          <a:p>
            <a:pPr indent="0" lvl="0" marL="0" rtl="0" algn="l">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397400" y="221810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AI for Business Leaders</a:t>
            </a:r>
            <a:endParaRPr sz="3600"/>
          </a:p>
          <a:p>
            <a:pPr indent="0" lvl="0" marL="0" rtl="0" algn="l">
              <a:spcBef>
                <a:spcPts val="0"/>
              </a:spcBef>
              <a:spcAft>
                <a:spcPts val="0"/>
              </a:spcAft>
              <a:buNone/>
            </a:pPr>
            <a:r>
              <a:rPr lang="en" sz="3600"/>
              <a:t>Project Step 3</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 sz="3600"/>
              <a:t>Architectures for Top 3 Use Cases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High Level Architectures</a:t>
            </a:r>
            <a:endParaRPr/>
          </a:p>
        </p:txBody>
      </p:sp>
      <p:sp>
        <p:nvSpPr>
          <p:cNvPr id="129" name="Google Shape;129;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top three use cases you prioritized in Project Step 2C, you’ll now create a high level architecture for each.  </a:t>
            </a:r>
            <a:endParaRPr/>
          </a:p>
          <a:p>
            <a:pPr indent="0" lvl="0" marL="0" rtl="0" algn="l">
              <a:spcBef>
                <a:spcPts val="1600"/>
              </a:spcBef>
              <a:spcAft>
                <a:spcPts val="0"/>
              </a:spcAft>
              <a:buNone/>
            </a:pPr>
            <a:r>
              <a:rPr lang="en"/>
              <a:t>For this step, be sure to review Lesson 3 but also recognize that this process allows significant creative freedom.  </a:t>
            </a:r>
            <a:endParaRPr/>
          </a:p>
          <a:p>
            <a:pPr indent="0" lvl="0" marL="0" rtl="0" algn="l">
              <a:spcBef>
                <a:spcPts val="1600"/>
              </a:spcBef>
              <a:spcAft>
                <a:spcPts val="1600"/>
              </a:spcAft>
              <a:buNone/>
            </a:pPr>
            <a:r>
              <a:rPr lang="en"/>
              <a:t>Keep a focus on…</a:t>
            </a:r>
            <a:br>
              <a:rPr lang="en"/>
            </a:br>
            <a:r>
              <a:rPr lang="en"/>
              <a:t>     </a:t>
            </a:r>
            <a:r>
              <a:rPr lang="en" sz="1100"/>
              <a:t>- Data flow/direction</a:t>
            </a:r>
            <a:br>
              <a:rPr lang="en" sz="1100"/>
            </a:br>
            <a:r>
              <a:rPr lang="en" sz="1100"/>
              <a:t>     - Clear view on inputs/outputs</a:t>
            </a:r>
            <a:br>
              <a:rPr lang="en" sz="1100"/>
            </a:br>
            <a:r>
              <a:rPr lang="en" sz="1100"/>
              <a:t>     - Simplicity</a:t>
            </a:r>
            <a:endParaRPr sz="1100"/>
          </a:p>
        </p:txBody>
      </p:sp>
      <p:sp>
        <p:nvSpPr>
          <p:cNvPr id="130" name="Google Shape;130;p20"/>
          <p:cNvSpPr txBox="1"/>
          <p:nvPr/>
        </p:nvSpPr>
        <p:spPr>
          <a:xfrm>
            <a:off x="3793350" y="3032400"/>
            <a:ext cx="5318100" cy="91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424242"/>
              </a:buClr>
              <a:buSzPts val="1400"/>
              <a:buFont typeface="Open Sans"/>
              <a:buChar char="-"/>
            </a:pPr>
            <a:r>
              <a:rPr i="1" lang="en">
                <a:solidFill>
                  <a:srgbClr val="424242"/>
                </a:solidFill>
                <a:latin typeface="Open Sans"/>
                <a:ea typeface="Open Sans"/>
                <a:cs typeface="Open Sans"/>
                <a:sym typeface="Open Sans"/>
              </a:rPr>
              <a:t>Drag and drop capabilities                        </a:t>
            </a:r>
            <a:r>
              <a:rPr i="1" lang="en">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i="1" sz="800">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rgbClr val="424242"/>
              </a:buClr>
              <a:buSzPts val="1400"/>
              <a:buFont typeface="Open Sans"/>
              <a:buChar char="-"/>
            </a:pPr>
            <a:r>
              <a:rPr i="1" lang="en">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i="1" sz="800">
              <a:solidFill>
                <a:srgbClr val="424242"/>
              </a:solidFill>
              <a:latin typeface="Open Sans"/>
              <a:ea typeface="Open Sans"/>
              <a:cs typeface="Open Sans"/>
              <a:sym typeface="Open Sans"/>
            </a:endParaRPr>
          </a:p>
          <a:p>
            <a:pPr indent="-317500" lvl="0" marL="457200" rtl="0" algn="l">
              <a:lnSpc>
                <a:spcPct val="115000"/>
              </a:lnSpc>
              <a:spcBef>
                <a:spcPts val="0"/>
              </a:spcBef>
              <a:spcAft>
                <a:spcPts val="0"/>
              </a:spcAft>
              <a:buClr>
                <a:srgbClr val="424242"/>
              </a:buClr>
              <a:buSzPts val="1400"/>
              <a:buFont typeface="Open Sans"/>
              <a:buChar char="-"/>
            </a:pPr>
            <a:r>
              <a:rPr i="1" lang="en">
                <a:solidFill>
                  <a:srgbClr val="424242"/>
                </a:solidFill>
                <a:latin typeface="Open Sans"/>
                <a:ea typeface="Open Sans"/>
                <a:cs typeface="Open Sans"/>
                <a:sym typeface="Open Sans"/>
              </a:rPr>
              <a:t>Use arrows                   to show data flow, input/output</a:t>
            </a:r>
            <a:endParaRPr i="1">
              <a:solidFill>
                <a:srgbClr val="424242"/>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i="1" sz="800">
              <a:solidFill>
                <a:srgbClr val="424242"/>
              </a:solidFill>
              <a:latin typeface="Open Sans"/>
              <a:ea typeface="Open Sans"/>
              <a:cs typeface="Open Sans"/>
              <a:sym typeface="Open Sans"/>
            </a:endParaRPr>
          </a:p>
          <a:p>
            <a:pPr indent="-317500" lvl="0" marL="457200" rtl="0" algn="l">
              <a:lnSpc>
                <a:spcPct val="115000"/>
              </a:lnSpc>
              <a:spcBef>
                <a:spcPts val="0"/>
              </a:spcBef>
              <a:spcAft>
                <a:spcPts val="0"/>
              </a:spcAft>
              <a:buClr>
                <a:srgbClr val="424242"/>
              </a:buClr>
              <a:buSzPts val="1400"/>
              <a:buFont typeface="Open Sans"/>
              <a:buChar char="-"/>
            </a:pPr>
            <a:r>
              <a:rPr i="1" lang="en">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47300" y="2983975"/>
            <a:ext cx="847325" cy="328000"/>
          </a:xfrm>
          <a:prstGeom prst="rect">
            <a:avLst/>
          </a:prstGeom>
          <a:noFill/>
          <a:ln cap="flat" cmpd="sng" w="9525">
            <a:solidFill>
              <a:schemeClr val="dk2"/>
            </a:solidFill>
            <a:prstDash val="solid"/>
            <a:round/>
            <a:headEnd len="sm" w="sm" type="none"/>
            <a:tailEnd len="sm" w="sm" type="none"/>
          </a:ln>
        </p:spPr>
      </p:pic>
      <p:pic>
        <p:nvPicPr>
          <p:cNvPr id="132" name="Google Shape;132;p20"/>
          <p:cNvPicPr preferRelativeResize="0"/>
          <p:nvPr/>
        </p:nvPicPr>
        <p:blipFill>
          <a:blip r:embed="rId4">
            <a:alphaModFix/>
          </a:blip>
          <a:stretch>
            <a:fillRect/>
          </a:stretch>
        </p:blipFill>
        <p:spPr>
          <a:xfrm>
            <a:off x="5328929" y="39434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5851842" y="3784640"/>
            <a:ext cx="95250"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3674150" y="324375"/>
            <a:ext cx="5154674" cy="25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Your AI/ML Toolkit - List of Capabilities</a:t>
            </a:r>
            <a:endParaRPr/>
          </a:p>
        </p:txBody>
      </p:sp>
      <p:sp>
        <p:nvSpPr>
          <p:cNvPr id="140" name="Google Shape;140;p21"/>
          <p:cNvSpPr txBox="1"/>
          <p:nvPr/>
        </p:nvSpPr>
        <p:spPr>
          <a:xfrm>
            <a:off x="165675" y="761650"/>
            <a:ext cx="2484600" cy="3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424242"/>
                </a:solidFill>
                <a:latin typeface="Open Sans"/>
                <a:ea typeface="Open Sans"/>
                <a:cs typeface="Open Sans"/>
                <a:sym typeface="Open Sans"/>
              </a:rPr>
              <a:t>Generic ML Capabilities</a:t>
            </a:r>
            <a:endParaRPr b="1" sz="1200">
              <a:solidFill>
                <a:srgbClr val="424242"/>
              </a:solidFill>
              <a:latin typeface="Open Sans"/>
              <a:ea typeface="Open Sans"/>
              <a:cs typeface="Open Sans"/>
              <a:sym typeface="Open Sans"/>
            </a:endParaRPr>
          </a:p>
        </p:txBody>
      </p:sp>
      <p:sp>
        <p:nvSpPr>
          <p:cNvPr id="141" name="Google Shape;141;p21"/>
          <p:cNvSpPr txBox="1"/>
          <p:nvPr/>
        </p:nvSpPr>
        <p:spPr>
          <a:xfrm>
            <a:off x="2472150" y="761650"/>
            <a:ext cx="2976000" cy="3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424242"/>
                </a:solidFill>
                <a:latin typeface="Open Sans"/>
                <a:ea typeface="Open Sans"/>
                <a:cs typeface="Open Sans"/>
                <a:sym typeface="Open Sans"/>
              </a:rPr>
              <a:t>Natural Language Processing</a:t>
            </a:r>
            <a:endParaRPr b="1" sz="1200">
              <a:solidFill>
                <a:srgbClr val="424242"/>
              </a:solidFill>
              <a:latin typeface="Open Sans"/>
              <a:ea typeface="Open Sans"/>
              <a:cs typeface="Open Sans"/>
              <a:sym typeface="Open Sans"/>
            </a:endParaRPr>
          </a:p>
        </p:txBody>
      </p:sp>
      <p:sp>
        <p:nvSpPr>
          <p:cNvPr id="142" name="Google Shape;142;p21"/>
          <p:cNvSpPr txBox="1"/>
          <p:nvPr/>
        </p:nvSpPr>
        <p:spPr>
          <a:xfrm>
            <a:off x="4876800" y="761650"/>
            <a:ext cx="2976000" cy="3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424242"/>
                </a:solidFill>
                <a:latin typeface="Open Sans"/>
                <a:ea typeface="Open Sans"/>
                <a:cs typeface="Open Sans"/>
                <a:sym typeface="Open Sans"/>
              </a:rPr>
              <a:t>Voice/Speech Processing</a:t>
            </a:r>
            <a:endParaRPr b="1" sz="1200">
              <a:solidFill>
                <a:srgbClr val="424242"/>
              </a:solidFill>
              <a:latin typeface="Open Sans"/>
              <a:ea typeface="Open Sans"/>
              <a:cs typeface="Open Sans"/>
              <a:sym typeface="Open Sans"/>
            </a:endParaRPr>
          </a:p>
        </p:txBody>
      </p:sp>
      <p:sp>
        <p:nvSpPr>
          <p:cNvPr id="143" name="Google Shape;143;p21"/>
          <p:cNvSpPr txBox="1"/>
          <p:nvPr/>
        </p:nvSpPr>
        <p:spPr>
          <a:xfrm>
            <a:off x="7195125" y="761650"/>
            <a:ext cx="1950000" cy="3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424242"/>
                </a:solidFill>
                <a:latin typeface="Open Sans"/>
                <a:ea typeface="Open Sans"/>
                <a:cs typeface="Open Sans"/>
                <a:sym typeface="Open Sans"/>
              </a:rPr>
              <a:t>Computer Vision</a:t>
            </a:r>
            <a:endParaRPr b="1" sz="1200">
              <a:solidFill>
                <a:srgbClr val="424242"/>
              </a:solidFill>
              <a:latin typeface="Open Sans"/>
              <a:ea typeface="Open Sans"/>
              <a:cs typeface="Open Sans"/>
              <a:sym typeface="Open Sans"/>
            </a:endParaRPr>
          </a:p>
        </p:txBody>
      </p:sp>
      <p:sp>
        <p:nvSpPr>
          <p:cNvPr id="144" name="Google Shape;144;p21"/>
          <p:cNvSpPr txBox="1"/>
          <p:nvPr/>
        </p:nvSpPr>
        <p:spPr>
          <a:xfrm>
            <a:off x="4905775" y="3125550"/>
            <a:ext cx="2092200" cy="3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424242"/>
                </a:solidFill>
                <a:latin typeface="Open Sans"/>
                <a:ea typeface="Open Sans"/>
                <a:cs typeface="Open Sans"/>
                <a:sym typeface="Open Sans"/>
              </a:rPr>
              <a:t>Other Capabilities</a:t>
            </a:r>
            <a:endParaRPr b="1" sz="1200">
              <a:solidFill>
                <a:srgbClr val="424242"/>
              </a:solidFill>
              <a:latin typeface="Open Sans"/>
              <a:ea typeface="Open Sans"/>
              <a:cs typeface="Open Sans"/>
              <a:sym typeface="Open Sans"/>
            </a:endParaRPr>
          </a:p>
        </p:txBody>
      </p:sp>
      <p:pic>
        <p:nvPicPr>
          <p:cNvPr id="145" name="Google Shape;145;p21"/>
          <p:cNvPicPr preferRelativeResize="0"/>
          <p:nvPr/>
        </p:nvPicPr>
        <p:blipFill>
          <a:blip r:embed="rId3">
            <a:alphaModFix/>
          </a:blip>
          <a:stretch>
            <a:fillRect/>
          </a:stretch>
        </p:blipFill>
        <p:spPr>
          <a:xfrm>
            <a:off x="343750" y="1099950"/>
            <a:ext cx="1417320" cy="548640"/>
          </a:xfrm>
          <a:prstGeom prst="rect">
            <a:avLst/>
          </a:prstGeom>
          <a:noFill/>
          <a:ln cap="flat" cmpd="sng" w="9525">
            <a:solidFill>
              <a:schemeClr val="dk2"/>
            </a:solidFill>
            <a:prstDash val="solid"/>
            <a:round/>
            <a:headEnd len="sm" w="sm" type="none"/>
            <a:tailEnd len="sm" w="sm" type="none"/>
          </a:ln>
        </p:spPr>
      </p:pic>
      <p:pic>
        <p:nvPicPr>
          <p:cNvPr id="146" name="Google Shape;146;p21"/>
          <p:cNvPicPr preferRelativeResize="0"/>
          <p:nvPr/>
        </p:nvPicPr>
        <p:blipFill>
          <a:blip r:embed="rId4">
            <a:alphaModFix/>
          </a:blip>
          <a:stretch>
            <a:fillRect/>
          </a:stretch>
        </p:blipFill>
        <p:spPr>
          <a:xfrm>
            <a:off x="343750" y="1746588"/>
            <a:ext cx="1417320" cy="552450"/>
          </a:xfrm>
          <a:prstGeom prst="rect">
            <a:avLst/>
          </a:prstGeom>
          <a:noFill/>
          <a:ln cap="flat" cmpd="sng" w="9525">
            <a:solidFill>
              <a:schemeClr val="dk2"/>
            </a:solidFill>
            <a:prstDash val="solid"/>
            <a:round/>
            <a:headEnd len="sm" w="sm" type="none"/>
            <a:tailEnd len="sm" w="sm" type="none"/>
          </a:ln>
        </p:spPr>
      </p:pic>
      <p:pic>
        <p:nvPicPr>
          <p:cNvPr id="147" name="Google Shape;147;p21"/>
          <p:cNvPicPr preferRelativeResize="0"/>
          <p:nvPr/>
        </p:nvPicPr>
        <p:blipFill>
          <a:blip r:embed="rId5">
            <a:alphaModFix/>
          </a:blip>
          <a:stretch>
            <a:fillRect/>
          </a:stretch>
        </p:blipFill>
        <p:spPr>
          <a:xfrm>
            <a:off x="357353" y="2397036"/>
            <a:ext cx="1417320" cy="548640"/>
          </a:xfrm>
          <a:prstGeom prst="rect">
            <a:avLst/>
          </a:prstGeom>
          <a:noFill/>
          <a:ln cap="flat" cmpd="sng" w="9525">
            <a:solidFill>
              <a:schemeClr val="dk2"/>
            </a:solidFill>
            <a:prstDash val="solid"/>
            <a:round/>
            <a:headEnd len="sm" w="sm" type="none"/>
            <a:tailEnd len="sm" w="sm" type="none"/>
          </a:ln>
        </p:spPr>
      </p:pic>
      <p:pic>
        <p:nvPicPr>
          <p:cNvPr id="148" name="Google Shape;148;p21"/>
          <p:cNvPicPr preferRelativeResize="0"/>
          <p:nvPr/>
        </p:nvPicPr>
        <p:blipFill>
          <a:blip r:embed="rId6">
            <a:alphaModFix/>
          </a:blip>
          <a:stretch>
            <a:fillRect/>
          </a:stretch>
        </p:blipFill>
        <p:spPr>
          <a:xfrm>
            <a:off x="366409" y="3043674"/>
            <a:ext cx="1417320" cy="548640"/>
          </a:xfrm>
          <a:prstGeom prst="rect">
            <a:avLst/>
          </a:prstGeom>
          <a:noFill/>
          <a:ln cap="flat" cmpd="sng" w="9525">
            <a:solidFill>
              <a:schemeClr val="dk2"/>
            </a:solidFill>
            <a:prstDash val="solid"/>
            <a:round/>
            <a:headEnd len="sm" w="sm" type="none"/>
            <a:tailEnd len="sm" w="sm" type="none"/>
          </a:ln>
        </p:spPr>
      </p:pic>
      <p:pic>
        <p:nvPicPr>
          <p:cNvPr id="149" name="Google Shape;149;p21"/>
          <p:cNvPicPr preferRelativeResize="0"/>
          <p:nvPr/>
        </p:nvPicPr>
        <p:blipFill>
          <a:blip r:embed="rId7">
            <a:alphaModFix/>
          </a:blip>
          <a:stretch>
            <a:fillRect/>
          </a:stretch>
        </p:blipFill>
        <p:spPr>
          <a:xfrm>
            <a:off x="366409" y="3690312"/>
            <a:ext cx="1417320" cy="548640"/>
          </a:xfrm>
          <a:prstGeom prst="rect">
            <a:avLst/>
          </a:prstGeom>
          <a:noFill/>
          <a:ln cap="flat" cmpd="sng" w="9525">
            <a:solidFill>
              <a:schemeClr val="dk2"/>
            </a:solidFill>
            <a:prstDash val="solid"/>
            <a:round/>
            <a:headEnd len="sm" w="sm" type="none"/>
            <a:tailEnd len="sm" w="sm" type="none"/>
          </a:ln>
        </p:spPr>
      </p:pic>
      <p:pic>
        <p:nvPicPr>
          <p:cNvPr id="150" name="Google Shape;150;p21"/>
          <p:cNvPicPr preferRelativeResize="0"/>
          <p:nvPr/>
        </p:nvPicPr>
        <p:blipFill>
          <a:blip r:embed="rId8">
            <a:alphaModFix/>
          </a:blip>
          <a:stretch>
            <a:fillRect/>
          </a:stretch>
        </p:blipFill>
        <p:spPr>
          <a:xfrm>
            <a:off x="366409" y="4336950"/>
            <a:ext cx="1417320" cy="548640"/>
          </a:xfrm>
          <a:prstGeom prst="rect">
            <a:avLst/>
          </a:prstGeom>
          <a:noFill/>
          <a:ln cap="flat" cmpd="sng" w="9525">
            <a:solidFill>
              <a:schemeClr val="dk2"/>
            </a:solidFill>
            <a:prstDash val="solid"/>
            <a:round/>
            <a:headEnd len="sm" w="sm" type="none"/>
            <a:tailEnd len="sm" w="sm" type="none"/>
          </a:ln>
        </p:spPr>
      </p:pic>
      <p:pic>
        <p:nvPicPr>
          <p:cNvPr id="151" name="Google Shape;151;p21"/>
          <p:cNvPicPr preferRelativeResize="0"/>
          <p:nvPr/>
        </p:nvPicPr>
        <p:blipFill>
          <a:blip r:embed="rId9">
            <a:alphaModFix/>
          </a:blip>
          <a:stretch>
            <a:fillRect/>
          </a:stretch>
        </p:blipFill>
        <p:spPr>
          <a:xfrm>
            <a:off x="2603504" y="1099950"/>
            <a:ext cx="1417320" cy="548640"/>
          </a:xfrm>
          <a:prstGeom prst="rect">
            <a:avLst/>
          </a:prstGeom>
          <a:noFill/>
          <a:ln cap="flat" cmpd="sng" w="9525">
            <a:solidFill>
              <a:schemeClr val="dk2"/>
            </a:solidFill>
            <a:prstDash val="solid"/>
            <a:round/>
            <a:headEnd len="sm" w="sm" type="none"/>
            <a:tailEnd len="sm" w="sm" type="none"/>
          </a:ln>
        </p:spPr>
      </p:pic>
      <p:pic>
        <p:nvPicPr>
          <p:cNvPr id="152" name="Google Shape;152;p21"/>
          <p:cNvPicPr preferRelativeResize="0"/>
          <p:nvPr/>
        </p:nvPicPr>
        <p:blipFill>
          <a:blip r:embed="rId10">
            <a:alphaModFix/>
          </a:blip>
          <a:stretch>
            <a:fillRect/>
          </a:stretch>
        </p:blipFill>
        <p:spPr>
          <a:xfrm>
            <a:off x="2603504" y="1748500"/>
            <a:ext cx="1417320" cy="548640"/>
          </a:xfrm>
          <a:prstGeom prst="rect">
            <a:avLst/>
          </a:prstGeom>
          <a:noFill/>
          <a:ln cap="flat" cmpd="sng" w="9525">
            <a:solidFill>
              <a:schemeClr val="dk2"/>
            </a:solidFill>
            <a:prstDash val="solid"/>
            <a:round/>
            <a:headEnd len="sm" w="sm" type="none"/>
            <a:tailEnd len="sm" w="sm" type="none"/>
          </a:ln>
        </p:spPr>
      </p:pic>
      <p:pic>
        <p:nvPicPr>
          <p:cNvPr id="153" name="Google Shape;153;p21"/>
          <p:cNvPicPr preferRelativeResize="0"/>
          <p:nvPr/>
        </p:nvPicPr>
        <p:blipFill>
          <a:blip r:embed="rId11">
            <a:alphaModFix/>
          </a:blip>
          <a:stretch>
            <a:fillRect/>
          </a:stretch>
        </p:blipFill>
        <p:spPr>
          <a:xfrm>
            <a:off x="2603504" y="2397050"/>
            <a:ext cx="1417320" cy="548640"/>
          </a:xfrm>
          <a:prstGeom prst="rect">
            <a:avLst/>
          </a:prstGeom>
          <a:noFill/>
          <a:ln cap="flat" cmpd="sng" w="9525">
            <a:solidFill>
              <a:schemeClr val="dk2"/>
            </a:solidFill>
            <a:prstDash val="solid"/>
            <a:round/>
            <a:headEnd len="sm" w="sm" type="none"/>
            <a:tailEnd len="sm" w="sm" type="none"/>
          </a:ln>
        </p:spPr>
      </p:pic>
      <p:pic>
        <p:nvPicPr>
          <p:cNvPr id="154" name="Google Shape;154;p21"/>
          <p:cNvPicPr preferRelativeResize="0"/>
          <p:nvPr/>
        </p:nvPicPr>
        <p:blipFill>
          <a:blip r:embed="rId12">
            <a:alphaModFix/>
          </a:blip>
          <a:stretch>
            <a:fillRect/>
          </a:stretch>
        </p:blipFill>
        <p:spPr>
          <a:xfrm>
            <a:off x="2603504" y="3045600"/>
            <a:ext cx="1417320" cy="548640"/>
          </a:xfrm>
          <a:prstGeom prst="rect">
            <a:avLst/>
          </a:prstGeom>
          <a:noFill/>
          <a:ln cap="flat" cmpd="sng" w="9525">
            <a:solidFill>
              <a:schemeClr val="dk2"/>
            </a:solidFill>
            <a:prstDash val="solid"/>
            <a:round/>
            <a:headEnd len="sm" w="sm" type="none"/>
            <a:tailEnd len="sm" w="sm" type="none"/>
          </a:ln>
        </p:spPr>
      </p:pic>
      <p:pic>
        <p:nvPicPr>
          <p:cNvPr id="155" name="Google Shape;155;p21"/>
          <p:cNvPicPr preferRelativeResize="0"/>
          <p:nvPr/>
        </p:nvPicPr>
        <p:blipFill>
          <a:blip r:embed="rId13">
            <a:alphaModFix/>
          </a:blip>
          <a:stretch>
            <a:fillRect/>
          </a:stretch>
        </p:blipFill>
        <p:spPr>
          <a:xfrm>
            <a:off x="2603504" y="3694150"/>
            <a:ext cx="1417320" cy="548640"/>
          </a:xfrm>
          <a:prstGeom prst="rect">
            <a:avLst/>
          </a:prstGeom>
          <a:noFill/>
          <a:ln cap="flat" cmpd="sng" w="9525">
            <a:solidFill>
              <a:schemeClr val="dk2"/>
            </a:solidFill>
            <a:prstDash val="solid"/>
            <a:round/>
            <a:headEnd len="sm" w="sm" type="none"/>
            <a:tailEnd len="sm" w="sm" type="none"/>
          </a:ln>
        </p:spPr>
      </p:pic>
      <p:pic>
        <p:nvPicPr>
          <p:cNvPr id="156" name="Google Shape;156;p21"/>
          <p:cNvPicPr preferRelativeResize="0"/>
          <p:nvPr/>
        </p:nvPicPr>
        <p:blipFill>
          <a:blip r:embed="rId14">
            <a:alphaModFix/>
          </a:blip>
          <a:stretch>
            <a:fillRect/>
          </a:stretch>
        </p:blipFill>
        <p:spPr>
          <a:xfrm>
            <a:off x="5058179" y="1099950"/>
            <a:ext cx="1417320" cy="548640"/>
          </a:xfrm>
          <a:prstGeom prst="rect">
            <a:avLst/>
          </a:prstGeom>
          <a:noFill/>
          <a:ln cap="flat" cmpd="sng" w="9525">
            <a:solidFill>
              <a:schemeClr val="dk2"/>
            </a:solidFill>
            <a:prstDash val="solid"/>
            <a:round/>
            <a:headEnd len="sm" w="sm" type="none"/>
            <a:tailEnd len="sm" w="sm" type="none"/>
          </a:ln>
        </p:spPr>
      </p:pic>
      <p:pic>
        <p:nvPicPr>
          <p:cNvPr id="157" name="Google Shape;157;p21"/>
          <p:cNvPicPr preferRelativeResize="0"/>
          <p:nvPr/>
        </p:nvPicPr>
        <p:blipFill>
          <a:blip r:embed="rId15">
            <a:alphaModFix/>
          </a:blip>
          <a:stretch>
            <a:fillRect/>
          </a:stretch>
        </p:blipFill>
        <p:spPr>
          <a:xfrm>
            <a:off x="5058179" y="1747050"/>
            <a:ext cx="1417320" cy="548640"/>
          </a:xfrm>
          <a:prstGeom prst="rect">
            <a:avLst/>
          </a:prstGeom>
          <a:noFill/>
          <a:ln cap="flat" cmpd="sng" w="9525">
            <a:solidFill>
              <a:schemeClr val="dk2"/>
            </a:solidFill>
            <a:prstDash val="solid"/>
            <a:round/>
            <a:headEnd len="sm" w="sm" type="none"/>
            <a:tailEnd len="sm" w="sm" type="none"/>
          </a:ln>
        </p:spPr>
      </p:pic>
      <p:pic>
        <p:nvPicPr>
          <p:cNvPr id="158" name="Google Shape;158;p21"/>
          <p:cNvPicPr preferRelativeResize="0"/>
          <p:nvPr/>
        </p:nvPicPr>
        <p:blipFill>
          <a:blip r:embed="rId16">
            <a:alphaModFix/>
          </a:blip>
          <a:stretch>
            <a:fillRect/>
          </a:stretch>
        </p:blipFill>
        <p:spPr>
          <a:xfrm>
            <a:off x="5058179" y="2394138"/>
            <a:ext cx="1417320" cy="548640"/>
          </a:xfrm>
          <a:prstGeom prst="rect">
            <a:avLst/>
          </a:prstGeom>
          <a:noFill/>
          <a:ln cap="flat" cmpd="sng" w="9525">
            <a:solidFill>
              <a:schemeClr val="dk2"/>
            </a:solidFill>
            <a:prstDash val="solid"/>
            <a:round/>
            <a:headEnd len="sm" w="sm" type="none"/>
            <a:tailEnd len="sm" w="sm" type="none"/>
          </a:ln>
        </p:spPr>
      </p:pic>
      <p:pic>
        <p:nvPicPr>
          <p:cNvPr id="159" name="Google Shape;159;p21"/>
          <p:cNvPicPr preferRelativeResize="0"/>
          <p:nvPr/>
        </p:nvPicPr>
        <p:blipFill>
          <a:blip r:embed="rId17">
            <a:alphaModFix/>
          </a:blip>
          <a:stretch>
            <a:fillRect/>
          </a:stretch>
        </p:blipFill>
        <p:spPr>
          <a:xfrm>
            <a:off x="4974229" y="3510450"/>
            <a:ext cx="1417320" cy="548640"/>
          </a:xfrm>
          <a:prstGeom prst="rect">
            <a:avLst/>
          </a:prstGeom>
          <a:noFill/>
          <a:ln cap="flat" cmpd="sng" w="9525">
            <a:solidFill>
              <a:schemeClr val="dk2"/>
            </a:solidFill>
            <a:prstDash val="solid"/>
            <a:round/>
            <a:headEnd len="sm" w="sm" type="none"/>
            <a:tailEnd len="sm" w="sm" type="none"/>
          </a:ln>
        </p:spPr>
      </p:pic>
      <p:pic>
        <p:nvPicPr>
          <p:cNvPr id="160" name="Google Shape;160;p21"/>
          <p:cNvPicPr preferRelativeResize="0"/>
          <p:nvPr/>
        </p:nvPicPr>
        <p:blipFill>
          <a:blip r:embed="rId18">
            <a:alphaModFix/>
          </a:blip>
          <a:stretch>
            <a:fillRect/>
          </a:stretch>
        </p:blipFill>
        <p:spPr>
          <a:xfrm>
            <a:off x="7320142" y="1099950"/>
            <a:ext cx="1417320" cy="548640"/>
          </a:xfrm>
          <a:prstGeom prst="rect">
            <a:avLst/>
          </a:prstGeom>
          <a:noFill/>
          <a:ln cap="flat" cmpd="sng" w="9525">
            <a:solidFill>
              <a:schemeClr val="dk2"/>
            </a:solidFill>
            <a:prstDash val="solid"/>
            <a:round/>
            <a:headEnd len="sm" w="sm" type="none"/>
            <a:tailEnd len="sm" w="sm" type="none"/>
          </a:ln>
        </p:spPr>
      </p:pic>
      <p:pic>
        <p:nvPicPr>
          <p:cNvPr id="161" name="Google Shape;161;p21"/>
          <p:cNvPicPr preferRelativeResize="0"/>
          <p:nvPr/>
        </p:nvPicPr>
        <p:blipFill>
          <a:blip r:embed="rId19">
            <a:alphaModFix/>
          </a:blip>
          <a:stretch>
            <a:fillRect/>
          </a:stretch>
        </p:blipFill>
        <p:spPr>
          <a:xfrm>
            <a:off x="7320142" y="1748500"/>
            <a:ext cx="1417320" cy="548640"/>
          </a:xfrm>
          <a:prstGeom prst="rect">
            <a:avLst/>
          </a:prstGeom>
          <a:noFill/>
          <a:ln cap="flat" cmpd="sng" w="9525">
            <a:solidFill>
              <a:schemeClr val="dk2"/>
            </a:solidFill>
            <a:prstDash val="solid"/>
            <a:round/>
            <a:headEnd len="sm" w="sm" type="none"/>
            <a:tailEnd len="sm" w="sm" type="none"/>
          </a:ln>
        </p:spPr>
      </p:pic>
      <p:pic>
        <p:nvPicPr>
          <p:cNvPr id="162" name="Google Shape;162;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3" name="Google Shape;163;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4" name="Google Shape;164;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5" name="Google Shape;165;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6" name="Google Shape;166;p21"/>
          <p:cNvSpPr txBox="1"/>
          <p:nvPr/>
        </p:nvSpPr>
        <p:spPr>
          <a:xfrm>
            <a:off x="7195125" y="3125550"/>
            <a:ext cx="2976000" cy="3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424242"/>
                </a:solidFill>
                <a:latin typeface="Open Sans"/>
                <a:ea typeface="Open Sans"/>
                <a:cs typeface="Open Sans"/>
                <a:sym typeface="Open Sans"/>
              </a:rPr>
              <a:t>Drawing Tools</a:t>
            </a:r>
            <a:endParaRPr b="1" sz="1200">
              <a:solidFill>
                <a:srgbClr val="424242"/>
              </a:solidFill>
              <a:latin typeface="Open Sans"/>
              <a:ea typeface="Open Sans"/>
              <a:cs typeface="Open Sans"/>
              <a:sym typeface="Open Sans"/>
            </a:endParaRPr>
          </a:p>
        </p:txBody>
      </p:sp>
      <p:sp>
        <p:nvSpPr>
          <p:cNvPr id="167" name="Google Shape;167;p21"/>
          <p:cNvSpPr txBox="1"/>
          <p:nvPr/>
        </p:nvSpPr>
        <p:spPr>
          <a:xfrm>
            <a:off x="7197525" y="3338550"/>
            <a:ext cx="1336800" cy="24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000">
                <a:solidFill>
                  <a:srgbClr val="424242"/>
                </a:solidFill>
                <a:latin typeface="Open Sans"/>
                <a:ea typeface="Open Sans"/>
                <a:cs typeface="Open Sans"/>
                <a:sym typeface="Open Sans"/>
              </a:rPr>
              <a:t>User/Physical Layer</a:t>
            </a:r>
            <a:endParaRPr i="1" sz="1000">
              <a:solidFill>
                <a:srgbClr val="424242"/>
              </a:solidFill>
              <a:latin typeface="Open Sans"/>
              <a:ea typeface="Open Sans"/>
              <a:cs typeface="Open Sans"/>
              <a:sym typeface="Open Sans"/>
            </a:endParaRPr>
          </a:p>
        </p:txBody>
      </p:sp>
      <p:sp>
        <p:nvSpPr>
          <p:cNvPr id="168" name="Google Shape;168;p21"/>
          <p:cNvSpPr txBox="1"/>
          <p:nvPr/>
        </p:nvSpPr>
        <p:spPr>
          <a:xfrm>
            <a:off x="7273725" y="3777138"/>
            <a:ext cx="1260600" cy="24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000">
                <a:solidFill>
                  <a:srgbClr val="424242"/>
                </a:solidFill>
                <a:latin typeface="Open Sans"/>
                <a:ea typeface="Open Sans"/>
                <a:cs typeface="Open Sans"/>
                <a:sym typeface="Open Sans"/>
              </a:rPr>
              <a:t>Analysis Layer</a:t>
            </a:r>
            <a:endParaRPr i="1" sz="1000">
              <a:solidFill>
                <a:srgbClr val="424242"/>
              </a:solidFill>
              <a:latin typeface="Open Sans"/>
              <a:ea typeface="Open Sans"/>
              <a:cs typeface="Open Sans"/>
              <a:sym typeface="Open Sans"/>
            </a:endParaRPr>
          </a:p>
        </p:txBody>
      </p:sp>
      <p:sp>
        <p:nvSpPr>
          <p:cNvPr id="169" name="Google Shape;169;p21"/>
          <p:cNvSpPr txBox="1"/>
          <p:nvPr/>
        </p:nvSpPr>
        <p:spPr>
          <a:xfrm>
            <a:off x="7299100" y="4291938"/>
            <a:ext cx="1260600" cy="24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000">
                <a:solidFill>
                  <a:srgbClr val="424242"/>
                </a:solidFill>
                <a:latin typeface="Open Sans"/>
                <a:ea typeface="Open Sans"/>
                <a:cs typeface="Open Sans"/>
                <a:sym typeface="Open Sans"/>
              </a:rPr>
              <a:t>Data Layer</a:t>
            </a:r>
            <a:endParaRPr i="1" sz="1000">
              <a:solidFill>
                <a:srgbClr val="424242"/>
              </a:solidFill>
              <a:latin typeface="Open Sans"/>
              <a:ea typeface="Open Sans"/>
              <a:cs typeface="Open Sans"/>
              <a:sym typeface="Open Sans"/>
            </a:endParaRPr>
          </a:p>
        </p:txBody>
      </p:sp>
      <p:pic>
        <p:nvPicPr>
          <p:cNvPr id="170" name="Google Shape;170;p21"/>
          <p:cNvPicPr preferRelativeResize="0"/>
          <p:nvPr/>
        </p:nvPicPr>
        <p:blipFill>
          <a:blip r:embed="rId24">
            <a:alphaModFix/>
          </a:blip>
          <a:stretch>
            <a:fillRect/>
          </a:stretch>
        </p:blipFill>
        <p:spPr>
          <a:xfrm>
            <a:off x="7320150" y="2394138"/>
            <a:ext cx="1417300" cy="60350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