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31"/>
  </p:notesMasterIdLst>
  <p:handoutMasterIdLst>
    <p:handoutMasterId r:id="rId32"/>
  </p:handoutMasterIdLst>
  <p:sldIdLst>
    <p:sldId id="383" r:id="rId2"/>
    <p:sldId id="431" r:id="rId3"/>
    <p:sldId id="436" r:id="rId4"/>
    <p:sldId id="437" r:id="rId5"/>
    <p:sldId id="438" r:id="rId6"/>
    <p:sldId id="439" r:id="rId7"/>
    <p:sldId id="440" r:id="rId8"/>
    <p:sldId id="441" r:id="rId9"/>
    <p:sldId id="442" r:id="rId10"/>
    <p:sldId id="443" r:id="rId11"/>
    <p:sldId id="445" r:id="rId12"/>
    <p:sldId id="446" r:id="rId13"/>
    <p:sldId id="498" r:id="rId14"/>
    <p:sldId id="447" r:id="rId15"/>
    <p:sldId id="448" r:id="rId16"/>
    <p:sldId id="449" r:id="rId17"/>
    <p:sldId id="451" r:id="rId18"/>
    <p:sldId id="452" r:id="rId19"/>
    <p:sldId id="454" r:id="rId20"/>
    <p:sldId id="457" r:id="rId21"/>
    <p:sldId id="455" r:id="rId22"/>
    <p:sldId id="458" r:id="rId23"/>
    <p:sldId id="459" r:id="rId24"/>
    <p:sldId id="460" r:id="rId25"/>
    <p:sldId id="461" r:id="rId26"/>
    <p:sldId id="462" r:id="rId27"/>
    <p:sldId id="463" r:id="rId28"/>
    <p:sldId id="464" r:id="rId29"/>
    <p:sldId id="435" r:id="rId30"/>
  </p:sldIdLst>
  <p:sldSz cx="9144000" cy="6858000" type="screen4x3"/>
  <p:notesSz cx="6735763" cy="9866313"/>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CC"/>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6DD1C-DF00-4CEC-85A6-6DA4759B21A5}" v="154" dt="2019-01-27T18:49:50.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93" autoAdjust="0"/>
  </p:normalViewPr>
  <p:slideViewPr>
    <p:cSldViewPr>
      <p:cViewPr varScale="1">
        <p:scale>
          <a:sx n="58" d="100"/>
          <a:sy n="58" d="100"/>
        </p:scale>
        <p:origin x="1662"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604"/>
    </p:cViewPr>
  </p:sorterViewPr>
  <p:notesViewPr>
    <p:cSldViewPr>
      <p:cViewPr varScale="1">
        <p:scale>
          <a:sx n="115" d="100"/>
          <a:sy n="115" d="100"/>
        </p:scale>
        <p:origin x="-1888" y="-120"/>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hosam elde" userId="ab8f451e-a635-42ee-be12-e2dde55852bf" providerId="ADAL" clId="{ED76DD1C-DF00-4CEC-85A6-6DA4759B21A5}"/>
    <pc:docChg chg="undo addSld modSld">
      <pc:chgData name="Osama hosam elde" userId="ab8f451e-a635-42ee-be12-e2dde55852bf" providerId="ADAL" clId="{ED76DD1C-DF00-4CEC-85A6-6DA4759B21A5}" dt="2019-01-27T18:49:50.823" v="153" actId="20577"/>
      <pc:docMkLst>
        <pc:docMk/>
      </pc:docMkLst>
      <pc:sldChg chg="modSp">
        <pc:chgData name="Osama hosam elde" userId="ab8f451e-a635-42ee-be12-e2dde55852bf" providerId="ADAL" clId="{ED76DD1C-DF00-4CEC-85A6-6DA4759B21A5}" dt="2019-01-27T18:17:21.180" v="19" actId="20577"/>
        <pc:sldMkLst>
          <pc:docMk/>
          <pc:sldMk cId="1218123650" sldId="458"/>
        </pc:sldMkLst>
        <pc:spChg chg="mod">
          <ac:chgData name="Osama hosam elde" userId="ab8f451e-a635-42ee-be12-e2dde55852bf" providerId="ADAL" clId="{ED76DD1C-DF00-4CEC-85A6-6DA4759B21A5}" dt="2019-01-27T18:17:21.180" v="19" actId="20577"/>
          <ac:spMkLst>
            <pc:docMk/>
            <pc:sldMk cId="1218123650" sldId="458"/>
            <ac:spMk id="3" creationId="{00000000-0000-0000-0000-000000000000}"/>
          </ac:spMkLst>
        </pc:spChg>
      </pc:sldChg>
      <pc:sldChg chg="modSp add">
        <pc:chgData name="Osama hosam elde" userId="ab8f451e-a635-42ee-be12-e2dde55852bf" providerId="ADAL" clId="{ED76DD1C-DF00-4CEC-85A6-6DA4759B21A5}" dt="2019-01-27T18:49:50.823" v="153" actId="20577"/>
        <pc:sldMkLst>
          <pc:docMk/>
          <pc:sldMk cId="994958208" sldId="498"/>
        </pc:sldMkLst>
        <pc:spChg chg="mod">
          <ac:chgData name="Osama hosam elde" userId="ab8f451e-a635-42ee-be12-e2dde55852bf" providerId="ADAL" clId="{ED76DD1C-DF00-4CEC-85A6-6DA4759B21A5}" dt="2019-01-27T18:49:08.640" v="47" actId="20577"/>
          <ac:spMkLst>
            <pc:docMk/>
            <pc:sldMk cId="994958208" sldId="498"/>
            <ac:spMk id="20482" creationId="{00000000-0000-0000-0000-000000000000}"/>
          </ac:spMkLst>
        </pc:spChg>
        <pc:spChg chg="mod">
          <ac:chgData name="Osama hosam elde" userId="ab8f451e-a635-42ee-be12-e2dde55852bf" providerId="ADAL" clId="{ED76DD1C-DF00-4CEC-85A6-6DA4759B21A5}" dt="2019-01-27T18:49:50.823" v="153" actId="20577"/>
          <ac:spMkLst>
            <pc:docMk/>
            <pc:sldMk cId="994958208" sldId="498"/>
            <ac:spMk id="2048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608" cy="49365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602" y="0"/>
            <a:ext cx="2919607" cy="493653"/>
          </a:xfrm>
          <a:prstGeom prst="rect">
            <a:avLst/>
          </a:prstGeom>
        </p:spPr>
        <p:txBody>
          <a:bodyPr vert="horz" lIns="91440" tIns="45720" rIns="91440" bIns="45720" rtlCol="0"/>
          <a:lstStyle>
            <a:lvl1pPr algn="r">
              <a:defRPr sz="1200"/>
            </a:lvl1pPr>
          </a:lstStyle>
          <a:p>
            <a:fld id="{A2568792-8993-4B45-85B2-5D46248C2113}" type="datetimeFigureOut">
              <a:rPr lang="en-US" smtClean="0"/>
              <a:pPr/>
              <a:t>1/27/2019</a:t>
            </a:fld>
            <a:endParaRPr lang="en-US"/>
          </a:p>
        </p:txBody>
      </p:sp>
      <p:sp>
        <p:nvSpPr>
          <p:cNvPr id="4" name="Footer Placeholder 3"/>
          <p:cNvSpPr>
            <a:spLocks noGrp="1"/>
          </p:cNvSpPr>
          <p:nvPr>
            <p:ph type="ftr" sz="quarter" idx="2"/>
          </p:nvPr>
        </p:nvSpPr>
        <p:spPr>
          <a:xfrm>
            <a:off x="0" y="9370976"/>
            <a:ext cx="2919608" cy="49365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602" y="9370976"/>
            <a:ext cx="2919607" cy="493653"/>
          </a:xfrm>
          <a:prstGeom prst="rect">
            <a:avLst/>
          </a:prstGeom>
        </p:spPr>
        <p:txBody>
          <a:bodyPr vert="horz" lIns="91440" tIns="45720" rIns="91440" bIns="45720" rtlCol="0" anchor="b"/>
          <a:lstStyle>
            <a:lvl1pPr algn="r">
              <a:defRPr sz="1200"/>
            </a:lvl1pPr>
          </a:lstStyle>
          <a:p>
            <a:fld id="{673434A8-4FF5-49F4-9C58-D73D3B596A47}" type="slidenum">
              <a:rPr lang="en-US" smtClean="0"/>
              <a:pPr/>
              <a:t>‹#›</a:t>
            </a:fld>
            <a:endParaRPr lang="en-US"/>
          </a:p>
        </p:txBody>
      </p:sp>
    </p:spTree>
    <p:extLst>
      <p:ext uri="{BB962C8B-B14F-4D97-AF65-F5344CB8AC3E}">
        <p14:creationId xmlns:p14="http://schemas.microsoft.com/office/powerpoint/2010/main" val="357137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15374"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73577" y="4686499"/>
            <a:ext cx="5388610" cy="443984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15374"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1467012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08073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2346573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79093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976040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496520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4026664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3288659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49861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2278677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961071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9736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576467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450881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3168696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550254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2021312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691359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208567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056155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79570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33586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84052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990697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30821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01894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523086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3387821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5"/>
          <p:cNvSpPr/>
          <p:nvPr/>
        </p:nvSpPr>
        <p:spPr>
          <a:xfrm>
            <a:off x="0" y="838200"/>
            <a:ext cx="9144000" cy="1295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lgn="r" rtl="1">
              <a:defRPr>
                <a:solidFill>
                  <a:srgbClr val="002E62"/>
                </a:solidFill>
              </a:defRPr>
            </a:lvl1pPr>
          </a:lstStyle>
          <a:p>
            <a:r>
              <a:rPr lang="en-US" dirty="0"/>
              <a:t>Click to edit Master title style</a:t>
            </a:r>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rtl="1">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dirty="0"/>
              <a:t>Click to edit Master subtitle style</a:t>
            </a:r>
          </a:p>
        </p:txBody>
      </p:sp>
      <p:pic>
        <p:nvPicPr>
          <p:cNvPr id="9" name="Picture 8">
            <a:extLst>
              <a:ext uri="{FF2B5EF4-FFF2-40B4-BE49-F238E27FC236}">
                <a16:creationId xmlns:a16="http://schemas.microsoft.com/office/drawing/2014/main" id="{2B319033-4D5F-4084-9AE8-D8E3A4B478D5}"/>
              </a:ext>
            </a:extLst>
          </p:cNvPr>
          <p:cNvPicPr>
            <a:picLocks noChangeAspect="1"/>
          </p:cNvPicPr>
          <p:nvPr userDrawn="1"/>
        </p:nvPicPr>
        <p:blipFill>
          <a:blip r:embed="rId2"/>
          <a:stretch>
            <a:fillRect/>
          </a:stretch>
        </p:blipFill>
        <p:spPr>
          <a:xfrm>
            <a:off x="2667000" y="2174220"/>
            <a:ext cx="3810000" cy="4524372"/>
          </a:xfrm>
          <a:prstGeom prst="rect">
            <a:avLst/>
          </a:prstGeom>
        </p:spPr>
      </p:pic>
    </p:spTree>
    <p:extLst>
      <p:ext uri="{BB962C8B-B14F-4D97-AF65-F5344CB8AC3E}">
        <p14:creationId xmlns:p14="http://schemas.microsoft.com/office/powerpoint/2010/main" val="111028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597C66-A580-4396-BC07-B41DA72596C1}"/>
              </a:ext>
            </a:extLst>
          </p:cNvPr>
          <p:cNvSpPr/>
          <p:nvPr userDrawn="1"/>
        </p:nvSpPr>
        <p:spPr>
          <a:xfrm>
            <a:off x="0" y="-15873"/>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5" name="Rectangle 4"/>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457200" y="76200"/>
            <a:ext cx="8534401" cy="1143000"/>
          </a:xfrm>
          <a:solidFill>
            <a:schemeClr val="tx2">
              <a:lumMod val="20000"/>
              <a:lumOff val="80000"/>
            </a:schemeClr>
          </a:solidFill>
        </p:spPr>
        <p:txBody>
          <a:bodyPr/>
          <a:lstStyle>
            <a:lvl1pPr algn="r" rtl="1">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295401"/>
            <a:ext cx="8229600" cy="4830763"/>
          </a:xfrm>
          <a:solidFill>
            <a:schemeClr val="bg1"/>
          </a:solidFill>
        </p:spPr>
        <p:txBody>
          <a:bodyPr/>
          <a:lstStyle>
            <a:lvl1pPr algn="r" rtl="1">
              <a:defRPr/>
            </a:lvl1pPr>
            <a:lvl2pPr algn="r" rtl="1">
              <a:defRPr/>
            </a:lvl2pPr>
            <a:lvl3pPr algn="r" rtl="1">
              <a:defRPr/>
            </a:lvl3pPr>
            <a:lvl4pPr algn="r" rtl="1">
              <a:defRPr/>
            </a:lvl4pPr>
            <a:lvl5pPr algn="r" rtl="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10"/>
          </p:nvPr>
        </p:nvSpPr>
        <p:spPr/>
        <p:txBody>
          <a:bodyPr/>
          <a:lstStyle>
            <a:lvl1pPr>
              <a:defRPr sz="1200">
                <a:solidFill>
                  <a:schemeClr val="bg1"/>
                </a:solidFill>
              </a:defRPr>
            </a:lvl1pPr>
          </a:lstStyle>
          <a:p>
            <a:endParaRPr lang="en-US" dirty="0"/>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fld id="{5F36C9FC-DA22-1F47-8722-58727A1D436E}" type="slidenum">
              <a:rPr lang="en-US" smtClean="0"/>
              <a:pPr/>
              <a:t>‹#›</a:t>
            </a:fld>
            <a:endParaRPr lang="en-US" dirty="0"/>
          </a:p>
        </p:txBody>
      </p:sp>
    </p:spTree>
    <p:extLst>
      <p:ext uri="{BB962C8B-B14F-4D97-AF65-F5344CB8AC3E}">
        <p14:creationId xmlns:p14="http://schemas.microsoft.com/office/powerpoint/2010/main" val="38757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r" rtl="1">
              <a:defRPr sz="4000" b="1" cap="none">
                <a:solidFill>
                  <a:srgbClr val="002E62"/>
                </a:solidFill>
              </a:defRPr>
            </a:lvl1pPr>
          </a:lstStyle>
          <a:p>
            <a:r>
              <a:rPr lang="en-US" dirty="0"/>
              <a:t>Click to edit Master title style</a:t>
            </a:r>
          </a:p>
        </p:txBody>
      </p:sp>
      <p:sp>
        <p:nvSpPr>
          <p:cNvPr id="3" name="Text Placeholder 2"/>
          <p:cNvSpPr>
            <a:spLocks noGrp="1"/>
          </p:cNvSpPr>
          <p:nvPr>
            <p:ph type="body" idx="1"/>
          </p:nvPr>
        </p:nvSpPr>
        <p:spPr>
          <a:xfrm>
            <a:off x="722313" y="838201"/>
            <a:ext cx="7772400" cy="1500187"/>
          </a:xfrm>
        </p:spPr>
        <p:txBody>
          <a:bodyPr anchor="b"/>
          <a:lstStyle>
            <a:lvl1pPr marL="0" indent="0" algn="r" rtl="1">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7419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1"/>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304800" y="76200"/>
            <a:ext cx="8686801" cy="1143000"/>
          </a:xfrm>
          <a:prstGeom prst="rect">
            <a:avLst/>
          </a:prstGeom>
          <a:solidFill>
            <a:schemeClr val="bg1">
              <a:lumMod val="85000"/>
            </a:schemeClr>
          </a:solidFill>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dirty="0">
                <a:solidFill>
                  <a:schemeClr val="tx1"/>
                </a:solidFill>
                <a:latin typeface="+mj-lt"/>
                <a:ea typeface="+mj-ea"/>
                <a:cs typeface="+mj-cs"/>
              </a:rPr>
              <a:t>Click to edit Master title style</a:t>
            </a:r>
          </a:p>
        </p:txBody>
      </p:sp>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endParaRPr lang="en-US" dirty="0"/>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fld id="{A855AEC4-77F9-F44E-AF10-D517C4B655CE}" type="slidenum">
              <a:rPr lang="en-US" smtClean="0"/>
              <a:pPr/>
              <a:t>‹#›</a:t>
            </a:fld>
            <a:endParaRPr lang="en-US" dirty="0"/>
          </a:p>
        </p:txBody>
      </p:sp>
    </p:spTree>
    <p:extLst>
      <p:ext uri="{BB962C8B-B14F-4D97-AF65-F5344CB8AC3E}">
        <p14:creationId xmlns:p14="http://schemas.microsoft.com/office/powerpoint/2010/main" val="21460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5365376" y="1573306"/>
            <a:ext cx="3653117" cy="2133600"/>
          </a:xfrm>
        </p:spPr>
        <p:txBody>
          <a:bodyPr anchor="b" anchorCtr="0"/>
          <a:lstStyle>
            <a:lvl1pPr algn="r" rtl="1">
              <a:defRPr/>
            </a:lvl1pPr>
          </a:lstStyle>
          <a:p>
            <a:r>
              <a:rPr lang="en-US" dirty="0"/>
              <a:t>Click to edit Master title style</a:t>
            </a:r>
            <a:endParaRPr dirty="0"/>
          </a:p>
        </p:txBody>
      </p:sp>
      <p:sp>
        <p:nvSpPr>
          <p:cNvPr id="3" name="Subtitle 2"/>
          <p:cNvSpPr>
            <a:spLocks noGrp="1"/>
          </p:cNvSpPr>
          <p:nvPr>
            <p:ph type="subTitle" idx="1"/>
          </p:nvPr>
        </p:nvSpPr>
        <p:spPr>
          <a:xfrm>
            <a:off x="5365376" y="3998259"/>
            <a:ext cx="3653117" cy="883024"/>
          </a:xfrm>
        </p:spPr>
        <p:txBody>
          <a:bodyPr/>
          <a:lstStyle>
            <a:lvl1pPr marL="0" indent="0" algn="r" rtl="1">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p:spPr>
        <p:txBody>
          <a:bodyPr/>
          <a:lstStyle>
            <a:lvl1pPr algn="ctr">
              <a:defRPr/>
            </a:lvl1pPr>
          </a:lstStyle>
          <a:p>
            <a:endParaRPr lang="en-US" dirty="0"/>
          </a:p>
        </p:txBody>
      </p:sp>
      <p:sp>
        <p:nvSpPr>
          <p:cNvPr id="18" name="Picture Placeholder 24"/>
          <p:cNvSpPr>
            <a:spLocks noGrp="1"/>
          </p:cNvSpPr>
          <p:nvPr>
            <p:ph type="pic" sz="quarter" idx="13"/>
          </p:nvPr>
        </p:nvSpPr>
        <p:spPr>
          <a:xfrm>
            <a:off x="241232" y="716992"/>
            <a:ext cx="4906459" cy="4852935"/>
          </a:xfrm>
          <a:prstGeom prst="ellipse">
            <a:avLst/>
          </a:prstGeom>
          <a:effectLst>
            <a:innerShdw blurRad="63500" dist="50800" dir="16200000">
              <a:prstClr val="black">
                <a:alpha val="30000"/>
              </a:prstClr>
            </a:innerShdw>
          </a:effectLst>
        </p:spPr>
        <p:txBody>
          <a:bodyPr>
            <a:normAutofit/>
          </a:bodyPr>
          <a:lstStyle>
            <a:lvl1pPr algn="r">
              <a:buNone/>
              <a:defRPr sz="1800"/>
            </a:lvl1pPr>
          </a:lstStyle>
          <a:p>
            <a:r>
              <a:rPr lang="en-US" dirty="0"/>
              <a:t>Click icon to add picture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a:lvl1pPr>
          </a:lstStyle>
          <a:p>
            <a:r>
              <a:rPr lang="en-US"/>
              <a:t>Click to edit Master title style</a:t>
            </a:r>
            <a:endParaRPr/>
          </a:p>
        </p:txBody>
      </p:sp>
      <p:sp>
        <p:nvSpPr>
          <p:cNvPr id="3" name="Date Placeholder 2"/>
          <p:cNvSpPr>
            <a:spLocks noGrp="1"/>
          </p:cNvSpPr>
          <p:nvPr>
            <p:ph type="dt" sz="half" idx="10"/>
          </p:nvPr>
        </p:nvSpPr>
        <p:spPr>
          <a:xfrm>
            <a:off x="6571129"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fld id="{A855AEC4-77F9-F44E-AF10-D517C4B655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 id="2147483695" r:id="rId6"/>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990600" y="685801"/>
            <a:ext cx="8153400" cy="1470025"/>
          </a:xfrm>
        </p:spPr>
        <p:txBody>
          <a:bodyPr/>
          <a:lstStyle/>
          <a:p>
            <a:pPr algn="r" rtl="1"/>
            <a:r>
              <a:rPr lang="ar-EG" dirty="0"/>
              <a:t>أمن الحاسبات والمعلومات </a:t>
            </a:r>
            <a:br>
              <a:rPr lang="ar-EG" dirty="0"/>
            </a:br>
            <a:r>
              <a:rPr lang="ar-EG" dirty="0"/>
              <a:t>الفصل الثاني: </a:t>
            </a:r>
            <a:r>
              <a:rPr lang="ar-EG" b="1" dirty="0"/>
              <a:t>مكعب أمن المعلومات</a:t>
            </a:r>
            <a:endParaRPr lang="en-US" b="1" dirty="0"/>
          </a:p>
        </p:txBody>
      </p:sp>
      <p:sp>
        <p:nvSpPr>
          <p:cNvPr id="3" name="TextBox 2">
            <a:extLst>
              <a:ext uri="{FF2B5EF4-FFF2-40B4-BE49-F238E27FC236}">
                <a16:creationId xmlns:a16="http://schemas.microsoft.com/office/drawing/2014/main" id="{F157B520-B570-4E4C-BCB2-EB8673AD649D}"/>
              </a:ext>
            </a:extLst>
          </p:cNvPr>
          <p:cNvSpPr txBox="1"/>
          <p:nvPr/>
        </p:nvSpPr>
        <p:spPr>
          <a:xfrm>
            <a:off x="5715000" y="2286000"/>
            <a:ext cx="3581400" cy="369332"/>
          </a:xfrm>
          <a:prstGeom prst="rect">
            <a:avLst/>
          </a:prstGeom>
          <a:noFill/>
        </p:spPr>
        <p:txBody>
          <a:bodyPr wrap="square" rtlCol="0">
            <a:spAutoFit/>
          </a:bodyPr>
          <a:lstStyle/>
          <a:p>
            <a:pPr algn="ctr"/>
            <a:r>
              <a:rPr lang="ar-EG" b="1" dirty="0"/>
              <a:t>إعداد الدكتور / أسامة حسام الدين</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طرق حماية التماسك</a:t>
            </a:r>
            <a:endParaRPr lang="en-US" sz="2400" b="1" dirty="0"/>
          </a:p>
        </p:txBody>
      </p:sp>
      <p:sp>
        <p:nvSpPr>
          <p:cNvPr id="3" name="Content Placeholder 2"/>
          <p:cNvSpPr>
            <a:spLocks noGrp="1"/>
          </p:cNvSpPr>
          <p:nvPr>
            <p:ph idx="1"/>
          </p:nvPr>
        </p:nvSpPr>
        <p:spPr>
          <a:xfrm>
            <a:off x="228600" y="1295401"/>
            <a:ext cx="8458200" cy="4830763"/>
          </a:xfrm>
        </p:spPr>
        <p:txBody>
          <a:bodyPr/>
          <a:lstStyle/>
          <a:p>
            <a:pPr marL="0" indent="0" algn="just" rtl="1">
              <a:buNone/>
            </a:pPr>
            <a:r>
              <a:rPr lang="ar-EG" sz="2800" u="sng" dirty="0"/>
              <a:t>2</a:t>
            </a:r>
            <a:r>
              <a:rPr lang="ar-EG" sz="2800" b="1" u="sng" dirty="0"/>
              <a:t>. نظم التحقق من صحة البيانات: </a:t>
            </a:r>
            <a:r>
              <a:rPr lang="ar-EG" sz="2800" dirty="0"/>
              <a:t>يمكن معرفة ما إذا تم التلاعب بالبيانات عن طريق إضافة جزء زائد على البيانات بغرض التحقق. </a:t>
            </a:r>
          </a:p>
          <a:p>
            <a:pPr algn="just" rtl="1"/>
            <a:r>
              <a:rPr lang="ar-EG" sz="2800" dirty="0"/>
              <a:t>على سبيل المثال كيف نعرف أن رقم بطاقة الائتمان الافتراضي </a:t>
            </a:r>
            <a:r>
              <a:rPr lang="en-US" sz="2800" dirty="0"/>
              <a:t>19358 </a:t>
            </a:r>
            <a:r>
              <a:rPr lang="ar-EG" sz="2800" dirty="0"/>
              <a:t>رقم صحيح؟. يتم وضع آلية للتحقق،</a:t>
            </a:r>
          </a:p>
          <a:p>
            <a:pPr algn="just" rtl="1"/>
            <a:r>
              <a:rPr lang="ar-EG" sz="2800" dirty="0"/>
              <a:t>ولتكن، قم بجمع الأربعة أرقام الموجودة في يسار الرقم ثم أوجد باقي قسمة مجموعهم على </a:t>
            </a:r>
            <a:r>
              <a:rPr lang="en-US" sz="2800" dirty="0"/>
              <a:t>10 </a:t>
            </a:r>
            <a:r>
              <a:rPr lang="ar-EG" sz="2800" dirty="0"/>
              <a:t>الرقم الناتج يجب أن يكون مساويا للعدد الموجود في خانة الآحاد. فمجموع </a:t>
            </a:r>
            <a:r>
              <a:rPr lang="en-US" sz="2800" dirty="0"/>
              <a:t>1</a:t>
            </a:r>
            <a:r>
              <a:rPr lang="ar-EG" sz="2800" dirty="0"/>
              <a:t>، </a:t>
            </a:r>
            <a:r>
              <a:rPr lang="en-US" sz="2800" dirty="0"/>
              <a:t>9</a:t>
            </a:r>
            <a:r>
              <a:rPr lang="ar-EG" sz="2800" dirty="0"/>
              <a:t>، </a:t>
            </a:r>
            <a:r>
              <a:rPr lang="en-US" sz="2800" dirty="0"/>
              <a:t>3</a:t>
            </a:r>
            <a:r>
              <a:rPr lang="ar-EG" sz="2800" dirty="0"/>
              <a:t>، </a:t>
            </a:r>
            <a:r>
              <a:rPr lang="en-US" sz="2800" dirty="0"/>
              <a:t>5 </a:t>
            </a:r>
            <a:r>
              <a:rPr lang="ar-EG" sz="2800" dirty="0"/>
              <a:t>هو  </a:t>
            </a:r>
            <a:r>
              <a:rPr lang="en-US" sz="2800" dirty="0"/>
              <a:t>18 </a:t>
            </a:r>
            <a:r>
              <a:rPr lang="ar-EG" sz="2800" dirty="0"/>
              <a:t>باقي قسمة </a:t>
            </a:r>
            <a:r>
              <a:rPr lang="en-US" sz="2800" dirty="0"/>
              <a:t>18 </a:t>
            </a:r>
            <a:r>
              <a:rPr lang="ar-EG" sz="2800" dirty="0"/>
              <a:t>على العشرة هو </a:t>
            </a:r>
            <a:r>
              <a:rPr lang="en-US" sz="2800" dirty="0"/>
              <a:t>8</a:t>
            </a:r>
            <a:r>
              <a:rPr lang="ar-EG" sz="2800" dirty="0"/>
              <a:t>. </a:t>
            </a:r>
          </a:p>
          <a:p>
            <a:pPr algn="just" rtl="1"/>
            <a:r>
              <a:rPr lang="ar-EG" sz="2800" dirty="0"/>
              <a:t>لذا فإن رقم بطاقة الائتمان صحيح. لاحظ أنه إذا تم التعديل في خانة الآحاد أو أي خانة أخرى فلن يتساوى باقي قسمة المجموع مع خانة الآحاد. </a:t>
            </a:r>
          </a:p>
          <a:p>
            <a:pPr marL="0" indent="0" algn="just" rtl="1">
              <a:buNone/>
            </a:pPr>
            <a:endParaRPr lang="ar-EG" sz="1800" dirty="0"/>
          </a:p>
          <a:p>
            <a:pPr marL="0" indent="0" algn="just" rtl="1">
              <a:buNone/>
            </a:pPr>
            <a:endParaRPr lang="en-US" sz="1800" dirty="0"/>
          </a:p>
        </p:txBody>
      </p:sp>
    </p:spTree>
    <p:extLst>
      <p:ext uri="{BB962C8B-B14F-4D97-AF65-F5344CB8AC3E}">
        <p14:creationId xmlns:p14="http://schemas.microsoft.com/office/powerpoint/2010/main" val="1015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طرق حماية التماسك</a:t>
            </a:r>
            <a:endParaRPr lang="en-US" sz="2400" b="1" dirty="0"/>
          </a:p>
        </p:txBody>
      </p:sp>
      <p:sp>
        <p:nvSpPr>
          <p:cNvPr id="3" name="Content Placeholder 2"/>
          <p:cNvSpPr>
            <a:spLocks noGrp="1"/>
          </p:cNvSpPr>
          <p:nvPr>
            <p:ph idx="1"/>
          </p:nvPr>
        </p:nvSpPr>
        <p:spPr>
          <a:xfrm>
            <a:off x="228600" y="1295401"/>
            <a:ext cx="8458200" cy="4830763"/>
          </a:xfrm>
        </p:spPr>
        <p:txBody>
          <a:bodyPr/>
          <a:lstStyle/>
          <a:p>
            <a:pPr marL="0" indent="0" algn="just" rtl="1">
              <a:buNone/>
            </a:pPr>
            <a:r>
              <a:rPr lang="ar-EG" sz="2800" u="sng" dirty="0"/>
              <a:t>3 </a:t>
            </a:r>
            <a:r>
              <a:rPr lang="ar-EG" sz="2800" b="1" u="sng" dirty="0"/>
              <a:t>•	نظم التحكم بالوصول: </a:t>
            </a:r>
            <a:r>
              <a:rPr lang="ar-EG" dirty="0"/>
              <a:t>يمكن الحفاظ على تماسك البيانات بالتحكم بالوصول لها عن طريق تحجيم صلاحيات التعديل وإعطاءها فقط للأشخاص المخولون بتعديل البيانات. ويفضل تطبيق مبدأين هامين :</a:t>
            </a:r>
          </a:p>
          <a:p>
            <a:pPr algn="just" rtl="1"/>
            <a:r>
              <a:rPr lang="ar-EG" dirty="0"/>
              <a:t>الأول يسمى مبدأ "</a:t>
            </a:r>
            <a:r>
              <a:rPr lang="ar-EG" b="1" dirty="0"/>
              <a:t>أقل الصلاحيات</a:t>
            </a:r>
            <a:r>
              <a:rPr lang="en-US" dirty="0"/>
              <a:t>least privilege</a:t>
            </a:r>
            <a:r>
              <a:rPr lang="ar-EG" dirty="0"/>
              <a:t> " ويعني أن يتم منح الصلاحيات فقط التي يحتاجها المستخدم لأداء المهمة ولا نعطيه صلاحيات اكثر من ذلك. </a:t>
            </a:r>
          </a:p>
          <a:p>
            <a:pPr algn="just" rtl="1"/>
            <a:r>
              <a:rPr lang="ar-EG" dirty="0"/>
              <a:t>والمبدأ الثاني يسمى "</a:t>
            </a:r>
            <a:r>
              <a:rPr lang="ar-EG" b="1" dirty="0"/>
              <a:t>السياسة المغلقة </a:t>
            </a:r>
            <a:r>
              <a:rPr lang="en-US" dirty="0"/>
              <a:t>closed policy</a:t>
            </a:r>
            <a:r>
              <a:rPr lang="ar-EG" dirty="0"/>
              <a:t>" وهي سياسة تعطي بشكل مبدأي للمستخدمين صلاحية القراءة فقط، ثم يتم منح الصلاحيات الأعلى عند الحاجة. </a:t>
            </a:r>
          </a:p>
          <a:p>
            <a:pPr marL="0" indent="0" algn="just" rtl="1">
              <a:buNone/>
            </a:pPr>
            <a:endParaRPr lang="ar-EG" sz="1800" dirty="0"/>
          </a:p>
          <a:p>
            <a:pPr marL="0" indent="0" algn="just" rtl="1">
              <a:buNone/>
            </a:pPr>
            <a:endParaRPr lang="en-US" sz="1800" dirty="0"/>
          </a:p>
        </p:txBody>
      </p:sp>
    </p:spTree>
    <p:extLst>
      <p:ext uri="{BB962C8B-B14F-4D97-AF65-F5344CB8AC3E}">
        <p14:creationId xmlns:p14="http://schemas.microsoft.com/office/powerpoint/2010/main" val="240127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طرق حماية التماسك</a:t>
            </a:r>
            <a:endParaRPr lang="en-US" sz="2400" b="1" dirty="0"/>
          </a:p>
        </p:txBody>
      </p:sp>
      <p:sp>
        <p:nvSpPr>
          <p:cNvPr id="3" name="Content Placeholder 2"/>
          <p:cNvSpPr>
            <a:spLocks noGrp="1"/>
          </p:cNvSpPr>
          <p:nvPr>
            <p:ph idx="1"/>
          </p:nvPr>
        </p:nvSpPr>
        <p:spPr>
          <a:xfrm>
            <a:off x="228600" y="1295401"/>
            <a:ext cx="8458200" cy="4830763"/>
          </a:xfrm>
        </p:spPr>
        <p:txBody>
          <a:bodyPr/>
          <a:lstStyle/>
          <a:p>
            <a:pPr marL="0" indent="0" algn="just" rtl="1">
              <a:buNone/>
            </a:pPr>
            <a:r>
              <a:rPr lang="ar-EG" sz="2800" u="sng" dirty="0"/>
              <a:t>4 </a:t>
            </a:r>
            <a:r>
              <a:rPr lang="ar-EG" sz="2800" b="1" u="sng" dirty="0"/>
              <a:t>•	النسخ الاحتياطي: </a:t>
            </a:r>
            <a:r>
              <a:rPr lang="ar-EG" dirty="0"/>
              <a:t>النسخ الاحتياطية تساهم في الحفاظ على تماسك البيانات. فلو حدث عطب في البيانات الحالية يتم استرجاع البيانات السليمة من النسخ الاحتياطية. </a:t>
            </a:r>
          </a:p>
          <a:p>
            <a:pPr algn="just" rtl="1"/>
            <a:r>
              <a:rPr lang="ar-EG" dirty="0"/>
              <a:t>الأهم من عمل النسخ الاحتياطي، هو التأكد من أن النسخ الاحتياطية نفسها سليمة. وأن عملية الاسترجاع من النسخ الاحتياطية تتم بشكل سليم</a:t>
            </a:r>
          </a:p>
          <a:p>
            <a:pPr algn="just" rtl="1"/>
            <a:r>
              <a:rPr lang="ar-EG" dirty="0"/>
              <a:t>ولذلك يجب التأكد بشكل دوري من تماسك النسخ الاحتياطية وتجربة عمل الاسترجاع للتأكد من سلامة إجراءاتها. </a:t>
            </a:r>
            <a:endParaRPr lang="ar-EG" sz="1800" dirty="0"/>
          </a:p>
          <a:p>
            <a:pPr marL="0" indent="0" algn="just" rtl="1">
              <a:buNone/>
            </a:pPr>
            <a:endParaRPr lang="en-US" sz="1800" dirty="0"/>
          </a:p>
        </p:txBody>
      </p:sp>
    </p:spTree>
    <p:extLst>
      <p:ext uri="{BB962C8B-B14F-4D97-AF65-F5344CB8AC3E}">
        <p14:creationId xmlns:p14="http://schemas.microsoft.com/office/powerpoint/2010/main" val="130601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ar-EG" altLang="en-US" dirty="0"/>
              <a:t>تمرين عملي – </a:t>
            </a:r>
            <a:r>
              <a:rPr lang="ar-SA" altLang="en-US" sz="4000" dirty="0"/>
              <a:t>النسخ الاحتياطي في ويندوز</a:t>
            </a:r>
            <a:endParaRPr lang="en-US" altLang="en-US" dirty="0"/>
          </a:p>
        </p:txBody>
      </p:sp>
      <p:sp>
        <p:nvSpPr>
          <p:cNvPr id="20483" name="Content Placeholder 3"/>
          <p:cNvSpPr>
            <a:spLocks noGrp="1"/>
          </p:cNvSpPr>
          <p:nvPr>
            <p:ph idx="1"/>
          </p:nvPr>
        </p:nvSpPr>
        <p:spPr/>
        <p:txBody>
          <a:bodyPr/>
          <a:lstStyle/>
          <a:p>
            <a:pPr lvl="1"/>
            <a:r>
              <a:rPr lang="ar-SA" altLang="en-US" dirty="0"/>
              <a:t>كيف يتم عمل النسخ الاحتياطي على قرص خارجي (فلاش) لاحد </a:t>
            </a:r>
            <a:r>
              <a:rPr lang="ar-SA" altLang="en-US"/>
              <a:t>الملفات الموجودة على سطح المكتب. </a:t>
            </a:r>
            <a:endParaRPr lang="en-US" altLang="en-US" dirty="0"/>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13</a:t>
            </a:fld>
            <a:endParaRPr kumimoji="0" lang="en-US" altLang="en-US" sz="1200">
              <a:solidFill>
                <a:schemeClr val="bg1"/>
              </a:solidFill>
            </a:endParaRPr>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7010"/>
            <a:ext cx="838200" cy="92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9582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الحاجة للتماسك</a:t>
            </a:r>
            <a:endParaRPr lang="en-US" sz="2400" b="1" dirty="0"/>
          </a:p>
        </p:txBody>
      </p:sp>
      <p:sp>
        <p:nvSpPr>
          <p:cNvPr id="3" name="Content Placeholder 2"/>
          <p:cNvSpPr>
            <a:spLocks noGrp="1"/>
          </p:cNvSpPr>
          <p:nvPr>
            <p:ph idx="1"/>
          </p:nvPr>
        </p:nvSpPr>
        <p:spPr>
          <a:xfrm>
            <a:off x="228600" y="1295401"/>
            <a:ext cx="8458200" cy="4830763"/>
          </a:xfrm>
        </p:spPr>
        <p:txBody>
          <a:bodyPr/>
          <a:lstStyle/>
          <a:p>
            <a:pPr marL="0" indent="0" algn="just" rtl="1">
              <a:buNone/>
            </a:pPr>
            <a:r>
              <a:rPr lang="ar-EG" sz="2800" dirty="0"/>
              <a:t>تختلف الحاجة لتماسك البيانات على حسب التطبيق. يمكن تقسيم الحاجة لتماسك البيانات لثلاث مستويات رئيسية</a:t>
            </a:r>
          </a:p>
          <a:p>
            <a:pPr lvl="0" algn="just" rtl="1"/>
            <a:r>
              <a:rPr lang="ar-EG" sz="2800" b="1" dirty="0"/>
              <a:t>الحاجة الحرجة: </a:t>
            </a:r>
            <a:r>
              <a:rPr lang="ar-EG" sz="2800" dirty="0"/>
              <a:t>وتوجد في التطبيقات الخاصة بطوارئ المستشفيات وفي البيانات الطبية بشكل عام. وتوجد تلك الحالة أيضا في التطبيقات المالية، </a:t>
            </a:r>
          </a:p>
          <a:p>
            <a:pPr lvl="0" algn="just" rtl="1"/>
            <a:r>
              <a:rPr lang="ar-EG" sz="2800" b="1" dirty="0"/>
              <a:t>الحاجة المتوسطة: </a:t>
            </a:r>
            <a:r>
              <a:rPr lang="ar-EG" sz="2800" dirty="0"/>
              <a:t>وتوجد في التطبيقات التي تقوم بتحليل البيانات. وأيضا تطبيقات قواعد البيانات. كما توجد في محركات البحث إذ يتم عمل تحقق بسيط. </a:t>
            </a:r>
            <a:endParaRPr lang="en-US" sz="2800" dirty="0"/>
          </a:p>
          <a:p>
            <a:pPr lvl="0" algn="just" rtl="1"/>
            <a:r>
              <a:rPr lang="ar-EG" sz="2800" b="1" dirty="0"/>
              <a:t>الحاجة المنخفضة: </a:t>
            </a:r>
            <a:r>
              <a:rPr lang="ar-EG" sz="2800" dirty="0"/>
              <a:t>وذلك مثل المشاركات على مواقع التواصل الاجتماعي والمدونات والمشاركات الشخصية. حيث لا يتم الاهتمام بالتدقيق على صحة البيانات. </a:t>
            </a:r>
            <a:endParaRPr lang="en-US" sz="2800" dirty="0"/>
          </a:p>
          <a:p>
            <a:pPr marL="0" indent="0" algn="just" rtl="1">
              <a:buNone/>
            </a:pPr>
            <a:endParaRPr lang="ar-EG" sz="2800" dirty="0"/>
          </a:p>
          <a:p>
            <a:pPr marL="0" indent="0" algn="just" rtl="1">
              <a:buNone/>
            </a:pPr>
            <a:endParaRPr lang="en-US" sz="1600" dirty="0"/>
          </a:p>
        </p:txBody>
      </p:sp>
    </p:spTree>
    <p:extLst>
      <p:ext uri="{BB962C8B-B14F-4D97-AF65-F5344CB8AC3E}">
        <p14:creationId xmlns:p14="http://schemas.microsoft.com/office/powerpoint/2010/main" val="162403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التوافر</a:t>
            </a:r>
            <a:endParaRPr lang="en-US" sz="2400" b="1" dirty="0"/>
          </a:p>
        </p:txBody>
      </p:sp>
      <p:sp>
        <p:nvSpPr>
          <p:cNvPr id="3" name="Content Placeholder 2"/>
          <p:cNvSpPr>
            <a:spLocks noGrp="1"/>
          </p:cNvSpPr>
          <p:nvPr>
            <p:ph idx="1"/>
          </p:nvPr>
        </p:nvSpPr>
        <p:spPr>
          <a:xfrm>
            <a:off x="228600" y="1295401"/>
            <a:ext cx="8458200" cy="4830763"/>
          </a:xfrm>
        </p:spPr>
        <p:txBody>
          <a:bodyPr/>
          <a:lstStyle/>
          <a:p>
            <a:pPr marL="0" indent="0" algn="just" rtl="1">
              <a:buNone/>
            </a:pPr>
            <a:r>
              <a:rPr lang="ar-EG" dirty="0"/>
              <a:t>التوافر يعني الاحتفاظ بالخدمة متوفرة بشكل دائم. على سبيل المثال، يجب أن تتوافر خدمة سحب الأموال من ماكينة الصراف </a:t>
            </a:r>
            <a:r>
              <a:rPr lang="en-US" dirty="0"/>
              <a:t>24/7 </a:t>
            </a:r>
            <a:r>
              <a:rPr lang="ar-EG" dirty="0"/>
              <a:t>أو </a:t>
            </a:r>
            <a:r>
              <a:rPr lang="en-US" dirty="0"/>
              <a:t>24 </a:t>
            </a:r>
            <a:r>
              <a:rPr lang="ar-EG" dirty="0"/>
              <a:t>ساعة </a:t>
            </a:r>
            <a:r>
              <a:rPr lang="en-US" dirty="0"/>
              <a:t>7 </a:t>
            </a:r>
            <a:r>
              <a:rPr lang="ar-EG" dirty="0"/>
              <a:t>أيام في الأسبوع.</a:t>
            </a:r>
          </a:p>
          <a:p>
            <a:pPr marL="0" indent="0" algn="just" rtl="1">
              <a:buNone/>
            </a:pPr>
            <a:r>
              <a:rPr lang="ar-EG" sz="2800" dirty="0"/>
              <a:t>في </a:t>
            </a:r>
            <a:r>
              <a:rPr lang="ar-EG" sz="2800" b="1" dirty="0"/>
              <a:t>هجمة قطع الخدمة </a:t>
            </a:r>
            <a:r>
              <a:rPr lang="ar-EG" sz="2800" dirty="0"/>
              <a:t>(</a:t>
            </a:r>
            <a:r>
              <a:rPr lang="en-US" sz="2800" dirty="0"/>
              <a:t>Denial of Service </a:t>
            </a:r>
            <a:r>
              <a:rPr lang="en-US" sz="2800" dirty="0" err="1"/>
              <a:t>DoS</a:t>
            </a:r>
            <a:r>
              <a:rPr lang="ar-EG" sz="2800" dirty="0"/>
              <a:t>) يتم إشغال الخوادم بكميات ضخمة من الطلبات (المسموح بها في العادة)، وإذا أراد المستخدم العادي الاستفادة من الخدمة، دائما ما يجد الخوادم مشغولة والخدمة غير متوفرة.</a:t>
            </a:r>
          </a:p>
          <a:p>
            <a:pPr marL="0" indent="0" algn="just" rtl="1">
              <a:buNone/>
            </a:pPr>
            <a:r>
              <a:rPr lang="ar-EG" sz="2800" dirty="0"/>
              <a:t>مبدأ </a:t>
            </a:r>
            <a:r>
              <a:rPr lang="ar-EG" sz="2800" b="1" dirty="0"/>
              <a:t>التسعات الخمس </a:t>
            </a:r>
            <a:r>
              <a:rPr lang="ar-EG" sz="2800" dirty="0"/>
              <a:t>إشارة إلى الخمس تسعات الموجودة في الرقم المراد كنسبة توافر يطمح إليها الجميع والرقم هو </a:t>
            </a:r>
            <a:r>
              <a:rPr lang="en-US" sz="2800" dirty="0"/>
              <a:t>99.999</a:t>
            </a:r>
            <a:r>
              <a:rPr lang="ar-EG" sz="2800" dirty="0"/>
              <a:t>% بمعنى أن يسمح بتعطل النظام فقط </a:t>
            </a:r>
            <a:r>
              <a:rPr lang="en-US" sz="2800" dirty="0"/>
              <a:t>5.26 </a:t>
            </a:r>
            <a:r>
              <a:rPr lang="ar-EG" sz="2800" dirty="0"/>
              <a:t>دقيقة في السنة </a:t>
            </a:r>
            <a:endParaRPr lang="ar-EG" sz="2400" dirty="0"/>
          </a:p>
          <a:p>
            <a:pPr marL="0" indent="0" algn="just" rtl="1">
              <a:buNone/>
            </a:pPr>
            <a:endParaRPr lang="en-US" sz="1400" dirty="0"/>
          </a:p>
        </p:txBody>
      </p:sp>
    </p:spTree>
    <p:extLst>
      <p:ext uri="{BB962C8B-B14F-4D97-AF65-F5344CB8AC3E}">
        <p14:creationId xmlns:p14="http://schemas.microsoft.com/office/powerpoint/2010/main" val="92768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طرق حماية التوافر</a:t>
            </a:r>
            <a:endParaRPr lang="en-US" sz="2400" b="1" dirty="0"/>
          </a:p>
        </p:txBody>
      </p:sp>
      <p:sp>
        <p:nvSpPr>
          <p:cNvPr id="3" name="Content Placeholder 2"/>
          <p:cNvSpPr>
            <a:spLocks noGrp="1"/>
          </p:cNvSpPr>
          <p:nvPr>
            <p:ph idx="1"/>
          </p:nvPr>
        </p:nvSpPr>
        <p:spPr>
          <a:xfrm>
            <a:off x="228600" y="1295401"/>
            <a:ext cx="8458200" cy="4830763"/>
          </a:xfrm>
        </p:spPr>
        <p:txBody>
          <a:bodyPr/>
          <a:lstStyle/>
          <a:p>
            <a:pPr marL="0" indent="0" algn="just" rtl="1">
              <a:buNone/>
            </a:pPr>
            <a:r>
              <a:rPr lang="ar-EG" b="1" u="sng" dirty="0"/>
              <a:t>1 النظم المكررة</a:t>
            </a:r>
            <a:r>
              <a:rPr lang="ar-EG" dirty="0"/>
              <a:t>: النظم المكررة تعني شراء وحدات بديلة زائدة عن الحاجة ووضعها في أهبة الاستعداد. فإذا تعطلت وحدة أساسية يتم استبدالها على الفور بالوحدة المكررة الاحتياطية. وأشهر أنواع التكرار يسمى تكرار نون + </a:t>
            </a:r>
            <a:r>
              <a:rPr lang="en-US" dirty="0"/>
              <a:t>1</a:t>
            </a:r>
            <a:endParaRPr lang="en-US" sz="1400" dirty="0"/>
          </a:p>
        </p:txBody>
      </p:sp>
      <p:graphicFrame>
        <p:nvGraphicFramePr>
          <p:cNvPr id="5" name="Object 4">
            <a:extLst>
              <a:ext uri="{FF2B5EF4-FFF2-40B4-BE49-F238E27FC236}">
                <a16:creationId xmlns:a16="http://schemas.microsoft.com/office/drawing/2014/main" id="{690338C1-7B65-49A7-B5F6-80FEC503B383}"/>
              </a:ext>
            </a:extLst>
          </p:cNvPr>
          <p:cNvGraphicFramePr>
            <a:graphicFrameLocks/>
          </p:cNvGraphicFramePr>
          <p:nvPr>
            <p:extLst>
              <p:ext uri="{D42A27DB-BD31-4B8C-83A1-F6EECF244321}">
                <p14:modId xmlns:p14="http://schemas.microsoft.com/office/powerpoint/2010/main" val="1514203974"/>
              </p:ext>
            </p:extLst>
          </p:nvPr>
        </p:nvGraphicFramePr>
        <p:xfrm>
          <a:off x="1676400" y="3886200"/>
          <a:ext cx="5410200" cy="1935164"/>
        </p:xfrm>
        <a:graphic>
          <a:graphicData uri="http://schemas.openxmlformats.org/presentationml/2006/ole">
            <mc:AlternateContent xmlns:mc="http://schemas.openxmlformats.org/markup-compatibility/2006">
              <mc:Choice xmlns:v="urn:schemas-microsoft-com:vml" Requires="v">
                <p:oleObj spid="_x0000_s3074" name="Bitmap Image" r:id="rId4" imgW="1876821" imgH="852915" progId="Paint.Picture">
                  <p:embed/>
                </p:oleObj>
              </mc:Choice>
              <mc:Fallback>
                <p:oleObj name="Bitmap Image" r:id="rId4" imgW="1876821" imgH="852915" progId="Paint.Picture">
                  <p:embed/>
                  <p:pic>
                    <p:nvPicPr>
                      <p:cNvPr id="5" name="Object 4">
                        <a:extLst>
                          <a:ext uri="{FF2B5EF4-FFF2-40B4-BE49-F238E27FC236}">
                            <a16:creationId xmlns:a16="http://schemas.microsoft.com/office/drawing/2014/main" id="{690338C1-7B65-49A7-B5F6-80FEC503B383}"/>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886200"/>
                        <a:ext cx="5410200" cy="1935164"/>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365097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طرق حماية التوافر</a:t>
            </a:r>
            <a:endParaRPr lang="en-US" sz="2400" b="1" dirty="0"/>
          </a:p>
        </p:txBody>
      </p:sp>
      <p:sp>
        <p:nvSpPr>
          <p:cNvPr id="3" name="Content Placeholder 2"/>
          <p:cNvSpPr>
            <a:spLocks noGrp="1"/>
          </p:cNvSpPr>
          <p:nvPr>
            <p:ph idx="1"/>
          </p:nvPr>
        </p:nvSpPr>
        <p:spPr>
          <a:xfrm>
            <a:off x="228599" y="1295401"/>
            <a:ext cx="8763001" cy="4830763"/>
          </a:xfrm>
        </p:spPr>
        <p:txBody>
          <a:bodyPr/>
          <a:lstStyle/>
          <a:p>
            <a:pPr marL="0" indent="0" algn="just">
              <a:buNone/>
            </a:pPr>
            <a:r>
              <a:rPr lang="en-US" b="1" u="sng" dirty="0"/>
              <a:t>2</a:t>
            </a:r>
            <a:r>
              <a:rPr lang="ar-EG" b="1" u="sng" dirty="0"/>
              <a:t> •	صيانة المعدات</a:t>
            </a:r>
            <a:r>
              <a:rPr lang="ar-EG" dirty="0"/>
              <a:t>: صيانة المعدات يهدف إلى الاحتفاظ بالمعدات تعمل بشكل دائم بإزالة الأعطال التي تعتريها. </a:t>
            </a:r>
          </a:p>
          <a:p>
            <a:pPr algn="just"/>
            <a:r>
              <a:rPr lang="ar-EG" dirty="0"/>
              <a:t>يمكن حصر النقاط الحرجة في النظام وهي المعدات التي لو توقفت ستسبب في تعطل كامل النظام. ثم وضع أجهزة احتياطية لها </a:t>
            </a:r>
          </a:p>
          <a:p>
            <a:pPr algn="just"/>
            <a:r>
              <a:rPr lang="ar-EG" dirty="0"/>
              <a:t>يجب أيضا توفير مولدات كهرباء احتياطية أو استخدام أجهزة عدم قطع الكهرباء </a:t>
            </a:r>
            <a:r>
              <a:rPr lang="en-US" dirty="0"/>
              <a:t>UPS</a:t>
            </a:r>
            <a:r>
              <a:rPr lang="ar-EG" dirty="0"/>
              <a:t>. </a:t>
            </a:r>
          </a:p>
          <a:p>
            <a:pPr algn="just"/>
            <a:r>
              <a:rPr lang="ar-EG" dirty="0"/>
              <a:t>يجب أيضا تنظيف وتبريد المعدات التي تحتاج إلى ذلك بشكل دوري. </a:t>
            </a:r>
            <a:endParaRPr lang="en-US" dirty="0"/>
          </a:p>
          <a:p>
            <a:pPr algn="just"/>
            <a:endParaRPr lang="en-US" sz="1400" dirty="0"/>
          </a:p>
        </p:txBody>
      </p:sp>
    </p:spTree>
    <p:extLst>
      <p:ext uri="{BB962C8B-B14F-4D97-AF65-F5344CB8AC3E}">
        <p14:creationId xmlns:p14="http://schemas.microsoft.com/office/powerpoint/2010/main" val="192291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طرق حماية التوافر</a:t>
            </a:r>
            <a:endParaRPr lang="en-US" sz="2400" b="1" dirty="0"/>
          </a:p>
        </p:txBody>
      </p:sp>
      <p:sp>
        <p:nvSpPr>
          <p:cNvPr id="3" name="Content Placeholder 2"/>
          <p:cNvSpPr>
            <a:spLocks noGrp="1"/>
          </p:cNvSpPr>
          <p:nvPr>
            <p:ph idx="1"/>
          </p:nvPr>
        </p:nvSpPr>
        <p:spPr>
          <a:xfrm>
            <a:off x="228599" y="1295401"/>
            <a:ext cx="8763001" cy="4830763"/>
          </a:xfrm>
        </p:spPr>
        <p:txBody>
          <a:bodyPr/>
          <a:lstStyle/>
          <a:p>
            <a:pPr marL="0" indent="0" algn="just">
              <a:buNone/>
            </a:pPr>
            <a:r>
              <a:rPr lang="ar-EG" b="1" u="sng" dirty="0"/>
              <a:t>3 تحديث النظم:</a:t>
            </a:r>
            <a:r>
              <a:rPr lang="ar-EG" b="1" dirty="0"/>
              <a:t> </a:t>
            </a:r>
            <a:r>
              <a:rPr lang="ar-EG" dirty="0"/>
              <a:t>يتم ترقية النظم إلى أحدث الإصدارات بهدف سد الثغرات التي يتم اكتشافها. حيث أن النظم القديمة دائما ما تكون قابلة للاختراق.</a:t>
            </a:r>
          </a:p>
          <a:p>
            <a:pPr algn="just"/>
            <a:r>
              <a:rPr lang="ar-EG" dirty="0"/>
              <a:t>القراصنة قد استخرجوا كل ثغرات النظم القديمة تقريبا وكتبوا برمجيات خبيثة كثيرة لاختراقها. فالقراصنة يستخدمون أحدث الأدوات والخدع</a:t>
            </a:r>
          </a:p>
          <a:p>
            <a:pPr algn="just"/>
            <a:r>
              <a:rPr lang="ar-EG" dirty="0"/>
              <a:t>يجب أيضا اختبار مقدرة النظم الحديثة على صد الهجمات وذلك باستخدام تقنيات مثل مسح المنافذ ومسح الثغرات واختبار الاختراق.</a:t>
            </a:r>
            <a:endParaRPr lang="en-US" sz="1400" dirty="0"/>
          </a:p>
        </p:txBody>
      </p:sp>
    </p:spTree>
    <p:extLst>
      <p:ext uri="{BB962C8B-B14F-4D97-AF65-F5344CB8AC3E}">
        <p14:creationId xmlns:p14="http://schemas.microsoft.com/office/powerpoint/2010/main" val="37338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r>
              <a:rPr lang="ar-EG" sz="3600" b="1" dirty="0"/>
              <a:t>2. محور حالة البيانات</a:t>
            </a:r>
            <a:endParaRPr lang="en-US" sz="2800" b="1" dirty="0"/>
          </a:p>
        </p:txBody>
      </p:sp>
      <p:sp>
        <p:nvSpPr>
          <p:cNvPr id="3" name="Content Placeholder 2"/>
          <p:cNvSpPr>
            <a:spLocks noGrp="1"/>
          </p:cNvSpPr>
          <p:nvPr>
            <p:ph idx="1"/>
          </p:nvPr>
        </p:nvSpPr>
        <p:spPr>
          <a:xfrm>
            <a:off x="228599" y="1295401"/>
            <a:ext cx="8763001" cy="4830763"/>
          </a:xfrm>
        </p:spPr>
        <p:txBody>
          <a:bodyPr/>
          <a:lstStyle/>
          <a:p>
            <a:pPr marL="0" indent="0" algn="just">
              <a:buNone/>
            </a:pPr>
            <a:r>
              <a:rPr lang="ar-EG" dirty="0"/>
              <a:t>البيانات التي يتم تداولها على الإنترنت تتضاعف بشكل سريع. لذا يجب الاهتمام بتأمين البيانات في حالاتها الثلاث</a:t>
            </a:r>
          </a:p>
          <a:p>
            <a:pPr algn="just"/>
            <a:r>
              <a:rPr lang="ar-EG" b="1" dirty="0"/>
              <a:t>الثابتة </a:t>
            </a:r>
          </a:p>
          <a:p>
            <a:pPr algn="just"/>
            <a:r>
              <a:rPr lang="ar-EG" b="1" dirty="0"/>
              <a:t>المتنقلة</a:t>
            </a:r>
          </a:p>
          <a:p>
            <a:pPr algn="just"/>
            <a:r>
              <a:rPr lang="ar-EG" b="1" dirty="0"/>
              <a:t> وأثناء المعالجة.</a:t>
            </a:r>
          </a:p>
          <a:p>
            <a:pPr marL="0" indent="0" algn="just">
              <a:buNone/>
            </a:pPr>
            <a:r>
              <a:rPr lang="ar-EG" dirty="0"/>
              <a:t>فالبيانات المتنقلة تحتاج تأمين أكثر من البيانات الثابتة. على سبيل المثال، الأموال في الشركة المصرفية (البنك) تحتاج لتأمين أقل من الأموال التي تنتقل بين أفرع البنك المختلفة.</a:t>
            </a:r>
            <a:endParaRPr lang="en-US" sz="1400" dirty="0"/>
          </a:p>
        </p:txBody>
      </p:sp>
    </p:spTree>
    <p:extLst>
      <p:ext uri="{BB962C8B-B14F-4D97-AF65-F5344CB8AC3E}">
        <p14:creationId xmlns:p14="http://schemas.microsoft.com/office/powerpoint/2010/main" val="307086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محتوى الفصل الثاني</a:t>
            </a:r>
            <a:endParaRPr lang="en-US" b="1" dirty="0"/>
          </a:p>
        </p:txBody>
      </p:sp>
      <p:sp>
        <p:nvSpPr>
          <p:cNvPr id="3" name="Content Placeholder 2"/>
          <p:cNvSpPr>
            <a:spLocks noGrp="1"/>
          </p:cNvSpPr>
          <p:nvPr>
            <p:ph idx="1"/>
          </p:nvPr>
        </p:nvSpPr>
        <p:spPr/>
        <p:txBody>
          <a:bodyPr/>
          <a:lstStyle/>
          <a:p>
            <a:pPr algn="r" rtl="1"/>
            <a:r>
              <a:rPr lang="ar-EG" dirty="0"/>
              <a:t>نقدم في هذا الفصل مكعب أمن المعلومات المسمى مكعب </a:t>
            </a:r>
            <a:r>
              <a:rPr lang="ar-EG" dirty="0" err="1"/>
              <a:t>ماكومبر</a:t>
            </a:r>
            <a:r>
              <a:rPr lang="ar-EG" dirty="0"/>
              <a:t>.</a:t>
            </a:r>
          </a:p>
          <a:p>
            <a:pPr marL="0" indent="0" algn="r" rtl="1">
              <a:buNone/>
            </a:pPr>
            <a:r>
              <a:rPr lang="ar-EG" dirty="0"/>
              <a:t> يحتوي المكعب على ثلاثة محاور رئيسية هي</a:t>
            </a:r>
          </a:p>
          <a:p>
            <a:pPr marL="514350" indent="-514350" algn="r" rtl="1">
              <a:buFont typeface="+mj-lt"/>
              <a:buAutoNum type="arabicPeriod"/>
            </a:pPr>
            <a:r>
              <a:rPr lang="ar-EG" sz="3600" dirty="0"/>
              <a:t> محور مبادئ أمن المعلومات </a:t>
            </a:r>
          </a:p>
          <a:p>
            <a:pPr marL="514350" indent="-514350" algn="r" rtl="1">
              <a:buFont typeface="+mj-lt"/>
              <a:buAutoNum type="arabicPeriod"/>
            </a:pPr>
            <a:r>
              <a:rPr lang="ar-EG" sz="3600" dirty="0"/>
              <a:t>ومحور حالة البيانات</a:t>
            </a:r>
          </a:p>
          <a:p>
            <a:pPr marL="514350" indent="-514350" algn="r" rtl="1">
              <a:buFont typeface="+mj-lt"/>
              <a:buAutoNum type="arabicPeriod"/>
            </a:pPr>
            <a:r>
              <a:rPr lang="ar-EG" sz="3600" dirty="0"/>
              <a:t> ومحور أدوات الحماية.</a:t>
            </a:r>
          </a:p>
          <a:p>
            <a:pPr marL="0" indent="0" algn="r" rtl="1">
              <a:buNone/>
            </a:pPr>
            <a:r>
              <a:rPr lang="ar-EG" dirty="0"/>
              <a:t> يركز المكعب على تقاطع الثلاث المحاور معا ليكون خلية. </a:t>
            </a:r>
            <a:endParaRPr lang="en-US" dirty="0"/>
          </a:p>
        </p:txBody>
      </p:sp>
    </p:spTree>
    <p:extLst>
      <p:ext uri="{BB962C8B-B14F-4D97-AF65-F5344CB8AC3E}">
        <p14:creationId xmlns:p14="http://schemas.microsoft.com/office/powerpoint/2010/main" val="363459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r>
              <a:rPr lang="ar-EG" sz="3600" b="1" dirty="0"/>
              <a:t>2. محور حالة البيانات</a:t>
            </a:r>
            <a:endParaRPr lang="en-US" sz="2800" b="1" dirty="0"/>
          </a:p>
        </p:txBody>
      </p:sp>
      <p:sp>
        <p:nvSpPr>
          <p:cNvPr id="3" name="Content Placeholder 2"/>
          <p:cNvSpPr>
            <a:spLocks noGrp="1"/>
          </p:cNvSpPr>
          <p:nvPr>
            <p:ph idx="1"/>
          </p:nvPr>
        </p:nvSpPr>
        <p:spPr>
          <a:xfrm>
            <a:off x="228599" y="1295401"/>
            <a:ext cx="8763001" cy="4830763"/>
          </a:xfrm>
        </p:spPr>
        <p:txBody>
          <a:bodyPr/>
          <a:lstStyle/>
          <a:p>
            <a:pPr marL="0" indent="0" algn="just">
              <a:buNone/>
            </a:pPr>
            <a:r>
              <a:rPr lang="ar-EG" dirty="0"/>
              <a:t>الشكل يوضح الإطار العام لمحور حالة البيانات ( الثابتة والمتنقلة وأثناء المعالجة ). </a:t>
            </a:r>
          </a:p>
        </p:txBody>
      </p:sp>
      <p:graphicFrame>
        <p:nvGraphicFramePr>
          <p:cNvPr id="5" name="Object 4">
            <a:extLst>
              <a:ext uri="{FF2B5EF4-FFF2-40B4-BE49-F238E27FC236}">
                <a16:creationId xmlns:a16="http://schemas.microsoft.com/office/drawing/2014/main" id="{C36E9384-F53D-4371-A054-CBDCF3726C26}"/>
              </a:ext>
            </a:extLst>
          </p:cNvPr>
          <p:cNvGraphicFramePr>
            <a:graphicFrameLocks/>
          </p:cNvGraphicFramePr>
          <p:nvPr>
            <p:extLst>
              <p:ext uri="{D42A27DB-BD31-4B8C-83A1-F6EECF244321}">
                <p14:modId xmlns:p14="http://schemas.microsoft.com/office/powerpoint/2010/main" val="3383457002"/>
              </p:ext>
            </p:extLst>
          </p:nvPr>
        </p:nvGraphicFramePr>
        <p:xfrm>
          <a:off x="838200" y="2438400"/>
          <a:ext cx="7645400" cy="3978271"/>
        </p:xfrm>
        <a:graphic>
          <a:graphicData uri="http://schemas.openxmlformats.org/presentationml/2006/ole">
            <mc:AlternateContent xmlns:mc="http://schemas.openxmlformats.org/markup-compatibility/2006">
              <mc:Choice xmlns:v="urn:schemas-microsoft-com:vml" Requires="v">
                <p:oleObj spid="_x0000_s4098" name="Bitmap Image" r:id="rId4" imgW="3431524" imgH="1956776" progId="Paint.Picture">
                  <p:embed/>
                </p:oleObj>
              </mc:Choice>
              <mc:Fallback>
                <p:oleObj name="Bitmap Image" r:id="rId4" imgW="3431524" imgH="1956776" progId="Paint.Picture">
                  <p:embed/>
                  <p:pic>
                    <p:nvPicPr>
                      <p:cNvPr id="5" name="Object 4">
                        <a:extLst>
                          <a:ext uri="{FF2B5EF4-FFF2-40B4-BE49-F238E27FC236}">
                            <a16:creationId xmlns:a16="http://schemas.microsoft.com/office/drawing/2014/main" id="{C36E9384-F53D-4371-A054-CBDCF3726C26}"/>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438400"/>
                        <a:ext cx="7645400" cy="3978271"/>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54431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848601" cy="1143000"/>
          </a:xfrm>
        </p:spPr>
        <p:txBody>
          <a:bodyPr/>
          <a:lstStyle/>
          <a:p>
            <a:r>
              <a:rPr lang="ar-EG" sz="3600" b="1" dirty="0"/>
              <a:t>2. محور حالة البيانات: </a:t>
            </a:r>
            <a:r>
              <a:rPr lang="ar-EG" sz="3600" dirty="0"/>
              <a:t>البيانات الثابتة </a:t>
            </a:r>
            <a:r>
              <a:rPr lang="ar-EG" sz="3200" dirty="0"/>
              <a:t>(طرق التخزين)</a:t>
            </a:r>
            <a:endParaRPr lang="en-US" sz="2800" dirty="0"/>
          </a:p>
        </p:txBody>
      </p:sp>
      <p:sp>
        <p:nvSpPr>
          <p:cNvPr id="3" name="Content Placeholder 2"/>
          <p:cNvSpPr>
            <a:spLocks noGrp="1"/>
          </p:cNvSpPr>
          <p:nvPr>
            <p:ph idx="1"/>
          </p:nvPr>
        </p:nvSpPr>
        <p:spPr>
          <a:xfrm>
            <a:off x="228599" y="1295401"/>
            <a:ext cx="8763001" cy="4830763"/>
          </a:xfrm>
        </p:spPr>
        <p:txBody>
          <a:bodyPr/>
          <a:lstStyle/>
          <a:p>
            <a:pPr algn="just"/>
            <a:r>
              <a:rPr lang="ar-EG" dirty="0"/>
              <a:t>البيانات الثابتة هي البيانات التي تحفظ بلا انتقال ولا تعديل في الأوقات التي لا يصل إليها المستخدمون. يمكن أن يكون التخزين محليا أو مركزيا. وتوجد عدة </a:t>
            </a:r>
            <a:r>
              <a:rPr lang="ar-EG" b="1" dirty="0"/>
              <a:t>طرق للتخزين </a:t>
            </a:r>
            <a:r>
              <a:rPr lang="ar-EG" dirty="0"/>
              <a:t>منها ما يلي</a:t>
            </a:r>
            <a:r>
              <a:rPr lang="en-US" dirty="0"/>
              <a:t>:</a:t>
            </a:r>
          </a:p>
          <a:p>
            <a:pPr marL="514350" indent="-514350" algn="just">
              <a:buFont typeface="+mj-lt"/>
              <a:buAutoNum type="arabicPeriod"/>
            </a:pPr>
            <a:r>
              <a:rPr lang="ar-EG" b="1" u="sng" dirty="0"/>
              <a:t>التخزين المستقل</a:t>
            </a:r>
            <a:r>
              <a:rPr lang="ar-EG" b="1" dirty="0"/>
              <a:t>: </a:t>
            </a:r>
            <a:r>
              <a:rPr lang="ar-EG" dirty="0"/>
              <a:t>ويسمى أيضا التخزين المباشر، تكون وحدة التخزين مستقلة عن النظم الأخرى وموصلة بالنظام بشكل مباشر مثل الأقراص الصلبة وذاكرة الفلاش</a:t>
            </a:r>
            <a:r>
              <a:rPr lang="en-US" dirty="0"/>
              <a:t>.</a:t>
            </a:r>
          </a:p>
          <a:p>
            <a:pPr marL="514350" indent="-514350" algn="just">
              <a:buFont typeface="+mj-lt"/>
              <a:buAutoNum type="arabicPeriod"/>
            </a:pPr>
            <a:r>
              <a:rPr lang="ar-EG" b="1" u="sng" dirty="0"/>
              <a:t>التخزين التكراري</a:t>
            </a:r>
            <a:r>
              <a:rPr lang="ar-EG" b="1" dirty="0"/>
              <a:t>: </a:t>
            </a:r>
            <a:r>
              <a:rPr lang="ar-EG" dirty="0"/>
              <a:t>مثل استخدام مجموعة متكررة من الأقراص الصلبة (ريد </a:t>
            </a:r>
            <a:r>
              <a:rPr lang="en-US" dirty="0"/>
              <a:t>RAID</a:t>
            </a:r>
            <a:r>
              <a:rPr lang="ar-EG" dirty="0"/>
              <a:t>) وهي وحدة تخزين مستقلة ولكنها تمتلك خاصية التكرار.</a:t>
            </a:r>
            <a:endParaRPr lang="en-US" dirty="0"/>
          </a:p>
          <a:p>
            <a:pPr algn="just"/>
            <a:endParaRPr lang="ar-EG" dirty="0"/>
          </a:p>
        </p:txBody>
      </p:sp>
    </p:spTree>
    <p:extLst>
      <p:ext uri="{BB962C8B-B14F-4D97-AF65-F5344CB8AC3E}">
        <p14:creationId xmlns:p14="http://schemas.microsoft.com/office/powerpoint/2010/main" val="2841855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r>
              <a:rPr lang="ar-EG" sz="3600" b="1" dirty="0"/>
              <a:t>2. محور حالة البيانات: </a:t>
            </a:r>
            <a:r>
              <a:rPr lang="ar-EG" sz="3600" dirty="0"/>
              <a:t>البيانات الثابتة</a:t>
            </a:r>
            <a:r>
              <a:rPr lang="ar-EG" sz="2800" dirty="0"/>
              <a:t> (طرق التخزين)</a:t>
            </a:r>
            <a:endParaRPr lang="en-US" sz="2800" dirty="0"/>
          </a:p>
        </p:txBody>
      </p:sp>
      <p:sp>
        <p:nvSpPr>
          <p:cNvPr id="3" name="Content Placeholder 2"/>
          <p:cNvSpPr>
            <a:spLocks noGrp="1"/>
          </p:cNvSpPr>
          <p:nvPr>
            <p:ph idx="1"/>
          </p:nvPr>
        </p:nvSpPr>
        <p:spPr>
          <a:xfrm>
            <a:off x="228599" y="1295401"/>
            <a:ext cx="8763001" cy="4830763"/>
          </a:xfrm>
        </p:spPr>
        <p:txBody>
          <a:bodyPr/>
          <a:lstStyle/>
          <a:p>
            <a:pPr marL="514350" indent="-514350" algn="just">
              <a:buFont typeface="+mj-lt"/>
              <a:buAutoNum type="arabicPeriod" startAt="3"/>
            </a:pPr>
            <a:r>
              <a:rPr lang="ar-EG" b="1" u="sng" dirty="0"/>
              <a:t>التخزين الشبكي</a:t>
            </a:r>
            <a:r>
              <a:rPr lang="ar-EG" b="1" dirty="0"/>
              <a:t>: </a:t>
            </a:r>
            <a:r>
              <a:rPr lang="ar-EG" dirty="0"/>
              <a:t>يوجد نوعين من التوصيل الشبكي، النوع الأول هو وحدة التخزين الموصلة بالشبكة </a:t>
            </a:r>
            <a:r>
              <a:rPr lang="en-US" dirty="0"/>
              <a:t>(NAS) </a:t>
            </a:r>
            <a:r>
              <a:rPr lang="ar-EG" dirty="0"/>
              <a:t>وهو مكان مركزي في الشبكة يتم تخزين البيانات عليه، يمكن توسعته في المستقبل على حسب الرغبة. النوع الثاني هو شبكة التخزين المحلية </a:t>
            </a:r>
            <a:r>
              <a:rPr lang="en-US" dirty="0"/>
              <a:t>(SAN)</a:t>
            </a:r>
            <a:r>
              <a:rPr lang="ar-EG" dirty="0"/>
              <a:t>  هو عبارة عن شبكة محلية مخصصة فقط لتخزين البيانات</a:t>
            </a:r>
            <a:endParaRPr lang="en-US" dirty="0"/>
          </a:p>
          <a:p>
            <a:pPr marL="514350" indent="-514350" algn="just">
              <a:buFont typeface="+mj-lt"/>
              <a:buAutoNum type="arabicPeriod" startAt="3"/>
            </a:pPr>
            <a:r>
              <a:rPr lang="ar-EG" b="1" u="sng" dirty="0"/>
              <a:t>التخزين </a:t>
            </a:r>
            <a:r>
              <a:rPr lang="ar-EG" b="1" u="sng" dirty="0" err="1"/>
              <a:t>السحابي</a:t>
            </a:r>
            <a:r>
              <a:rPr lang="ar-EG" b="1" dirty="0"/>
              <a:t>: </a:t>
            </a:r>
            <a:r>
              <a:rPr lang="ar-EG" dirty="0"/>
              <a:t>هو عبارة عن وحدات تخزينية موجودة في مركز بيانات بعيد يمكن الوصول إليها من خلال الإنترنت. جوجل درايف</a:t>
            </a:r>
            <a:r>
              <a:rPr lang="en-US" dirty="0"/>
              <a:t>Google Drive</a:t>
            </a:r>
            <a:r>
              <a:rPr lang="ar-EG" dirty="0"/>
              <a:t>  ودروب بوكس</a:t>
            </a:r>
            <a:r>
              <a:rPr lang="en-US" dirty="0"/>
              <a:t>Dropbox</a:t>
            </a:r>
            <a:r>
              <a:rPr lang="ar-EG" dirty="0"/>
              <a:t>  و </a:t>
            </a:r>
            <a:r>
              <a:rPr lang="en-US" dirty="0"/>
              <a:t>iCloud </a:t>
            </a:r>
            <a:r>
              <a:rPr lang="ar-EG" dirty="0"/>
              <a:t>كلها أمثلة على التخزين </a:t>
            </a:r>
            <a:r>
              <a:rPr lang="ar-EG" dirty="0" err="1"/>
              <a:t>السحابي</a:t>
            </a:r>
            <a:endParaRPr lang="ar-EG" dirty="0"/>
          </a:p>
        </p:txBody>
      </p:sp>
    </p:spTree>
    <p:extLst>
      <p:ext uri="{BB962C8B-B14F-4D97-AF65-F5344CB8AC3E}">
        <p14:creationId xmlns:p14="http://schemas.microsoft.com/office/powerpoint/2010/main" val="1218123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rtl="0"/>
            <a:r>
              <a:rPr lang="ar-EG" sz="3600" b="1" dirty="0"/>
              <a:t>2. محور حالة البيانات: </a:t>
            </a:r>
            <a:r>
              <a:rPr lang="ar-EG" sz="3600" dirty="0"/>
              <a:t>البيانات المتنقلة</a:t>
            </a:r>
            <a:endParaRPr lang="en-US" sz="2800" dirty="0"/>
          </a:p>
        </p:txBody>
      </p:sp>
      <p:sp>
        <p:nvSpPr>
          <p:cNvPr id="3" name="Content Placeholder 2"/>
          <p:cNvSpPr>
            <a:spLocks noGrp="1"/>
          </p:cNvSpPr>
          <p:nvPr>
            <p:ph idx="1"/>
          </p:nvPr>
        </p:nvSpPr>
        <p:spPr>
          <a:xfrm>
            <a:off x="228599" y="1295401"/>
            <a:ext cx="8763001" cy="4830763"/>
          </a:xfrm>
        </p:spPr>
        <p:txBody>
          <a:bodyPr/>
          <a:lstStyle/>
          <a:p>
            <a:pPr marL="0" indent="0" algn="just">
              <a:buNone/>
            </a:pPr>
            <a:r>
              <a:rPr lang="ar-EG" sz="2800" dirty="0"/>
              <a:t>تنتقل البيانات من طرف إلى طرف عبر الشبكات. وفي الطريق قد تجد المتربصين (القراصنة). والطرق الإلكترونية هي أحد الأشكال الآتية:</a:t>
            </a:r>
          </a:p>
          <a:p>
            <a:pPr algn="just"/>
            <a:r>
              <a:rPr lang="ar-EG" sz="2800" b="1" u="sng" dirty="0"/>
              <a:t>الطريق الارتدادي </a:t>
            </a:r>
            <a:r>
              <a:rPr lang="en-US" sz="2800" u="sng" dirty="0"/>
              <a:t>bouncing</a:t>
            </a:r>
            <a:r>
              <a:rPr lang="ar-EG" sz="2800" u="sng" dirty="0"/>
              <a:t>:</a:t>
            </a:r>
            <a:r>
              <a:rPr lang="ar-EG" sz="2800" dirty="0"/>
              <a:t> وهي تعني استخدام وحدات التخزين المستقلة في نقل البيانات من جهاز إلى آخر. وتشبه ارتداد كرة القدم بين أرجل اللاعبين.</a:t>
            </a:r>
          </a:p>
          <a:p>
            <a:pPr algn="just"/>
            <a:r>
              <a:rPr lang="ar-EG" sz="2800" b="1" u="sng" dirty="0"/>
              <a:t>الطريق السلكي</a:t>
            </a:r>
            <a:r>
              <a:rPr lang="ar-EG" sz="2800" u="sng" dirty="0"/>
              <a:t>:</a:t>
            </a:r>
            <a:r>
              <a:rPr lang="ar-EG" sz="2800" dirty="0"/>
              <a:t> وهنا تستخدم كابلات لنقل البيانات التي تتحول إلى شكل نبضات كهربائية كما في الأسلاك النحاسية أو نبضات ضوئية كما في كابلات الألياف الضوئية.</a:t>
            </a:r>
          </a:p>
          <a:p>
            <a:pPr algn="just"/>
            <a:r>
              <a:rPr lang="ar-EG" sz="2800" b="1" u="sng" dirty="0"/>
              <a:t>الطريق اللاسلكي:</a:t>
            </a:r>
            <a:r>
              <a:rPr lang="ar-EG" sz="2800" b="1" dirty="0"/>
              <a:t> </a:t>
            </a:r>
            <a:r>
              <a:rPr lang="ar-EG" sz="2800" dirty="0"/>
              <a:t>وتستخدم الموجات اللاسلكية مثل موجات الراديو في نقل البيانات.</a:t>
            </a:r>
            <a:endParaRPr lang="ar-EG" sz="2400" dirty="0"/>
          </a:p>
        </p:txBody>
      </p:sp>
    </p:spTree>
    <p:extLst>
      <p:ext uri="{BB962C8B-B14F-4D97-AF65-F5344CB8AC3E}">
        <p14:creationId xmlns:p14="http://schemas.microsoft.com/office/powerpoint/2010/main" val="413129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rtl="0"/>
            <a:r>
              <a:rPr lang="ar-EG" sz="3600" b="1" dirty="0"/>
              <a:t>2. محور حالة البيانات: </a:t>
            </a:r>
            <a:r>
              <a:rPr lang="ar-EG" sz="3600" dirty="0"/>
              <a:t>البيانات أثناء المعالجة</a:t>
            </a:r>
            <a:endParaRPr lang="en-US" sz="2800" dirty="0"/>
          </a:p>
        </p:txBody>
      </p:sp>
      <p:sp>
        <p:nvSpPr>
          <p:cNvPr id="3" name="Content Placeholder 2"/>
          <p:cNvSpPr>
            <a:spLocks noGrp="1"/>
          </p:cNvSpPr>
          <p:nvPr>
            <p:ph idx="1"/>
          </p:nvPr>
        </p:nvSpPr>
        <p:spPr>
          <a:xfrm>
            <a:off x="228599" y="1295401"/>
            <a:ext cx="8763001" cy="4830763"/>
          </a:xfrm>
        </p:spPr>
        <p:txBody>
          <a:bodyPr/>
          <a:lstStyle/>
          <a:p>
            <a:pPr marL="0" indent="0" algn="just">
              <a:buNone/>
            </a:pPr>
            <a:r>
              <a:rPr lang="ar-EG" sz="2800" dirty="0"/>
              <a:t>تمر البيانات بثلاث مراحل أثناء معالجتها:</a:t>
            </a:r>
          </a:p>
          <a:p>
            <a:pPr marL="0" indent="0" algn="just">
              <a:buNone/>
            </a:pPr>
            <a:r>
              <a:rPr lang="ar-EG" sz="2800" b="1" u="sng" dirty="0"/>
              <a:t>مرحلة جمع البيانات</a:t>
            </a:r>
            <a:r>
              <a:rPr lang="ar-EG" sz="2800" b="1" dirty="0"/>
              <a:t>: </a:t>
            </a:r>
            <a:r>
              <a:rPr lang="ar-EG" sz="2800" dirty="0"/>
              <a:t>توجد عدة طرق لجمع البيانات منها الإدخال اليدوي للبيانات أو استخدام الماسحات الضوئية أو استخدام حساسات التقاط البيانات كالكاميرات وحساسات الحرارة والرطوبة.</a:t>
            </a:r>
          </a:p>
          <a:p>
            <a:pPr marL="0" indent="0" algn="just">
              <a:buNone/>
            </a:pPr>
            <a:r>
              <a:rPr lang="ar-EG" sz="2800" b="1" u="sng" dirty="0"/>
              <a:t>مرحلة إجراء العمليات على البيانات</a:t>
            </a:r>
            <a:r>
              <a:rPr lang="ar-EG" sz="2800" b="1" dirty="0"/>
              <a:t>: </a:t>
            </a:r>
            <a:r>
              <a:rPr lang="ar-EG" sz="2800" dirty="0"/>
              <a:t>في هذه المرحلة يتم تغيير البيانات الأصلية. تقوم البرامج والأجهزة بتعديل البيانات مثل البرامج الخاصة بالتشفير والضغط. وفي بعض الأحيان تقوم البرمجيات الخبيثة بتعديل البيانات وإلحاق الضرر بها. </a:t>
            </a:r>
            <a:endParaRPr lang="en-US" sz="2800" dirty="0"/>
          </a:p>
          <a:p>
            <a:pPr marL="0" indent="0" algn="just">
              <a:buNone/>
            </a:pPr>
            <a:r>
              <a:rPr lang="ar-EG" sz="2800" b="1" u="sng" dirty="0"/>
              <a:t>مرحلة إخراج وعرض البيانات</a:t>
            </a:r>
            <a:r>
              <a:rPr lang="ar-EG" sz="2800" b="1" dirty="0"/>
              <a:t>: </a:t>
            </a:r>
            <a:r>
              <a:rPr lang="ar-EG" sz="2800" dirty="0"/>
              <a:t>وهي مرحلة رؤية البيانات المعروضة في شكل جداول أو رسومات بيانية. يتم عرض البيانات على نظم العرض المختلفة كالطابعات والشاشات</a:t>
            </a:r>
            <a:endParaRPr lang="ar-EG" sz="1800" dirty="0"/>
          </a:p>
        </p:txBody>
      </p:sp>
    </p:spTree>
    <p:extLst>
      <p:ext uri="{BB962C8B-B14F-4D97-AF65-F5344CB8AC3E}">
        <p14:creationId xmlns:p14="http://schemas.microsoft.com/office/powerpoint/2010/main" val="2139572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rtl="0"/>
            <a:r>
              <a:rPr lang="ar-EG" sz="3600" b="1" dirty="0"/>
              <a:t>3. محور أدوات الحماية</a:t>
            </a:r>
            <a:endParaRPr lang="en-US" sz="2800" dirty="0"/>
          </a:p>
        </p:txBody>
      </p:sp>
      <p:sp>
        <p:nvSpPr>
          <p:cNvPr id="3" name="Content Placeholder 2"/>
          <p:cNvSpPr>
            <a:spLocks noGrp="1"/>
          </p:cNvSpPr>
          <p:nvPr>
            <p:ph idx="1"/>
          </p:nvPr>
        </p:nvSpPr>
        <p:spPr>
          <a:xfrm>
            <a:off x="3197225" y="1295401"/>
            <a:ext cx="5794375" cy="4830763"/>
          </a:xfrm>
        </p:spPr>
        <p:txBody>
          <a:bodyPr/>
          <a:lstStyle/>
          <a:p>
            <a:pPr marL="0" indent="0" algn="just">
              <a:buNone/>
            </a:pPr>
            <a:r>
              <a:rPr lang="ar-EG" sz="2800" dirty="0"/>
              <a:t>أدوات الحماية هي ما نستخدمه في رد الهجمات الإلكترونية أو إيقافها قبل حدوثها أو اكتشافها أثناء حدوثها</a:t>
            </a:r>
          </a:p>
          <a:p>
            <a:pPr marL="0" indent="0" algn="just">
              <a:buNone/>
            </a:pPr>
            <a:r>
              <a:rPr lang="ar-EG" sz="2800" dirty="0"/>
              <a:t>نظم المعلومات نستخدم </a:t>
            </a:r>
          </a:p>
          <a:p>
            <a:pPr algn="just"/>
            <a:r>
              <a:rPr lang="ar-EG" sz="2800" b="1" dirty="0"/>
              <a:t>أدوات</a:t>
            </a:r>
            <a:r>
              <a:rPr lang="ar-EG" sz="2800" dirty="0"/>
              <a:t> فيزيائية كالكاميرات والجدران النارية وأدوات برمجية مثل مكافح الفيروسات. </a:t>
            </a:r>
          </a:p>
          <a:p>
            <a:pPr algn="just"/>
            <a:r>
              <a:rPr lang="ar-EG" sz="2800" dirty="0"/>
              <a:t>ونقوم بتدريب </a:t>
            </a:r>
            <a:r>
              <a:rPr lang="ar-EG" sz="2800" b="1" dirty="0"/>
              <a:t>الأشخاص</a:t>
            </a:r>
            <a:r>
              <a:rPr lang="ar-EG" sz="2800" dirty="0"/>
              <a:t> على نظم الحماية وتوعيتهم بآخر المستجدات الخاصة بأمن الحاسبات والمعلومات.</a:t>
            </a:r>
          </a:p>
          <a:p>
            <a:pPr algn="just"/>
            <a:r>
              <a:rPr lang="ar-EG" sz="2800" dirty="0"/>
              <a:t> وأيضا نفرض </a:t>
            </a:r>
            <a:r>
              <a:rPr lang="ar-EG" sz="2800" b="1" dirty="0"/>
              <a:t>سياسات</a:t>
            </a:r>
            <a:r>
              <a:rPr lang="ar-EG" sz="2800" dirty="0"/>
              <a:t> على الموظفين كاستخدامهم لكلمات سر.</a:t>
            </a:r>
          </a:p>
        </p:txBody>
      </p:sp>
      <p:graphicFrame>
        <p:nvGraphicFramePr>
          <p:cNvPr id="5" name="Object 4">
            <a:extLst>
              <a:ext uri="{FF2B5EF4-FFF2-40B4-BE49-F238E27FC236}">
                <a16:creationId xmlns:a16="http://schemas.microsoft.com/office/drawing/2014/main" id="{C4A82035-8770-4911-B3E2-6AD033AEB5B2}"/>
              </a:ext>
            </a:extLst>
          </p:cNvPr>
          <p:cNvGraphicFramePr>
            <a:graphicFrameLocks/>
          </p:cNvGraphicFramePr>
          <p:nvPr>
            <p:extLst>
              <p:ext uri="{D42A27DB-BD31-4B8C-83A1-F6EECF244321}">
                <p14:modId xmlns:p14="http://schemas.microsoft.com/office/powerpoint/2010/main" val="431571903"/>
              </p:ext>
            </p:extLst>
          </p:nvPr>
        </p:nvGraphicFramePr>
        <p:xfrm>
          <a:off x="177800" y="1852612"/>
          <a:ext cx="3019425" cy="3152775"/>
        </p:xfrm>
        <a:graphic>
          <a:graphicData uri="http://schemas.openxmlformats.org/presentationml/2006/ole">
            <mc:AlternateContent xmlns:mc="http://schemas.openxmlformats.org/markup-compatibility/2006">
              <mc:Choice xmlns:v="urn:schemas-microsoft-com:vml" Requires="v">
                <p:oleObj spid="_x0000_s5122" name="Bitmap Image" r:id="rId4" imgW="1753928" imgH="1833554" progId="Paint.Picture">
                  <p:embed/>
                </p:oleObj>
              </mc:Choice>
              <mc:Fallback>
                <p:oleObj name="Bitmap Image" r:id="rId4" imgW="1753928" imgH="1833554" progId="Paint.Picture">
                  <p:embed/>
                  <p:pic>
                    <p:nvPicPr>
                      <p:cNvPr id="5" name="Object 4">
                        <a:extLst>
                          <a:ext uri="{FF2B5EF4-FFF2-40B4-BE49-F238E27FC236}">
                            <a16:creationId xmlns:a16="http://schemas.microsoft.com/office/drawing/2014/main" id="{C4A82035-8770-4911-B3E2-6AD033AEB5B2}"/>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 y="1852612"/>
                        <a:ext cx="3019425" cy="3152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65570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rtl="0"/>
            <a:r>
              <a:rPr lang="ar-EG" sz="3600" b="1" dirty="0"/>
              <a:t>3. محور أدوات الحماية – </a:t>
            </a:r>
            <a:r>
              <a:rPr lang="ar-EG" sz="3200" dirty="0"/>
              <a:t>التقنيات</a:t>
            </a:r>
            <a:endParaRPr lang="en-US" sz="2800" dirty="0"/>
          </a:p>
        </p:txBody>
      </p:sp>
      <p:sp>
        <p:nvSpPr>
          <p:cNvPr id="3" name="Content Placeholder 2"/>
          <p:cNvSpPr>
            <a:spLocks noGrp="1"/>
          </p:cNvSpPr>
          <p:nvPr>
            <p:ph idx="1"/>
          </p:nvPr>
        </p:nvSpPr>
        <p:spPr>
          <a:xfrm>
            <a:off x="228599" y="1295401"/>
            <a:ext cx="8763001" cy="4830763"/>
          </a:xfrm>
        </p:spPr>
        <p:txBody>
          <a:bodyPr/>
          <a:lstStyle/>
          <a:p>
            <a:pPr marL="0" indent="0" algn="just">
              <a:buNone/>
            </a:pPr>
            <a:r>
              <a:rPr lang="ar-EG" b="1" u="sng" dirty="0"/>
              <a:t>مضاد الفيروسات </a:t>
            </a:r>
            <a:r>
              <a:rPr lang="en-US" b="1" u="sng" dirty="0"/>
              <a:t>anti-virus</a:t>
            </a:r>
            <a:r>
              <a:rPr lang="ar-EG" dirty="0"/>
              <a:t> : ويوجد منها عدة أنواع، منها ما يحمي الشبكة ومنها ما يحمي الحاسوب الشخصي:</a:t>
            </a:r>
            <a:endParaRPr lang="en-US" dirty="0"/>
          </a:p>
          <a:p>
            <a:pPr marL="0" indent="0" algn="just">
              <a:buNone/>
            </a:pPr>
            <a:endParaRPr lang="ar-EG" sz="2000" dirty="0"/>
          </a:p>
          <a:p>
            <a:pPr marL="0" indent="0" algn="just">
              <a:buNone/>
            </a:pPr>
            <a:r>
              <a:rPr lang="ar-EG" b="1" u="sng" dirty="0"/>
              <a:t>نظم اكتشاف ومنع الدخلاء</a:t>
            </a:r>
            <a:r>
              <a:rPr lang="ar-EG" b="1" dirty="0"/>
              <a:t>: </a:t>
            </a:r>
            <a:r>
              <a:rPr lang="en-US" dirty="0"/>
              <a:t>(IDS, IPS)  </a:t>
            </a:r>
            <a:r>
              <a:rPr lang="ar-EG" dirty="0"/>
              <a:t>يقوم بفحص الأنشطة على الأجهزة المضيفة أو الشبكات. ويقوم بعمل سجل الأحداث (</a:t>
            </a:r>
            <a:r>
              <a:rPr lang="en-US" dirty="0"/>
              <a:t>log</a:t>
            </a:r>
            <a:r>
              <a:rPr lang="ar-EG" dirty="0"/>
              <a:t>)  ويعطي رسائل تحذيرية في حال اكتشاف نشاط غير عادي.</a:t>
            </a:r>
            <a:endParaRPr lang="en-US" dirty="0"/>
          </a:p>
          <a:p>
            <a:pPr marL="0" indent="0" algn="just">
              <a:buNone/>
            </a:pPr>
            <a:endParaRPr lang="ar-EG" sz="2000" dirty="0"/>
          </a:p>
          <a:p>
            <a:pPr marL="0" indent="0" algn="just">
              <a:buNone/>
            </a:pPr>
            <a:r>
              <a:rPr lang="ar-EG" b="1" u="sng" dirty="0"/>
              <a:t>الشبكة الافتراضية الخاصة </a:t>
            </a:r>
            <a:r>
              <a:rPr lang="en-US" dirty="0"/>
              <a:t>VPN) </a:t>
            </a:r>
            <a:r>
              <a:rPr lang="ar-EG" dirty="0"/>
              <a:t>هي شبكة افتراضية آمنة وظيفتها هي توصيل أفرع الشبكة المختلفة باستخدام شبكة الأنترنت وبشكل آمن.</a:t>
            </a:r>
            <a:endParaRPr lang="en-US" dirty="0"/>
          </a:p>
          <a:p>
            <a:pPr marL="0" indent="0" algn="just">
              <a:buNone/>
            </a:pPr>
            <a:endParaRPr lang="ar-EG" dirty="0"/>
          </a:p>
          <a:p>
            <a:pPr marL="0" indent="0" algn="just">
              <a:buNone/>
            </a:pPr>
            <a:endParaRPr lang="ar-EG" sz="1800" dirty="0"/>
          </a:p>
        </p:txBody>
      </p:sp>
    </p:spTree>
    <p:extLst>
      <p:ext uri="{BB962C8B-B14F-4D97-AF65-F5344CB8AC3E}">
        <p14:creationId xmlns:p14="http://schemas.microsoft.com/office/powerpoint/2010/main" val="982380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rtl="0"/>
            <a:r>
              <a:rPr lang="ar-EG" sz="3600" b="1" dirty="0"/>
              <a:t>3. محور أدوات الحماية – </a:t>
            </a:r>
            <a:r>
              <a:rPr lang="ar-EG" sz="3200" b="1" dirty="0"/>
              <a:t>الأشخاص</a:t>
            </a:r>
            <a:endParaRPr lang="en-US" sz="2800" dirty="0"/>
          </a:p>
        </p:txBody>
      </p:sp>
      <p:sp>
        <p:nvSpPr>
          <p:cNvPr id="3" name="Content Placeholder 2"/>
          <p:cNvSpPr>
            <a:spLocks noGrp="1"/>
          </p:cNvSpPr>
          <p:nvPr>
            <p:ph idx="1"/>
          </p:nvPr>
        </p:nvSpPr>
        <p:spPr>
          <a:xfrm>
            <a:off x="-76200" y="1295401"/>
            <a:ext cx="9220199" cy="4830763"/>
          </a:xfrm>
        </p:spPr>
        <p:txBody>
          <a:bodyPr/>
          <a:lstStyle/>
          <a:p>
            <a:pPr marL="0" indent="0" algn="just">
              <a:buNone/>
            </a:pPr>
            <a:r>
              <a:rPr lang="ar-EG" sz="2800" dirty="0"/>
              <a:t>إن استثمار أموال طائلة في شراء التقنيات الحديثة لن يكون ذا أهمية في حال عدم وعي الأشخاص داخل الشركة حيث يكون الشخص هو أضعف الوصلات الموجودة في سلسلة الحماية</a:t>
            </a:r>
            <a:endParaRPr lang="ar-EG" sz="2400" b="1" dirty="0"/>
          </a:p>
          <a:p>
            <a:pPr marL="0" indent="0" algn="just">
              <a:buNone/>
            </a:pPr>
            <a:r>
              <a:rPr lang="ar-EG" sz="2800" b="1" dirty="0"/>
              <a:t>يجب فرض وبناء ثقافة الوعي الأمني لدى الأشخاص في الشركة كالآتي</a:t>
            </a:r>
            <a:endParaRPr lang="en-US" sz="2800" b="1" dirty="0"/>
          </a:p>
          <a:p>
            <a:pPr lvl="0" algn="just"/>
            <a:r>
              <a:rPr lang="ar-EG" sz="2800" dirty="0"/>
              <a:t>تخصيص يوم في السنة يسمى يوم التوعية الأمنية، يقوم المتخصصون فيه بالاجتماع ومناقشة الحالة الأمنية للشركة. </a:t>
            </a:r>
            <a:endParaRPr lang="en-US" sz="2800" dirty="0"/>
          </a:p>
          <a:p>
            <a:pPr lvl="0" algn="just"/>
            <a:r>
              <a:rPr lang="ar-EG" sz="2800" dirty="0"/>
              <a:t>توزيع ملصقات ونشرات على فريق العمل بالشركة. </a:t>
            </a:r>
          </a:p>
          <a:p>
            <a:pPr lvl="0" algn="just"/>
            <a:r>
              <a:rPr lang="ar-EG" sz="2800" dirty="0"/>
              <a:t>تنظيم ورش عمل وندوات قصيرة للتوعية الأمنية.</a:t>
            </a:r>
            <a:endParaRPr lang="en-US" sz="2800" dirty="0"/>
          </a:p>
          <a:p>
            <a:pPr lvl="0" algn="just"/>
            <a:r>
              <a:rPr lang="ar-EG" sz="2800" dirty="0"/>
              <a:t>تنظيم دورات تدريبية متخصصة في أمن الحاسبات والمعلومات، داخليا أو خارجيا. </a:t>
            </a:r>
            <a:endParaRPr lang="en-US" sz="2800" dirty="0"/>
          </a:p>
        </p:txBody>
      </p:sp>
    </p:spTree>
    <p:extLst>
      <p:ext uri="{BB962C8B-B14F-4D97-AF65-F5344CB8AC3E}">
        <p14:creationId xmlns:p14="http://schemas.microsoft.com/office/powerpoint/2010/main" val="961450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rtl="0"/>
            <a:r>
              <a:rPr lang="ar-EG" sz="3600" b="1" dirty="0"/>
              <a:t>3. محور أدوات الحماية – </a:t>
            </a:r>
            <a:r>
              <a:rPr lang="ar-EG" sz="3200" b="1" dirty="0"/>
              <a:t>السياسات</a:t>
            </a:r>
            <a:endParaRPr lang="en-US" sz="2800" dirty="0"/>
          </a:p>
        </p:txBody>
      </p:sp>
      <p:sp>
        <p:nvSpPr>
          <p:cNvPr id="3" name="Content Placeholder 2"/>
          <p:cNvSpPr>
            <a:spLocks noGrp="1"/>
          </p:cNvSpPr>
          <p:nvPr>
            <p:ph idx="1"/>
          </p:nvPr>
        </p:nvSpPr>
        <p:spPr>
          <a:xfrm>
            <a:off x="-76200" y="1295401"/>
            <a:ext cx="9220199" cy="4830763"/>
          </a:xfrm>
        </p:spPr>
        <p:txBody>
          <a:bodyPr/>
          <a:lstStyle/>
          <a:p>
            <a:pPr marL="0" indent="0" algn="just">
              <a:buNone/>
            </a:pPr>
            <a:r>
              <a:rPr lang="ar-EG" sz="2800" dirty="0"/>
              <a:t>السياسة الأمنية هي مجموعة من الأهداف الأمنية للشركة والتي تشمل قواعد السلوك الوظيفي للمستخدمين ومدراء النظم وتحدد متطلبات النظام. ومنها: </a:t>
            </a:r>
          </a:p>
          <a:p>
            <a:pPr lvl="0"/>
            <a:r>
              <a:rPr lang="ar-EG" sz="2800" b="1" u="sng" dirty="0"/>
              <a:t>سياسات تعريف الهوية والمصادقة</a:t>
            </a:r>
            <a:r>
              <a:rPr lang="ar-EG" sz="2800" b="1" dirty="0"/>
              <a:t> </a:t>
            </a:r>
            <a:r>
              <a:rPr lang="ar-EG" sz="2800" dirty="0"/>
              <a:t>– وتحدد الأشخاص أصحاب الصلاحيات وهم من يستطيعون الوصول لموارد الشبكة، </a:t>
            </a:r>
          </a:p>
          <a:p>
            <a:pPr lvl="0"/>
            <a:r>
              <a:rPr lang="ar-EG" sz="2800" b="1" u="sng" dirty="0"/>
              <a:t>سياسات كلمة المرور</a:t>
            </a:r>
            <a:r>
              <a:rPr lang="ar-EG" sz="2800" b="1" dirty="0"/>
              <a:t> </a:t>
            </a:r>
            <a:r>
              <a:rPr lang="ar-EG" sz="2800" dirty="0"/>
              <a:t>– تؤكد على أن كلمات المرور تحقق الحد الأدنى من المتطلبات ويتم تغيرها بشكل دوري. </a:t>
            </a:r>
            <a:endParaRPr lang="en-US" sz="2800" dirty="0"/>
          </a:p>
          <a:p>
            <a:pPr lvl="0"/>
            <a:r>
              <a:rPr lang="ar-EG" sz="2800" b="1" u="sng" dirty="0"/>
              <a:t>سياسة الاستخدام المقبول </a:t>
            </a:r>
            <a:r>
              <a:rPr lang="en-US" sz="2800" u="sng" dirty="0"/>
              <a:t>Acceptance Use Policy (AUP)</a:t>
            </a:r>
            <a:r>
              <a:rPr lang="ar-EG" sz="2800" dirty="0"/>
              <a:t> – تحدد موارد الشبكة وكيفية استخدامها بالطريقة المقبولة لدى الشركة. ويمكن أن تحدد أيضا عواقب مخالفة السياسات. </a:t>
            </a:r>
            <a:endParaRPr lang="en-US" sz="2800" dirty="0"/>
          </a:p>
          <a:p>
            <a:pPr lvl="0"/>
            <a:r>
              <a:rPr lang="ar-EG" sz="2800" b="1" u="sng" dirty="0"/>
              <a:t>التعامل مع الحوادث</a:t>
            </a:r>
            <a:r>
              <a:rPr lang="ar-EG" sz="2800" b="1" dirty="0"/>
              <a:t> </a:t>
            </a:r>
            <a:r>
              <a:rPr lang="ar-EG" sz="2800" dirty="0"/>
              <a:t>– وتصف كيف يمكن التصرف في حالة وجود حادث كهجوم شبكي أو اختراق امني. </a:t>
            </a:r>
            <a:endParaRPr lang="en-US" sz="2800" dirty="0"/>
          </a:p>
          <a:p>
            <a:pPr marL="0" indent="0" algn="just">
              <a:buNone/>
            </a:pPr>
            <a:endParaRPr lang="ar-EG" sz="2800" dirty="0"/>
          </a:p>
          <a:p>
            <a:pPr marL="0" indent="0" algn="just">
              <a:buNone/>
            </a:pPr>
            <a:endParaRPr lang="ar-EG" sz="1600" dirty="0"/>
          </a:p>
        </p:txBody>
      </p:sp>
    </p:spTree>
    <p:extLst>
      <p:ext uri="{BB962C8B-B14F-4D97-AF65-F5344CB8AC3E}">
        <p14:creationId xmlns:p14="http://schemas.microsoft.com/office/powerpoint/2010/main" val="307643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90800"/>
            <a:ext cx="7239000" cy="1143000"/>
          </a:xfrm>
        </p:spPr>
        <p:txBody>
          <a:bodyPr/>
          <a:lstStyle/>
          <a:p>
            <a:pPr algn="ctr" rtl="1"/>
            <a:r>
              <a:rPr lang="ar-EG" sz="7200" dirty="0"/>
              <a:t>الأسئلة </a:t>
            </a:r>
            <a:endParaRPr lang="en-US" sz="7200" dirty="0"/>
          </a:p>
        </p:txBody>
      </p:sp>
      <p:pic>
        <p:nvPicPr>
          <p:cNvPr id="7" name="Picture 6"/>
          <p:cNvPicPr>
            <a:picLocks noChangeAspect="1"/>
          </p:cNvPicPr>
          <p:nvPr/>
        </p:nvPicPr>
        <p:blipFill>
          <a:blip r:embed="rId3"/>
          <a:stretch>
            <a:fillRect/>
          </a:stretch>
        </p:blipFill>
        <p:spPr>
          <a:xfrm>
            <a:off x="7164288" y="16354"/>
            <a:ext cx="1934987" cy="1447800"/>
          </a:xfrm>
          <a:prstGeom prst="rect">
            <a:avLst/>
          </a:prstGeom>
          <a:effectLst>
            <a:softEdge rad="254000"/>
          </a:effectLst>
        </p:spPr>
      </p:pic>
      <p:sp>
        <p:nvSpPr>
          <p:cNvPr id="4" name="Slide Number Placeholder 3"/>
          <p:cNvSpPr>
            <a:spLocks noGrp="1"/>
          </p:cNvSpPr>
          <p:nvPr>
            <p:ph type="sldNum" sz="quarter" idx="11"/>
          </p:nvPr>
        </p:nvSpPr>
        <p:spPr/>
        <p:txBody>
          <a:bodyPr/>
          <a:lstStyle/>
          <a:p>
            <a:fld id="{5F36C9FC-DA22-1F47-8722-58727A1D436E}" type="slidenum">
              <a:rPr lang="en-US" smtClean="0"/>
              <a:pPr/>
              <a:t>29</a:t>
            </a:fld>
            <a:endParaRPr lang="en-US" dirty="0"/>
          </a:p>
        </p:txBody>
      </p:sp>
    </p:spTree>
    <p:extLst>
      <p:ext uri="{BB962C8B-B14F-4D97-AF65-F5344CB8AC3E}">
        <p14:creationId xmlns:p14="http://schemas.microsoft.com/office/powerpoint/2010/main" val="295002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8FE7A5CE-7E56-44D2-87E5-33167959E1BB}"/>
              </a:ext>
            </a:extLst>
          </p:cNvPr>
          <p:cNvGraphicFramePr>
            <a:graphicFrameLocks/>
          </p:cNvGraphicFramePr>
          <p:nvPr>
            <p:extLst>
              <p:ext uri="{D42A27DB-BD31-4B8C-83A1-F6EECF244321}">
                <p14:modId xmlns:p14="http://schemas.microsoft.com/office/powerpoint/2010/main" val="2730046260"/>
              </p:ext>
            </p:extLst>
          </p:nvPr>
        </p:nvGraphicFramePr>
        <p:xfrm>
          <a:off x="137161" y="1295401"/>
          <a:ext cx="5400041" cy="4548980"/>
        </p:xfrm>
        <a:graphic>
          <a:graphicData uri="http://schemas.openxmlformats.org/presentationml/2006/ole">
            <mc:AlternateContent xmlns:mc="http://schemas.openxmlformats.org/markup-compatibility/2006">
              <mc:Choice xmlns:v="urn:schemas-microsoft-com:vml" Requires="v">
                <p:oleObj spid="_x0000_s1026" name="Bitmap Image" r:id="rId4" imgW="2172945" imgH="1695556" progId="Paint.Picture">
                  <p:embed/>
                </p:oleObj>
              </mc:Choice>
              <mc:Fallback>
                <p:oleObj name="Bitmap Image" r:id="rId4" imgW="2172945" imgH="1695556" progId="Paint.Picture">
                  <p:embed/>
                  <p:pic>
                    <p:nvPicPr>
                      <p:cNvPr id="6" name="Object 5">
                        <a:extLst>
                          <a:ext uri="{FF2B5EF4-FFF2-40B4-BE49-F238E27FC236}">
                            <a16:creationId xmlns:a16="http://schemas.microsoft.com/office/drawing/2014/main" id="{8FE7A5CE-7E56-44D2-87E5-33167959E1BB}"/>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1" y="1295401"/>
                        <a:ext cx="5400041" cy="4548980"/>
                      </a:xfrm>
                      <a:prstGeom prst="rect">
                        <a:avLst/>
                      </a:prstGeom>
                      <a:solidFill>
                        <a:srgbClr val="FFFFFF"/>
                      </a:solidFill>
                      <a:ln>
                        <a:noFill/>
                      </a:ln>
                    </p:spPr>
                  </p:pic>
                </p:oleObj>
              </mc:Fallback>
            </mc:AlternateContent>
          </a:graphicData>
        </a:graphic>
      </p:graphicFrame>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pPr algn="r" rtl="1"/>
            <a:r>
              <a:rPr lang="ar-EG" b="1" dirty="0"/>
              <a:t>مكعب </a:t>
            </a:r>
            <a:r>
              <a:rPr lang="ar-EG" b="1" dirty="0" err="1"/>
              <a:t>ماكومبر</a:t>
            </a:r>
            <a:endParaRPr lang="en-US"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5410200" y="1295401"/>
            <a:ext cx="3276600" cy="4830763"/>
          </a:xfrm>
        </p:spPr>
        <p:txBody>
          <a:bodyPr/>
          <a:lstStyle/>
          <a:p>
            <a:pPr algn="r" rtl="1"/>
            <a:r>
              <a:rPr lang="ar-EG" dirty="0"/>
              <a:t>ابتكر جون </a:t>
            </a:r>
            <a:r>
              <a:rPr lang="ar-EG" dirty="0" err="1"/>
              <a:t>ماكومبر</a:t>
            </a:r>
            <a:r>
              <a:rPr lang="ar-EG" dirty="0"/>
              <a:t> </a:t>
            </a:r>
            <a:r>
              <a:rPr lang="en-US" dirty="0"/>
              <a:t>John </a:t>
            </a:r>
            <a:r>
              <a:rPr lang="en-US" dirty="0" err="1"/>
              <a:t>McCumber</a:t>
            </a:r>
            <a:r>
              <a:rPr lang="en-US" dirty="0"/>
              <a:t> </a:t>
            </a:r>
            <a:r>
              <a:rPr lang="ar-EG" dirty="0"/>
              <a:t>مكعب أمن المعلومات ليكون إطارا عاما يشمل كل احتياجات نظم المعلومات الأمنية. ويشبه هذا المكعب مكعب روبيك المشهور،</a:t>
            </a:r>
            <a:endParaRPr lang="en-US"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fld id="{5F36C9FC-DA22-1F47-8722-58727A1D436E}" type="slidenum">
              <a:rPr lang="en-US" smtClean="0"/>
              <a:pPr/>
              <a:t>3</a:t>
            </a:fld>
            <a:endParaRPr lang="en-US" dirty="0"/>
          </a:p>
        </p:txBody>
      </p:sp>
    </p:spTree>
    <p:extLst>
      <p:ext uri="{BB962C8B-B14F-4D97-AF65-F5344CB8AC3E}">
        <p14:creationId xmlns:p14="http://schemas.microsoft.com/office/powerpoint/2010/main" val="82911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مكعب </a:t>
            </a:r>
            <a:r>
              <a:rPr lang="ar-EG" b="1" dirty="0" err="1"/>
              <a:t>ماكومبر</a:t>
            </a:r>
            <a:endParaRPr lang="en-US" b="1" dirty="0"/>
          </a:p>
        </p:txBody>
      </p:sp>
      <p:sp>
        <p:nvSpPr>
          <p:cNvPr id="3" name="Content Placeholder 2"/>
          <p:cNvSpPr>
            <a:spLocks noGrp="1"/>
          </p:cNvSpPr>
          <p:nvPr>
            <p:ph idx="1"/>
          </p:nvPr>
        </p:nvSpPr>
        <p:spPr/>
        <p:txBody>
          <a:bodyPr/>
          <a:lstStyle/>
          <a:p>
            <a:pPr marL="0" indent="0" algn="r" rtl="1">
              <a:buNone/>
            </a:pPr>
            <a:r>
              <a:rPr lang="ar-EG" dirty="0"/>
              <a:t>يحتوى المكعب على ثلاث محاور رئيسية وهي </a:t>
            </a:r>
            <a:endParaRPr lang="en-US" dirty="0"/>
          </a:p>
          <a:p>
            <a:pPr lvl="0" algn="r" rtl="1"/>
            <a:r>
              <a:rPr lang="ar-EG" dirty="0"/>
              <a:t>محور مبادئ أمن المعلومات، ويعرف أيضا بمثلث الحماية الأمنية </a:t>
            </a:r>
            <a:r>
              <a:rPr lang="en-US" dirty="0"/>
              <a:t>CIA Triad</a:t>
            </a:r>
          </a:p>
          <a:p>
            <a:pPr lvl="0" algn="r" rtl="1"/>
            <a:r>
              <a:rPr lang="ar-EG" dirty="0"/>
              <a:t>محور حالة البيانات</a:t>
            </a:r>
            <a:endParaRPr lang="en-US" dirty="0"/>
          </a:p>
          <a:p>
            <a:pPr lvl="0" algn="r" rtl="1"/>
            <a:r>
              <a:rPr lang="ar-EG" dirty="0"/>
              <a:t>محور أدوات الحماية</a:t>
            </a:r>
            <a:endParaRPr lang="en-US" dirty="0"/>
          </a:p>
          <a:p>
            <a:pPr marL="0" indent="0" algn="r" rtl="1">
              <a:buNone/>
            </a:pPr>
            <a:r>
              <a:rPr lang="en-US" dirty="0"/>
              <a:t> </a:t>
            </a:r>
            <a:r>
              <a:rPr lang="ar-EG" dirty="0"/>
              <a:t>وتقاطع الثلاث محاور معا يعطي </a:t>
            </a:r>
            <a:r>
              <a:rPr lang="en-US" dirty="0"/>
              <a:t>3</a:t>
            </a:r>
            <a:r>
              <a:rPr lang="ar-EG" dirty="0"/>
              <a:t> × </a:t>
            </a:r>
            <a:r>
              <a:rPr lang="en-US" dirty="0"/>
              <a:t>3</a:t>
            </a:r>
            <a:r>
              <a:rPr lang="ar-EG" dirty="0"/>
              <a:t> × </a:t>
            </a:r>
            <a:r>
              <a:rPr lang="en-US" dirty="0"/>
              <a:t>3</a:t>
            </a:r>
            <a:r>
              <a:rPr lang="ar-EG" dirty="0"/>
              <a:t> = </a:t>
            </a:r>
            <a:r>
              <a:rPr lang="en-US" dirty="0"/>
              <a:t>27 </a:t>
            </a:r>
            <a:r>
              <a:rPr lang="ar-EG" dirty="0"/>
              <a:t>خلية. والتي تعبر عن المجالات المختلفة التي يجب الاحتياط لها عند الإشارة إلى أي نظام امني معلوماتي</a:t>
            </a:r>
            <a:endParaRPr lang="en-US" dirty="0"/>
          </a:p>
        </p:txBody>
      </p:sp>
    </p:spTree>
    <p:extLst>
      <p:ext uri="{BB962C8B-B14F-4D97-AF65-F5344CB8AC3E}">
        <p14:creationId xmlns:p14="http://schemas.microsoft.com/office/powerpoint/2010/main" val="81201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sz="3600" b="1" dirty="0"/>
              <a:t>1 محور مبادئ أمن المعلومات </a:t>
            </a:r>
            <a:endParaRPr lang="en-US" sz="3600" b="1" dirty="0"/>
          </a:p>
        </p:txBody>
      </p:sp>
      <p:sp>
        <p:nvSpPr>
          <p:cNvPr id="3" name="Content Placeholder 2"/>
          <p:cNvSpPr>
            <a:spLocks noGrp="1"/>
          </p:cNvSpPr>
          <p:nvPr>
            <p:ph idx="1"/>
          </p:nvPr>
        </p:nvSpPr>
        <p:spPr>
          <a:xfrm>
            <a:off x="2514600" y="1295401"/>
            <a:ext cx="6172200" cy="4830763"/>
          </a:xfrm>
        </p:spPr>
        <p:txBody>
          <a:bodyPr/>
          <a:lstStyle/>
          <a:p>
            <a:pPr marL="0" indent="0" algn="r" rtl="1">
              <a:buNone/>
            </a:pPr>
            <a:r>
              <a:rPr lang="ar-EG" dirty="0"/>
              <a:t>المبادئ الثلاث الرئيسية لأمن المعلومات هي السرية </a:t>
            </a:r>
            <a:r>
              <a:rPr lang="en-US" dirty="0"/>
              <a:t>Confidentiality </a:t>
            </a:r>
            <a:r>
              <a:rPr lang="ar-EG" dirty="0"/>
              <a:t>والتماسك </a:t>
            </a:r>
            <a:r>
              <a:rPr lang="en-US" dirty="0"/>
              <a:t>Integrity </a:t>
            </a:r>
            <a:r>
              <a:rPr lang="ar-EG" dirty="0"/>
              <a:t>والتوافر </a:t>
            </a:r>
            <a:r>
              <a:rPr lang="en-US" dirty="0"/>
              <a:t>Availability </a:t>
            </a:r>
            <a:r>
              <a:rPr lang="ar-EG" dirty="0"/>
              <a:t>وتختصر إلى </a:t>
            </a:r>
            <a:r>
              <a:rPr lang="en-US" dirty="0"/>
              <a:t>CIA Triad </a:t>
            </a:r>
            <a:r>
              <a:rPr lang="ar-EG" dirty="0"/>
              <a:t>بمعنى مثلث الحماية الأمنية. </a:t>
            </a:r>
          </a:p>
          <a:p>
            <a:pPr algn="r" rtl="1"/>
            <a:r>
              <a:rPr lang="ar-EG" dirty="0"/>
              <a:t>مثلث الحماية الأمنية، يحتوى على ثلاثة أضلاع، هي ضلع التوافر وضلع التماسك وضلع السرية.</a:t>
            </a:r>
            <a:endParaRPr lang="en-US" dirty="0"/>
          </a:p>
          <a:p>
            <a:pPr algn="r" rtl="1"/>
            <a:r>
              <a:rPr lang="en-US" dirty="0"/>
              <a:t> </a:t>
            </a:r>
            <a:r>
              <a:rPr lang="ar-EG" dirty="0"/>
              <a:t>وفي منتصف المثلث توجد الممتلكات المعلوماتية وهي التي يراد حمايتها. </a:t>
            </a:r>
            <a:endParaRPr lang="en-US" dirty="0"/>
          </a:p>
        </p:txBody>
      </p:sp>
      <p:graphicFrame>
        <p:nvGraphicFramePr>
          <p:cNvPr id="5" name="Object 4">
            <a:extLst>
              <a:ext uri="{FF2B5EF4-FFF2-40B4-BE49-F238E27FC236}">
                <a16:creationId xmlns:a16="http://schemas.microsoft.com/office/drawing/2014/main" id="{4934C2A1-A4FC-413F-A4E8-1302C932F9D3}"/>
              </a:ext>
            </a:extLst>
          </p:cNvPr>
          <p:cNvGraphicFramePr>
            <a:graphicFrameLocks/>
          </p:cNvGraphicFramePr>
          <p:nvPr>
            <p:extLst>
              <p:ext uri="{D42A27DB-BD31-4B8C-83A1-F6EECF244321}">
                <p14:modId xmlns:p14="http://schemas.microsoft.com/office/powerpoint/2010/main" val="3993107158"/>
              </p:ext>
            </p:extLst>
          </p:nvPr>
        </p:nvGraphicFramePr>
        <p:xfrm>
          <a:off x="0" y="2400300"/>
          <a:ext cx="3009900" cy="2857500"/>
        </p:xfrm>
        <a:graphic>
          <a:graphicData uri="http://schemas.openxmlformats.org/presentationml/2006/ole">
            <mc:AlternateContent xmlns:mc="http://schemas.openxmlformats.org/markup-compatibility/2006">
              <mc:Choice xmlns:v="urn:schemas-microsoft-com:vml" Requires="v">
                <p:oleObj spid="_x0000_s2050" name="Bitmap Image" r:id="rId4" imgW="1303420" imgH="1187860" progId="Paint.Picture">
                  <p:embed/>
                </p:oleObj>
              </mc:Choice>
              <mc:Fallback>
                <p:oleObj name="Bitmap Image" r:id="rId4" imgW="1303420" imgH="1187860" progId="Paint.Picture">
                  <p:embed/>
                  <p:pic>
                    <p:nvPicPr>
                      <p:cNvPr id="5" name="Object 4">
                        <a:extLst>
                          <a:ext uri="{FF2B5EF4-FFF2-40B4-BE49-F238E27FC236}">
                            <a16:creationId xmlns:a16="http://schemas.microsoft.com/office/drawing/2014/main" id="{4934C2A1-A4FC-413F-A4E8-1302C932F9D3}"/>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00300"/>
                        <a:ext cx="3009900" cy="2857500"/>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412589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600" b="1" dirty="0"/>
              <a:t>1. محور مبادئ أمن المعلومات: </a:t>
            </a:r>
            <a:r>
              <a:rPr lang="ar-EG" sz="2800" b="1" dirty="0"/>
              <a:t>الممتلكات المعلوماتية</a:t>
            </a:r>
            <a:r>
              <a:rPr lang="ar-EG" sz="2800" dirty="0"/>
              <a:t> </a:t>
            </a:r>
            <a:r>
              <a:rPr lang="ar-EG" sz="2000" b="1" dirty="0"/>
              <a:t> </a:t>
            </a:r>
            <a:endParaRPr lang="en-US" sz="3600" b="1" dirty="0"/>
          </a:p>
        </p:txBody>
      </p:sp>
      <p:sp>
        <p:nvSpPr>
          <p:cNvPr id="3" name="Content Placeholder 2"/>
          <p:cNvSpPr>
            <a:spLocks noGrp="1"/>
          </p:cNvSpPr>
          <p:nvPr>
            <p:ph idx="1"/>
          </p:nvPr>
        </p:nvSpPr>
        <p:spPr>
          <a:xfrm>
            <a:off x="228600" y="1295401"/>
            <a:ext cx="8458200" cy="4830763"/>
          </a:xfrm>
        </p:spPr>
        <p:txBody>
          <a:bodyPr/>
          <a:lstStyle/>
          <a:p>
            <a:pPr marL="0" indent="0" algn="just" rtl="1">
              <a:buNone/>
            </a:pPr>
            <a:r>
              <a:rPr lang="ar-EG" sz="2800" b="1" u="sng" dirty="0"/>
              <a:t>العتاد</a:t>
            </a:r>
            <a:r>
              <a:rPr lang="en-US" sz="2800" u="sng" dirty="0"/>
              <a:t>: </a:t>
            </a:r>
            <a:r>
              <a:rPr lang="ar-EG" sz="2800" dirty="0"/>
              <a:t>يتم حفظ العتاد من السرقة، يجب أن يتم مراقبة العتاد بكاميرات المراقبة والتحكم في الوصول لها باستخدام الأقفال الفيزيائية أو بصمة الأصابع. </a:t>
            </a:r>
          </a:p>
          <a:p>
            <a:pPr marL="0" indent="0" algn="just" rtl="1">
              <a:buNone/>
            </a:pPr>
            <a:r>
              <a:rPr lang="ar-EG" sz="2800" b="1" u="sng" dirty="0"/>
              <a:t>البرمجيات</a:t>
            </a:r>
            <a:r>
              <a:rPr lang="ar-EG" sz="2800" dirty="0"/>
              <a:t>: هناك طرق لحماية البرمجيات من النسخ بإعطاء تراخيص ومعاقبة من يستخدم البرامج دون ترخيص مع استخدام </a:t>
            </a:r>
            <a:r>
              <a:rPr lang="ar-EG" sz="2800" dirty="0" err="1"/>
              <a:t>الفوب</a:t>
            </a:r>
            <a:r>
              <a:rPr lang="ar-EG" sz="2800" dirty="0"/>
              <a:t> أو </a:t>
            </a:r>
            <a:r>
              <a:rPr lang="ar-EG" sz="2800" dirty="0" err="1"/>
              <a:t>الدونجل</a:t>
            </a:r>
            <a:r>
              <a:rPr lang="ar-EG" sz="2800" dirty="0"/>
              <a:t> </a:t>
            </a:r>
          </a:p>
          <a:p>
            <a:pPr marL="0" indent="0" algn="just" rtl="1">
              <a:buNone/>
            </a:pPr>
            <a:r>
              <a:rPr lang="ar-EG" sz="2800" b="1" u="sng" dirty="0"/>
              <a:t>البيانات</a:t>
            </a:r>
            <a:r>
              <a:rPr lang="ar-EG" sz="2800" dirty="0"/>
              <a:t>: والبيانات هي الملفات المخزنة على الحاسب مثل ملفات الصوت والصورة والمستندات وملفات البرامج وقواعد البيانات (بيانات المستخدمين في الشركة وخارج الشركة). يمكن حفظ البيانات بتشفيرها. </a:t>
            </a:r>
          </a:p>
          <a:p>
            <a:pPr marL="0" indent="0" algn="just" rtl="1">
              <a:buNone/>
            </a:pPr>
            <a:r>
              <a:rPr lang="ar-EG" sz="2800" b="1" u="sng" dirty="0"/>
              <a:t>خطوط الاتصال</a:t>
            </a:r>
            <a:r>
              <a:rPr lang="ar-EG" sz="2800" b="1" dirty="0"/>
              <a:t>: </a:t>
            </a:r>
            <a:r>
              <a:rPr lang="ar-EG" sz="2800" dirty="0"/>
              <a:t>يجب حفظ خطوط الاتصال من التصنت عليها باستخدام عمليات الحفظ الفيزيائي للأسلاك من التآكل والفئران. </a:t>
            </a:r>
            <a:endParaRPr lang="ar-EG" sz="2400" dirty="0"/>
          </a:p>
          <a:p>
            <a:pPr marL="0" indent="0" algn="just" rtl="1">
              <a:buNone/>
            </a:pPr>
            <a:endParaRPr lang="ar-EG" sz="2800" dirty="0"/>
          </a:p>
          <a:p>
            <a:pPr marL="0" indent="0" algn="just" rtl="1">
              <a:buNone/>
            </a:pPr>
            <a:endParaRPr lang="ar-EG" sz="2800" dirty="0"/>
          </a:p>
          <a:p>
            <a:pPr marL="0" indent="0" algn="just" rtl="1">
              <a:buNone/>
            </a:pPr>
            <a:endParaRPr lang="en-US" sz="2800" dirty="0"/>
          </a:p>
        </p:txBody>
      </p:sp>
    </p:spTree>
    <p:extLst>
      <p:ext uri="{BB962C8B-B14F-4D97-AF65-F5344CB8AC3E}">
        <p14:creationId xmlns:p14="http://schemas.microsoft.com/office/powerpoint/2010/main" val="241077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حماية السرية</a:t>
            </a:r>
            <a:endParaRPr lang="en-US" sz="3200" b="1" dirty="0"/>
          </a:p>
        </p:txBody>
      </p:sp>
      <p:sp>
        <p:nvSpPr>
          <p:cNvPr id="3" name="Content Placeholder 2"/>
          <p:cNvSpPr>
            <a:spLocks noGrp="1"/>
          </p:cNvSpPr>
          <p:nvPr>
            <p:ph idx="1"/>
          </p:nvPr>
        </p:nvSpPr>
        <p:spPr>
          <a:xfrm>
            <a:off x="228600" y="1295401"/>
            <a:ext cx="8458200" cy="4830763"/>
          </a:xfrm>
        </p:spPr>
        <p:txBody>
          <a:bodyPr/>
          <a:lstStyle/>
          <a:p>
            <a:pPr marL="0" indent="0" algn="just" rtl="1">
              <a:buNone/>
            </a:pPr>
            <a:r>
              <a:rPr lang="ar-EG" sz="2800" dirty="0"/>
              <a:t>الطرق المستخدمة لحماية سرية البيانات يمكن تقسيمها إلى نطاقين عامين هما التشفير </a:t>
            </a:r>
            <a:r>
              <a:rPr lang="en-US" sz="2800" dirty="0"/>
              <a:t>Cryptography </a:t>
            </a:r>
            <a:r>
              <a:rPr lang="ar-EG" sz="2800" dirty="0"/>
              <a:t>والتحكم بالوصول </a:t>
            </a:r>
            <a:r>
              <a:rPr lang="en-US" sz="2800" dirty="0"/>
              <a:t>Access Control</a:t>
            </a:r>
            <a:endParaRPr lang="ar-EG" sz="2800" dirty="0"/>
          </a:p>
          <a:p>
            <a:pPr marL="0" indent="0" algn="just" rtl="1">
              <a:buNone/>
            </a:pPr>
            <a:endParaRPr lang="ar-EG" sz="2400" dirty="0"/>
          </a:p>
          <a:p>
            <a:pPr marL="0" indent="0" algn="just" rtl="1">
              <a:buNone/>
            </a:pPr>
            <a:r>
              <a:rPr lang="ar-EG" sz="2800" b="1" u="sng" dirty="0"/>
              <a:t>التشفير</a:t>
            </a:r>
            <a:r>
              <a:rPr lang="ar-EG" sz="2800" dirty="0"/>
              <a:t>: التشفير يعني تحويل البيانات المعلوماتية من بيانات مفهومة إلى بيانات غير مفهومة والعكس. </a:t>
            </a:r>
          </a:p>
          <a:p>
            <a:pPr marL="0" indent="0" algn="just" rtl="1">
              <a:buNone/>
            </a:pPr>
            <a:r>
              <a:rPr lang="ar-EG" sz="2800" b="1" u="sng" dirty="0"/>
              <a:t>التحكم بالوصول</a:t>
            </a:r>
            <a:r>
              <a:rPr lang="ar-EG" sz="2800" b="1" dirty="0"/>
              <a:t>: </a:t>
            </a:r>
            <a:r>
              <a:rPr lang="ar-EG" sz="2800" dirty="0"/>
              <a:t>التحكم بالوصول يعني تحجيم الوصول للملفات أو الحاسبات أو شبكات الحاسب أو قواعد البيانات ومنع الوصول إليها من أي شخص أو مورد إلا إذا أعطي الصلاحية لذلك. تتكون عملية التحكم بالوصول من ثلاث مراحل رئيسية هي </a:t>
            </a:r>
            <a:r>
              <a:rPr lang="ar-EG" sz="2800" b="1" dirty="0"/>
              <a:t>المصادقة</a:t>
            </a:r>
            <a:r>
              <a:rPr lang="ar-EG" sz="2800" dirty="0"/>
              <a:t> </a:t>
            </a:r>
            <a:r>
              <a:rPr lang="en-US" sz="2800" dirty="0"/>
              <a:t>Authentication </a:t>
            </a:r>
            <a:r>
              <a:rPr lang="ar-EG" sz="2800" b="1" dirty="0"/>
              <a:t>والمنح</a:t>
            </a:r>
            <a:r>
              <a:rPr lang="ar-EG" sz="2800" dirty="0"/>
              <a:t> </a:t>
            </a:r>
            <a:r>
              <a:rPr lang="en-US" sz="2800" dirty="0"/>
              <a:t>Authorization </a:t>
            </a:r>
            <a:r>
              <a:rPr lang="ar-EG" sz="2800" b="1" dirty="0"/>
              <a:t>والمتابعة</a:t>
            </a:r>
            <a:r>
              <a:rPr lang="ar-EG" sz="2800" dirty="0"/>
              <a:t> </a:t>
            </a:r>
            <a:r>
              <a:rPr lang="en-US" sz="2800" dirty="0"/>
              <a:t>Accounting</a:t>
            </a:r>
            <a:r>
              <a:rPr lang="ar-EG" sz="2800" dirty="0"/>
              <a:t> (مبدأ الثلاث </a:t>
            </a:r>
            <a:r>
              <a:rPr lang="ar-EG" sz="2800" dirty="0" err="1"/>
              <a:t>ميمات</a:t>
            </a:r>
            <a:r>
              <a:rPr lang="ar-EG" sz="2800" dirty="0"/>
              <a:t> "م </a:t>
            </a:r>
            <a:r>
              <a:rPr lang="ar-EG" sz="2800" dirty="0" err="1"/>
              <a:t>م</a:t>
            </a:r>
            <a:r>
              <a:rPr lang="ar-EG" sz="2800" dirty="0"/>
              <a:t> </a:t>
            </a:r>
            <a:r>
              <a:rPr lang="ar-EG" sz="2800" dirty="0" err="1"/>
              <a:t>م</a:t>
            </a:r>
            <a:r>
              <a:rPr lang="ar-EG" sz="2800" dirty="0"/>
              <a:t>" بالإنجليزية </a:t>
            </a:r>
            <a:r>
              <a:rPr lang="en-US" sz="2800" dirty="0"/>
              <a:t>AAA</a:t>
            </a:r>
            <a:r>
              <a:rPr lang="ar-EG" sz="2800" dirty="0"/>
              <a:t>) </a:t>
            </a:r>
          </a:p>
          <a:p>
            <a:pPr marL="0" indent="0" algn="just" rtl="1">
              <a:buNone/>
            </a:pPr>
            <a:endParaRPr lang="en-US" sz="2400" dirty="0"/>
          </a:p>
          <a:p>
            <a:pPr marL="0" indent="0" algn="just" rtl="1">
              <a:buNone/>
            </a:pPr>
            <a:endParaRPr lang="ar-EG" sz="2800" dirty="0"/>
          </a:p>
          <a:p>
            <a:pPr marL="0" indent="0" algn="just" rtl="1">
              <a:buNone/>
            </a:pPr>
            <a:endParaRPr lang="ar-EG" sz="2800" dirty="0"/>
          </a:p>
          <a:p>
            <a:pPr marL="0" indent="0" algn="just" rtl="1">
              <a:buNone/>
            </a:pPr>
            <a:endParaRPr lang="en-US" sz="2800" dirty="0"/>
          </a:p>
        </p:txBody>
      </p:sp>
    </p:spTree>
    <p:extLst>
      <p:ext uri="{BB962C8B-B14F-4D97-AF65-F5344CB8AC3E}">
        <p14:creationId xmlns:p14="http://schemas.microsoft.com/office/powerpoint/2010/main" val="131573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حماية التماسك</a:t>
            </a:r>
            <a:endParaRPr lang="en-US" sz="3200" b="1" dirty="0"/>
          </a:p>
        </p:txBody>
      </p:sp>
      <p:sp>
        <p:nvSpPr>
          <p:cNvPr id="3" name="Content Placeholder 2"/>
          <p:cNvSpPr>
            <a:spLocks noGrp="1"/>
          </p:cNvSpPr>
          <p:nvPr>
            <p:ph idx="1"/>
          </p:nvPr>
        </p:nvSpPr>
        <p:spPr>
          <a:xfrm>
            <a:off x="228600" y="1295401"/>
            <a:ext cx="8458200" cy="4830763"/>
          </a:xfrm>
        </p:spPr>
        <p:txBody>
          <a:bodyPr/>
          <a:lstStyle/>
          <a:p>
            <a:pPr algn="just" rtl="1"/>
            <a:r>
              <a:rPr lang="ar-EG" sz="2800" dirty="0"/>
              <a:t>الشيء المتماسك هو الشيء الذي لا تغيره الحوادث. فالصخرة أكثر تماسكا من الطمي.</a:t>
            </a:r>
          </a:p>
          <a:p>
            <a:pPr algn="just" rtl="1"/>
            <a:r>
              <a:rPr lang="ar-EG" sz="2800" dirty="0"/>
              <a:t>فإذا أرسلت اليسا إلى بوب ملف إلكتروني، يجب أن يصل الملف آمنا لبوب بلا تعديل</a:t>
            </a:r>
          </a:p>
          <a:p>
            <a:pPr algn="just" rtl="1"/>
            <a:r>
              <a:rPr lang="ar-EG" sz="2800" dirty="0"/>
              <a:t>وإذا كتبت اليسا ملفا على معالج النصوص وتركته على الحاسوب في الشركة، ورجعت إلى الملف في اليوم التالي يجب أن تجده كما كان. </a:t>
            </a:r>
          </a:p>
          <a:p>
            <a:pPr algn="just" rtl="1"/>
            <a:r>
              <a:rPr lang="ar-EG" sz="2800" b="1" dirty="0"/>
              <a:t>فحص التماسك </a:t>
            </a:r>
            <a:r>
              <a:rPr lang="en-US" sz="2800" dirty="0"/>
              <a:t>integrity check </a:t>
            </a:r>
            <a:r>
              <a:rPr lang="ar-EG" sz="2800" dirty="0"/>
              <a:t>هو طريقة لقياس مدى تناسق مجموعة من البيانات مثل بيانات الصوت والصورة والملفات</a:t>
            </a:r>
            <a:r>
              <a:rPr lang="ar-EG" sz="2400" dirty="0"/>
              <a:t>. </a:t>
            </a:r>
            <a:r>
              <a:rPr lang="ar-EG" sz="2800" dirty="0"/>
              <a:t>إذا يتم التأكد كل فترة من أن البيانات لم تتغير بشكل غير مقصود أو بشكل تخريبي متعمد.</a:t>
            </a:r>
            <a:endParaRPr lang="ar-EG" sz="2400" dirty="0"/>
          </a:p>
          <a:p>
            <a:pPr algn="just" rtl="1"/>
            <a:endParaRPr lang="en-US" sz="2000" dirty="0"/>
          </a:p>
          <a:p>
            <a:pPr marL="0" indent="0" algn="just" rtl="1">
              <a:buNone/>
            </a:pPr>
            <a:endParaRPr lang="ar-EG" sz="2400" dirty="0"/>
          </a:p>
          <a:p>
            <a:pPr marL="0" indent="0" algn="just" rtl="1">
              <a:buNone/>
            </a:pPr>
            <a:endParaRPr lang="ar-EG" sz="2400" dirty="0"/>
          </a:p>
          <a:p>
            <a:pPr marL="0" indent="0" algn="just" rtl="1">
              <a:buNone/>
            </a:pPr>
            <a:endParaRPr lang="en-US" sz="2400" dirty="0"/>
          </a:p>
        </p:txBody>
      </p:sp>
    </p:spTree>
    <p:extLst>
      <p:ext uri="{BB962C8B-B14F-4D97-AF65-F5344CB8AC3E}">
        <p14:creationId xmlns:p14="http://schemas.microsoft.com/office/powerpoint/2010/main" val="313759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20001" cy="1143000"/>
          </a:xfrm>
        </p:spPr>
        <p:txBody>
          <a:bodyPr/>
          <a:lstStyle/>
          <a:p>
            <a:pPr algn="r" rtl="1"/>
            <a:r>
              <a:rPr lang="ar-EG" sz="3200" b="1" dirty="0"/>
              <a:t>1. محور مبادئ أمن المعلومات: </a:t>
            </a:r>
            <a:r>
              <a:rPr lang="ar-EG" sz="2400" b="1" dirty="0"/>
              <a:t>طرق حماية التماسك</a:t>
            </a:r>
            <a:endParaRPr lang="en-US" sz="2400" b="1" dirty="0"/>
          </a:p>
        </p:txBody>
      </p:sp>
      <p:sp>
        <p:nvSpPr>
          <p:cNvPr id="3" name="Content Placeholder 2"/>
          <p:cNvSpPr>
            <a:spLocks noGrp="1"/>
          </p:cNvSpPr>
          <p:nvPr>
            <p:ph idx="1"/>
          </p:nvPr>
        </p:nvSpPr>
        <p:spPr>
          <a:xfrm>
            <a:off x="228600" y="1295401"/>
            <a:ext cx="8458200" cy="4830763"/>
          </a:xfrm>
        </p:spPr>
        <p:txBody>
          <a:bodyPr/>
          <a:lstStyle/>
          <a:p>
            <a:pPr marL="0" indent="0" algn="just" rtl="1">
              <a:buNone/>
            </a:pPr>
            <a:r>
              <a:rPr lang="ar-EG" sz="2800" b="1" u="sng" dirty="0"/>
              <a:t>1 الهاش </a:t>
            </a:r>
            <a:r>
              <a:rPr lang="en-US" sz="2800" b="1" u="sng" dirty="0"/>
              <a:t>Hash</a:t>
            </a:r>
            <a:r>
              <a:rPr lang="ar-EG" sz="2800" u="sng" dirty="0"/>
              <a:t>:</a:t>
            </a:r>
            <a:r>
              <a:rPr lang="ar-EG" sz="2800" dirty="0"/>
              <a:t> وفيه يتم التأكد من صحة البيانات باستخدام كود الهاش الخاص بتلك البيانات. فإذا وجد تطابق بين كود الهاش القديم وكود الهاش المحسوب تكون البيانات صحيحة بلا تعديل. </a:t>
            </a:r>
          </a:p>
          <a:p>
            <a:pPr algn="just" rtl="1"/>
            <a:r>
              <a:rPr lang="ar-EG" sz="2800" dirty="0"/>
              <a:t>أبسط دوال الهاش هو </a:t>
            </a:r>
            <a:r>
              <a:rPr lang="ar-EG" sz="2800" b="1" dirty="0"/>
              <a:t>التدقيق بالمجموع </a:t>
            </a:r>
            <a:r>
              <a:rPr lang="ar-EG" sz="2800" dirty="0"/>
              <a:t>(</a:t>
            </a:r>
            <a:r>
              <a:rPr lang="en-US" sz="2800" dirty="0"/>
              <a:t>checksum</a:t>
            </a:r>
            <a:r>
              <a:rPr lang="ar-EG" sz="2800" dirty="0"/>
              <a:t>) ويتم عن طريق جمع القيمة العددية للبيانات، ثم إرسال المجموع (المجموع يمثل كود الهاش) مع البيانات. عند المستقبل يتم حساب مجموع البيانات مرة أخرى فإذا وجد تطابق كانت البيانات صحيحة ولم يتم تعديلها في الطريق بين المرسل والمستقبل.</a:t>
            </a:r>
          </a:p>
          <a:p>
            <a:pPr algn="just" rtl="1"/>
            <a:r>
              <a:rPr lang="ar-EG" sz="2800" dirty="0"/>
              <a:t>من </a:t>
            </a:r>
            <a:r>
              <a:rPr lang="ar-EG" sz="2800" b="1" dirty="0"/>
              <a:t>دوال الهاش </a:t>
            </a:r>
            <a:r>
              <a:rPr lang="ar-EG" sz="2800" dirty="0"/>
              <a:t>المشهورة </a:t>
            </a:r>
            <a:r>
              <a:rPr lang="en-US" sz="2800" dirty="0"/>
              <a:t>MD5, SHA-1, SHA-256, SHA-512 </a:t>
            </a:r>
            <a:r>
              <a:rPr lang="ar-EG" sz="2800" dirty="0"/>
              <a:t>وتم بناء هذه الخوارزميات على أسس رياضية معقدة. </a:t>
            </a:r>
            <a:endParaRPr lang="en-US" sz="1400" dirty="0"/>
          </a:p>
          <a:p>
            <a:pPr marL="0" indent="0" algn="just" rtl="1">
              <a:buNone/>
            </a:pPr>
            <a:endParaRPr lang="ar-EG" sz="2000" dirty="0"/>
          </a:p>
          <a:p>
            <a:pPr marL="0" indent="0" algn="just" rtl="1">
              <a:buNone/>
            </a:pPr>
            <a:endParaRPr lang="ar-EG" sz="2000" dirty="0"/>
          </a:p>
          <a:p>
            <a:pPr marL="0" indent="0" algn="just" rtl="1">
              <a:buNone/>
            </a:pPr>
            <a:endParaRPr lang="en-US" sz="2000" dirty="0"/>
          </a:p>
        </p:txBody>
      </p:sp>
    </p:spTree>
    <p:extLst>
      <p:ext uri="{BB962C8B-B14F-4D97-AF65-F5344CB8AC3E}">
        <p14:creationId xmlns:p14="http://schemas.microsoft.com/office/powerpoint/2010/main" val="3792233126"/>
      </p:ext>
    </p:extLst>
  </p:cSld>
  <p:clrMapOvr>
    <a:masterClrMapping/>
  </p:clrMapOvr>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20999</TotalTime>
  <Words>1993</Words>
  <Application>Microsoft Office PowerPoint</Application>
  <PresentationFormat>On-screen Show (4:3)</PresentationFormat>
  <Paragraphs>163</Paragraphs>
  <Slides>29</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ＭＳ Ｐゴシック</vt:lpstr>
      <vt:lpstr>Arial</vt:lpstr>
      <vt:lpstr>Calibri</vt:lpstr>
      <vt:lpstr>Times New Roman</vt:lpstr>
      <vt:lpstr>UNR</vt:lpstr>
      <vt:lpstr>Bitmap Image</vt:lpstr>
      <vt:lpstr>أمن الحاسبات والمعلومات  الفصل الثاني: مكعب أمن المعلومات</vt:lpstr>
      <vt:lpstr>محتوى الفصل الثاني</vt:lpstr>
      <vt:lpstr>مكعب ماكومبر</vt:lpstr>
      <vt:lpstr>مكعب ماكومبر</vt:lpstr>
      <vt:lpstr>1 محور مبادئ أمن المعلومات </vt:lpstr>
      <vt:lpstr>1. محور مبادئ أمن المعلومات: الممتلكات المعلوماتية  </vt:lpstr>
      <vt:lpstr>1. محور مبادئ أمن المعلومات: حماية السرية</vt:lpstr>
      <vt:lpstr>1. محور مبادئ أمن المعلومات: حماية التماسك</vt:lpstr>
      <vt:lpstr>1. محور مبادئ أمن المعلومات: طرق حماية التماسك</vt:lpstr>
      <vt:lpstr>1. محور مبادئ أمن المعلومات: طرق حماية التماسك</vt:lpstr>
      <vt:lpstr>1. محور مبادئ أمن المعلومات: طرق حماية التماسك</vt:lpstr>
      <vt:lpstr>1. محور مبادئ أمن المعلومات: طرق حماية التماسك</vt:lpstr>
      <vt:lpstr>تمرين عملي – النسخ الاحتياطي في ويندوز</vt:lpstr>
      <vt:lpstr>1. محور مبادئ أمن المعلومات: الحاجة للتماسك</vt:lpstr>
      <vt:lpstr>1. محور مبادئ أمن المعلومات: التوافر</vt:lpstr>
      <vt:lpstr>1. محور مبادئ أمن المعلومات: طرق حماية التوافر</vt:lpstr>
      <vt:lpstr>1. محور مبادئ أمن المعلومات: طرق حماية التوافر</vt:lpstr>
      <vt:lpstr>1. محور مبادئ أمن المعلومات: طرق حماية التوافر</vt:lpstr>
      <vt:lpstr>2. محور حالة البيانات</vt:lpstr>
      <vt:lpstr>2. محور حالة البيانات</vt:lpstr>
      <vt:lpstr>2. محور حالة البيانات: البيانات الثابتة (طرق التخزين)</vt:lpstr>
      <vt:lpstr>2. محور حالة البيانات: البيانات الثابتة (طرق التخزين)</vt:lpstr>
      <vt:lpstr>2. محور حالة البيانات: البيانات المتنقلة</vt:lpstr>
      <vt:lpstr>2. محور حالة البيانات: البيانات أثناء المعالجة</vt:lpstr>
      <vt:lpstr>3. محور أدوات الحماية</vt:lpstr>
      <vt:lpstr>3. محور أدوات الحماية – التقنيات</vt:lpstr>
      <vt:lpstr>3. محور أدوات الحماية – الأشخاص</vt:lpstr>
      <vt:lpstr>3. محور أدوات الحماية – السياسات</vt:lpstr>
      <vt:lpstr>الأسئلة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Brown;Mehmet Gunes</dc:creator>
  <cp:lastModifiedBy>Osama hosam elde</cp:lastModifiedBy>
  <cp:revision>288</cp:revision>
  <cp:lastPrinted>2016-10-01T08:00:18Z</cp:lastPrinted>
  <dcterms:created xsi:type="dcterms:W3CDTF">2011-10-14T10:21:07Z</dcterms:created>
  <dcterms:modified xsi:type="dcterms:W3CDTF">2019-01-27T18:49:53Z</dcterms:modified>
</cp:coreProperties>
</file>