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32"/>
  </p:notesMasterIdLst>
  <p:handoutMasterIdLst>
    <p:handoutMasterId r:id="rId33"/>
  </p:handoutMasterIdLst>
  <p:sldIdLst>
    <p:sldId id="383" r:id="rId2"/>
    <p:sldId id="431" r:id="rId3"/>
    <p:sldId id="436" r:id="rId4"/>
    <p:sldId id="437" r:id="rId5"/>
    <p:sldId id="438" r:id="rId6"/>
    <p:sldId id="480" r:id="rId7"/>
    <p:sldId id="479" r:id="rId8"/>
    <p:sldId id="482" r:id="rId9"/>
    <p:sldId id="484" r:id="rId10"/>
    <p:sldId id="486" r:id="rId11"/>
    <p:sldId id="487" r:id="rId12"/>
    <p:sldId id="488" r:id="rId13"/>
    <p:sldId id="494" r:id="rId14"/>
    <p:sldId id="495" r:id="rId15"/>
    <p:sldId id="489" r:id="rId16"/>
    <p:sldId id="490" r:id="rId17"/>
    <p:sldId id="491" r:id="rId18"/>
    <p:sldId id="492" r:id="rId19"/>
    <p:sldId id="493" r:id="rId20"/>
    <p:sldId id="497" r:id="rId21"/>
    <p:sldId id="498" r:id="rId22"/>
    <p:sldId id="499" r:id="rId23"/>
    <p:sldId id="501" r:id="rId24"/>
    <p:sldId id="500" r:id="rId25"/>
    <p:sldId id="496" r:id="rId26"/>
    <p:sldId id="503" r:id="rId27"/>
    <p:sldId id="502" r:id="rId28"/>
    <p:sldId id="504" r:id="rId29"/>
    <p:sldId id="505" r:id="rId30"/>
    <p:sldId id="435" r:id="rId31"/>
  </p:sldIdLst>
  <p:sldSz cx="9144000" cy="6858000" type="screen4x3"/>
  <p:notesSz cx="6735763" cy="9866313"/>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CC"/>
    <a:srgbClr val="CC9900"/>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D9C0C1-C8CE-4FFF-AC5F-F4C1772702AE}" v="3" dt="2019-02-04T07:19:16.8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93" autoAdjust="0"/>
  </p:normalViewPr>
  <p:slideViewPr>
    <p:cSldViewPr>
      <p:cViewPr varScale="1">
        <p:scale>
          <a:sx n="58" d="100"/>
          <a:sy n="58" d="100"/>
        </p:scale>
        <p:origin x="798" y="6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604"/>
    </p:cViewPr>
  </p:sorterViewPr>
  <p:notesViewPr>
    <p:cSldViewPr>
      <p:cViewPr varScale="1">
        <p:scale>
          <a:sx n="115" d="100"/>
          <a:sy n="115" d="100"/>
        </p:scale>
        <p:origin x="-1888" y="-120"/>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hosam elde" userId="ab8f451e-a635-42ee-be12-e2dde55852bf" providerId="ADAL" clId="{6AD9C0C1-C8CE-4FFF-AC5F-F4C1772702AE}"/>
    <pc:docChg chg="modSld">
      <pc:chgData name="Osama hosam elde" userId="ab8f451e-a635-42ee-be12-e2dde55852bf" providerId="ADAL" clId="{6AD9C0C1-C8CE-4FFF-AC5F-F4C1772702AE}" dt="2019-02-04T07:19:16.800" v="2" actId="6549"/>
      <pc:docMkLst>
        <pc:docMk/>
      </pc:docMkLst>
      <pc:sldChg chg="modSp">
        <pc:chgData name="Osama hosam elde" userId="ab8f451e-a635-42ee-be12-e2dde55852bf" providerId="ADAL" clId="{6AD9C0C1-C8CE-4FFF-AC5F-F4C1772702AE}" dt="2019-02-04T07:19:16.800" v="2" actId="6549"/>
        <pc:sldMkLst>
          <pc:docMk/>
          <pc:sldMk cId="2890394158" sldId="486"/>
        </pc:sldMkLst>
        <pc:spChg chg="mod">
          <ac:chgData name="Osama hosam elde" userId="ab8f451e-a635-42ee-be12-e2dde55852bf" providerId="ADAL" clId="{6AD9C0C1-C8CE-4FFF-AC5F-F4C1772702AE}" dt="2019-02-04T07:19:16.800" v="2" actId="6549"/>
          <ac:spMkLst>
            <pc:docMk/>
            <pc:sldMk cId="2890394158" sldId="486"/>
            <ac:spMk id="2048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608" cy="49365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4602" y="0"/>
            <a:ext cx="2919607" cy="493653"/>
          </a:xfrm>
          <a:prstGeom prst="rect">
            <a:avLst/>
          </a:prstGeom>
        </p:spPr>
        <p:txBody>
          <a:bodyPr vert="horz" lIns="91440" tIns="45720" rIns="91440" bIns="45720" rtlCol="0"/>
          <a:lstStyle>
            <a:lvl1pPr algn="r">
              <a:defRPr sz="1200"/>
            </a:lvl1pPr>
          </a:lstStyle>
          <a:p>
            <a:fld id="{A2568792-8993-4B45-85B2-5D46248C2113}" type="datetimeFigureOut">
              <a:rPr lang="en-US" smtClean="0"/>
              <a:pPr/>
              <a:t>2/4/2019</a:t>
            </a:fld>
            <a:endParaRPr lang="en-US"/>
          </a:p>
        </p:txBody>
      </p:sp>
      <p:sp>
        <p:nvSpPr>
          <p:cNvPr id="4" name="Footer Placeholder 3"/>
          <p:cNvSpPr>
            <a:spLocks noGrp="1"/>
          </p:cNvSpPr>
          <p:nvPr>
            <p:ph type="ftr" sz="quarter" idx="2"/>
          </p:nvPr>
        </p:nvSpPr>
        <p:spPr>
          <a:xfrm>
            <a:off x="0" y="9370976"/>
            <a:ext cx="2919608" cy="49365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4602" y="9370976"/>
            <a:ext cx="2919607" cy="493653"/>
          </a:xfrm>
          <a:prstGeom prst="rect">
            <a:avLst/>
          </a:prstGeom>
        </p:spPr>
        <p:txBody>
          <a:bodyPr vert="horz" lIns="91440" tIns="45720" rIns="91440" bIns="45720" rtlCol="0" anchor="b"/>
          <a:lstStyle>
            <a:lvl1pPr algn="r">
              <a:defRPr sz="1200"/>
            </a:lvl1pPr>
          </a:lstStyle>
          <a:p>
            <a:fld id="{673434A8-4FF5-49F4-9C58-D73D3B596A47}" type="slidenum">
              <a:rPr lang="en-US" smtClean="0"/>
              <a:pPr/>
              <a:t>‹#›</a:t>
            </a:fld>
            <a:endParaRPr lang="en-US"/>
          </a:p>
        </p:txBody>
      </p:sp>
    </p:spTree>
    <p:extLst>
      <p:ext uri="{BB962C8B-B14F-4D97-AF65-F5344CB8AC3E}">
        <p14:creationId xmlns:p14="http://schemas.microsoft.com/office/powerpoint/2010/main" val="357137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18831" cy="493316"/>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15374" y="0"/>
            <a:ext cx="2918831" cy="493316"/>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73577" y="4686499"/>
            <a:ext cx="5388610" cy="4439841"/>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9371285"/>
            <a:ext cx="2918831" cy="493316"/>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15374" y="9371285"/>
            <a:ext cx="2918831" cy="493316"/>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14670121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2080736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301542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1385068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3782510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1801486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177230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3985140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3665739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3127096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1459791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1529429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00751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3017859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4067687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4185385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2192866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795707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1335862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4068116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5486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2707492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1617992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1967692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2477319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Rectangle 5"/>
          <p:cNvSpPr/>
          <p:nvPr/>
        </p:nvSpPr>
        <p:spPr>
          <a:xfrm>
            <a:off x="0" y="838200"/>
            <a:ext cx="9144000" cy="1295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ctrTitle"/>
          </p:nvPr>
        </p:nvSpPr>
        <p:spPr>
          <a:xfrm>
            <a:off x="304800" y="685801"/>
            <a:ext cx="8610600" cy="1470025"/>
          </a:xfrm>
        </p:spPr>
        <p:txBody>
          <a:bodyPr/>
          <a:lstStyle>
            <a:lvl1pPr algn="r" rtl="1">
              <a:defRPr>
                <a:solidFill>
                  <a:srgbClr val="002E62"/>
                </a:solidFill>
              </a:defRPr>
            </a:lvl1pPr>
          </a:lstStyle>
          <a:p>
            <a:r>
              <a:rPr lang="en-US" dirty="0"/>
              <a:t>Click to edit Master title style</a:t>
            </a:r>
          </a:p>
        </p:txBody>
      </p:sp>
      <p:sp>
        <p:nvSpPr>
          <p:cNvPr id="3" name="Subtitle 2"/>
          <p:cNvSpPr>
            <a:spLocks noGrp="1"/>
          </p:cNvSpPr>
          <p:nvPr>
            <p:ph type="subTitle" idx="1"/>
          </p:nvPr>
        </p:nvSpPr>
        <p:spPr>
          <a:xfrm>
            <a:off x="4343400" y="3276601"/>
            <a:ext cx="4724400" cy="2590800"/>
          </a:xfrm>
        </p:spPr>
        <p:txBody>
          <a:bodyPr>
            <a:normAutofit/>
          </a:bodyPr>
          <a:lstStyle>
            <a:lvl1pPr marL="0" indent="0" algn="ctr" rtl="1">
              <a:buNone/>
              <a:defRPr sz="2800">
                <a:solidFill>
                  <a:schemeClr val="bg1"/>
                </a:solidFill>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lstStyle>
          <a:p>
            <a:r>
              <a:rPr lang="en-US" dirty="0"/>
              <a:t>Click to edit Master subtitle style</a:t>
            </a:r>
          </a:p>
        </p:txBody>
      </p:sp>
      <p:pic>
        <p:nvPicPr>
          <p:cNvPr id="9" name="Picture 8">
            <a:extLst>
              <a:ext uri="{FF2B5EF4-FFF2-40B4-BE49-F238E27FC236}">
                <a16:creationId xmlns:a16="http://schemas.microsoft.com/office/drawing/2014/main" id="{2B319033-4D5F-4084-9AE8-D8E3A4B478D5}"/>
              </a:ext>
            </a:extLst>
          </p:cNvPr>
          <p:cNvPicPr>
            <a:picLocks noChangeAspect="1"/>
          </p:cNvPicPr>
          <p:nvPr userDrawn="1"/>
        </p:nvPicPr>
        <p:blipFill>
          <a:blip r:embed="rId2"/>
          <a:stretch>
            <a:fillRect/>
          </a:stretch>
        </p:blipFill>
        <p:spPr>
          <a:xfrm>
            <a:off x="2667000" y="2174220"/>
            <a:ext cx="3810000" cy="4524372"/>
          </a:xfrm>
          <a:prstGeom prst="rect">
            <a:avLst/>
          </a:prstGeom>
        </p:spPr>
      </p:pic>
    </p:spTree>
    <p:extLst>
      <p:ext uri="{BB962C8B-B14F-4D97-AF65-F5344CB8AC3E}">
        <p14:creationId xmlns:p14="http://schemas.microsoft.com/office/powerpoint/2010/main" val="111028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solidFill>
                <a:schemeClr val="bg1"/>
              </a:solidFill>
            </a:endParaRPr>
          </a:p>
        </p:txBody>
      </p:sp>
      <p:sp>
        <p:nvSpPr>
          <p:cNvPr id="11" name="Rectangle 10">
            <a:extLst>
              <a:ext uri="{FF2B5EF4-FFF2-40B4-BE49-F238E27FC236}">
                <a16:creationId xmlns:a16="http://schemas.microsoft.com/office/drawing/2014/main" id="{1E597C66-A580-4396-BC07-B41DA72596C1}"/>
              </a:ext>
            </a:extLst>
          </p:cNvPr>
          <p:cNvSpPr/>
          <p:nvPr userDrawn="1"/>
        </p:nvSpPr>
        <p:spPr>
          <a:xfrm>
            <a:off x="0" y="-15873"/>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buFontTx/>
              <a:buNone/>
              <a:defRPr/>
            </a:pPr>
            <a:endParaRPr lang="en-US" dirty="0">
              <a:solidFill>
                <a:schemeClr val="bg1"/>
              </a:solidFill>
            </a:endParaRPr>
          </a:p>
        </p:txBody>
      </p:sp>
      <p:sp>
        <p:nvSpPr>
          <p:cNvPr id="5" name="Rectangle 4"/>
          <p:cNvSpPr/>
          <p:nvPr/>
        </p:nvSpPr>
        <p:spPr>
          <a:xfrm>
            <a:off x="0" y="33496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7" name="Rectangle 6"/>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2" name="Title 1"/>
          <p:cNvSpPr>
            <a:spLocks noGrp="1"/>
          </p:cNvSpPr>
          <p:nvPr>
            <p:ph type="title"/>
          </p:nvPr>
        </p:nvSpPr>
        <p:spPr>
          <a:xfrm>
            <a:off x="457200" y="76200"/>
            <a:ext cx="8534401" cy="1143000"/>
          </a:xfrm>
          <a:solidFill>
            <a:schemeClr val="tx2">
              <a:lumMod val="20000"/>
              <a:lumOff val="80000"/>
            </a:schemeClr>
          </a:solidFill>
        </p:spPr>
        <p:txBody>
          <a:bodyPr/>
          <a:lstStyle>
            <a:lvl1pPr algn="r" rtl="1">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7200" y="1295401"/>
            <a:ext cx="8229600" cy="4830763"/>
          </a:xfrm>
          <a:solidFill>
            <a:schemeClr val="bg1"/>
          </a:solidFill>
        </p:spPr>
        <p:txBody>
          <a:bodyPr/>
          <a:lstStyle>
            <a:lvl1pPr algn="r" rtl="1">
              <a:defRPr/>
            </a:lvl1pPr>
            <a:lvl2pPr algn="r" rtl="1">
              <a:defRPr/>
            </a:lvl2pPr>
            <a:lvl3pPr algn="r" rtl="1">
              <a:defRPr/>
            </a:lvl3pPr>
            <a:lvl4pPr algn="r" rtl="1">
              <a:defRPr/>
            </a:lvl4pPr>
            <a:lvl5pPr algn="r" rtl="1">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11"/>
          </p:nvPr>
        </p:nvSpPr>
        <p:spPr/>
        <p:txBody>
          <a:bodyPr/>
          <a:lstStyle>
            <a:lvl1pPr algn="r" eaLnBrk="0" hangingPunct="0">
              <a:defRPr>
                <a:solidFill>
                  <a:schemeClr val="bg1"/>
                </a:solidFill>
              </a:defRPr>
            </a:lvl1pPr>
          </a:lstStyle>
          <a:p>
            <a:fld id="{5F36C9FC-DA22-1F47-8722-58727A1D436E}" type="slidenum">
              <a:rPr lang="en-US" smtClean="0"/>
              <a:pPr/>
              <a:t>‹#›</a:t>
            </a:fld>
            <a:endParaRPr lang="en-US" dirty="0"/>
          </a:p>
        </p:txBody>
      </p:sp>
      <p:sp>
        <p:nvSpPr>
          <p:cNvPr id="8" name="Footer Placeholder 4"/>
          <p:cNvSpPr>
            <a:spLocks noGrp="1"/>
          </p:cNvSpPr>
          <p:nvPr>
            <p:ph type="ftr" sz="quarter" idx="10"/>
          </p:nvPr>
        </p:nvSpPr>
        <p:spPr/>
        <p:txBody>
          <a:bodyPr/>
          <a:lstStyle>
            <a:lvl1pPr>
              <a:defRPr sz="1200">
                <a:solidFill>
                  <a:schemeClr val="bg1"/>
                </a:solidFill>
              </a:defRPr>
            </a:lvl1pPr>
          </a:lstStyle>
          <a:p>
            <a:r>
              <a:rPr lang="ar-EG" dirty="0"/>
              <a:t>اعداد / دكتور أسامة حسام الدين</a:t>
            </a:r>
            <a:endParaRPr lang="en-US" dirty="0"/>
          </a:p>
        </p:txBody>
      </p:sp>
    </p:spTree>
    <p:extLst>
      <p:ext uri="{BB962C8B-B14F-4D97-AF65-F5344CB8AC3E}">
        <p14:creationId xmlns:p14="http://schemas.microsoft.com/office/powerpoint/2010/main" val="387577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19812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5" name="Rectangle 4"/>
          <p:cNvSpPr/>
          <p:nvPr/>
        </p:nvSpPr>
        <p:spPr>
          <a:xfrm>
            <a:off x="0" y="1981201"/>
            <a:ext cx="9144000" cy="1295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6" name="Rectangle 5"/>
          <p:cNvSpPr/>
          <p:nvPr/>
        </p:nvSpPr>
        <p:spPr>
          <a:xfrm>
            <a:off x="0" y="3276600"/>
            <a:ext cx="9144000" cy="35814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title"/>
          </p:nvPr>
        </p:nvSpPr>
        <p:spPr>
          <a:xfrm>
            <a:off x="722313" y="2338388"/>
            <a:ext cx="7772400" cy="1362075"/>
          </a:xfrm>
        </p:spPr>
        <p:txBody>
          <a:bodyPr anchor="t"/>
          <a:lstStyle>
            <a:lvl1pPr algn="r" rtl="1">
              <a:defRPr sz="4000" b="1" cap="none">
                <a:solidFill>
                  <a:srgbClr val="002E62"/>
                </a:solidFill>
              </a:defRPr>
            </a:lvl1pPr>
          </a:lstStyle>
          <a:p>
            <a:r>
              <a:rPr lang="en-US" dirty="0"/>
              <a:t>Click to edit Master title style</a:t>
            </a:r>
          </a:p>
        </p:txBody>
      </p:sp>
      <p:sp>
        <p:nvSpPr>
          <p:cNvPr id="3" name="Text Placeholder 2"/>
          <p:cNvSpPr>
            <a:spLocks noGrp="1"/>
          </p:cNvSpPr>
          <p:nvPr>
            <p:ph type="body" idx="1"/>
          </p:nvPr>
        </p:nvSpPr>
        <p:spPr>
          <a:xfrm>
            <a:off x="722313" y="838201"/>
            <a:ext cx="7772400" cy="1500187"/>
          </a:xfrm>
        </p:spPr>
        <p:txBody>
          <a:bodyPr anchor="b"/>
          <a:lstStyle>
            <a:lvl1pPr marL="0" indent="0" algn="r" rtl="1">
              <a:buNone/>
              <a:defRPr sz="2000">
                <a:solidFill>
                  <a:schemeClr val="tx2">
                    <a:lumMod val="75000"/>
                  </a:schemeClr>
                </a:solidFill>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274198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Rectangle 4"/>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buFontTx/>
              <a:buNone/>
              <a:defRPr/>
            </a:pPr>
            <a:endParaRPr lang="en-US" dirty="0">
              <a:solidFill>
                <a:schemeClr val="bg1"/>
              </a:solidFill>
            </a:endParaRPr>
          </a:p>
        </p:txBody>
      </p:sp>
      <p:sp>
        <p:nvSpPr>
          <p:cNvPr id="2" name="Rectangle 1"/>
          <p:cNvSpPr/>
          <p:nvPr/>
        </p:nvSpPr>
        <p:spPr>
          <a:xfrm>
            <a:off x="0" y="33496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3" name="Title 1"/>
          <p:cNvSpPr txBox="1">
            <a:spLocks/>
          </p:cNvSpPr>
          <p:nvPr/>
        </p:nvSpPr>
        <p:spPr>
          <a:xfrm>
            <a:off x="304800" y="76200"/>
            <a:ext cx="8686801" cy="1143000"/>
          </a:xfrm>
          <a:prstGeom prst="rect">
            <a:avLst/>
          </a:prstGeom>
          <a:solidFill>
            <a:schemeClr val="bg1">
              <a:lumMod val="85000"/>
            </a:schemeClr>
          </a:solidFill>
        </p:spPr>
        <p:txBody>
          <a:bodyPr lIns="91435" tIns="45718" rIns="91435" bIns="45718" anchor="ctr">
            <a:normAutofit/>
          </a:bodyPr>
          <a:lstStyle>
            <a:lvl1pPr algn="l">
              <a:defRPr>
                <a:solidFill>
                  <a:schemeClr val="bg1"/>
                </a:solidFill>
              </a:defRPr>
            </a:lvl1pPr>
          </a:lstStyle>
          <a:p>
            <a:pPr eaLnBrk="1" fontAlgn="auto" hangingPunct="1">
              <a:spcBef>
                <a:spcPct val="0"/>
              </a:spcBef>
              <a:spcAft>
                <a:spcPts val="0"/>
              </a:spcAft>
              <a:buFontTx/>
              <a:buNone/>
              <a:defRPr/>
            </a:pPr>
            <a:r>
              <a:rPr kumimoji="0" lang="en-US" sz="4400" dirty="0">
                <a:solidFill>
                  <a:schemeClr val="tx1"/>
                </a:solidFill>
                <a:latin typeface="+mj-lt"/>
                <a:ea typeface="+mj-ea"/>
                <a:cs typeface="+mj-cs"/>
              </a:rPr>
              <a:t>Click to edit Master title style</a:t>
            </a:r>
          </a:p>
        </p:txBody>
      </p:sp>
      <p:sp>
        <p:nvSpPr>
          <p:cNvPr id="6" name="Rectangle 5"/>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8" name="Slide Number Placeholder 5"/>
          <p:cNvSpPr>
            <a:spLocks noGrp="1"/>
          </p:cNvSpPr>
          <p:nvPr>
            <p:ph type="sldNum" sz="quarter" idx="11"/>
          </p:nvPr>
        </p:nvSpPr>
        <p:spPr/>
        <p:txBody>
          <a:bodyPr/>
          <a:lstStyle>
            <a:lvl1pPr algn="r" eaLnBrk="0" hangingPunct="0">
              <a:defRPr>
                <a:solidFill>
                  <a:schemeClr val="bg1"/>
                </a:solidFill>
              </a:defRPr>
            </a:lvl1pPr>
          </a:lstStyle>
          <a:p>
            <a:fld id="{A855AEC4-77F9-F44E-AF10-D517C4B655CE}" type="slidenum">
              <a:rPr lang="en-US" smtClean="0"/>
              <a:pPr/>
              <a:t>‹#›</a:t>
            </a:fld>
            <a:endParaRPr lang="en-US" dirty="0"/>
          </a:p>
        </p:txBody>
      </p:sp>
      <p:sp>
        <p:nvSpPr>
          <p:cNvPr id="7" name="Footer Placeholder 4"/>
          <p:cNvSpPr>
            <a:spLocks noGrp="1"/>
          </p:cNvSpPr>
          <p:nvPr>
            <p:ph type="ftr" sz="quarter" idx="10"/>
          </p:nvPr>
        </p:nvSpPr>
        <p:spPr>
          <a:xfrm>
            <a:off x="457200" y="6340476"/>
            <a:ext cx="5638800" cy="365125"/>
          </a:xfrm>
        </p:spPr>
        <p:txBody>
          <a:bodyPr/>
          <a:lstStyle>
            <a:lvl1pPr>
              <a:defRPr sz="1200">
                <a:solidFill>
                  <a:schemeClr val="bg1"/>
                </a:solidFill>
              </a:defRPr>
            </a:lvl1pPr>
          </a:lstStyle>
          <a:p>
            <a:r>
              <a:rPr lang="ar-EG" dirty="0"/>
              <a:t>إعداد / دكتور أسامة حسام الدين</a:t>
            </a:r>
            <a:endParaRPr lang="en-US" dirty="0"/>
          </a:p>
        </p:txBody>
      </p:sp>
    </p:spTree>
    <p:extLst>
      <p:ext uri="{BB962C8B-B14F-4D97-AF65-F5344CB8AC3E}">
        <p14:creationId xmlns:p14="http://schemas.microsoft.com/office/powerpoint/2010/main" val="214604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5365376" y="1573306"/>
            <a:ext cx="3653117" cy="2133600"/>
          </a:xfrm>
        </p:spPr>
        <p:txBody>
          <a:bodyPr anchor="b" anchorCtr="0"/>
          <a:lstStyle>
            <a:lvl1pPr algn="r" rtl="1">
              <a:defRPr/>
            </a:lvl1pPr>
          </a:lstStyle>
          <a:p>
            <a:r>
              <a:rPr lang="en-US" dirty="0"/>
              <a:t>Click to edit Master title style</a:t>
            </a:r>
            <a:endParaRPr dirty="0"/>
          </a:p>
        </p:txBody>
      </p:sp>
      <p:sp>
        <p:nvSpPr>
          <p:cNvPr id="3" name="Subtitle 2"/>
          <p:cNvSpPr>
            <a:spLocks noGrp="1"/>
          </p:cNvSpPr>
          <p:nvPr>
            <p:ph type="subTitle" idx="1"/>
          </p:nvPr>
        </p:nvSpPr>
        <p:spPr>
          <a:xfrm>
            <a:off x="5365376" y="3998259"/>
            <a:ext cx="3653117" cy="883024"/>
          </a:xfrm>
        </p:spPr>
        <p:txBody>
          <a:bodyPr/>
          <a:lstStyle>
            <a:lvl1pPr marL="0" indent="0" algn="r" rtl="1">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4" name="Date Placeholder 3"/>
          <p:cNvSpPr>
            <a:spLocks noGrp="1"/>
          </p:cNvSpPr>
          <p:nvPr>
            <p:ph type="dt" sz="half" idx="10"/>
          </p:nvPr>
        </p:nvSpPr>
        <p:spPr>
          <a:xfrm>
            <a:off x="6571129"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p:spPr>
        <p:txBody>
          <a:bodyPr/>
          <a:lstStyle>
            <a:lvl1pPr algn="ctr">
              <a:defRPr/>
            </a:lvl1pPr>
          </a:lstStyle>
          <a:p>
            <a:endParaRPr lang="en-US" dirty="0"/>
          </a:p>
        </p:txBody>
      </p:sp>
      <p:sp>
        <p:nvSpPr>
          <p:cNvPr id="18" name="Picture Placeholder 24"/>
          <p:cNvSpPr>
            <a:spLocks noGrp="1"/>
          </p:cNvSpPr>
          <p:nvPr>
            <p:ph type="pic" sz="quarter" idx="13"/>
          </p:nvPr>
        </p:nvSpPr>
        <p:spPr>
          <a:xfrm>
            <a:off x="241232" y="716992"/>
            <a:ext cx="4906459" cy="4852935"/>
          </a:xfrm>
          <a:prstGeom prst="ellipse">
            <a:avLst/>
          </a:prstGeom>
          <a:effectLst>
            <a:innerShdw blurRad="63500" dist="50800" dir="16200000">
              <a:prstClr val="black">
                <a:alpha val="30000"/>
              </a:prstClr>
            </a:innerShdw>
          </a:effectLst>
        </p:spPr>
        <p:txBody>
          <a:bodyPr>
            <a:normAutofit/>
          </a:bodyPr>
          <a:lstStyle>
            <a:lvl1pPr algn="r">
              <a:buNone/>
              <a:defRPr sz="1800"/>
            </a:lvl1pPr>
          </a:lstStyle>
          <a:p>
            <a:r>
              <a:rPr lang="en-US" dirty="0"/>
              <a:t>Click icon to add picture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rtl="1">
              <a:defRPr/>
            </a:lvl1pPr>
          </a:lstStyle>
          <a:p>
            <a:r>
              <a:rPr lang="en-US"/>
              <a:t>Click to edit Master title style</a:t>
            </a:r>
            <a:endParaRPr/>
          </a:p>
        </p:txBody>
      </p:sp>
      <p:sp>
        <p:nvSpPr>
          <p:cNvPr id="3" name="Date Placeholder 2"/>
          <p:cNvSpPr>
            <a:spLocks noGrp="1"/>
          </p:cNvSpPr>
          <p:nvPr>
            <p:ph type="dt" sz="half" idx="10"/>
          </p:nvPr>
        </p:nvSpPr>
        <p:spPr>
          <a:xfrm>
            <a:off x="6571129" y="6356350"/>
            <a:ext cx="2133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
        <p:nvSpPr>
          <p:cNvPr id="4" name="Footer Placeholder 3"/>
          <p:cNvSpPr>
            <a:spLocks noGrp="1"/>
          </p:cNvSpPr>
          <p:nvPr>
            <p:ph type="ftr" sz="quarter" idx="11"/>
          </p:nvPr>
        </p:nvSpPr>
        <p:spPr/>
        <p:txBody>
          <a:bodyPr/>
          <a:lstStyle/>
          <a:p>
            <a:r>
              <a:rPr lang="ar-EG" dirty="0"/>
              <a:t>أعداد / دكتور أسامة حسام الدين</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7200" y="6356351"/>
            <a:ext cx="5562600" cy="365125"/>
          </a:xfrm>
          <a:prstGeom prst="rect">
            <a:avLst/>
          </a:prstGeom>
        </p:spPr>
        <p:txBody>
          <a:bodyPr vert="horz" lIns="91435" tIns="45718" rIns="91435" bIns="45718" rtlCol="0" anchor="ctr"/>
          <a:lstStyle>
            <a:lvl1pPr algn="l">
              <a:buNone/>
              <a:defRPr kumimoji="0" sz="14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40476"/>
            <a:ext cx="2133600" cy="365125"/>
          </a:xfrm>
          <a:prstGeom prst="rect">
            <a:avLst/>
          </a:prstGeom>
        </p:spPr>
        <p:txBody>
          <a:bodyPr vert="horz" lIns="91435" tIns="45718" rIns="91435" bIns="45718" rtlCol="0" anchor="ctr"/>
          <a:lstStyle>
            <a:lvl1pPr algn="ctr" eaLnBrk="1" hangingPunct="1">
              <a:buNone/>
              <a:defRPr kumimoji="0" sz="1200">
                <a:solidFill>
                  <a:schemeClr val="tx1">
                    <a:tint val="75000"/>
                  </a:schemeClr>
                </a:solidFill>
              </a:defRPr>
            </a:lvl1pPr>
          </a:lstStyle>
          <a:p>
            <a:fld id="{A855AEC4-77F9-F44E-AF10-D517C4B655C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3" r:id="rId5"/>
    <p:sldLayoutId id="2147483695" r:id="rId6"/>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177" algn="ctr" rtl="0" eaLnBrk="1" fontAlgn="base" hangingPunct="1">
        <a:spcBef>
          <a:spcPct val="0"/>
        </a:spcBef>
        <a:spcAft>
          <a:spcPct val="0"/>
        </a:spcAft>
        <a:defRPr sz="4400">
          <a:solidFill>
            <a:schemeClr val="tx1"/>
          </a:solidFill>
          <a:latin typeface="Calibri" pitchFamily="34" charset="0"/>
        </a:defRPr>
      </a:lvl6pPr>
      <a:lvl7pPr marL="914353" algn="ctr" rtl="0" eaLnBrk="1" fontAlgn="base" hangingPunct="1">
        <a:spcBef>
          <a:spcPct val="0"/>
        </a:spcBef>
        <a:spcAft>
          <a:spcPct val="0"/>
        </a:spcAft>
        <a:defRPr sz="4400">
          <a:solidFill>
            <a:schemeClr val="tx1"/>
          </a:solidFill>
          <a:latin typeface="Calibri" pitchFamily="34" charset="0"/>
        </a:defRPr>
      </a:lvl7pPr>
      <a:lvl8pPr marL="1371530" algn="ctr" rtl="0" eaLnBrk="1" fontAlgn="base" hangingPunct="1">
        <a:spcBef>
          <a:spcPct val="0"/>
        </a:spcBef>
        <a:spcAft>
          <a:spcPct val="0"/>
        </a:spcAft>
        <a:defRPr sz="4400">
          <a:solidFill>
            <a:schemeClr val="tx1"/>
          </a:solidFill>
          <a:latin typeface="Calibri" pitchFamily="34" charset="0"/>
        </a:defRPr>
      </a:lvl8pPr>
      <a:lvl9pPr marL="1828706" algn="ctr" rtl="0" eaLnBrk="1" fontAlgn="base" hangingPunct="1">
        <a:spcBef>
          <a:spcPct val="0"/>
        </a:spcBef>
        <a:spcAft>
          <a:spcPct val="0"/>
        </a:spcAft>
        <a:defRPr sz="4400">
          <a:solidFill>
            <a:schemeClr val="tx1"/>
          </a:solidFill>
          <a:latin typeface="Calibri" pitchFamily="34" charset="0"/>
        </a:defRPr>
      </a:lvl9pPr>
    </p:titleStyle>
    <p:bodyStyle>
      <a:lvl1pPr marL="342882" indent="-342882"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12" indent="-285736"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2942" indent="-228588"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118"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295"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simonsingh.net/The_Black_Chamber/caesar.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990600" y="685801"/>
            <a:ext cx="8153400" cy="1470025"/>
          </a:xfrm>
        </p:spPr>
        <p:txBody>
          <a:bodyPr/>
          <a:lstStyle/>
          <a:p>
            <a:pPr algn="r" rtl="1"/>
            <a:r>
              <a:rPr lang="ar-EG" dirty="0"/>
              <a:t>أمن الحاسبات والمعلومات </a:t>
            </a:r>
            <a:br>
              <a:rPr lang="ar-EG" dirty="0"/>
            </a:br>
            <a:r>
              <a:rPr lang="ar-EG" dirty="0"/>
              <a:t>الفصل الثالث: </a:t>
            </a:r>
            <a:r>
              <a:rPr lang="ar-EG" b="1" dirty="0"/>
              <a:t>علم التعمية </a:t>
            </a:r>
            <a:r>
              <a:rPr lang="en-US" b="1" dirty="0"/>
              <a:t>Cryptography</a:t>
            </a:r>
          </a:p>
        </p:txBody>
      </p:sp>
      <p:sp>
        <p:nvSpPr>
          <p:cNvPr id="2" name="TextBox 1">
            <a:extLst>
              <a:ext uri="{FF2B5EF4-FFF2-40B4-BE49-F238E27FC236}">
                <a16:creationId xmlns:a16="http://schemas.microsoft.com/office/drawing/2014/main" id="{E470D27A-8DA9-432C-A46D-4D659E365F5F}"/>
              </a:ext>
            </a:extLst>
          </p:cNvPr>
          <p:cNvSpPr txBox="1"/>
          <p:nvPr/>
        </p:nvSpPr>
        <p:spPr>
          <a:xfrm>
            <a:off x="6172200" y="2438400"/>
            <a:ext cx="2971800" cy="1138773"/>
          </a:xfrm>
          <a:prstGeom prst="rect">
            <a:avLst/>
          </a:prstGeom>
          <a:noFill/>
        </p:spPr>
        <p:txBody>
          <a:bodyPr wrap="square" rtlCol="0">
            <a:spAutoFit/>
          </a:bodyPr>
          <a:lstStyle/>
          <a:p>
            <a:pPr algn="ctr"/>
            <a:r>
              <a:rPr lang="ar-EG" sz="2000" b="1" dirty="0"/>
              <a:t>إعداد الدكتور / أسامة حسام الدين</a:t>
            </a:r>
          </a:p>
          <a:p>
            <a:pPr algn="ctr"/>
            <a:endParaRPr lang="en-US" sz="2000" b="1" dirty="0"/>
          </a:p>
          <a:p>
            <a:pPr algn="ctr"/>
            <a:r>
              <a:rPr lang="ar-EG" sz="1400" b="1" dirty="0"/>
              <a:t>كلية علوم وهندسة الحاسبات </a:t>
            </a:r>
            <a:r>
              <a:rPr lang="ar-EG" sz="1400" b="1" dirty="0" err="1"/>
              <a:t>بينبع</a:t>
            </a:r>
            <a:endParaRPr lang="ar-EG" sz="1400" b="1" dirty="0"/>
          </a:p>
          <a:p>
            <a:pPr algn="ctr"/>
            <a:r>
              <a:rPr lang="ar-EG" sz="1400" b="1" dirty="0"/>
              <a:t>جامعة طيبة</a:t>
            </a:r>
            <a:endParaRPr lang="en-US" sz="1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ar-EG" altLang="en-US" dirty="0"/>
              <a:t>تمرين عملي</a:t>
            </a:r>
            <a:endParaRPr lang="en-US" altLang="en-US" dirty="0"/>
          </a:p>
        </p:txBody>
      </p:sp>
      <p:sp>
        <p:nvSpPr>
          <p:cNvPr id="20483" name="Content Placeholder 3"/>
          <p:cNvSpPr>
            <a:spLocks noGrp="1"/>
          </p:cNvSpPr>
          <p:nvPr>
            <p:ph idx="1"/>
          </p:nvPr>
        </p:nvSpPr>
        <p:spPr/>
        <p:txBody>
          <a:bodyPr/>
          <a:lstStyle/>
          <a:p>
            <a:pPr marL="0" indent="0">
              <a:buNone/>
            </a:pPr>
            <a:r>
              <a:rPr lang="en-US" altLang="en-US" dirty="0" err="1">
                <a:solidFill>
                  <a:srgbClr val="800000"/>
                </a:solidFill>
              </a:rPr>
              <a:t>wklv</a:t>
            </a:r>
            <a:r>
              <a:rPr lang="en-US" altLang="en-US" dirty="0">
                <a:solidFill>
                  <a:srgbClr val="800000"/>
                </a:solidFill>
              </a:rPr>
              <a:t> </a:t>
            </a:r>
            <a:r>
              <a:rPr lang="en-US" altLang="en-US" dirty="0" err="1">
                <a:solidFill>
                  <a:srgbClr val="800000"/>
                </a:solidFill>
              </a:rPr>
              <a:t>phvvdjh</a:t>
            </a:r>
            <a:r>
              <a:rPr lang="en-US" altLang="en-US" dirty="0">
                <a:solidFill>
                  <a:srgbClr val="800000"/>
                </a:solidFill>
              </a:rPr>
              <a:t> lv </a:t>
            </a:r>
            <a:r>
              <a:rPr lang="en-US" altLang="en-US" dirty="0" err="1">
                <a:solidFill>
                  <a:srgbClr val="800000"/>
                </a:solidFill>
              </a:rPr>
              <a:t>qrw</a:t>
            </a:r>
            <a:r>
              <a:rPr lang="en-US" altLang="en-US" dirty="0">
                <a:solidFill>
                  <a:srgbClr val="800000"/>
                </a:solidFill>
              </a:rPr>
              <a:t> </a:t>
            </a:r>
            <a:r>
              <a:rPr lang="en-US" altLang="en-US" dirty="0" err="1">
                <a:solidFill>
                  <a:srgbClr val="800000"/>
                </a:solidFill>
              </a:rPr>
              <a:t>wrr</a:t>
            </a:r>
            <a:r>
              <a:rPr lang="en-US" altLang="en-US" dirty="0">
                <a:solidFill>
                  <a:srgbClr val="800000"/>
                </a:solidFill>
              </a:rPr>
              <a:t> </a:t>
            </a:r>
            <a:r>
              <a:rPr lang="en-US" altLang="en-US" dirty="0" err="1">
                <a:solidFill>
                  <a:srgbClr val="800000"/>
                </a:solidFill>
              </a:rPr>
              <a:t>kdug</a:t>
            </a:r>
            <a:r>
              <a:rPr lang="en-US" altLang="en-US" dirty="0">
                <a:solidFill>
                  <a:srgbClr val="800000"/>
                </a:solidFill>
              </a:rPr>
              <a:t> </a:t>
            </a:r>
            <a:r>
              <a:rPr lang="en-US" altLang="en-US" dirty="0" err="1">
                <a:solidFill>
                  <a:srgbClr val="800000"/>
                </a:solidFill>
              </a:rPr>
              <a:t>wr</a:t>
            </a:r>
            <a:r>
              <a:rPr lang="en-US" altLang="en-US" dirty="0">
                <a:solidFill>
                  <a:srgbClr val="800000"/>
                </a:solidFill>
              </a:rPr>
              <a:t> </a:t>
            </a:r>
            <a:r>
              <a:rPr lang="en-US" altLang="en-US" dirty="0" err="1">
                <a:solidFill>
                  <a:srgbClr val="800000"/>
                </a:solidFill>
              </a:rPr>
              <a:t>euhdn</a:t>
            </a:r>
            <a:endParaRPr lang="en-US" altLang="en-US" dirty="0">
              <a:solidFill>
                <a:srgbClr val="800000"/>
              </a:solidFill>
            </a:endParaRPr>
          </a:p>
          <a:p>
            <a:pPr marL="0" indent="0">
              <a:buNone/>
            </a:pPr>
            <a:endParaRPr lang="en-US" altLang="en-US" dirty="0">
              <a:solidFill>
                <a:srgbClr val="800000"/>
              </a:solidFill>
            </a:endParaRPr>
          </a:p>
          <a:p>
            <a:pPr marL="514350" indent="-514350" eaLnBrk="1" hangingPunct="1">
              <a:buFont typeface="+mj-lt"/>
              <a:buAutoNum type="arabicPeriod"/>
            </a:pPr>
            <a:r>
              <a:rPr lang="ar-EG" altLang="en-US" dirty="0">
                <a:solidFill>
                  <a:srgbClr val="800000"/>
                </a:solidFill>
              </a:rPr>
              <a:t>جرب بشكل يدوي</a:t>
            </a:r>
          </a:p>
          <a:p>
            <a:pPr marL="514350" indent="-514350">
              <a:buFont typeface="+mj-lt"/>
              <a:buAutoNum type="arabicPeriod"/>
            </a:pPr>
            <a:r>
              <a:rPr lang="ar-EG" altLang="en-US" dirty="0">
                <a:solidFill>
                  <a:srgbClr val="800000"/>
                </a:solidFill>
              </a:rPr>
              <a:t>استخدم الأدوات المتاحة </a:t>
            </a:r>
            <a:r>
              <a:rPr lang="en-US" sz="2000" dirty="0">
                <a:solidFill>
                  <a:srgbClr val="0000FF"/>
                </a:solidFill>
                <a:latin typeface="Times New Roman" panose="02020603050405020304" pitchFamily="18" charset="0"/>
                <a:hlinkClick r:id="rId2"/>
              </a:rPr>
              <a:t>http://www.simonsingh.net/The_Black_Chamber/caesar.html</a:t>
            </a:r>
            <a:r>
              <a:rPr lang="ar-EG" sz="2000" dirty="0">
                <a:solidFill>
                  <a:srgbClr val="0000FF"/>
                </a:solidFill>
                <a:latin typeface="Times New Roman" panose="02020603050405020304" pitchFamily="18" charset="0"/>
              </a:rPr>
              <a:t> </a:t>
            </a:r>
            <a:endParaRPr lang="en-US" altLang="en-US" dirty="0">
              <a:solidFill>
                <a:srgbClr val="800000"/>
              </a:solidFill>
            </a:endParaRPr>
          </a:p>
          <a:p>
            <a:pPr eaLnBrk="1" hangingPunct="1"/>
            <a:endParaRPr lang="en-US" altLang="en-US" dirty="0"/>
          </a:p>
        </p:txBody>
      </p:sp>
      <p:sp>
        <p:nvSpPr>
          <p:cNvPr id="20485"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81368C40-5D1D-4063-A8A2-5F5578F4D73C}" type="slidenum">
              <a:rPr kumimoji="0" lang="en-US" altLang="en-US" sz="1200">
                <a:solidFill>
                  <a:schemeClr val="bg1"/>
                </a:solidFill>
              </a:rPr>
              <a:pPr/>
              <a:t>10</a:t>
            </a:fld>
            <a:endParaRPr kumimoji="0" lang="en-US" altLang="en-US" sz="1200">
              <a:solidFill>
                <a:schemeClr val="bg1"/>
              </a:solidFill>
            </a:endParaRPr>
          </a:p>
        </p:txBody>
      </p:sp>
      <p:pic>
        <p:nvPicPr>
          <p:cNvPr id="204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90500"/>
            <a:ext cx="8318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039415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8F5-7BDD-45B7-83DF-84E755F59851}"/>
              </a:ext>
            </a:extLst>
          </p:cNvPr>
          <p:cNvSpPr>
            <a:spLocks noGrp="1"/>
          </p:cNvSpPr>
          <p:nvPr>
            <p:ph type="title"/>
          </p:nvPr>
        </p:nvSpPr>
        <p:spPr/>
        <p:txBody>
          <a:bodyPr/>
          <a:lstStyle/>
          <a:p>
            <a:r>
              <a:rPr lang="ar-EG" b="1" dirty="0"/>
              <a:t>تاريخ التشفير </a:t>
            </a:r>
            <a:r>
              <a:rPr lang="ar-EG" sz="3600" b="1" dirty="0"/>
              <a:t>2- النقل</a:t>
            </a:r>
            <a:endParaRPr lang="en-US" b="1" dirty="0"/>
          </a:p>
        </p:txBody>
      </p:sp>
      <p:sp>
        <p:nvSpPr>
          <p:cNvPr id="3" name="Content Placeholder 2">
            <a:extLst>
              <a:ext uri="{FF2B5EF4-FFF2-40B4-BE49-F238E27FC236}">
                <a16:creationId xmlns:a16="http://schemas.microsoft.com/office/drawing/2014/main" id="{3A7F1ACD-45B2-47A6-B8C9-5579495BDABE}"/>
              </a:ext>
            </a:extLst>
          </p:cNvPr>
          <p:cNvSpPr>
            <a:spLocks noGrp="1"/>
          </p:cNvSpPr>
          <p:nvPr>
            <p:ph idx="1"/>
          </p:nvPr>
        </p:nvSpPr>
        <p:spPr>
          <a:xfrm>
            <a:off x="457200" y="1295401"/>
            <a:ext cx="8229600" cy="4830763"/>
          </a:xfrm>
        </p:spPr>
        <p:txBody>
          <a:bodyPr/>
          <a:lstStyle/>
          <a:p>
            <a:pPr marL="0" indent="0" algn="just">
              <a:buNone/>
            </a:pPr>
            <a:r>
              <a:rPr lang="ar-EG" sz="2800" dirty="0"/>
              <a:t>وفيه يتم تغيير أماكن الأحرف أو بمعنى آخر لخبطة الأحرف، مثلا يتم تنظيم النص في صورة صفوف وأعمدة ثم يتم اختيار الأعمدة كأنها الكلمات المشفرة، وبذلك يتم تفادي عملية تكرار الأحرف الموجودة في شيفرة قيصر. </a:t>
            </a:r>
          </a:p>
          <a:p>
            <a:pPr marL="0" indent="0" algn="just">
              <a:buNone/>
            </a:pPr>
            <a:r>
              <a:rPr lang="ar-EG" sz="2800" b="1" dirty="0"/>
              <a:t>مثال</a:t>
            </a:r>
            <a:r>
              <a:rPr lang="ar-EG" sz="2800" dirty="0"/>
              <a:t>: النص </a:t>
            </a:r>
            <a:r>
              <a:rPr lang="en-US" sz="2800" dirty="0"/>
              <a:t>I HATE MY BOSS OSAMA</a:t>
            </a:r>
            <a:r>
              <a:rPr lang="ar-EG" sz="2800" dirty="0"/>
              <a:t> يتم تشفيرها بتحويلها مثلا إلى أربعة أعمدة كما بالشكل، ويكون النص المشفر هو الكلمات في الأعمدة </a:t>
            </a:r>
            <a:r>
              <a:rPr lang="en-US" sz="2800" dirty="0"/>
              <a:t>IEOS HMSA AYSM TBOA</a:t>
            </a:r>
            <a:r>
              <a:rPr lang="ar-EG" sz="2800" dirty="0"/>
              <a:t>.</a:t>
            </a:r>
            <a:endParaRPr lang="ar-EG" sz="2400" dirty="0"/>
          </a:p>
          <a:p>
            <a:pPr marL="0" indent="0" algn="just">
              <a:buNone/>
            </a:pPr>
            <a:endParaRPr lang="ar-EG" sz="2800" dirty="0"/>
          </a:p>
          <a:p>
            <a:pPr marL="0" indent="0" algn="just">
              <a:buNone/>
            </a:pPr>
            <a:endParaRPr lang="ar-EG" sz="2800" dirty="0"/>
          </a:p>
        </p:txBody>
      </p:sp>
      <p:sp>
        <p:nvSpPr>
          <p:cNvPr id="4" name="Slide Number Placeholder 3">
            <a:extLst>
              <a:ext uri="{FF2B5EF4-FFF2-40B4-BE49-F238E27FC236}">
                <a16:creationId xmlns:a16="http://schemas.microsoft.com/office/drawing/2014/main" id="{2F52263D-60A9-4FED-BF29-A5230FF4E767}"/>
              </a:ext>
            </a:extLst>
          </p:cNvPr>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F36C9FC-DA22-1F47-8722-58727A1D436E}" type="slidenum">
              <a:rPr kumimoji="0" lang="en-US" sz="1200" b="0" i="0" u="none" strike="noStrike" kern="1200" cap="none" spc="0" normalizeH="0" baseline="0" noProof="0" smtClean="0">
                <a:ln>
                  <a:noFill/>
                </a:ln>
                <a:solidFill>
                  <a:prstClr val="white"/>
                </a:solidFill>
                <a:effectLst/>
                <a:uLnTx/>
                <a:uFillTx/>
                <a:latin typeface="Arial" pitchFamily="-107"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sz="1200" b="0" i="0" u="none" strike="noStrike" kern="1200" cap="none" spc="0" normalizeH="0" baseline="0" noProof="0" dirty="0">
              <a:ln>
                <a:noFill/>
              </a:ln>
              <a:solidFill>
                <a:prstClr val="white"/>
              </a:solidFill>
              <a:effectLst/>
              <a:uLnTx/>
              <a:uFillTx/>
              <a:latin typeface="Arial" pitchFamily="-107" charset="0"/>
              <a:ea typeface="+mn-ea"/>
              <a:cs typeface="+mn-cs"/>
            </a:endParaRPr>
          </a:p>
        </p:txBody>
      </p:sp>
      <p:graphicFrame>
        <p:nvGraphicFramePr>
          <p:cNvPr id="5" name="Table 4">
            <a:extLst>
              <a:ext uri="{FF2B5EF4-FFF2-40B4-BE49-F238E27FC236}">
                <a16:creationId xmlns:a16="http://schemas.microsoft.com/office/drawing/2014/main" id="{C5EE154B-6D5D-4663-85E2-2668E02D730C}"/>
              </a:ext>
            </a:extLst>
          </p:cNvPr>
          <p:cNvGraphicFramePr>
            <a:graphicFrameLocks noGrp="1"/>
          </p:cNvGraphicFramePr>
          <p:nvPr>
            <p:extLst>
              <p:ext uri="{D42A27DB-BD31-4B8C-83A1-F6EECF244321}">
                <p14:modId xmlns:p14="http://schemas.microsoft.com/office/powerpoint/2010/main" val="4001341294"/>
              </p:ext>
            </p:extLst>
          </p:nvPr>
        </p:nvGraphicFramePr>
        <p:xfrm>
          <a:off x="3543300" y="4638068"/>
          <a:ext cx="2362200" cy="1595252"/>
        </p:xfrm>
        <a:graphic>
          <a:graphicData uri="http://schemas.openxmlformats.org/drawingml/2006/table">
            <a:tbl>
              <a:tblPr rtl="1" firstRow="1" firstCol="1" bandRow="1">
                <a:tableStyleId>{5C22544A-7EE6-4342-B048-85BDC9FD1C3A}</a:tableStyleId>
              </a:tblPr>
              <a:tblGrid>
                <a:gridCol w="590550">
                  <a:extLst>
                    <a:ext uri="{9D8B030D-6E8A-4147-A177-3AD203B41FA5}">
                      <a16:colId xmlns:a16="http://schemas.microsoft.com/office/drawing/2014/main" val="3137693567"/>
                    </a:ext>
                  </a:extLst>
                </a:gridCol>
                <a:gridCol w="590550">
                  <a:extLst>
                    <a:ext uri="{9D8B030D-6E8A-4147-A177-3AD203B41FA5}">
                      <a16:colId xmlns:a16="http://schemas.microsoft.com/office/drawing/2014/main" val="61527369"/>
                    </a:ext>
                  </a:extLst>
                </a:gridCol>
                <a:gridCol w="590550">
                  <a:extLst>
                    <a:ext uri="{9D8B030D-6E8A-4147-A177-3AD203B41FA5}">
                      <a16:colId xmlns:a16="http://schemas.microsoft.com/office/drawing/2014/main" val="4076500066"/>
                    </a:ext>
                  </a:extLst>
                </a:gridCol>
                <a:gridCol w="590550">
                  <a:extLst>
                    <a:ext uri="{9D8B030D-6E8A-4147-A177-3AD203B41FA5}">
                      <a16:colId xmlns:a16="http://schemas.microsoft.com/office/drawing/2014/main" val="586639628"/>
                    </a:ext>
                  </a:extLst>
                </a:gridCol>
              </a:tblGrid>
              <a:tr h="398813">
                <a:tc>
                  <a:txBody>
                    <a:bodyPr/>
                    <a:lstStyle/>
                    <a:p>
                      <a:pPr marL="0" marR="0" algn="ctr" rtl="1">
                        <a:lnSpc>
                          <a:spcPct val="115000"/>
                        </a:lnSpc>
                        <a:spcBef>
                          <a:spcPts val="0"/>
                        </a:spcBef>
                        <a:spcAft>
                          <a:spcPts val="0"/>
                        </a:spcAft>
                      </a:pPr>
                      <a:r>
                        <a:rPr lang="en-US" sz="2400" b="1">
                          <a:solidFill>
                            <a:schemeClr val="tx1"/>
                          </a:solidFill>
                          <a:effectLst/>
                        </a:rPr>
                        <a:t>T</a:t>
                      </a:r>
                      <a:endParaRPr lang="en-US" sz="2000" b="1">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rtl="1">
                        <a:lnSpc>
                          <a:spcPct val="115000"/>
                        </a:lnSpc>
                        <a:spcBef>
                          <a:spcPts val="0"/>
                        </a:spcBef>
                        <a:spcAft>
                          <a:spcPts val="0"/>
                        </a:spcAft>
                      </a:pPr>
                      <a:r>
                        <a:rPr lang="en-US" sz="2400" b="1">
                          <a:solidFill>
                            <a:schemeClr val="tx1"/>
                          </a:solidFill>
                          <a:effectLst/>
                        </a:rPr>
                        <a:t>A</a:t>
                      </a:r>
                      <a:endParaRPr lang="en-US" sz="2000" b="1">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rtl="1">
                        <a:lnSpc>
                          <a:spcPct val="115000"/>
                        </a:lnSpc>
                        <a:spcBef>
                          <a:spcPts val="0"/>
                        </a:spcBef>
                        <a:spcAft>
                          <a:spcPts val="0"/>
                        </a:spcAft>
                      </a:pPr>
                      <a:r>
                        <a:rPr lang="en-US" sz="2400" b="1">
                          <a:solidFill>
                            <a:schemeClr val="tx1"/>
                          </a:solidFill>
                          <a:effectLst/>
                        </a:rPr>
                        <a:t>H</a:t>
                      </a:r>
                      <a:endParaRPr lang="en-US" sz="2000" b="1">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rtl="1">
                        <a:lnSpc>
                          <a:spcPct val="115000"/>
                        </a:lnSpc>
                        <a:spcBef>
                          <a:spcPts val="0"/>
                        </a:spcBef>
                        <a:spcAft>
                          <a:spcPts val="0"/>
                        </a:spcAft>
                      </a:pPr>
                      <a:r>
                        <a:rPr lang="en-US" sz="2400" b="1">
                          <a:solidFill>
                            <a:schemeClr val="tx1"/>
                          </a:solidFill>
                          <a:effectLst/>
                        </a:rPr>
                        <a:t>I </a:t>
                      </a:r>
                      <a:endParaRPr lang="en-US" sz="2000" b="1">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6597783"/>
                  </a:ext>
                </a:extLst>
              </a:tr>
              <a:tr h="398813">
                <a:tc>
                  <a:txBody>
                    <a:bodyPr/>
                    <a:lstStyle/>
                    <a:p>
                      <a:pPr marL="0" marR="0" algn="ctr" rtl="1">
                        <a:lnSpc>
                          <a:spcPct val="115000"/>
                        </a:lnSpc>
                        <a:spcBef>
                          <a:spcPts val="0"/>
                        </a:spcBef>
                        <a:spcAft>
                          <a:spcPts val="0"/>
                        </a:spcAft>
                      </a:pPr>
                      <a:r>
                        <a:rPr lang="en-US" sz="2400" b="1">
                          <a:solidFill>
                            <a:schemeClr val="tx1"/>
                          </a:solidFill>
                          <a:effectLst/>
                        </a:rPr>
                        <a:t>B</a:t>
                      </a:r>
                      <a:endParaRPr lang="en-US" sz="2000" b="1">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rtl="1">
                        <a:lnSpc>
                          <a:spcPct val="115000"/>
                        </a:lnSpc>
                        <a:spcBef>
                          <a:spcPts val="0"/>
                        </a:spcBef>
                        <a:spcAft>
                          <a:spcPts val="0"/>
                        </a:spcAft>
                      </a:pPr>
                      <a:r>
                        <a:rPr lang="en-US" sz="2400" b="1" dirty="0">
                          <a:solidFill>
                            <a:schemeClr val="tx1"/>
                          </a:solidFill>
                          <a:effectLst/>
                        </a:rPr>
                        <a:t>Y</a:t>
                      </a:r>
                      <a:endParaRPr lang="en-US" sz="2000" b="1"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rtl="1">
                        <a:lnSpc>
                          <a:spcPct val="115000"/>
                        </a:lnSpc>
                        <a:spcBef>
                          <a:spcPts val="0"/>
                        </a:spcBef>
                        <a:spcAft>
                          <a:spcPts val="0"/>
                        </a:spcAft>
                      </a:pPr>
                      <a:r>
                        <a:rPr lang="en-US" sz="2400" b="1">
                          <a:solidFill>
                            <a:schemeClr val="tx1"/>
                          </a:solidFill>
                          <a:effectLst/>
                        </a:rPr>
                        <a:t>M</a:t>
                      </a:r>
                      <a:endParaRPr lang="en-US" sz="2000" b="1">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rtl="1">
                        <a:lnSpc>
                          <a:spcPct val="115000"/>
                        </a:lnSpc>
                        <a:spcBef>
                          <a:spcPts val="0"/>
                        </a:spcBef>
                        <a:spcAft>
                          <a:spcPts val="0"/>
                        </a:spcAft>
                      </a:pPr>
                      <a:r>
                        <a:rPr lang="en-US" sz="2400" b="1">
                          <a:solidFill>
                            <a:schemeClr val="tx1"/>
                          </a:solidFill>
                          <a:effectLst/>
                        </a:rPr>
                        <a:t>E</a:t>
                      </a:r>
                      <a:endParaRPr lang="en-US" sz="2000" b="1">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8966307"/>
                  </a:ext>
                </a:extLst>
              </a:tr>
              <a:tr h="398813">
                <a:tc>
                  <a:txBody>
                    <a:bodyPr/>
                    <a:lstStyle/>
                    <a:p>
                      <a:pPr marL="0" marR="0" algn="ctr" rtl="1">
                        <a:lnSpc>
                          <a:spcPct val="115000"/>
                        </a:lnSpc>
                        <a:spcBef>
                          <a:spcPts val="0"/>
                        </a:spcBef>
                        <a:spcAft>
                          <a:spcPts val="0"/>
                        </a:spcAft>
                      </a:pPr>
                      <a:r>
                        <a:rPr lang="en-US" sz="2400" b="1">
                          <a:solidFill>
                            <a:schemeClr val="tx1"/>
                          </a:solidFill>
                          <a:effectLst/>
                        </a:rPr>
                        <a:t>O</a:t>
                      </a:r>
                      <a:endParaRPr lang="en-US" sz="2000" b="1">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rtl="1">
                        <a:lnSpc>
                          <a:spcPct val="115000"/>
                        </a:lnSpc>
                        <a:spcBef>
                          <a:spcPts val="0"/>
                        </a:spcBef>
                        <a:spcAft>
                          <a:spcPts val="0"/>
                        </a:spcAft>
                      </a:pPr>
                      <a:r>
                        <a:rPr lang="en-US" sz="2400" b="1">
                          <a:solidFill>
                            <a:schemeClr val="tx1"/>
                          </a:solidFill>
                          <a:effectLst/>
                        </a:rPr>
                        <a:t>S</a:t>
                      </a:r>
                      <a:endParaRPr lang="en-US" sz="2000" b="1">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rtl="1">
                        <a:lnSpc>
                          <a:spcPct val="115000"/>
                        </a:lnSpc>
                        <a:spcBef>
                          <a:spcPts val="0"/>
                        </a:spcBef>
                        <a:spcAft>
                          <a:spcPts val="0"/>
                        </a:spcAft>
                      </a:pPr>
                      <a:r>
                        <a:rPr lang="en-US" sz="2400" b="1">
                          <a:solidFill>
                            <a:schemeClr val="tx1"/>
                          </a:solidFill>
                          <a:effectLst/>
                        </a:rPr>
                        <a:t>S</a:t>
                      </a:r>
                      <a:endParaRPr lang="en-US" sz="2000" b="1">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rtl="1">
                        <a:lnSpc>
                          <a:spcPct val="115000"/>
                        </a:lnSpc>
                        <a:spcBef>
                          <a:spcPts val="0"/>
                        </a:spcBef>
                        <a:spcAft>
                          <a:spcPts val="0"/>
                        </a:spcAft>
                      </a:pPr>
                      <a:r>
                        <a:rPr lang="en-US" sz="2400" b="1">
                          <a:solidFill>
                            <a:schemeClr val="tx1"/>
                          </a:solidFill>
                          <a:effectLst/>
                        </a:rPr>
                        <a:t>O</a:t>
                      </a:r>
                      <a:endParaRPr lang="en-US" sz="2000" b="1">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1132257"/>
                  </a:ext>
                </a:extLst>
              </a:tr>
              <a:tr h="398813">
                <a:tc>
                  <a:txBody>
                    <a:bodyPr/>
                    <a:lstStyle/>
                    <a:p>
                      <a:pPr marL="0" marR="0" algn="ctr" rtl="1">
                        <a:lnSpc>
                          <a:spcPct val="115000"/>
                        </a:lnSpc>
                        <a:spcBef>
                          <a:spcPts val="0"/>
                        </a:spcBef>
                        <a:spcAft>
                          <a:spcPts val="0"/>
                        </a:spcAft>
                      </a:pPr>
                      <a:r>
                        <a:rPr lang="en-US" sz="2400" b="1">
                          <a:solidFill>
                            <a:schemeClr val="tx1"/>
                          </a:solidFill>
                          <a:effectLst/>
                        </a:rPr>
                        <a:t>A</a:t>
                      </a:r>
                      <a:endParaRPr lang="en-US" sz="2000" b="1">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rtl="1">
                        <a:lnSpc>
                          <a:spcPct val="115000"/>
                        </a:lnSpc>
                        <a:spcBef>
                          <a:spcPts val="0"/>
                        </a:spcBef>
                        <a:spcAft>
                          <a:spcPts val="0"/>
                        </a:spcAft>
                      </a:pPr>
                      <a:r>
                        <a:rPr lang="en-US" sz="2400" b="1">
                          <a:solidFill>
                            <a:schemeClr val="tx1"/>
                          </a:solidFill>
                          <a:effectLst/>
                        </a:rPr>
                        <a:t>M</a:t>
                      </a:r>
                      <a:endParaRPr lang="en-US" sz="2000" b="1">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rtl="1">
                        <a:lnSpc>
                          <a:spcPct val="115000"/>
                        </a:lnSpc>
                        <a:spcBef>
                          <a:spcPts val="0"/>
                        </a:spcBef>
                        <a:spcAft>
                          <a:spcPts val="0"/>
                        </a:spcAft>
                      </a:pPr>
                      <a:r>
                        <a:rPr lang="en-US" sz="2400" b="1">
                          <a:solidFill>
                            <a:schemeClr val="tx1"/>
                          </a:solidFill>
                          <a:effectLst/>
                        </a:rPr>
                        <a:t>A</a:t>
                      </a:r>
                      <a:endParaRPr lang="en-US" sz="2000" b="1">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rtl="1">
                        <a:lnSpc>
                          <a:spcPct val="115000"/>
                        </a:lnSpc>
                        <a:spcBef>
                          <a:spcPts val="0"/>
                        </a:spcBef>
                        <a:spcAft>
                          <a:spcPts val="0"/>
                        </a:spcAft>
                      </a:pPr>
                      <a:r>
                        <a:rPr lang="en-US" sz="2400" b="1" dirty="0">
                          <a:solidFill>
                            <a:schemeClr val="tx1"/>
                          </a:solidFill>
                          <a:effectLst/>
                        </a:rPr>
                        <a:t>S</a:t>
                      </a:r>
                      <a:endParaRPr lang="en-US" sz="2000" b="1"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7201424"/>
                  </a:ext>
                </a:extLst>
              </a:tr>
            </a:tbl>
          </a:graphicData>
        </a:graphic>
      </p:graphicFrame>
    </p:spTree>
    <p:extLst>
      <p:ext uri="{BB962C8B-B14F-4D97-AF65-F5344CB8AC3E}">
        <p14:creationId xmlns:p14="http://schemas.microsoft.com/office/powerpoint/2010/main" val="34175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8F5-7BDD-45B7-83DF-84E755F59851}"/>
              </a:ext>
            </a:extLst>
          </p:cNvPr>
          <p:cNvSpPr>
            <a:spLocks noGrp="1"/>
          </p:cNvSpPr>
          <p:nvPr>
            <p:ph type="title"/>
          </p:nvPr>
        </p:nvSpPr>
        <p:spPr>
          <a:xfrm>
            <a:off x="457200" y="76200"/>
            <a:ext cx="8534401" cy="1143000"/>
          </a:xfrm>
        </p:spPr>
        <p:txBody>
          <a:bodyPr/>
          <a:lstStyle/>
          <a:p>
            <a:r>
              <a:rPr lang="ar-EG" b="1" dirty="0"/>
              <a:t>تاريخ التشفير </a:t>
            </a:r>
            <a:r>
              <a:rPr lang="ar-EG" sz="3600" b="1" dirty="0"/>
              <a:t>3 - غلاف المرة الواحدة</a:t>
            </a:r>
            <a:endParaRPr lang="en-US" b="1" dirty="0"/>
          </a:p>
        </p:txBody>
      </p:sp>
      <p:sp>
        <p:nvSpPr>
          <p:cNvPr id="3" name="Content Placeholder 2">
            <a:extLst>
              <a:ext uri="{FF2B5EF4-FFF2-40B4-BE49-F238E27FC236}">
                <a16:creationId xmlns:a16="http://schemas.microsoft.com/office/drawing/2014/main" id="{3A7F1ACD-45B2-47A6-B8C9-5579495BDABE}"/>
              </a:ext>
            </a:extLst>
          </p:cNvPr>
          <p:cNvSpPr>
            <a:spLocks noGrp="1"/>
          </p:cNvSpPr>
          <p:nvPr>
            <p:ph idx="1"/>
          </p:nvPr>
        </p:nvSpPr>
        <p:spPr>
          <a:xfrm>
            <a:off x="457200" y="1295401"/>
            <a:ext cx="8229600" cy="4830763"/>
          </a:xfrm>
        </p:spPr>
        <p:txBody>
          <a:bodyPr/>
          <a:lstStyle/>
          <a:p>
            <a:pPr lvl="0" algn="just"/>
            <a:r>
              <a:rPr lang="ar-EG" dirty="0"/>
              <a:t>في غلاف المرة الواحدة</a:t>
            </a:r>
            <a:r>
              <a:rPr lang="en-US" dirty="0"/>
              <a:t> One-time pad </a:t>
            </a:r>
            <a:r>
              <a:rPr lang="ar-EG" dirty="0"/>
              <a:t>يتم دمج النص الصريح مع مفتاح سري عشوائي يستخدم مرة واحدة فقط لعمل حرف جديد. ثم يتم إجراء عملية منطقية تسمى </a:t>
            </a:r>
            <a:r>
              <a:rPr lang="en-US" dirty="0"/>
              <a:t>XOR</a:t>
            </a:r>
            <a:r>
              <a:rPr lang="ar-EG" dirty="0"/>
              <a:t> بين الحرف الجديد وبين النص الصريح للحصول على النص المشفر كما هو موجود بالصورة. </a:t>
            </a:r>
            <a:endParaRPr lang="en-US" dirty="0"/>
          </a:p>
          <a:p>
            <a:pPr marL="0" indent="0" algn="just">
              <a:buNone/>
            </a:pPr>
            <a:endParaRPr lang="ar-EG" sz="2800" dirty="0"/>
          </a:p>
          <a:p>
            <a:pPr marL="0" indent="0" algn="just">
              <a:buNone/>
            </a:pPr>
            <a:endParaRPr lang="ar-EG" sz="2800" dirty="0"/>
          </a:p>
        </p:txBody>
      </p:sp>
      <p:sp>
        <p:nvSpPr>
          <p:cNvPr id="4" name="Slide Number Placeholder 3">
            <a:extLst>
              <a:ext uri="{FF2B5EF4-FFF2-40B4-BE49-F238E27FC236}">
                <a16:creationId xmlns:a16="http://schemas.microsoft.com/office/drawing/2014/main" id="{2F52263D-60A9-4FED-BF29-A5230FF4E767}"/>
              </a:ext>
            </a:extLst>
          </p:cNvPr>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F36C9FC-DA22-1F47-8722-58727A1D436E}" type="slidenum">
              <a:rPr kumimoji="0" lang="en-US" sz="1200" b="0" i="0" u="none" strike="noStrike" kern="1200" cap="none" spc="0" normalizeH="0" baseline="0" noProof="0" smtClean="0">
                <a:ln>
                  <a:noFill/>
                </a:ln>
                <a:solidFill>
                  <a:prstClr val="white"/>
                </a:solidFill>
                <a:effectLst/>
                <a:uLnTx/>
                <a:uFillTx/>
                <a:latin typeface="Arial" pitchFamily="-107"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sz="1200" b="0" i="0" u="none" strike="noStrike" kern="1200" cap="none" spc="0" normalizeH="0" baseline="0" noProof="0" dirty="0">
              <a:ln>
                <a:noFill/>
              </a:ln>
              <a:solidFill>
                <a:prstClr val="white"/>
              </a:solidFill>
              <a:effectLst/>
              <a:uLnTx/>
              <a:uFillTx/>
              <a:latin typeface="Arial" pitchFamily="-107" charset="0"/>
              <a:ea typeface="+mn-ea"/>
              <a:cs typeface="+mn-cs"/>
            </a:endParaRPr>
          </a:p>
        </p:txBody>
      </p:sp>
      <p:sp>
        <p:nvSpPr>
          <p:cNvPr id="8" name="Rectangle 7">
            <a:extLst>
              <a:ext uri="{FF2B5EF4-FFF2-40B4-BE49-F238E27FC236}">
                <a16:creationId xmlns:a16="http://schemas.microsoft.com/office/drawing/2014/main" id="{7F66CFEB-2EFF-42CA-BC99-0E7F2E1D0916}"/>
              </a:ext>
            </a:extLst>
          </p:cNvPr>
          <p:cNvSpPr/>
          <p:nvPr/>
        </p:nvSpPr>
        <p:spPr>
          <a:xfrm>
            <a:off x="838200" y="4343400"/>
            <a:ext cx="6083300" cy="1384995"/>
          </a:xfrm>
          <a:prstGeom prst="rect">
            <a:avLst/>
          </a:prstGeom>
        </p:spPr>
        <p:txBody>
          <a:bodyPr wrap="square">
            <a:spAutoFit/>
          </a:bodyPr>
          <a:lstStyle/>
          <a:p>
            <a:pPr algn="r" rtl="1"/>
            <a:r>
              <a:rPr lang="ar-EG" sz="2800" dirty="0"/>
              <a:t>النص الأصلي:	</a:t>
            </a:r>
            <a:r>
              <a:rPr lang="en-US" sz="2800" dirty="0"/>
              <a:t>10110010111001 </a:t>
            </a:r>
            <a:endParaRPr lang="ar-EG" sz="2800" dirty="0"/>
          </a:p>
          <a:p>
            <a:pPr algn="r" rtl="1"/>
            <a:r>
              <a:rPr lang="ar-EG" sz="2800" dirty="0"/>
              <a:t>المفتاح:		</a:t>
            </a:r>
            <a:r>
              <a:rPr lang="en-US" sz="2800" dirty="0"/>
              <a:t> 11010001010100 </a:t>
            </a:r>
            <a:endParaRPr lang="ar-EG" sz="2800" dirty="0"/>
          </a:p>
          <a:p>
            <a:pPr algn="r" rtl="1"/>
            <a:r>
              <a:rPr lang="ar-EG" sz="2800"/>
              <a:t>النص </a:t>
            </a:r>
            <a:r>
              <a:rPr lang="ar-EG" sz="2800" dirty="0"/>
              <a:t>المشفر:	 </a:t>
            </a:r>
            <a:r>
              <a:rPr lang="en-US" sz="2800" dirty="0"/>
              <a:t>01100011101101</a:t>
            </a:r>
          </a:p>
        </p:txBody>
      </p:sp>
    </p:spTree>
    <p:extLst>
      <p:ext uri="{BB962C8B-B14F-4D97-AF65-F5344CB8AC3E}">
        <p14:creationId xmlns:p14="http://schemas.microsoft.com/office/powerpoint/2010/main" val="1363996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8F5-7BDD-45B7-83DF-84E755F59851}"/>
              </a:ext>
            </a:extLst>
          </p:cNvPr>
          <p:cNvSpPr>
            <a:spLocks noGrp="1"/>
          </p:cNvSpPr>
          <p:nvPr>
            <p:ph type="title"/>
          </p:nvPr>
        </p:nvSpPr>
        <p:spPr/>
        <p:txBody>
          <a:bodyPr/>
          <a:lstStyle/>
          <a:p>
            <a:r>
              <a:rPr lang="ar-EG" b="1" dirty="0"/>
              <a:t>أنواع التشفير –</a:t>
            </a:r>
            <a:r>
              <a:rPr lang="ar-EG" sz="3600" b="1" dirty="0"/>
              <a:t>1 شيفرة الكتل </a:t>
            </a:r>
            <a:r>
              <a:rPr lang="en-US" sz="3600" b="1" dirty="0"/>
              <a:t>Block</a:t>
            </a:r>
            <a:endParaRPr lang="en-US" b="1" dirty="0"/>
          </a:p>
        </p:txBody>
      </p:sp>
      <p:sp>
        <p:nvSpPr>
          <p:cNvPr id="3" name="Content Placeholder 2">
            <a:extLst>
              <a:ext uri="{FF2B5EF4-FFF2-40B4-BE49-F238E27FC236}">
                <a16:creationId xmlns:a16="http://schemas.microsoft.com/office/drawing/2014/main" id="{3A7F1ACD-45B2-47A6-B8C9-5579495BDABE}"/>
              </a:ext>
            </a:extLst>
          </p:cNvPr>
          <p:cNvSpPr>
            <a:spLocks noGrp="1"/>
          </p:cNvSpPr>
          <p:nvPr>
            <p:ph idx="1"/>
          </p:nvPr>
        </p:nvSpPr>
        <p:spPr>
          <a:xfrm>
            <a:off x="457200" y="1295401"/>
            <a:ext cx="8382000" cy="4830763"/>
          </a:xfrm>
        </p:spPr>
        <p:txBody>
          <a:bodyPr/>
          <a:lstStyle/>
          <a:p>
            <a:pPr marL="0" indent="0" algn="just">
              <a:buNone/>
            </a:pPr>
            <a:r>
              <a:rPr lang="ar-EG" sz="2800" dirty="0"/>
              <a:t>تقوم شيفرة الكتل بتحويل كتلة من البتات بطول ثابت إلى كتلة معروفة الطول مثلا 64 بت أو 128 بت. وحجم الكتلة هنا يعبر عن كمية البيانات التي يتم تشفيرها في المرة الواحدة. </a:t>
            </a:r>
          </a:p>
          <a:p>
            <a:pPr algn="just"/>
            <a:r>
              <a:rPr lang="ar-EG" sz="2800" dirty="0"/>
              <a:t>(دياس </a:t>
            </a:r>
            <a:r>
              <a:rPr lang="en-US" sz="2800" dirty="0"/>
              <a:t>DES</a:t>
            </a:r>
            <a:r>
              <a:rPr lang="ar-EG" sz="2800" dirty="0"/>
              <a:t>) هي خوارزمية متماثلة تقوم بتشفير كتلة بحجم 64 بت مستخدمة مفتاح بطول 56 بت.</a:t>
            </a:r>
            <a:endParaRPr lang="en-US" sz="2400" dirty="0"/>
          </a:p>
          <a:p>
            <a:pPr marL="0" indent="0" algn="just">
              <a:buNone/>
            </a:pPr>
            <a:endParaRPr lang="ar-EG" sz="2400" dirty="0"/>
          </a:p>
        </p:txBody>
      </p:sp>
      <p:sp>
        <p:nvSpPr>
          <p:cNvPr id="4" name="Slide Number Placeholder 3">
            <a:extLst>
              <a:ext uri="{FF2B5EF4-FFF2-40B4-BE49-F238E27FC236}">
                <a16:creationId xmlns:a16="http://schemas.microsoft.com/office/drawing/2014/main" id="{2F52263D-60A9-4FED-BF29-A5230FF4E767}"/>
              </a:ext>
            </a:extLst>
          </p:cNvPr>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F36C9FC-DA22-1F47-8722-58727A1D436E}" type="slidenum">
              <a:rPr kumimoji="0" lang="en-US" sz="1200" b="0" i="0" u="none" strike="noStrike" kern="1200" cap="none" spc="0" normalizeH="0" baseline="0" noProof="0" smtClean="0">
                <a:ln>
                  <a:noFill/>
                </a:ln>
                <a:solidFill>
                  <a:prstClr val="white"/>
                </a:solidFill>
                <a:effectLst/>
                <a:uLnTx/>
                <a:uFillTx/>
                <a:latin typeface="Arial" pitchFamily="-107"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sz="1200" b="0" i="0" u="none" strike="noStrike" kern="1200" cap="none" spc="0" normalizeH="0" baseline="0" noProof="0" dirty="0">
              <a:ln>
                <a:noFill/>
              </a:ln>
              <a:solidFill>
                <a:prstClr val="white"/>
              </a:solidFill>
              <a:effectLst/>
              <a:uLnTx/>
              <a:uFillTx/>
              <a:latin typeface="Arial" pitchFamily="-107" charset="0"/>
              <a:ea typeface="+mn-ea"/>
              <a:cs typeface="+mn-cs"/>
            </a:endParaRPr>
          </a:p>
        </p:txBody>
      </p:sp>
      <p:pic>
        <p:nvPicPr>
          <p:cNvPr id="6" name="Picture 5">
            <a:extLst>
              <a:ext uri="{FF2B5EF4-FFF2-40B4-BE49-F238E27FC236}">
                <a16:creationId xmlns:a16="http://schemas.microsoft.com/office/drawing/2014/main" id="{446A957E-95B8-4F76-8FC2-3A6D4B99A30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2000" y="3710782"/>
            <a:ext cx="7239000" cy="2277657"/>
          </a:xfrm>
          <a:prstGeom prst="rect">
            <a:avLst/>
          </a:prstGeom>
          <a:noFill/>
          <a:ln>
            <a:noFill/>
          </a:ln>
        </p:spPr>
      </p:pic>
    </p:spTree>
    <p:extLst>
      <p:ext uri="{BB962C8B-B14F-4D97-AF65-F5344CB8AC3E}">
        <p14:creationId xmlns:p14="http://schemas.microsoft.com/office/powerpoint/2010/main" val="281464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8F5-7BDD-45B7-83DF-84E755F59851}"/>
              </a:ext>
            </a:extLst>
          </p:cNvPr>
          <p:cNvSpPr>
            <a:spLocks noGrp="1"/>
          </p:cNvSpPr>
          <p:nvPr>
            <p:ph type="title"/>
          </p:nvPr>
        </p:nvSpPr>
        <p:spPr>
          <a:xfrm>
            <a:off x="457200" y="76200"/>
            <a:ext cx="8534401" cy="1143000"/>
          </a:xfrm>
        </p:spPr>
        <p:txBody>
          <a:bodyPr/>
          <a:lstStyle/>
          <a:p>
            <a:r>
              <a:rPr lang="ar-EG" b="1" dirty="0"/>
              <a:t>أنواع التشفير –</a:t>
            </a:r>
            <a:r>
              <a:rPr lang="ar-EG" sz="3600" b="1" dirty="0"/>
              <a:t>2 شيفرة التدفق</a:t>
            </a:r>
            <a:r>
              <a:rPr lang="en-US" sz="3600" b="1" dirty="0"/>
              <a:t>Stream </a:t>
            </a:r>
            <a:endParaRPr lang="en-US" b="1" dirty="0"/>
          </a:p>
        </p:txBody>
      </p:sp>
      <p:sp>
        <p:nvSpPr>
          <p:cNvPr id="3" name="Content Placeholder 2">
            <a:extLst>
              <a:ext uri="{FF2B5EF4-FFF2-40B4-BE49-F238E27FC236}">
                <a16:creationId xmlns:a16="http://schemas.microsoft.com/office/drawing/2014/main" id="{3A7F1ACD-45B2-47A6-B8C9-5579495BDABE}"/>
              </a:ext>
            </a:extLst>
          </p:cNvPr>
          <p:cNvSpPr>
            <a:spLocks noGrp="1"/>
          </p:cNvSpPr>
          <p:nvPr>
            <p:ph idx="1"/>
          </p:nvPr>
        </p:nvSpPr>
        <p:spPr>
          <a:xfrm>
            <a:off x="457200" y="1295401"/>
            <a:ext cx="8382000" cy="4830763"/>
          </a:xfrm>
        </p:spPr>
        <p:txBody>
          <a:bodyPr/>
          <a:lstStyle/>
          <a:p>
            <a:pPr marL="0" indent="0" algn="just">
              <a:buNone/>
            </a:pPr>
            <a:r>
              <a:rPr lang="ar-EG" sz="2800" dirty="0"/>
              <a:t>تقوم شيفرة التدفق بتشفير النص الصريح بأخذ بايت واحد أو بت واحد في المرة الواحدة.</a:t>
            </a:r>
          </a:p>
          <a:p>
            <a:pPr algn="just"/>
            <a:r>
              <a:rPr lang="ar-EG" sz="2800" dirty="0"/>
              <a:t>شيفرة التدفق ممكن أن تكون أسرع بكثير من شيفرة الكتل، وعادة لا يتم زيادة حجم الرسالة، حيث أنه يمكن تشفير عدد اعتباطي من البتات.</a:t>
            </a:r>
          </a:p>
          <a:p>
            <a:pPr algn="just"/>
            <a:r>
              <a:rPr lang="en-US" sz="2800" dirty="0"/>
              <a:t>A5</a:t>
            </a:r>
            <a:r>
              <a:rPr lang="ar-EG" sz="2800" dirty="0"/>
              <a:t> هي شيفرة تدفقية تعطي خصوصية للاتصال الصوتي حيث تقوم بتشفير جميع الاتصالات الصوتية</a:t>
            </a:r>
          </a:p>
          <a:p>
            <a:pPr marL="0" indent="0" algn="just">
              <a:buNone/>
            </a:pPr>
            <a:endParaRPr lang="ar-EG" sz="2400" dirty="0"/>
          </a:p>
        </p:txBody>
      </p:sp>
      <p:sp>
        <p:nvSpPr>
          <p:cNvPr id="4" name="Slide Number Placeholder 3">
            <a:extLst>
              <a:ext uri="{FF2B5EF4-FFF2-40B4-BE49-F238E27FC236}">
                <a16:creationId xmlns:a16="http://schemas.microsoft.com/office/drawing/2014/main" id="{2F52263D-60A9-4FED-BF29-A5230FF4E767}"/>
              </a:ext>
            </a:extLst>
          </p:cNvPr>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F36C9FC-DA22-1F47-8722-58727A1D436E}" type="slidenum">
              <a:rPr kumimoji="0" lang="en-US" sz="1200" b="0" i="0" u="none" strike="noStrike" kern="1200" cap="none" spc="0" normalizeH="0" baseline="0" noProof="0" smtClean="0">
                <a:ln>
                  <a:noFill/>
                </a:ln>
                <a:solidFill>
                  <a:prstClr val="white"/>
                </a:solidFill>
                <a:effectLst/>
                <a:uLnTx/>
                <a:uFillTx/>
                <a:latin typeface="Arial" pitchFamily="-107"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sz="1200" b="0" i="0" u="none" strike="noStrike" kern="1200" cap="none" spc="0" normalizeH="0" baseline="0" noProof="0" dirty="0">
              <a:ln>
                <a:noFill/>
              </a:ln>
              <a:solidFill>
                <a:prstClr val="white"/>
              </a:solidFill>
              <a:effectLst/>
              <a:uLnTx/>
              <a:uFillTx/>
              <a:latin typeface="Arial" pitchFamily="-107" charset="0"/>
              <a:ea typeface="+mn-ea"/>
              <a:cs typeface="+mn-cs"/>
            </a:endParaRPr>
          </a:p>
        </p:txBody>
      </p:sp>
      <p:pic>
        <p:nvPicPr>
          <p:cNvPr id="7" name="Picture 6">
            <a:extLst>
              <a:ext uri="{FF2B5EF4-FFF2-40B4-BE49-F238E27FC236}">
                <a16:creationId xmlns:a16="http://schemas.microsoft.com/office/drawing/2014/main" id="{5DB1B7CE-35B9-4A7E-8585-38DF01128F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2920" y="4221165"/>
            <a:ext cx="7782959" cy="1981200"/>
          </a:xfrm>
          <a:prstGeom prst="rect">
            <a:avLst/>
          </a:prstGeom>
          <a:noFill/>
          <a:ln>
            <a:noFill/>
          </a:ln>
        </p:spPr>
      </p:pic>
    </p:spTree>
    <p:extLst>
      <p:ext uri="{BB962C8B-B14F-4D97-AF65-F5344CB8AC3E}">
        <p14:creationId xmlns:p14="http://schemas.microsoft.com/office/powerpoint/2010/main" val="4125348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8F5-7BDD-45B7-83DF-84E755F59851}"/>
              </a:ext>
            </a:extLst>
          </p:cNvPr>
          <p:cNvSpPr>
            <a:spLocks noGrp="1"/>
          </p:cNvSpPr>
          <p:nvPr>
            <p:ph type="title"/>
          </p:nvPr>
        </p:nvSpPr>
        <p:spPr/>
        <p:txBody>
          <a:bodyPr/>
          <a:lstStyle/>
          <a:p>
            <a:r>
              <a:rPr lang="ar-EG" b="1" dirty="0"/>
              <a:t>فئات التشفير</a:t>
            </a:r>
            <a:endParaRPr lang="en-US" b="1" dirty="0"/>
          </a:p>
        </p:txBody>
      </p:sp>
      <p:sp>
        <p:nvSpPr>
          <p:cNvPr id="3" name="Content Placeholder 2">
            <a:extLst>
              <a:ext uri="{FF2B5EF4-FFF2-40B4-BE49-F238E27FC236}">
                <a16:creationId xmlns:a16="http://schemas.microsoft.com/office/drawing/2014/main" id="{3A7F1ACD-45B2-47A6-B8C9-5579495BDABE}"/>
              </a:ext>
            </a:extLst>
          </p:cNvPr>
          <p:cNvSpPr>
            <a:spLocks noGrp="1"/>
          </p:cNvSpPr>
          <p:nvPr>
            <p:ph idx="1"/>
          </p:nvPr>
        </p:nvSpPr>
        <p:spPr>
          <a:xfrm>
            <a:off x="457200" y="1295401"/>
            <a:ext cx="8229600" cy="4830763"/>
          </a:xfrm>
        </p:spPr>
        <p:txBody>
          <a:bodyPr/>
          <a:lstStyle/>
          <a:p>
            <a:pPr marL="0" lvl="0" indent="0" algn="just">
              <a:buNone/>
            </a:pPr>
            <a:r>
              <a:rPr lang="ar-EG" dirty="0"/>
              <a:t>يوجد منهاجين لتأكيد سرية البيانات عند استخدام التشفير</a:t>
            </a:r>
          </a:p>
          <a:p>
            <a:pPr algn="just"/>
            <a:r>
              <a:rPr lang="ar-EG" b="1" dirty="0"/>
              <a:t>المنهاج الأول </a:t>
            </a:r>
            <a:r>
              <a:rPr lang="ar-EG" dirty="0"/>
              <a:t>هو حماية خوارزمية التشفير. فإذا كانت سرية الخوارزمية تعتمد اعتمادا كليا على الخوارزمية نفسها، فيجب حمايتها بشتى الطرق الممكنة</a:t>
            </a:r>
          </a:p>
          <a:p>
            <a:pPr algn="just"/>
            <a:r>
              <a:rPr lang="ar-EG" b="1" dirty="0"/>
              <a:t>المنهاج الثاني </a:t>
            </a:r>
            <a:r>
              <a:rPr lang="ar-EG" dirty="0"/>
              <a:t>هو حماية مفاتيح التشفير. مع نظم التشفير الحديثة، تكون الخوارزمية معروفة للجميع. ومفاتيح التشفير هي التي تؤكد على سرية البيانات. ومفاتيح التشفير هي كلمات المرور التي تكون جزء من المدخلات لأي خوارزمية تشفير والجزء الثاني يكون النص الصريح المراد تشفيره</a:t>
            </a:r>
            <a:endParaRPr lang="ar-EG" sz="2800" dirty="0"/>
          </a:p>
          <a:p>
            <a:pPr marL="0" indent="0" algn="just">
              <a:buNone/>
            </a:pPr>
            <a:endParaRPr lang="ar-EG" sz="2800" dirty="0"/>
          </a:p>
        </p:txBody>
      </p:sp>
      <p:sp>
        <p:nvSpPr>
          <p:cNvPr id="4" name="Slide Number Placeholder 3">
            <a:extLst>
              <a:ext uri="{FF2B5EF4-FFF2-40B4-BE49-F238E27FC236}">
                <a16:creationId xmlns:a16="http://schemas.microsoft.com/office/drawing/2014/main" id="{2F52263D-60A9-4FED-BF29-A5230FF4E767}"/>
              </a:ext>
            </a:extLst>
          </p:cNvPr>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F36C9FC-DA22-1F47-8722-58727A1D436E}" type="slidenum">
              <a:rPr kumimoji="0" lang="en-US" sz="1200" b="0" i="0" u="none" strike="noStrike" kern="1200" cap="none" spc="0" normalizeH="0" baseline="0" noProof="0" smtClean="0">
                <a:ln>
                  <a:noFill/>
                </a:ln>
                <a:solidFill>
                  <a:prstClr val="white"/>
                </a:solidFill>
                <a:effectLst/>
                <a:uLnTx/>
                <a:uFillTx/>
                <a:latin typeface="Arial" pitchFamily="-107"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sz="1200" b="0" i="0" u="none" strike="noStrike" kern="1200" cap="none" spc="0" normalizeH="0" baseline="0" noProof="0" dirty="0">
              <a:ln>
                <a:noFill/>
              </a:ln>
              <a:solidFill>
                <a:prstClr val="white"/>
              </a:solidFill>
              <a:effectLst/>
              <a:uLnTx/>
              <a:uFillTx/>
              <a:latin typeface="Arial" pitchFamily="-107" charset="0"/>
              <a:ea typeface="+mn-ea"/>
              <a:cs typeface="+mn-cs"/>
            </a:endParaRPr>
          </a:p>
        </p:txBody>
      </p:sp>
    </p:spTree>
    <p:extLst>
      <p:ext uri="{BB962C8B-B14F-4D97-AF65-F5344CB8AC3E}">
        <p14:creationId xmlns:p14="http://schemas.microsoft.com/office/powerpoint/2010/main" val="2625163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8F5-7BDD-45B7-83DF-84E755F59851}"/>
              </a:ext>
            </a:extLst>
          </p:cNvPr>
          <p:cNvSpPr>
            <a:spLocks noGrp="1"/>
          </p:cNvSpPr>
          <p:nvPr>
            <p:ph type="title"/>
          </p:nvPr>
        </p:nvSpPr>
        <p:spPr/>
        <p:txBody>
          <a:bodyPr/>
          <a:lstStyle/>
          <a:p>
            <a:r>
              <a:rPr lang="ar-EG" b="1" dirty="0"/>
              <a:t>فئات التشفير – التشفير المتماثل</a:t>
            </a:r>
            <a:endParaRPr lang="en-US" b="1" dirty="0"/>
          </a:p>
        </p:txBody>
      </p:sp>
      <p:sp>
        <p:nvSpPr>
          <p:cNvPr id="3" name="Content Placeholder 2">
            <a:extLst>
              <a:ext uri="{FF2B5EF4-FFF2-40B4-BE49-F238E27FC236}">
                <a16:creationId xmlns:a16="http://schemas.microsoft.com/office/drawing/2014/main" id="{3A7F1ACD-45B2-47A6-B8C9-5579495BDABE}"/>
              </a:ext>
            </a:extLst>
          </p:cNvPr>
          <p:cNvSpPr>
            <a:spLocks noGrp="1"/>
          </p:cNvSpPr>
          <p:nvPr>
            <p:ph idx="1"/>
          </p:nvPr>
        </p:nvSpPr>
        <p:spPr>
          <a:xfrm>
            <a:off x="457200" y="1295401"/>
            <a:ext cx="8382000" cy="4830763"/>
          </a:xfrm>
        </p:spPr>
        <p:txBody>
          <a:bodyPr/>
          <a:lstStyle/>
          <a:p>
            <a:pPr marL="0" indent="0" algn="just">
              <a:buNone/>
            </a:pPr>
            <a:r>
              <a:rPr lang="ar-EG" dirty="0"/>
              <a:t>وهذه الخوارزميات تستخدم نفس المفتاح المشترك في عمليتي التشفير وفك التشفير. ويجب أن يتم تشارك المفتاح بين المرسل والمستقبل قبل البدء في أي عملية اتصال. </a:t>
            </a:r>
          </a:p>
          <a:p>
            <a:pPr marL="0" indent="0" algn="just">
              <a:buNone/>
            </a:pPr>
            <a:endParaRPr lang="ar-EG" sz="2800" dirty="0"/>
          </a:p>
        </p:txBody>
      </p:sp>
      <p:sp>
        <p:nvSpPr>
          <p:cNvPr id="4" name="Slide Number Placeholder 3">
            <a:extLst>
              <a:ext uri="{FF2B5EF4-FFF2-40B4-BE49-F238E27FC236}">
                <a16:creationId xmlns:a16="http://schemas.microsoft.com/office/drawing/2014/main" id="{2F52263D-60A9-4FED-BF29-A5230FF4E767}"/>
              </a:ext>
            </a:extLst>
          </p:cNvPr>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F36C9FC-DA22-1F47-8722-58727A1D436E}" type="slidenum">
              <a:rPr kumimoji="0" lang="en-US" sz="1200" b="0" i="0" u="none" strike="noStrike" kern="1200" cap="none" spc="0" normalizeH="0" baseline="0" noProof="0" smtClean="0">
                <a:ln>
                  <a:noFill/>
                </a:ln>
                <a:solidFill>
                  <a:prstClr val="white"/>
                </a:solidFill>
                <a:effectLst/>
                <a:uLnTx/>
                <a:uFillTx/>
                <a:latin typeface="Arial" pitchFamily="-107"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prstClr val="white"/>
              </a:solidFill>
              <a:effectLst/>
              <a:uLnTx/>
              <a:uFillTx/>
              <a:latin typeface="Arial" pitchFamily="-107" charset="0"/>
              <a:ea typeface="+mn-ea"/>
              <a:cs typeface="+mn-cs"/>
            </a:endParaRPr>
          </a:p>
        </p:txBody>
      </p:sp>
      <p:pic>
        <p:nvPicPr>
          <p:cNvPr id="5" name="Picture 4">
            <a:extLst>
              <a:ext uri="{FF2B5EF4-FFF2-40B4-BE49-F238E27FC236}">
                <a16:creationId xmlns:a16="http://schemas.microsoft.com/office/drawing/2014/main" id="{8A014A74-4932-4A59-870A-AD78D62FF84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90600" y="3116424"/>
            <a:ext cx="7162800" cy="3085941"/>
          </a:xfrm>
          <a:prstGeom prst="rect">
            <a:avLst/>
          </a:prstGeom>
          <a:noFill/>
          <a:ln>
            <a:noFill/>
          </a:ln>
        </p:spPr>
      </p:pic>
    </p:spTree>
    <p:extLst>
      <p:ext uri="{BB962C8B-B14F-4D97-AF65-F5344CB8AC3E}">
        <p14:creationId xmlns:p14="http://schemas.microsoft.com/office/powerpoint/2010/main" val="3854335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8F5-7BDD-45B7-83DF-84E755F59851}"/>
              </a:ext>
            </a:extLst>
          </p:cNvPr>
          <p:cNvSpPr>
            <a:spLocks noGrp="1"/>
          </p:cNvSpPr>
          <p:nvPr>
            <p:ph type="title"/>
          </p:nvPr>
        </p:nvSpPr>
        <p:spPr/>
        <p:txBody>
          <a:bodyPr/>
          <a:lstStyle/>
          <a:p>
            <a:r>
              <a:rPr lang="ar-EG" b="1" dirty="0"/>
              <a:t>فئات التشفير – التشفير الغير متماثل</a:t>
            </a:r>
            <a:endParaRPr lang="en-US" b="1" dirty="0"/>
          </a:p>
        </p:txBody>
      </p:sp>
      <p:sp>
        <p:nvSpPr>
          <p:cNvPr id="3" name="Content Placeholder 2">
            <a:extLst>
              <a:ext uri="{FF2B5EF4-FFF2-40B4-BE49-F238E27FC236}">
                <a16:creationId xmlns:a16="http://schemas.microsoft.com/office/drawing/2014/main" id="{3A7F1ACD-45B2-47A6-B8C9-5579495BDABE}"/>
              </a:ext>
            </a:extLst>
          </p:cNvPr>
          <p:cNvSpPr>
            <a:spLocks noGrp="1"/>
          </p:cNvSpPr>
          <p:nvPr>
            <p:ph idx="1"/>
          </p:nvPr>
        </p:nvSpPr>
        <p:spPr>
          <a:xfrm>
            <a:off x="457200" y="1295401"/>
            <a:ext cx="8382000" cy="4830763"/>
          </a:xfrm>
        </p:spPr>
        <p:txBody>
          <a:bodyPr/>
          <a:lstStyle/>
          <a:p>
            <a:pPr marL="0" indent="0" algn="just">
              <a:buNone/>
            </a:pPr>
            <a:r>
              <a:rPr lang="ar-EG" dirty="0"/>
              <a:t>تستخدم الخوارزميات الغير متماثلة مفتاح للتشفير ومفتاح مختلف لفك التشفير. المفتاح الأول يكون مفتاح عام والثاني يكون مفتاح خاص.</a:t>
            </a:r>
            <a:endParaRPr lang="ar-EG" sz="2800" dirty="0"/>
          </a:p>
        </p:txBody>
      </p:sp>
      <p:sp>
        <p:nvSpPr>
          <p:cNvPr id="4" name="Slide Number Placeholder 3">
            <a:extLst>
              <a:ext uri="{FF2B5EF4-FFF2-40B4-BE49-F238E27FC236}">
                <a16:creationId xmlns:a16="http://schemas.microsoft.com/office/drawing/2014/main" id="{2F52263D-60A9-4FED-BF29-A5230FF4E767}"/>
              </a:ext>
            </a:extLst>
          </p:cNvPr>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F36C9FC-DA22-1F47-8722-58727A1D436E}" type="slidenum">
              <a:rPr kumimoji="0" lang="en-US" sz="1200" b="0" i="0" u="none" strike="noStrike" kern="1200" cap="none" spc="0" normalizeH="0" baseline="0" noProof="0" smtClean="0">
                <a:ln>
                  <a:noFill/>
                </a:ln>
                <a:solidFill>
                  <a:prstClr val="white"/>
                </a:solidFill>
                <a:effectLst/>
                <a:uLnTx/>
                <a:uFillTx/>
                <a:latin typeface="Arial" pitchFamily="-107"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prstClr val="white"/>
              </a:solidFill>
              <a:effectLst/>
              <a:uLnTx/>
              <a:uFillTx/>
              <a:latin typeface="Arial" pitchFamily="-107" charset="0"/>
              <a:ea typeface="+mn-ea"/>
              <a:cs typeface="+mn-cs"/>
            </a:endParaRPr>
          </a:p>
        </p:txBody>
      </p:sp>
      <p:pic>
        <p:nvPicPr>
          <p:cNvPr id="6" name="Picture 5">
            <a:extLst>
              <a:ext uri="{FF2B5EF4-FFF2-40B4-BE49-F238E27FC236}">
                <a16:creationId xmlns:a16="http://schemas.microsoft.com/office/drawing/2014/main" id="{4D219190-3FC3-42C8-916D-7511FBE897F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30872" y="2971800"/>
            <a:ext cx="7082255" cy="2862421"/>
          </a:xfrm>
          <a:prstGeom prst="rect">
            <a:avLst/>
          </a:prstGeom>
          <a:noFill/>
          <a:ln>
            <a:noFill/>
          </a:ln>
        </p:spPr>
      </p:pic>
    </p:spTree>
    <p:extLst>
      <p:ext uri="{BB962C8B-B14F-4D97-AF65-F5344CB8AC3E}">
        <p14:creationId xmlns:p14="http://schemas.microsoft.com/office/powerpoint/2010/main" val="3519564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8F5-7BDD-45B7-83DF-84E755F59851}"/>
              </a:ext>
            </a:extLst>
          </p:cNvPr>
          <p:cNvSpPr>
            <a:spLocks noGrp="1"/>
          </p:cNvSpPr>
          <p:nvPr>
            <p:ph type="title"/>
          </p:nvPr>
        </p:nvSpPr>
        <p:spPr/>
        <p:txBody>
          <a:bodyPr/>
          <a:lstStyle/>
          <a:p>
            <a:r>
              <a:rPr lang="ar-EG" b="1" dirty="0"/>
              <a:t>فئات التشفير – التشفير المتماثل</a:t>
            </a:r>
            <a:endParaRPr lang="en-US" b="1" dirty="0"/>
          </a:p>
        </p:txBody>
      </p:sp>
      <p:sp>
        <p:nvSpPr>
          <p:cNvPr id="3" name="Content Placeholder 2">
            <a:extLst>
              <a:ext uri="{FF2B5EF4-FFF2-40B4-BE49-F238E27FC236}">
                <a16:creationId xmlns:a16="http://schemas.microsoft.com/office/drawing/2014/main" id="{3A7F1ACD-45B2-47A6-B8C9-5579495BDABE}"/>
              </a:ext>
            </a:extLst>
          </p:cNvPr>
          <p:cNvSpPr>
            <a:spLocks noGrp="1"/>
          </p:cNvSpPr>
          <p:nvPr>
            <p:ph idx="1"/>
          </p:nvPr>
        </p:nvSpPr>
        <p:spPr>
          <a:xfrm>
            <a:off x="457200" y="1295401"/>
            <a:ext cx="8382000" cy="4830763"/>
          </a:xfrm>
        </p:spPr>
        <p:txBody>
          <a:bodyPr/>
          <a:lstStyle/>
          <a:p>
            <a:pPr marL="0" indent="0" algn="just">
              <a:buNone/>
            </a:pPr>
            <a:r>
              <a:rPr lang="ar-EG" sz="2800" dirty="0"/>
              <a:t>تسمى أيضا هذه الطريقة طريقة "التشفير بالمفتاح الخاص".</a:t>
            </a:r>
          </a:p>
          <a:p>
            <a:pPr algn="just"/>
            <a:r>
              <a:rPr lang="ar-EG" sz="2800" dirty="0"/>
              <a:t>يتم استخدام مفتاح واحد فقط. </a:t>
            </a:r>
            <a:r>
              <a:rPr lang="ar-EG" sz="2800" dirty="0" err="1"/>
              <a:t>فإليسا</a:t>
            </a:r>
            <a:r>
              <a:rPr lang="ar-EG" sz="2800" dirty="0"/>
              <a:t> وبوب يمتلكان نسختين من نفس المفتاح لقفل واحد. </a:t>
            </a:r>
          </a:p>
          <a:p>
            <a:pPr algn="just"/>
            <a:r>
              <a:rPr lang="ar-EG" sz="2800" dirty="0"/>
              <a:t>تقوم </a:t>
            </a:r>
            <a:r>
              <a:rPr lang="ar-EG" sz="2800" dirty="0" err="1"/>
              <a:t>إليسا</a:t>
            </a:r>
            <a:r>
              <a:rPr lang="ar-EG" sz="2800" dirty="0"/>
              <a:t> بكتابة الرسالة السرية وتضع الرسالة في صندوق صغير والذي تقوم بغلقة بالقفل.</a:t>
            </a:r>
          </a:p>
          <a:p>
            <a:pPr algn="just"/>
            <a:r>
              <a:rPr lang="ar-EG" sz="2800" dirty="0"/>
              <a:t>وعندما يستقبل بوب الصندوق، يستخدم نفس مفتاح اليسا لفك القفل واستخراج الرسالة. ويمكن لبوب أن يرسل ردا سريا إلى </a:t>
            </a:r>
            <a:r>
              <a:rPr lang="ar-EG" sz="2800" dirty="0" err="1"/>
              <a:t>إليسا</a:t>
            </a:r>
            <a:r>
              <a:rPr lang="ar-EG" sz="2800" dirty="0"/>
              <a:t> باستخدام نفس الصندوق</a:t>
            </a:r>
          </a:p>
          <a:p>
            <a:pPr algn="just"/>
            <a:r>
              <a:rPr lang="ar-EG" sz="2800" dirty="0"/>
              <a:t>إذا أراد بوب مراسلة العديد من الفتيات بشكل سري سيحتاج إلى عدد من المفاتيح يساوي عدد الفتيات. وستظهر حينها مشكلة إدارة مفاتيح المراسلة. </a:t>
            </a:r>
            <a:endParaRPr lang="en-US" sz="2800" dirty="0"/>
          </a:p>
          <a:p>
            <a:pPr marL="0" indent="0" algn="just">
              <a:buNone/>
            </a:pPr>
            <a:endParaRPr lang="ar-EG" sz="2400" dirty="0"/>
          </a:p>
        </p:txBody>
      </p:sp>
      <p:sp>
        <p:nvSpPr>
          <p:cNvPr id="4" name="Slide Number Placeholder 3">
            <a:extLst>
              <a:ext uri="{FF2B5EF4-FFF2-40B4-BE49-F238E27FC236}">
                <a16:creationId xmlns:a16="http://schemas.microsoft.com/office/drawing/2014/main" id="{2F52263D-60A9-4FED-BF29-A5230FF4E767}"/>
              </a:ext>
            </a:extLst>
          </p:cNvPr>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F36C9FC-DA22-1F47-8722-58727A1D436E}" type="slidenum">
              <a:rPr kumimoji="0" lang="en-US" sz="1200" b="0" i="0" u="none" strike="noStrike" kern="1200" cap="none" spc="0" normalizeH="0" baseline="0" noProof="0" smtClean="0">
                <a:ln>
                  <a:noFill/>
                </a:ln>
                <a:solidFill>
                  <a:prstClr val="white"/>
                </a:solidFill>
                <a:effectLst/>
                <a:uLnTx/>
                <a:uFillTx/>
                <a:latin typeface="Arial" pitchFamily="-107"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sz="1200" b="0" i="0" u="none" strike="noStrike" kern="1200" cap="none" spc="0" normalizeH="0" baseline="0" noProof="0" dirty="0">
              <a:ln>
                <a:noFill/>
              </a:ln>
              <a:solidFill>
                <a:prstClr val="white"/>
              </a:solidFill>
              <a:effectLst/>
              <a:uLnTx/>
              <a:uFillTx/>
              <a:latin typeface="Arial" pitchFamily="-107" charset="0"/>
              <a:ea typeface="+mn-ea"/>
              <a:cs typeface="+mn-cs"/>
            </a:endParaRPr>
          </a:p>
        </p:txBody>
      </p:sp>
      <p:pic>
        <p:nvPicPr>
          <p:cNvPr id="6" name="Picture 2" descr="ÙØªÙØ¬Ø© Ø¨Ø­Ø« Ø§ÙØµÙØ± Ø¹Ù âªkey and lock photosâ¬â">
            <a:extLst>
              <a:ext uri="{FF2B5EF4-FFF2-40B4-BE49-F238E27FC236}">
                <a16:creationId xmlns:a16="http://schemas.microsoft.com/office/drawing/2014/main" id="{9251F5F6-2DE9-4F0C-93CE-0459B775CD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20636"/>
            <a:ext cx="2311400" cy="1300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907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8F5-7BDD-45B7-83DF-84E755F59851}"/>
              </a:ext>
            </a:extLst>
          </p:cNvPr>
          <p:cNvSpPr>
            <a:spLocks noGrp="1"/>
          </p:cNvSpPr>
          <p:nvPr>
            <p:ph type="title"/>
          </p:nvPr>
        </p:nvSpPr>
        <p:spPr/>
        <p:txBody>
          <a:bodyPr/>
          <a:lstStyle/>
          <a:p>
            <a:r>
              <a:rPr lang="ar-EG" b="1" dirty="0"/>
              <a:t>فئات التشفير - </a:t>
            </a:r>
            <a:r>
              <a:rPr lang="ar-EG" sz="3600" b="1" dirty="0"/>
              <a:t>خوارزميات التشفير المتماثل</a:t>
            </a:r>
            <a:endParaRPr lang="en-US" b="1" dirty="0"/>
          </a:p>
        </p:txBody>
      </p:sp>
      <p:sp>
        <p:nvSpPr>
          <p:cNvPr id="3" name="Content Placeholder 2">
            <a:extLst>
              <a:ext uri="{FF2B5EF4-FFF2-40B4-BE49-F238E27FC236}">
                <a16:creationId xmlns:a16="http://schemas.microsoft.com/office/drawing/2014/main" id="{3A7F1ACD-45B2-47A6-B8C9-5579495BDABE}"/>
              </a:ext>
            </a:extLst>
          </p:cNvPr>
          <p:cNvSpPr>
            <a:spLocks noGrp="1"/>
          </p:cNvSpPr>
          <p:nvPr>
            <p:ph idx="1"/>
          </p:nvPr>
        </p:nvSpPr>
        <p:spPr>
          <a:xfrm>
            <a:off x="457200" y="1295401"/>
            <a:ext cx="8382000" cy="4830763"/>
          </a:xfrm>
        </p:spPr>
        <p:txBody>
          <a:bodyPr/>
          <a:lstStyle/>
          <a:p>
            <a:pPr marL="0" indent="0" algn="just">
              <a:buNone/>
            </a:pPr>
            <a:r>
              <a:rPr lang="ar-EG" sz="2800" dirty="0"/>
              <a:t>بعض من الطرق الشائعة والقياسية للتشفير تستخدم التشفير المتماثل مثل:</a:t>
            </a:r>
          </a:p>
          <a:p>
            <a:pPr marL="0" indent="0" algn="just">
              <a:buNone/>
            </a:pPr>
            <a:r>
              <a:rPr lang="ar-EG" sz="2800" b="1" u="sng" dirty="0"/>
              <a:t>الأولى: </a:t>
            </a:r>
            <a:r>
              <a:rPr lang="en-US" sz="2800" b="1" u="sng" dirty="0"/>
              <a:t>3DES</a:t>
            </a:r>
            <a:r>
              <a:rPr lang="ar-EG" sz="2800" b="1" u="sng" dirty="0"/>
              <a:t> أو دياس الثلاثي</a:t>
            </a:r>
            <a:r>
              <a:rPr lang="ar-EG" sz="2800" dirty="0"/>
              <a:t>: دياس</a:t>
            </a:r>
            <a:r>
              <a:rPr lang="en-US" sz="2800" dirty="0"/>
              <a:t>(DES)</a:t>
            </a:r>
            <a:r>
              <a:rPr lang="ar-EG" sz="2800" dirty="0"/>
              <a:t> هو نظام تشفير كتلي متماثل يستخدم كتل بحجم 64 بت ومفتاح بطول 56 بت. حيث يأخذ الكتلة بحجم 64 بت من النص الصريح ويحولها إلى كتلة مشفرة بحجم 64 بت أيضا. ودياس الثلاثي(</a:t>
            </a:r>
            <a:r>
              <a:rPr lang="en-US" sz="2800" dirty="0"/>
              <a:t>3DES</a:t>
            </a:r>
            <a:r>
              <a:rPr lang="ar-EG" sz="2800" dirty="0"/>
              <a:t>) يقوم بتشفير البيانات ثلاث مرات باستخدام دياس.</a:t>
            </a:r>
          </a:p>
          <a:p>
            <a:pPr marL="0" indent="0" algn="just">
              <a:buNone/>
            </a:pPr>
            <a:r>
              <a:rPr lang="ar-EG" sz="2800" b="1" dirty="0"/>
              <a:t>ودورات دياس </a:t>
            </a:r>
            <a:r>
              <a:rPr lang="ar-EG" sz="2800" b="1" dirty="0" err="1"/>
              <a:t>التشفيرية</a:t>
            </a:r>
            <a:r>
              <a:rPr lang="ar-EG" sz="2800" b="1" dirty="0"/>
              <a:t> الثلاث هي كالاتي:</a:t>
            </a:r>
          </a:p>
          <a:p>
            <a:pPr marL="400030" lvl="1" indent="0" algn="just">
              <a:buNone/>
            </a:pPr>
            <a:r>
              <a:rPr lang="en-US" sz="2400" dirty="0"/>
              <a:t>o	</a:t>
            </a:r>
            <a:r>
              <a:rPr lang="ar-EG" sz="2400" dirty="0"/>
              <a:t>يتم تشفير البيانات باستخدام أول دياس</a:t>
            </a:r>
          </a:p>
          <a:p>
            <a:pPr marL="400030" lvl="1" indent="0" algn="just">
              <a:buNone/>
            </a:pPr>
            <a:r>
              <a:rPr lang="en-US" sz="2400" dirty="0"/>
              <a:t>o	</a:t>
            </a:r>
            <a:r>
              <a:rPr lang="ar-EG" sz="2400" dirty="0"/>
              <a:t>يتم فك التشفير باستخدام ثاني دياس</a:t>
            </a:r>
          </a:p>
          <a:p>
            <a:pPr marL="400030" lvl="1" indent="0" algn="just">
              <a:buNone/>
            </a:pPr>
            <a:r>
              <a:rPr lang="en-US" sz="2400" dirty="0"/>
              <a:t>o	</a:t>
            </a:r>
            <a:r>
              <a:rPr lang="ar-EG" sz="2400" dirty="0"/>
              <a:t>يتم إعادة التشفير مرة أخرى باستخدام ثالث دياس. </a:t>
            </a:r>
            <a:endParaRPr lang="en-US" sz="2400" dirty="0"/>
          </a:p>
          <a:p>
            <a:pPr marL="0" indent="0" algn="just">
              <a:buNone/>
            </a:pPr>
            <a:r>
              <a:rPr lang="ar-EG" sz="2400" dirty="0"/>
              <a:t>       والعملية العكسية تقوم بفك تشفير النص. </a:t>
            </a:r>
          </a:p>
          <a:p>
            <a:pPr marL="0" indent="0" algn="just">
              <a:buNone/>
            </a:pPr>
            <a:endParaRPr lang="ar-EG" sz="2000" dirty="0"/>
          </a:p>
        </p:txBody>
      </p:sp>
      <p:sp>
        <p:nvSpPr>
          <p:cNvPr id="4" name="Slide Number Placeholder 3">
            <a:extLst>
              <a:ext uri="{FF2B5EF4-FFF2-40B4-BE49-F238E27FC236}">
                <a16:creationId xmlns:a16="http://schemas.microsoft.com/office/drawing/2014/main" id="{2F52263D-60A9-4FED-BF29-A5230FF4E767}"/>
              </a:ext>
            </a:extLst>
          </p:cNvPr>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F36C9FC-DA22-1F47-8722-58727A1D436E}" type="slidenum">
              <a:rPr kumimoji="0" lang="en-US" sz="1200" b="0" i="0" u="none" strike="noStrike" kern="1200" cap="none" spc="0" normalizeH="0" baseline="0" noProof="0" smtClean="0">
                <a:ln>
                  <a:noFill/>
                </a:ln>
                <a:solidFill>
                  <a:prstClr val="white"/>
                </a:solidFill>
                <a:effectLst/>
                <a:uLnTx/>
                <a:uFillTx/>
                <a:latin typeface="Arial" pitchFamily="-107"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en-US" sz="1200" b="0" i="0" u="none" strike="noStrike" kern="1200" cap="none" spc="0" normalizeH="0" baseline="0" noProof="0" dirty="0">
              <a:ln>
                <a:noFill/>
              </a:ln>
              <a:solidFill>
                <a:prstClr val="white"/>
              </a:solidFill>
              <a:effectLst/>
              <a:uLnTx/>
              <a:uFillTx/>
              <a:latin typeface="Arial" pitchFamily="-107" charset="0"/>
              <a:ea typeface="+mn-ea"/>
              <a:cs typeface="+mn-cs"/>
            </a:endParaRPr>
          </a:p>
        </p:txBody>
      </p:sp>
    </p:spTree>
    <p:extLst>
      <p:ext uri="{BB962C8B-B14F-4D97-AF65-F5344CB8AC3E}">
        <p14:creationId xmlns:p14="http://schemas.microsoft.com/office/powerpoint/2010/main" val="1953642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EG" b="1" dirty="0"/>
              <a:t>محتوى الفصل الثالث </a:t>
            </a:r>
            <a:endParaRPr lang="en-US" b="1" dirty="0"/>
          </a:p>
        </p:txBody>
      </p:sp>
      <p:sp>
        <p:nvSpPr>
          <p:cNvPr id="3" name="Content Placeholder 2"/>
          <p:cNvSpPr>
            <a:spLocks noGrp="1"/>
          </p:cNvSpPr>
          <p:nvPr>
            <p:ph idx="1"/>
          </p:nvPr>
        </p:nvSpPr>
        <p:spPr>
          <a:xfrm>
            <a:off x="457200" y="1295401"/>
            <a:ext cx="8229600" cy="3200399"/>
          </a:xfrm>
        </p:spPr>
        <p:txBody>
          <a:bodyPr/>
          <a:lstStyle/>
          <a:p>
            <a:pPr algn="r" rtl="1"/>
            <a:r>
              <a:rPr lang="ar-EG" dirty="0"/>
              <a:t>نقدم في هذا الفصل علم التعمية أو التشفير وفك التشفير</a:t>
            </a:r>
          </a:p>
          <a:p>
            <a:pPr marL="514350" indent="-514350" algn="r" rtl="1">
              <a:buAutoNum type="arabicPeriod"/>
            </a:pPr>
            <a:r>
              <a:rPr lang="ar-EG" dirty="0"/>
              <a:t>تعريف علم التعمية، وأنواع التشفير</a:t>
            </a:r>
          </a:p>
          <a:p>
            <a:pPr marL="514350" indent="-514350" algn="r" rtl="1">
              <a:buAutoNum type="arabicPeriod"/>
            </a:pPr>
            <a:r>
              <a:rPr lang="ar-EG" dirty="0"/>
              <a:t>التشفير المتماثل – التشفير بالمفتاح الخاص</a:t>
            </a:r>
          </a:p>
          <a:p>
            <a:pPr marL="514350" indent="-514350" algn="r" rtl="1">
              <a:buAutoNum type="arabicPeriod"/>
            </a:pPr>
            <a:r>
              <a:rPr lang="ar-EG" dirty="0"/>
              <a:t>التشفير الغير متماثل – التشفير بالمفتاح العام</a:t>
            </a:r>
          </a:p>
          <a:p>
            <a:pPr marL="514350" indent="-514350" algn="r" rtl="1">
              <a:buAutoNum type="arabicPeriod"/>
            </a:pPr>
            <a:r>
              <a:rPr lang="ar-EG" dirty="0"/>
              <a:t>المقارنة بين نظم التشفير المتماثلة والغير متماثلة.</a:t>
            </a:r>
            <a:endParaRPr lang="en-US" dirty="0"/>
          </a:p>
        </p:txBody>
      </p:sp>
    </p:spTree>
    <p:extLst>
      <p:ext uri="{BB962C8B-B14F-4D97-AF65-F5344CB8AC3E}">
        <p14:creationId xmlns:p14="http://schemas.microsoft.com/office/powerpoint/2010/main" val="3634598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8F5-7BDD-45B7-83DF-84E755F59851}"/>
              </a:ext>
            </a:extLst>
          </p:cNvPr>
          <p:cNvSpPr>
            <a:spLocks noGrp="1"/>
          </p:cNvSpPr>
          <p:nvPr>
            <p:ph type="title"/>
          </p:nvPr>
        </p:nvSpPr>
        <p:spPr/>
        <p:txBody>
          <a:bodyPr/>
          <a:lstStyle/>
          <a:p>
            <a:r>
              <a:rPr lang="ar-EG" b="1" dirty="0"/>
              <a:t>فئات التشفير - </a:t>
            </a:r>
            <a:r>
              <a:rPr lang="ar-EG" sz="3600" b="1" dirty="0"/>
              <a:t>خوارزميات التشفير المتماثل</a:t>
            </a:r>
            <a:endParaRPr lang="en-US" b="1" dirty="0"/>
          </a:p>
        </p:txBody>
      </p:sp>
      <p:sp>
        <p:nvSpPr>
          <p:cNvPr id="3" name="Content Placeholder 2">
            <a:extLst>
              <a:ext uri="{FF2B5EF4-FFF2-40B4-BE49-F238E27FC236}">
                <a16:creationId xmlns:a16="http://schemas.microsoft.com/office/drawing/2014/main" id="{3A7F1ACD-45B2-47A6-B8C9-5579495BDABE}"/>
              </a:ext>
            </a:extLst>
          </p:cNvPr>
          <p:cNvSpPr>
            <a:spLocks noGrp="1"/>
          </p:cNvSpPr>
          <p:nvPr>
            <p:ph idx="1"/>
          </p:nvPr>
        </p:nvSpPr>
        <p:spPr>
          <a:xfrm>
            <a:off x="457200" y="1295401"/>
            <a:ext cx="8382000" cy="4830763"/>
          </a:xfrm>
        </p:spPr>
        <p:txBody>
          <a:bodyPr/>
          <a:lstStyle/>
          <a:p>
            <a:pPr marL="0" indent="0" algn="just">
              <a:buNone/>
            </a:pPr>
            <a:r>
              <a:rPr lang="ar-EG" sz="2800" b="1" u="sng" dirty="0"/>
              <a:t>الثانية: إياس </a:t>
            </a:r>
            <a:r>
              <a:rPr lang="en-US" sz="2800" b="1" u="sng" dirty="0"/>
              <a:t>AES</a:t>
            </a:r>
            <a:r>
              <a:rPr lang="ar-EG" sz="2800" b="1" u="sng" dirty="0"/>
              <a:t>: </a:t>
            </a:r>
            <a:r>
              <a:rPr lang="ar-EG" sz="2800" dirty="0"/>
              <a:t>معيار التشفير المتقدم (إياس) له حجم كتله ثابت بطول 128 بت ومفتاح بطول 128 و 192 و 256 بت.  أقر المعهد الوطني للمعاير والتكنولوجيا (نيست</a:t>
            </a:r>
            <a:r>
              <a:rPr lang="en-US" sz="2800" dirty="0"/>
              <a:t> (</a:t>
            </a:r>
            <a:r>
              <a:rPr lang="ar-EG" sz="2800" dirty="0"/>
              <a:t>خوارزمية إياس في ديسمبر 2001. </a:t>
            </a:r>
            <a:endParaRPr lang="en-US" sz="2800" dirty="0"/>
          </a:p>
          <a:p>
            <a:pPr algn="just"/>
            <a:r>
              <a:rPr lang="ar-EG" sz="2800" dirty="0"/>
              <a:t>إياس أسرع من دياس ودياس الثلاثي، ولذا فإنه يعطي حلولا لكل من التطبيقات البرمجية والعتاد المستخدم كجدار ناري أو موَجه</a:t>
            </a:r>
            <a:endParaRPr lang="en-US" sz="2800" dirty="0"/>
          </a:p>
          <a:p>
            <a:pPr marL="0" indent="0" algn="just">
              <a:buNone/>
            </a:pPr>
            <a:r>
              <a:rPr lang="ar-EG" sz="2800" b="1" u="sng" dirty="0"/>
              <a:t>أنواع أخرى: </a:t>
            </a:r>
            <a:r>
              <a:rPr lang="ar-EG" sz="2800" dirty="0"/>
              <a:t>ويوجد أنواع أخرى من طرق التشفير الكتلي مثل سكيب جاك </a:t>
            </a:r>
            <a:r>
              <a:rPr lang="en-US" sz="2800" dirty="0"/>
              <a:t>Skipjack</a:t>
            </a:r>
            <a:r>
              <a:rPr lang="ar-EG" sz="2800" dirty="0"/>
              <a:t> وتم تطويره من قبل وكالة الفضاء الأمريكية (ناسا)، ويوجد أيضا </a:t>
            </a:r>
            <a:r>
              <a:rPr lang="ar-EG" sz="2800" dirty="0" err="1"/>
              <a:t>بلوفيش</a:t>
            </a:r>
            <a:r>
              <a:rPr lang="ar-EG" sz="2800" dirty="0"/>
              <a:t> </a:t>
            </a:r>
            <a:r>
              <a:rPr lang="en-US" sz="2800" dirty="0"/>
              <a:t>Blowfish</a:t>
            </a:r>
            <a:r>
              <a:rPr lang="ar-EG" sz="2800" dirty="0"/>
              <a:t> و </a:t>
            </a:r>
            <a:r>
              <a:rPr lang="ar-EG" sz="2800" dirty="0" err="1"/>
              <a:t>توفيش</a:t>
            </a:r>
            <a:r>
              <a:rPr lang="ar-EG" sz="2800" dirty="0"/>
              <a:t> </a:t>
            </a:r>
            <a:r>
              <a:rPr lang="en-US" sz="2800" dirty="0" err="1"/>
              <a:t>Twofish</a:t>
            </a:r>
            <a:r>
              <a:rPr lang="ar-EG" sz="2800" dirty="0"/>
              <a:t> و إيديا (</a:t>
            </a:r>
            <a:r>
              <a:rPr lang="en-US" sz="2800" dirty="0"/>
              <a:t>IDEA</a:t>
            </a:r>
            <a:r>
              <a:rPr lang="ar-EG" sz="2800" dirty="0"/>
              <a:t>). إيديا جاء لاستبدال دياس ويستخدمه برنامج </a:t>
            </a:r>
            <a:r>
              <a:rPr lang="en-US" sz="2800" dirty="0"/>
              <a:t>PGP</a:t>
            </a:r>
            <a:r>
              <a:rPr lang="ar-EG" sz="2800" dirty="0"/>
              <a:t> للخصوصية. وبرنامج </a:t>
            </a:r>
            <a:r>
              <a:rPr lang="en-US" sz="2800" dirty="0"/>
              <a:t>PGP</a:t>
            </a:r>
            <a:r>
              <a:rPr lang="ar-EG" sz="2800" dirty="0"/>
              <a:t> يعطي خصوصية وتوثيق لبيانات الاتصال. </a:t>
            </a:r>
            <a:endParaRPr lang="ar-EG" sz="1800" dirty="0"/>
          </a:p>
          <a:p>
            <a:pPr marL="0" indent="0" algn="just">
              <a:buNone/>
            </a:pPr>
            <a:endParaRPr lang="ar-EG" sz="2000" dirty="0"/>
          </a:p>
        </p:txBody>
      </p:sp>
      <p:sp>
        <p:nvSpPr>
          <p:cNvPr id="4" name="Slide Number Placeholder 3">
            <a:extLst>
              <a:ext uri="{FF2B5EF4-FFF2-40B4-BE49-F238E27FC236}">
                <a16:creationId xmlns:a16="http://schemas.microsoft.com/office/drawing/2014/main" id="{2F52263D-60A9-4FED-BF29-A5230FF4E767}"/>
              </a:ext>
            </a:extLst>
          </p:cNvPr>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F36C9FC-DA22-1F47-8722-58727A1D436E}" type="slidenum">
              <a:rPr kumimoji="0" lang="en-US" sz="1200" b="0" i="0" u="none" strike="noStrike" kern="1200" cap="none" spc="0" normalizeH="0" baseline="0" noProof="0" smtClean="0">
                <a:ln>
                  <a:noFill/>
                </a:ln>
                <a:solidFill>
                  <a:prstClr val="white"/>
                </a:solidFill>
                <a:effectLst/>
                <a:uLnTx/>
                <a:uFillTx/>
                <a:latin typeface="Arial" pitchFamily="-107"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en-US" sz="1200" b="0" i="0" u="none" strike="noStrike" kern="1200" cap="none" spc="0" normalizeH="0" baseline="0" noProof="0" dirty="0">
              <a:ln>
                <a:noFill/>
              </a:ln>
              <a:solidFill>
                <a:prstClr val="white"/>
              </a:solidFill>
              <a:effectLst/>
              <a:uLnTx/>
              <a:uFillTx/>
              <a:latin typeface="Arial" pitchFamily="-107" charset="0"/>
              <a:ea typeface="+mn-ea"/>
              <a:cs typeface="+mn-cs"/>
            </a:endParaRPr>
          </a:p>
        </p:txBody>
      </p:sp>
    </p:spTree>
    <p:extLst>
      <p:ext uri="{BB962C8B-B14F-4D97-AF65-F5344CB8AC3E}">
        <p14:creationId xmlns:p14="http://schemas.microsoft.com/office/powerpoint/2010/main" val="4178244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ar-EG" altLang="en-US" dirty="0"/>
              <a:t>تمرين عملي</a:t>
            </a:r>
            <a:endParaRPr lang="en-US" altLang="en-US" dirty="0"/>
          </a:p>
        </p:txBody>
      </p:sp>
      <p:sp>
        <p:nvSpPr>
          <p:cNvPr id="20483" name="Content Placeholder 3"/>
          <p:cNvSpPr>
            <a:spLocks noGrp="1"/>
          </p:cNvSpPr>
          <p:nvPr>
            <p:ph idx="1"/>
          </p:nvPr>
        </p:nvSpPr>
        <p:spPr/>
        <p:txBody>
          <a:bodyPr/>
          <a:lstStyle/>
          <a:p>
            <a:r>
              <a:rPr lang="ar-EG" altLang="en-US" dirty="0">
                <a:solidFill>
                  <a:srgbClr val="800000"/>
                </a:solidFill>
              </a:rPr>
              <a:t>استخدم أداة التشفير الكتلي </a:t>
            </a:r>
            <a:r>
              <a:rPr lang="en-US" altLang="en-US" dirty="0">
                <a:solidFill>
                  <a:srgbClr val="800000"/>
                </a:solidFill>
              </a:rPr>
              <a:t>AES</a:t>
            </a:r>
            <a:r>
              <a:rPr lang="ar-EG" altLang="en-US" dirty="0">
                <a:solidFill>
                  <a:srgbClr val="800000"/>
                </a:solidFill>
              </a:rPr>
              <a:t> الموجودة على الرابط </a:t>
            </a:r>
            <a:endParaRPr lang="en-US" dirty="0"/>
          </a:p>
          <a:p>
            <a:pPr marL="0" indent="0">
              <a:buNone/>
            </a:pPr>
            <a:r>
              <a:rPr lang="en-US" dirty="0"/>
              <a:t> http://aesencryption.net/ </a:t>
            </a:r>
            <a:r>
              <a:rPr lang="ar-EG" dirty="0"/>
              <a:t> </a:t>
            </a:r>
            <a:r>
              <a:rPr lang="ar-EG" altLang="en-US" dirty="0">
                <a:solidFill>
                  <a:srgbClr val="800000"/>
                </a:solidFill>
              </a:rPr>
              <a:t> في عمل الآتي:</a:t>
            </a:r>
          </a:p>
          <a:p>
            <a:r>
              <a:rPr lang="ar-EG" altLang="en-US" dirty="0">
                <a:solidFill>
                  <a:srgbClr val="800000"/>
                </a:solidFill>
              </a:rPr>
              <a:t>أكتب رسالة لزميلك، قم بتشفيرها باستخدام شيفرة إياس </a:t>
            </a:r>
            <a:r>
              <a:rPr lang="en-US" altLang="en-US" dirty="0">
                <a:solidFill>
                  <a:srgbClr val="800000"/>
                </a:solidFill>
              </a:rPr>
              <a:t>AES</a:t>
            </a:r>
            <a:endParaRPr lang="ar-EG" altLang="en-US" dirty="0">
              <a:solidFill>
                <a:srgbClr val="800000"/>
              </a:solidFill>
            </a:endParaRPr>
          </a:p>
          <a:p>
            <a:r>
              <a:rPr lang="ar-EG" altLang="en-US" dirty="0">
                <a:solidFill>
                  <a:srgbClr val="800000"/>
                </a:solidFill>
              </a:rPr>
              <a:t>ارسل الرسالة المشفرة لزميلك</a:t>
            </a:r>
          </a:p>
          <a:p>
            <a:r>
              <a:rPr lang="ar-EG" altLang="en-US" dirty="0">
                <a:solidFill>
                  <a:srgbClr val="800000"/>
                </a:solidFill>
              </a:rPr>
              <a:t>أطلب من زميلك الدخول على الرابط وفتح الرسالة وفك تشفيرها. </a:t>
            </a:r>
            <a:endParaRPr lang="en-US" altLang="en-US" dirty="0">
              <a:solidFill>
                <a:srgbClr val="800000"/>
              </a:solidFill>
            </a:endParaRPr>
          </a:p>
          <a:p>
            <a:r>
              <a:rPr lang="ar-EG" altLang="en-US" dirty="0">
                <a:solidFill>
                  <a:srgbClr val="800000"/>
                </a:solidFill>
              </a:rPr>
              <a:t>تأكد من أن زميلك حصل على الرسالة بشكل سليم. </a:t>
            </a:r>
            <a:endParaRPr lang="en-US" altLang="en-US" dirty="0"/>
          </a:p>
        </p:txBody>
      </p:sp>
      <p:sp>
        <p:nvSpPr>
          <p:cNvPr id="20485"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81368C40-5D1D-4063-A8A2-5F5578F4D73C}" type="slidenum">
              <a:rPr kumimoji="0" lang="en-US" altLang="en-US" sz="1200">
                <a:solidFill>
                  <a:schemeClr val="bg1"/>
                </a:solidFill>
              </a:rPr>
              <a:pPr/>
              <a:t>21</a:t>
            </a:fld>
            <a:endParaRPr kumimoji="0" lang="en-US" altLang="en-US" sz="1200">
              <a:solidFill>
                <a:schemeClr val="bg1"/>
              </a:solidFill>
            </a:endParaRPr>
          </a:p>
        </p:txBody>
      </p:sp>
      <p:pic>
        <p:nvPicPr>
          <p:cNvPr id="204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7010"/>
            <a:ext cx="838200" cy="92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495820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8F5-7BDD-45B7-83DF-84E755F59851}"/>
              </a:ext>
            </a:extLst>
          </p:cNvPr>
          <p:cNvSpPr>
            <a:spLocks noGrp="1"/>
          </p:cNvSpPr>
          <p:nvPr>
            <p:ph type="title"/>
          </p:nvPr>
        </p:nvSpPr>
        <p:spPr/>
        <p:txBody>
          <a:bodyPr/>
          <a:lstStyle/>
          <a:p>
            <a:r>
              <a:rPr lang="ar-EG" b="1" dirty="0"/>
              <a:t>فئات التشفير – التشفير الغير متماثل</a:t>
            </a:r>
            <a:endParaRPr lang="en-US" b="1" dirty="0"/>
          </a:p>
        </p:txBody>
      </p:sp>
      <p:sp>
        <p:nvSpPr>
          <p:cNvPr id="3" name="Content Placeholder 2">
            <a:extLst>
              <a:ext uri="{FF2B5EF4-FFF2-40B4-BE49-F238E27FC236}">
                <a16:creationId xmlns:a16="http://schemas.microsoft.com/office/drawing/2014/main" id="{3A7F1ACD-45B2-47A6-B8C9-5579495BDABE}"/>
              </a:ext>
            </a:extLst>
          </p:cNvPr>
          <p:cNvSpPr>
            <a:spLocks noGrp="1"/>
          </p:cNvSpPr>
          <p:nvPr>
            <p:ph idx="1"/>
          </p:nvPr>
        </p:nvSpPr>
        <p:spPr>
          <a:xfrm>
            <a:off x="457200" y="1295401"/>
            <a:ext cx="8382000" cy="4830763"/>
          </a:xfrm>
        </p:spPr>
        <p:txBody>
          <a:bodyPr/>
          <a:lstStyle/>
          <a:p>
            <a:pPr marL="0" indent="0" algn="just">
              <a:buNone/>
            </a:pPr>
            <a:r>
              <a:rPr lang="ar-EG" sz="2800" dirty="0"/>
              <a:t>وتسمى أيضا عملية التشفير بالمفتاح العام، تستخدم مفتاحا للتشفير مختلفا عن مفتاح فك التشفير.</a:t>
            </a:r>
          </a:p>
          <a:p>
            <a:pPr algn="just"/>
            <a:r>
              <a:rPr lang="ar-EG" dirty="0"/>
              <a:t> </a:t>
            </a:r>
            <a:r>
              <a:rPr lang="ar-EG" sz="2800" dirty="0"/>
              <a:t>يكون لدى بوب قفل و مفتاح مختلف عن القفل والمفتاح الذين يخصان </a:t>
            </a:r>
            <a:r>
              <a:rPr lang="ar-EG" sz="2800" dirty="0" err="1"/>
              <a:t>إليسا</a:t>
            </a:r>
            <a:r>
              <a:rPr lang="ar-EG" sz="2800" dirty="0"/>
              <a:t>. </a:t>
            </a:r>
          </a:p>
          <a:p>
            <a:pPr algn="just"/>
            <a:r>
              <a:rPr lang="ar-EG" sz="2800" dirty="0"/>
              <a:t> فإذا أرادت </a:t>
            </a:r>
            <a:r>
              <a:rPr lang="ar-EG" sz="2800" dirty="0" err="1"/>
              <a:t>إليسا</a:t>
            </a:r>
            <a:r>
              <a:rPr lang="ar-EG" sz="2800" dirty="0"/>
              <a:t> إرسال رسالة سرية لبوب، يجب أن تتصل به ليرسل لها قفله مفتوحا، يقوم بوب بإرسال قفله المفتوح </a:t>
            </a:r>
            <a:r>
              <a:rPr lang="ar-EG" sz="2800" dirty="0" err="1"/>
              <a:t>لإليسا</a:t>
            </a:r>
            <a:r>
              <a:rPr lang="ar-EG" sz="2800" dirty="0"/>
              <a:t> ولكن يحتفظ بالمفتاح. </a:t>
            </a:r>
          </a:p>
          <a:p>
            <a:pPr algn="just"/>
            <a:r>
              <a:rPr lang="ar-EG" sz="2800" dirty="0"/>
              <a:t>وعندما تستقبل </a:t>
            </a:r>
            <a:r>
              <a:rPr lang="ar-EG" sz="2800" dirty="0" err="1"/>
              <a:t>إليسا</a:t>
            </a:r>
            <a:r>
              <a:rPr lang="ar-EG" sz="2800" dirty="0"/>
              <a:t> القفل المفتوح، تقوم بكتابة الرسالة السرية ووضعها في الصندوق الصغير وتضع أيضا قفلها المفتوح في الصندوق ولكن تحتفظ بمفتاحها الخاص ثم تغلق الصندوق بقفل بوب. </a:t>
            </a:r>
          </a:p>
        </p:txBody>
      </p:sp>
      <p:sp>
        <p:nvSpPr>
          <p:cNvPr id="4" name="Slide Number Placeholder 3">
            <a:extLst>
              <a:ext uri="{FF2B5EF4-FFF2-40B4-BE49-F238E27FC236}">
                <a16:creationId xmlns:a16="http://schemas.microsoft.com/office/drawing/2014/main" id="{2F52263D-60A9-4FED-BF29-A5230FF4E767}"/>
              </a:ext>
            </a:extLst>
          </p:cNvPr>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F36C9FC-DA22-1F47-8722-58727A1D436E}" type="slidenum">
              <a:rPr kumimoji="0" lang="en-US" sz="1200" b="0" i="0" u="none" strike="noStrike" kern="1200" cap="none" spc="0" normalizeH="0" baseline="0" noProof="0" smtClean="0">
                <a:ln>
                  <a:noFill/>
                </a:ln>
                <a:solidFill>
                  <a:prstClr val="white"/>
                </a:solidFill>
                <a:effectLst/>
                <a:uLnTx/>
                <a:uFillTx/>
                <a:latin typeface="Arial" pitchFamily="-107"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sz="1200" b="0" i="0" u="none" strike="noStrike" kern="1200" cap="none" spc="0" normalizeH="0" baseline="0" noProof="0" dirty="0">
              <a:ln>
                <a:noFill/>
              </a:ln>
              <a:solidFill>
                <a:prstClr val="white"/>
              </a:solidFill>
              <a:effectLst/>
              <a:uLnTx/>
              <a:uFillTx/>
              <a:latin typeface="Arial" pitchFamily="-107" charset="0"/>
              <a:ea typeface="+mn-ea"/>
              <a:cs typeface="+mn-cs"/>
            </a:endParaRPr>
          </a:p>
        </p:txBody>
      </p:sp>
      <p:pic>
        <p:nvPicPr>
          <p:cNvPr id="1026" name="Picture 2" descr="ÙØªÙØ¬Ø© Ø¨Ø­Ø« Ø§ÙØµÙØ± Ø¹Ù âªkey and lock photosâ¬â">
            <a:extLst>
              <a:ext uri="{FF2B5EF4-FFF2-40B4-BE49-F238E27FC236}">
                <a16:creationId xmlns:a16="http://schemas.microsoft.com/office/drawing/2014/main" id="{9D67D0EF-C513-453C-9483-3A5A8B10E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20636"/>
            <a:ext cx="2311400" cy="1300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916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8F5-7BDD-45B7-83DF-84E755F59851}"/>
              </a:ext>
            </a:extLst>
          </p:cNvPr>
          <p:cNvSpPr>
            <a:spLocks noGrp="1"/>
          </p:cNvSpPr>
          <p:nvPr>
            <p:ph type="title"/>
          </p:nvPr>
        </p:nvSpPr>
        <p:spPr/>
        <p:txBody>
          <a:bodyPr/>
          <a:lstStyle/>
          <a:p>
            <a:r>
              <a:rPr lang="ar-EG" b="1" dirty="0"/>
              <a:t>فئات التشفير – التشفير الغير متماثل</a:t>
            </a:r>
            <a:endParaRPr lang="en-US" b="1" dirty="0"/>
          </a:p>
        </p:txBody>
      </p:sp>
      <p:sp>
        <p:nvSpPr>
          <p:cNvPr id="3" name="Content Placeholder 2">
            <a:extLst>
              <a:ext uri="{FF2B5EF4-FFF2-40B4-BE49-F238E27FC236}">
                <a16:creationId xmlns:a16="http://schemas.microsoft.com/office/drawing/2014/main" id="{3A7F1ACD-45B2-47A6-B8C9-5579495BDABE}"/>
              </a:ext>
            </a:extLst>
          </p:cNvPr>
          <p:cNvSpPr>
            <a:spLocks noGrp="1"/>
          </p:cNvSpPr>
          <p:nvPr>
            <p:ph idx="1"/>
          </p:nvPr>
        </p:nvSpPr>
        <p:spPr>
          <a:xfrm>
            <a:off x="457200" y="1295401"/>
            <a:ext cx="8382000" cy="4830763"/>
          </a:xfrm>
        </p:spPr>
        <p:txBody>
          <a:bodyPr/>
          <a:lstStyle/>
          <a:p>
            <a:pPr marL="0" indent="0" algn="just">
              <a:buNone/>
            </a:pPr>
            <a:r>
              <a:rPr lang="ar-EG" sz="2800" dirty="0"/>
              <a:t>في الشكل </a:t>
            </a:r>
            <a:r>
              <a:rPr lang="ar-EG" sz="2800" dirty="0" err="1"/>
              <a:t>إليسا</a:t>
            </a:r>
            <a:r>
              <a:rPr lang="ar-EG" sz="2800" dirty="0"/>
              <a:t> تتقدم بطلب للحصول على مفتاح بوب العام (القفل في المثال). </a:t>
            </a:r>
          </a:p>
        </p:txBody>
      </p:sp>
      <p:sp>
        <p:nvSpPr>
          <p:cNvPr id="4" name="Slide Number Placeholder 3">
            <a:extLst>
              <a:ext uri="{FF2B5EF4-FFF2-40B4-BE49-F238E27FC236}">
                <a16:creationId xmlns:a16="http://schemas.microsoft.com/office/drawing/2014/main" id="{2F52263D-60A9-4FED-BF29-A5230FF4E767}"/>
              </a:ext>
            </a:extLst>
          </p:cNvPr>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F36C9FC-DA22-1F47-8722-58727A1D436E}" type="slidenum">
              <a:rPr kumimoji="0" lang="en-US" sz="1200" b="0" i="0" u="none" strike="noStrike" kern="1200" cap="none" spc="0" normalizeH="0" baseline="0" noProof="0" smtClean="0">
                <a:ln>
                  <a:noFill/>
                </a:ln>
                <a:solidFill>
                  <a:prstClr val="white"/>
                </a:solidFill>
                <a:effectLst/>
                <a:uLnTx/>
                <a:uFillTx/>
                <a:latin typeface="Arial" pitchFamily="-107"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sz="1200" b="0" i="0" u="none" strike="noStrike" kern="1200" cap="none" spc="0" normalizeH="0" baseline="0" noProof="0" dirty="0">
              <a:ln>
                <a:noFill/>
              </a:ln>
              <a:solidFill>
                <a:prstClr val="white"/>
              </a:solidFill>
              <a:effectLst/>
              <a:uLnTx/>
              <a:uFillTx/>
              <a:latin typeface="Arial" pitchFamily="-107" charset="0"/>
              <a:ea typeface="+mn-ea"/>
              <a:cs typeface="+mn-cs"/>
            </a:endParaRPr>
          </a:p>
        </p:txBody>
      </p:sp>
      <p:pic>
        <p:nvPicPr>
          <p:cNvPr id="6" name="Picture 5">
            <a:extLst>
              <a:ext uri="{FF2B5EF4-FFF2-40B4-BE49-F238E27FC236}">
                <a16:creationId xmlns:a16="http://schemas.microsoft.com/office/drawing/2014/main" id="{5021E944-9AFE-4FD1-B11D-F00E53899603}"/>
              </a:ext>
            </a:extLst>
          </p:cNvPr>
          <p:cNvPicPr>
            <a:picLocks noChangeAspect="1"/>
          </p:cNvPicPr>
          <p:nvPr/>
        </p:nvPicPr>
        <p:blipFill>
          <a:blip r:embed="rId3"/>
          <a:stretch>
            <a:fillRect/>
          </a:stretch>
        </p:blipFill>
        <p:spPr>
          <a:xfrm>
            <a:off x="929867" y="2514600"/>
            <a:ext cx="7436665" cy="3180557"/>
          </a:xfrm>
          <a:prstGeom prst="rect">
            <a:avLst/>
          </a:prstGeom>
        </p:spPr>
      </p:pic>
    </p:spTree>
    <p:extLst>
      <p:ext uri="{BB962C8B-B14F-4D97-AF65-F5344CB8AC3E}">
        <p14:creationId xmlns:p14="http://schemas.microsoft.com/office/powerpoint/2010/main" val="1248933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8F5-7BDD-45B7-83DF-84E755F59851}"/>
              </a:ext>
            </a:extLst>
          </p:cNvPr>
          <p:cNvSpPr>
            <a:spLocks noGrp="1"/>
          </p:cNvSpPr>
          <p:nvPr>
            <p:ph type="title"/>
          </p:nvPr>
        </p:nvSpPr>
        <p:spPr/>
        <p:txBody>
          <a:bodyPr/>
          <a:lstStyle/>
          <a:p>
            <a:r>
              <a:rPr lang="ar-EG" b="1" dirty="0"/>
              <a:t>فئات التشفير – التشفير الغير متماثل</a:t>
            </a:r>
            <a:endParaRPr lang="en-US" b="1" dirty="0"/>
          </a:p>
        </p:txBody>
      </p:sp>
      <p:sp>
        <p:nvSpPr>
          <p:cNvPr id="3" name="Content Placeholder 2">
            <a:extLst>
              <a:ext uri="{FF2B5EF4-FFF2-40B4-BE49-F238E27FC236}">
                <a16:creationId xmlns:a16="http://schemas.microsoft.com/office/drawing/2014/main" id="{3A7F1ACD-45B2-47A6-B8C9-5579495BDABE}"/>
              </a:ext>
            </a:extLst>
          </p:cNvPr>
          <p:cNvSpPr>
            <a:spLocks noGrp="1"/>
          </p:cNvSpPr>
          <p:nvPr>
            <p:ph idx="1"/>
          </p:nvPr>
        </p:nvSpPr>
        <p:spPr>
          <a:xfrm>
            <a:off x="457200" y="1295401"/>
            <a:ext cx="8382000" cy="4830763"/>
          </a:xfrm>
        </p:spPr>
        <p:txBody>
          <a:bodyPr/>
          <a:lstStyle/>
          <a:p>
            <a:pPr marL="0" indent="0" algn="just">
              <a:buNone/>
            </a:pPr>
            <a:r>
              <a:rPr lang="ar-EG" sz="2800" dirty="0"/>
              <a:t>في الشكل تقوم </a:t>
            </a:r>
            <a:r>
              <a:rPr lang="ar-EG" sz="2800" dirty="0" err="1"/>
              <a:t>إليسا</a:t>
            </a:r>
            <a:r>
              <a:rPr lang="ar-EG" sz="2800" dirty="0"/>
              <a:t> باستخدام مفتاح بوب العام لتشفير الرسالة باستخدام خوارزمية متفق عليها. تقوم </a:t>
            </a:r>
            <a:r>
              <a:rPr lang="ar-EG" sz="2800" dirty="0" err="1"/>
              <a:t>إليسا</a:t>
            </a:r>
            <a:r>
              <a:rPr lang="ar-EG" sz="2800" dirty="0"/>
              <a:t> بإرسال الرسالة المشفرة لبوب، ثم يقوم بوب باستخدام مفتاحه الخاص لفك تشفير الرسالة</a:t>
            </a:r>
          </a:p>
        </p:txBody>
      </p:sp>
      <p:sp>
        <p:nvSpPr>
          <p:cNvPr id="4" name="Slide Number Placeholder 3">
            <a:extLst>
              <a:ext uri="{FF2B5EF4-FFF2-40B4-BE49-F238E27FC236}">
                <a16:creationId xmlns:a16="http://schemas.microsoft.com/office/drawing/2014/main" id="{2F52263D-60A9-4FED-BF29-A5230FF4E767}"/>
              </a:ext>
            </a:extLst>
          </p:cNvPr>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F36C9FC-DA22-1F47-8722-58727A1D436E}" type="slidenum">
              <a:rPr kumimoji="0" lang="en-US" sz="1200" b="0" i="0" u="none" strike="noStrike" kern="1200" cap="none" spc="0" normalizeH="0" baseline="0" noProof="0" smtClean="0">
                <a:ln>
                  <a:noFill/>
                </a:ln>
                <a:solidFill>
                  <a:prstClr val="white"/>
                </a:solidFill>
                <a:effectLst/>
                <a:uLnTx/>
                <a:uFillTx/>
                <a:latin typeface="Arial" pitchFamily="-107"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sz="1200" b="0" i="0" u="none" strike="noStrike" kern="1200" cap="none" spc="0" normalizeH="0" baseline="0" noProof="0" dirty="0">
              <a:ln>
                <a:noFill/>
              </a:ln>
              <a:solidFill>
                <a:prstClr val="white"/>
              </a:solidFill>
              <a:effectLst/>
              <a:uLnTx/>
              <a:uFillTx/>
              <a:latin typeface="Arial" pitchFamily="-107" charset="0"/>
              <a:ea typeface="+mn-ea"/>
              <a:cs typeface="+mn-cs"/>
            </a:endParaRPr>
          </a:p>
        </p:txBody>
      </p:sp>
      <p:pic>
        <p:nvPicPr>
          <p:cNvPr id="6" name="Picture 5">
            <a:extLst>
              <a:ext uri="{FF2B5EF4-FFF2-40B4-BE49-F238E27FC236}">
                <a16:creationId xmlns:a16="http://schemas.microsoft.com/office/drawing/2014/main" id="{B93E681A-531B-4EE1-A610-F4CC66A351D6}"/>
              </a:ext>
            </a:extLst>
          </p:cNvPr>
          <p:cNvPicPr>
            <a:picLocks noChangeAspect="1"/>
          </p:cNvPicPr>
          <p:nvPr/>
        </p:nvPicPr>
        <p:blipFill>
          <a:blip r:embed="rId3"/>
          <a:stretch>
            <a:fillRect/>
          </a:stretch>
        </p:blipFill>
        <p:spPr>
          <a:xfrm>
            <a:off x="1524000" y="2647756"/>
            <a:ext cx="6429375" cy="3554609"/>
          </a:xfrm>
          <a:prstGeom prst="rect">
            <a:avLst/>
          </a:prstGeom>
        </p:spPr>
      </p:pic>
    </p:spTree>
    <p:extLst>
      <p:ext uri="{BB962C8B-B14F-4D97-AF65-F5344CB8AC3E}">
        <p14:creationId xmlns:p14="http://schemas.microsoft.com/office/powerpoint/2010/main" val="3976611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8F5-7BDD-45B7-83DF-84E755F59851}"/>
              </a:ext>
            </a:extLst>
          </p:cNvPr>
          <p:cNvSpPr>
            <a:spLocks noGrp="1"/>
          </p:cNvSpPr>
          <p:nvPr>
            <p:ph type="title"/>
          </p:nvPr>
        </p:nvSpPr>
        <p:spPr/>
        <p:txBody>
          <a:bodyPr/>
          <a:lstStyle/>
          <a:p>
            <a:r>
              <a:rPr lang="ar-EG" b="1" dirty="0"/>
              <a:t>فئات التشفير - </a:t>
            </a:r>
            <a:r>
              <a:rPr lang="ar-EG" sz="3600" b="1" dirty="0"/>
              <a:t>خوارزميات التشفير الغير متماثل</a:t>
            </a:r>
            <a:endParaRPr lang="en-US" b="1" dirty="0"/>
          </a:p>
        </p:txBody>
      </p:sp>
      <p:sp>
        <p:nvSpPr>
          <p:cNvPr id="3" name="Content Placeholder 2">
            <a:extLst>
              <a:ext uri="{FF2B5EF4-FFF2-40B4-BE49-F238E27FC236}">
                <a16:creationId xmlns:a16="http://schemas.microsoft.com/office/drawing/2014/main" id="{3A7F1ACD-45B2-47A6-B8C9-5579495BDABE}"/>
              </a:ext>
            </a:extLst>
          </p:cNvPr>
          <p:cNvSpPr>
            <a:spLocks noGrp="1"/>
          </p:cNvSpPr>
          <p:nvPr>
            <p:ph idx="1"/>
          </p:nvPr>
        </p:nvSpPr>
        <p:spPr>
          <a:xfrm>
            <a:off x="457200" y="1295401"/>
            <a:ext cx="8382000" cy="4830763"/>
          </a:xfrm>
        </p:spPr>
        <p:txBody>
          <a:bodyPr/>
          <a:lstStyle/>
          <a:p>
            <a:pPr marL="0" indent="0" algn="just">
              <a:buNone/>
            </a:pPr>
            <a:r>
              <a:rPr lang="ar-EG" sz="2800" dirty="0"/>
              <a:t>•</a:t>
            </a:r>
            <a:r>
              <a:rPr lang="en-US" sz="2800" b="1" dirty="0"/>
              <a:t>RSA</a:t>
            </a:r>
            <a:r>
              <a:rPr lang="ar-EG" sz="2800" b="1" dirty="0"/>
              <a:t> </a:t>
            </a:r>
            <a:r>
              <a:rPr lang="ar-EG" sz="2800" b="1" dirty="0" err="1"/>
              <a:t>ريشاد</a:t>
            </a:r>
            <a:r>
              <a:rPr lang="ar-EG" sz="2800" b="1" dirty="0"/>
              <a:t> : </a:t>
            </a:r>
            <a:r>
              <a:rPr lang="ar-EG" sz="2800" dirty="0"/>
              <a:t>يتم استخدام حاصل ضرب عددين أوليين كبيرين بطول ثابت بين 100 و 200 رقم. تستخدم متصفحات الانترنت خوارزمية </a:t>
            </a:r>
            <a:r>
              <a:rPr lang="ar-EG" sz="2800" dirty="0" err="1"/>
              <a:t>ريشاد</a:t>
            </a:r>
            <a:r>
              <a:rPr lang="ar-EG" sz="2800" dirty="0"/>
              <a:t> لإقامة اتصال آمن. </a:t>
            </a:r>
          </a:p>
          <a:p>
            <a:pPr marL="0" indent="0" algn="just">
              <a:buNone/>
            </a:pPr>
            <a:r>
              <a:rPr lang="ar-EG" sz="2800" dirty="0"/>
              <a:t>•</a:t>
            </a:r>
            <a:r>
              <a:rPr lang="ar-EG" sz="2800" b="1" dirty="0" err="1"/>
              <a:t>ديفي</a:t>
            </a:r>
            <a:r>
              <a:rPr lang="ar-EG" sz="2800" b="1" dirty="0"/>
              <a:t> هيلمان: </a:t>
            </a:r>
            <a:r>
              <a:rPr lang="ar-EG" sz="2800" dirty="0"/>
              <a:t>يستخدم طريقة إلكترونية لتبادل ومشاركة المفاتيح السرية. والبروتوكولات </a:t>
            </a:r>
            <a:r>
              <a:rPr lang="en-US" sz="2800" dirty="0"/>
              <a:t>SSL </a:t>
            </a:r>
            <a:r>
              <a:rPr lang="ar-EG" sz="2800" dirty="0"/>
              <a:t>و </a:t>
            </a:r>
            <a:r>
              <a:rPr lang="en-US" sz="2800" dirty="0"/>
              <a:t>TSL </a:t>
            </a:r>
            <a:r>
              <a:rPr lang="ar-EG" sz="2800" dirty="0"/>
              <a:t>و </a:t>
            </a:r>
            <a:r>
              <a:rPr lang="en-US" sz="2800" dirty="0"/>
              <a:t>SSH </a:t>
            </a:r>
            <a:r>
              <a:rPr lang="ar-EG" sz="2800" dirty="0"/>
              <a:t>و </a:t>
            </a:r>
            <a:r>
              <a:rPr lang="en-US" sz="2800" dirty="0"/>
              <a:t>IPSec </a:t>
            </a:r>
            <a:r>
              <a:rPr lang="ar-EG" sz="2800" dirty="0"/>
              <a:t>جميعها تستخدم خوارزمية </a:t>
            </a:r>
            <a:r>
              <a:rPr lang="ar-EG" sz="2800" dirty="0" err="1"/>
              <a:t>ديفي</a:t>
            </a:r>
            <a:r>
              <a:rPr lang="ar-EG" sz="2800" dirty="0"/>
              <a:t> هيلمان. </a:t>
            </a:r>
          </a:p>
          <a:p>
            <a:pPr marL="0" indent="0" algn="just">
              <a:buNone/>
            </a:pPr>
            <a:r>
              <a:rPr lang="ar-EG" sz="2800" dirty="0"/>
              <a:t>•</a:t>
            </a:r>
            <a:r>
              <a:rPr lang="ar-EG" sz="2800" b="1" dirty="0"/>
              <a:t>الجمل:</a:t>
            </a:r>
            <a:r>
              <a:rPr lang="ar-EG" sz="2800" dirty="0"/>
              <a:t> يستخدم معيار الحكومة الأمريكية للبصمات الرقمية. هذه الخوارزمية مفتوحة المصدر إذ لا يملك أحد براءة اختراع لها. </a:t>
            </a:r>
          </a:p>
          <a:p>
            <a:pPr marL="0" indent="0" algn="just">
              <a:buNone/>
            </a:pPr>
            <a:r>
              <a:rPr lang="ar-EG" sz="2800" dirty="0"/>
              <a:t>•</a:t>
            </a:r>
            <a:r>
              <a:rPr lang="ar-EG" sz="2800" b="1" dirty="0"/>
              <a:t>تشفير المنحنى البيضاوي</a:t>
            </a:r>
            <a:r>
              <a:rPr lang="ar-EG" sz="2800" dirty="0"/>
              <a:t>: يستخدم المنحنيات البيضاوية كجزء من الخوارزمية. ووكالة الأمن الوطني </a:t>
            </a:r>
            <a:r>
              <a:rPr lang="en-US" sz="2800" dirty="0"/>
              <a:t>NSA</a:t>
            </a:r>
            <a:r>
              <a:rPr lang="ar-EG" sz="2800" dirty="0"/>
              <a:t> في أمريكا تستخدم تشفير المنحنى البيضاوي لعمل بصمات رقمية ولتبادل المفاتيح السرية. </a:t>
            </a:r>
          </a:p>
          <a:p>
            <a:pPr marL="0" indent="0" algn="just">
              <a:buNone/>
            </a:pPr>
            <a:endParaRPr lang="ar-EG" sz="2000" dirty="0"/>
          </a:p>
        </p:txBody>
      </p:sp>
      <p:sp>
        <p:nvSpPr>
          <p:cNvPr id="4" name="Slide Number Placeholder 3">
            <a:extLst>
              <a:ext uri="{FF2B5EF4-FFF2-40B4-BE49-F238E27FC236}">
                <a16:creationId xmlns:a16="http://schemas.microsoft.com/office/drawing/2014/main" id="{2F52263D-60A9-4FED-BF29-A5230FF4E767}"/>
              </a:ext>
            </a:extLst>
          </p:cNvPr>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F36C9FC-DA22-1F47-8722-58727A1D436E}" type="slidenum">
              <a:rPr kumimoji="0" lang="en-US" sz="1200" b="0" i="0" u="none" strike="noStrike" kern="1200" cap="none" spc="0" normalizeH="0" baseline="0" noProof="0" smtClean="0">
                <a:ln>
                  <a:noFill/>
                </a:ln>
                <a:solidFill>
                  <a:prstClr val="white"/>
                </a:solidFill>
                <a:effectLst/>
                <a:uLnTx/>
                <a:uFillTx/>
                <a:latin typeface="Arial" pitchFamily="-107"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sz="1200" b="0" i="0" u="none" strike="noStrike" kern="1200" cap="none" spc="0" normalizeH="0" baseline="0" noProof="0" dirty="0">
              <a:ln>
                <a:noFill/>
              </a:ln>
              <a:solidFill>
                <a:prstClr val="white"/>
              </a:solidFill>
              <a:effectLst/>
              <a:uLnTx/>
              <a:uFillTx/>
              <a:latin typeface="Arial" pitchFamily="-107" charset="0"/>
              <a:ea typeface="+mn-ea"/>
              <a:cs typeface="+mn-cs"/>
            </a:endParaRPr>
          </a:p>
        </p:txBody>
      </p:sp>
    </p:spTree>
    <p:extLst>
      <p:ext uri="{BB962C8B-B14F-4D97-AF65-F5344CB8AC3E}">
        <p14:creationId xmlns:p14="http://schemas.microsoft.com/office/powerpoint/2010/main" val="2460540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8F5-7BDD-45B7-83DF-84E755F59851}"/>
              </a:ext>
            </a:extLst>
          </p:cNvPr>
          <p:cNvSpPr>
            <a:spLocks noGrp="1"/>
          </p:cNvSpPr>
          <p:nvPr>
            <p:ph type="title"/>
          </p:nvPr>
        </p:nvSpPr>
        <p:spPr/>
        <p:txBody>
          <a:bodyPr/>
          <a:lstStyle/>
          <a:p>
            <a:r>
              <a:rPr lang="ar-EG" b="1" dirty="0"/>
              <a:t>إدارة المفاتيح</a:t>
            </a:r>
            <a:endParaRPr lang="en-US" b="1" dirty="0"/>
          </a:p>
        </p:txBody>
      </p:sp>
      <p:sp>
        <p:nvSpPr>
          <p:cNvPr id="3" name="Content Placeholder 2">
            <a:extLst>
              <a:ext uri="{FF2B5EF4-FFF2-40B4-BE49-F238E27FC236}">
                <a16:creationId xmlns:a16="http://schemas.microsoft.com/office/drawing/2014/main" id="{3A7F1ACD-45B2-47A6-B8C9-5579495BDABE}"/>
              </a:ext>
            </a:extLst>
          </p:cNvPr>
          <p:cNvSpPr>
            <a:spLocks noGrp="1"/>
          </p:cNvSpPr>
          <p:nvPr>
            <p:ph idx="1"/>
          </p:nvPr>
        </p:nvSpPr>
        <p:spPr>
          <a:xfrm>
            <a:off x="457200" y="1295401"/>
            <a:ext cx="8382000" cy="4830763"/>
          </a:xfrm>
        </p:spPr>
        <p:txBody>
          <a:bodyPr/>
          <a:lstStyle/>
          <a:p>
            <a:pPr algn="just"/>
            <a:r>
              <a:rPr lang="ar-EG" sz="2800" dirty="0"/>
              <a:t>تتكون إدارة المفاتيح من العمليات التالية، التخليق، والتبادل، والتخزين، والاستخدام، واستبدال المفاتيح المستخدمة في خوارزميات التشفير.</a:t>
            </a:r>
          </a:p>
          <a:p>
            <a:pPr algn="just"/>
            <a:r>
              <a:rPr lang="ar-EG" sz="2800" dirty="0"/>
              <a:t>إن أصعب المهام في نظام التشفير هي "إدارة المفاتيح". فمعظم نظم التشفير تفشل بسبب خطأ في عملية إدارة المفاتيح. </a:t>
            </a:r>
          </a:p>
          <a:p>
            <a:r>
              <a:rPr lang="ar-EG" sz="2800" dirty="0"/>
              <a:t>هناك مصطلحان هامان يصفان المفاتيح</a:t>
            </a:r>
            <a:endParaRPr lang="en-US" sz="2800" dirty="0"/>
          </a:p>
          <a:p>
            <a:pPr lvl="1"/>
            <a:r>
              <a:rPr lang="ar-EG" sz="2400" b="1" dirty="0"/>
              <a:t>طول المفتاح </a:t>
            </a:r>
            <a:r>
              <a:rPr lang="ar-EG" sz="2400" dirty="0"/>
              <a:t>– يسمى أيضا حجم المفتاح، ويقاس بالبت</a:t>
            </a:r>
            <a:endParaRPr lang="en-US" sz="2400" dirty="0"/>
          </a:p>
          <a:p>
            <a:pPr lvl="1"/>
            <a:r>
              <a:rPr lang="ar-EG" sz="2400" b="1" dirty="0"/>
              <a:t>فضاء المفتاح </a:t>
            </a:r>
            <a:r>
              <a:rPr lang="ar-EG" sz="2400" dirty="0"/>
              <a:t>– هو عدد </a:t>
            </a:r>
            <a:r>
              <a:rPr lang="ar-EG" sz="2400" dirty="0" err="1"/>
              <a:t>التباديل</a:t>
            </a:r>
            <a:r>
              <a:rPr lang="ar-EG" sz="2400" dirty="0"/>
              <a:t> الممكنة المستخرجة من مفتاح بطول ثابت. </a:t>
            </a:r>
            <a:endParaRPr lang="en-US" sz="2400" dirty="0"/>
          </a:p>
          <a:p>
            <a:pPr marL="457176" lvl="1" indent="0">
              <a:buNone/>
            </a:pPr>
            <a:r>
              <a:rPr lang="ar-EG" dirty="0"/>
              <a:t>كلما زاد طول المفتاح، كلما زاد فضاء المفتاح زيادة مضطردة. وفضاء المفتاح لخوارزمية معينة هو مجموعة القيم الممكنة لذلك المفتاح. المفاتيح الأطول أكثر أمانا، وعلى الرغم من ذلك، فالمفاتيح الطويلة تستهلك الموارد.</a:t>
            </a:r>
            <a:endParaRPr lang="ar-EG" sz="2000" dirty="0"/>
          </a:p>
          <a:p>
            <a:pPr marL="0" indent="0" algn="just">
              <a:buNone/>
            </a:pPr>
            <a:endParaRPr lang="ar-EG" sz="2000" dirty="0"/>
          </a:p>
        </p:txBody>
      </p:sp>
      <p:sp>
        <p:nvSpPr>
          <p:cNvPr id="4" name="Slide Number Placeholder 3">
            <a:extLst>
              <a:ext uri="{FF2B5EF4-FFF2-40B4-BE49-F238E27FC236}">
                <a16:creationId xmlns:a16="http://schemas.microsoft.com/office/drawing/2014/main" id="{2F52263D-60A9-4FED-BF29-A5230FF4E767}"/>
              </a:ext>
            </a:extLst>
          </p:cNvPr>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F36C9FC-DA22-1F47-8722-58727A1D436E}" type="slidenum">
              <a:rPr kumimoji="0" lang="en-US" sz="1200" b="0" i="0" u="none" strike="noStrike" kern="1200" cap="none" spc="0" normalizeH="0" baseline="0" noProof="0" smtClean="0">
                <a:ln>
                  <a:noFill/>
                </a:ln>
                <a:solidFill>
                  <a:prstClr val="white"/>
                </a:solidFill>
                <a:effectLst/>
                <a:uLnTx/>
                <a:uFillTx/>
                <a:latin typeface="Arial" pitchFamily="-107"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sz="1200" b="0" i="0" u="none" strike="noStrike" kern="1200" cap="none" spc="0" normalizeH="0" baseline="0" noProof="0" dirty="0">
              <a:ln>
                <a:noFill/>
              </a:ln>
              <a:solidFill>
                <a:prstClr val="white"/>
              </a:solidFill>
              <a:effectLst/>
              <a:uLnTx/>
              <a:uFillTx/>
              <a:latin typeface="Arial" pitchFamily="-107" charset="0"/>
              <a:ea typeface="+mn-ea"/>
              <a:cs typeface="+mn-cs"/>
            </a:endParaRPr>
          </a:p>
        </p:txBody>
      </p:sp>
    </p:spTree>
    <p:extLst>
      <p:ext uri="{BB962C8B-B14F-4D97-AF65-F5344CB8AC3E}">
        <p14:creationId xmlns:p14="http://schemas.microsoft.com/office/powerpoint/2010/main" val="447744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8F5-7BDD-45B7-83DF-84E755F59851}"/>
              </a:ext>
            </a:extLst>
          </p:cNvPr>
          <p:cNvSpPr>
            <a:spLocks noGrp="1"/>
          </p:cNvSpPr>
          <p:nvPr>
            <p:ph type="title"/>
          </p:nvPr>
        </p:nvSpPr>
        <p:spPr/>
        <p:txBody>
          <a:bodyPr/>
          <a:lstStyle/>
          <a:p>
            <a:r>
              <a:rPr lang="ar-EG" b="1" dirty="0"/>
              <a:t>مراحل إدارة المفاتيح</a:t>
            </a:r>
            <a:endParaRPr lang="en-US" b="1" dirty="0"/>
          </a:p>
        </p:txBody>
      </p:sp>
      <p:sp>
        <p:nvSpPr>
          <p:cNvPr id="3" name="Content Placeholder 2">
            <a:extLst>
              <a:ext uri="{FF2B5EF4-FFF2-40B4-BE49-F238E27FC236}">
                <a16:creationId xmlns:a16="http://schemas.microsoft.com/office/drawing/2014/main" id="{3A7F1ACD-45B2-47A6-B8C9-5579495BDABE}"/>
              </a:ext>
            </a:extLst>
          </p:cNvPr>
          <p:cNvSpPr>
            <a:spLocks noGrp="1"/>
          </p:cNvSpPr>
          <p:nvPr>
            <p:ph idx="1"/>
          </p:nvPr>
        </p:nvSpPr>
        <p:spPr>
          <a:xfrm>
            <a:off x="457200" y="1295401"/>
            <a:ext cx="8382000" cy="4830763"/>
          </a:xfrm>
        </p:spPr>
        <p:txBody>
          <a:bodyPr/>
          <a:lstStyle/>
          <a:p>
            <a:pPr marL="514350" lvl="0" indent="-514350">
              <a:buFont typeface="+mj-lt"/>
              <a:buAutoNum type="arabicPeriod"/>
            </a:pPr>
            <a:r>
              <a:rPr lang="ar-EG" u="sng" dirty="0"/>
              <a:t>تخليق المفتاح</a:t>
            </a:r>
            <a:r>
              <a:rPr lang="ar-EG" dirty="0"/>
              <a:t>: يتم عادة ميكنة عملية تخليق المفاتيح ولا يتم تركها للمستخدم</a:t>
            </a:r>
          </a:p>
          <a:p>
            <a:pPr marL="514350" lvl="0" indent="-514350">
              <a:buFont typeface="+mj-lt"/>
              <a:buAutoNum type="arabicPeriod"/>
            </a:pPr>
            <a:r>
              <a:rPr lang="ar-EG" u="sng" dirty="0"/>
              <a:t>التحقق من المفتاح</a:t>
            </a:r>
            <a:r>
              <a:rPr lang="ar-EG" dirty="0"/>
              <a:t>: وتسمى أيضا التحقق من جودة المفتاح. بعض المفاتيح أفضل من الأخرى. على سبيل المثال استخدام مفتاح بطول 0 و 25 في شيفرة قيصر لن يشفر النص ولذلك يجب أن يستبعد هذين المفتاحين. </a:t>
            </a:r>
            <a:endParaRPr lang="en-US" dirty="0"/>
          </a:p>
          <a:p>
            <a:pPr marL="514350" lvl="0" indent="-514350">
              <a:buFont typeface="+mj-lt"/>
              <a:buAutoNum type="arabicPeriod"/>
            </a:pPr>
            <a:r>
              <a:rPr lang="ar-EG" u="sng" dirty="0"/>
              <a:t>تبادل المفتاح</a:t>
            </a:r>
            <a:r>
              <a:rPr lang="ar-EG" dirty="0"/>
              <a:t>: نظم إدارة المفاتيح يجب أن توجد آلية تبادل للمفاتيح والتي تسمح بالاتفاق على التراسل السري بين المرسل والمستقبل، وعادة ما يتم التراسل في وسط غير آمن. </a:t>
            </a:r>
            <a:endParaRPr lang="en-US" dirty="0"/>
          </a:p>
          <a:p>
            <a:pPr marL="0" indent="0" algn="just">
              <a:buNone/>
            </a:pPr>
            <a:endParaRPr lang="ar-EG" sz="2400" dirty="0"/>
          </a:p>
        </p:txBody>
      </p:sp>
      <p:sp>
        <p:nvSpPr>
          <p:cNvPr id="4" name="Slide Number Placeholder 3">
            <a:extLst>
              <a:ext uri="{FF2B5EF4-FFF2-40B4-BE49-F238E27FC236}">
                <a16:creationId xmlns:a16="http://schemas.microsoft.com/office/drawing/2014/main" id="{2F52263D-60A9-4FED-BF29-A5230FF4E767}"/>
              </a:ext>
            </a:extLst>
          </p:cNvPr>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F36C9FC-DA22-1F47-8722-58727A1D436E}" type="slidenum">
              <a:rPr kumimoji="0" lang="en-US" sz="1200" b="0" i="0" u="none" strike="noStrike" kern="1200" cap="none" spc="0" normalizeH="0" baseline="0" noProof="0" smtClean="0">
                <a:ln>
                  <a:noFill/>
                </a:ln>
                <a:solidFill>
                  <a:prstClr val="white"/>
                </a:solidFill>
                <a:effectLst/>
                <a:uLnTx/>
                <a:uFillTx/>
                <a:latin typeface="Arial" pitchFamily="-107"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US" sz="1200" b="0" i="0" u="none" strike="noStrike" kern="1200" cap="none" spc="0" normalizeH="0" baseline="0" noProof="0" dirty="0">
              <a:ln>
                <a:noFill/>
              </a:ln>
              <a:solidFill>
                <a:prstClr val="white"/>
              </a:solidFill>
              <a:effectLst/>
              <a:uLnTx/>
              <a:uFillTx/>
              <a:latin typeface="Arial" pitchFamily="-107" charset="0"/>
              <a:ea typeface="+mn-ea"/>
              <a:cs typeface="+mn-cs"/>
            </a:endParaRPr>
          </a:p>
        </p:txBody>
      </p:sp>
    </p:spTree>
    <p:extLst>
      <p:ext uri="{BB962C8B-B14F-4D97-AF65-F5344CB8AC3E}">
        <p14:creationId xmlns:p14="http://schemas.microsoft.com/office/powerpoint/2010/main" val="3661756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8F5-7BDD-45B7-83DF-84E755F59851}"/>
              </a:ext>
            </a:extLst>
          </p:cNvPr>
          <p:cNvSpPr>
            <a:spLocks noGrp="1"/>
          </p:cNvSpPr>
          <p:nvPr>
            <p:ph type="title"/>
          </p:nvPr>
        </p:nvSpPr>
        <p:spPr/>
        <p:txBody>
          <a:bodyPr/>
          <a:lstStyle/>
          <a:p>
            <a:r>
              <a:rPr lang="ar-EG" b="1" dirty="0"/>
              <a:t>مراحل إدارة المفاتيح</a:t>
            </a:r>
            <a:endParaRPr lang="en-US" b="1" dirty="0"/>
          </a:p>
        </p:txBody>
      </p:sp>
      <p:sp>
        <p:nvSpPr>
          <p:cNvPr id="3" name="Content Placeholder 2">
            <a:extLst>
              <a:ext uri="{FF2B5EF4-FFF2-40B4-BE49-F238E27FC236}">
                <a16:creationId xmlns:a16="http://schemas.microsoft.com/office/drawing/2014/main" id="{3A7F1ACD-45B2-47A6-B8C9-5579495BDABE}"/>
              </a:ext>
            </a:extLst>
          </p:cNvPr>
          <p:cNvSpPr>
            <a:spLocks noGrp="1"/>
          </p:cNvSpPr>
          <p:nvPr>
            <p:ph idx="1"/>
          </p:nvPr>
        </p:nvSpPr>
        <p:spPr>
          <a:xfrm>
            <a:off x="457200" y="1295401"/>
            <a:ext cx="8382000" cy="4830763"/>
          </a:xfrm>
        </p:spPr>
        <p:txBody>
          <a:bodyPr/>
          <a:lstStyle/>
          <a:p>
            <a:pPr marL="514350" lvl="0" indent="-514350">
              <a:buFont typeface="+mj-lt"/>
              <a:buAutoNum type="arabicPeriod" startAt="4"/>
            </a:pPr>
            <a:r>
              <a:rPr lang="ar-EG" u="sng" dirty="0"/>
              <a:t>تخزين المفتاح</a:t>
            </a:r>
            <a:r>
              <a:rPr lang="ar-EG" dirty="0"/>
              <a:t>: نظم التشغيل الحديثة متعددة المستخدمين تستخدم نظم التشفير وتخزن المفاتيح في الذاكرة. وهذا يمثل مشكلة </a:t>
            </a:r>
          </a:p>
          <a:p>
            <a:pPr marL="514350" lvl="0" indent="-514350">
              <a:buFont typeface="+mj-lt"/>
              <a:buAutoNum type="arabicPeriod" startAt="4"/>
            </a:pPr>
            <a:r>
              <a:rPr lang="ar-EG" u="sng" dirty="0"/>
              <a:t>عمر المفتاح</a:t>
            </a:r>
            <a:r>
              <a:rPr lang="ar-EG" dirty="0"/>
              <a:t>: يجب أن يتم استخدام مفتاح بعمر قصير حتى تزيد سرية الشيفرات الاعتيادية.</a:t>
            </a:r>
            <a:endParaRPr lang="en-US" dirty="0"/>
          </a:p>
          <a:p>
            <a:pPr marL="514350" lvl="0" indent="-514350">
              <a:buFont typeface="+mj-lt"/>
              <a:buAutoNum type="arabicPeriod" startAt="4"/>
            </a:pPr>
            <a:r>
              <a:rPr lang="ar-EG" u="sng" dirty="0"/>
              <a:t>إلغاء وتدمير المفتاح</a:t>
            </a:r>
            <a:r>
              <a:rPr lang="ar-EG" dirty="0"/>
              <a:t>: عملية الإلغاء تعني إخبار كل أطراف الاتصال بأن مفتاح معين تم كشفه ولا يجب استخدامه مرة أخرى. أما عملية تدمير المفتاح فتقوم بإزالة المفتاح بحيث لا يتم ترك أثر يمكن تتبعه من قبل القراصنة. </a:t>
            </a:r>
            <a:endParaRPr lang="en-US" dirty="0"/>
          </a:p>
          <a:p>
            <a:pPr marL="0" indent="0" algn="just">
              <a:buNone/>
            </a:pPr>
            <a:endParaRPr lang="ar-EG" sz="2400" dirty="0"/>
          </a:p>
        </p:txBody>
      </p:sp>
      <p:sp>
        <p:nvSpPr>
          <p:cNvPr id="4" name="Slide Number Placeholder 3">
            <a:extLst>
              <a:ext uri="{FF2B5EF4-FFF2-40B4-BE49-F238E27FC236}">
                <a16:creationId xmlns:a16="http://schemas.microsoft.com/office/drawing/2014/main" id="{2F52263D-60A9-4FED-BF29-A5230FF4E767}"/>
              </a:ext>
            </a:extLst>
          </p:cNvPr>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F36C9FC-DA22-1F47-8722-58727A1D436E}" type="slidenum">
              <a:rPr kumimoji="0" lang="en-US" sz="1200" b="0" i="0" u="none" strike="noStrike" kern="1200" cap="none" spc="0" normalizeH="0" baseline="0" noProof="0" smtClean="0">
                <a:ln>
                  <a:noFill/>
                </a:ln>
                <a:solidFill>
                  <a:prstClr val="white"/>
                </a:solidFill>
                <a:effectLst/>
                <a:uLnTx/>
                <a:uFillTx/>
                <a:latin typeface="Arial" pitchFamily="-107"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prstClr val="white"/>
              </a:solidFill>
              <a:effectLst/>
              <a:uLnTx/>
              <a:uFillTx/>
              <a:latin typeface="Arial" pitchFamily="-107" charset="0"/>
              <a:ea typeface="+mn-ea"/>
              <a:cs typeface="+mn-cs"/>
            </a:endParaRPr>
          </a:p>
        </p:txBody>
      </p:sp>
    </p:spTree>
    <p:extLst>
      <p:ext uri="{BB962C8B-B14F-4D97-AF65-F5344CB8AC3E}">
        <p14:creationId xmlns:p14="http://schemas.microsoft.com/office/powerpoint/2010/main" val="1321718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8F5-7BDD-45B7-83DF-84E755F59851}"/>
              </a:ext>
            </a:extLst>
          </p:cNvPr>
          <p:cNvSpPr>
            <a:spLocks noGrp="1"/>
          </p:cNvSpPr>
          <p:nvPr>
            <p:ph type="title"/>
          </p:nvPr>
        </p:nvSpPr>
        <p:spPr/>
        <p:txBody>
          <a:bodyPr/>
          <a:lstStyle/>
          <a:p>
            <a:r>
              <a:rPr lang="ar-EG" b="1" dirty="0"/>
              <a:t>مقارنة أنواع التشفير</a:t>
            </a:r>
            <a:endParaRPr lang="en-US" b="1" dirty="0"/>
          </a:p>
        </p:txBody>
      </p:sp>
      <p:sp>
        <p:nvSpPr>
          <p:cNvPr id="4" name="Slide Number Placeholder 3">
            <a:extLst>
              <a:ext uri="{FF2B5EF4-FFF2-40B4-BE49-F238E27FC236}">
                <a16:creationId xmlns:a16="http://schemas.microsoft.com/office/drawing/2014/main" id="{2F52263D-60A9-4FED-BF29-A5230FF4E767}"/>
              </a:ext>
            </a:extLst>
          </p:cNvPr>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F36C9FC-DA22-1F47-8722-58727A1D436E}" type="slidenum">
              <a:rPr kumimoji="0" lang="en-US" sz="1200" b="0" i="0" u="none" strike="noStrike" kern="1200" cap="none" spc="0" normalizeH="0" baseline="0" noProof="0" smtClean="0">
                <a:ln>
                  <a:noFill/>
                </a:ln>
                <a:solidFill>
                  <a:prstClr val="white"/>
                </a:solidFill>
                <a:effectLst/>
                <a:uLnTx/>
                <a:uFillTx/>
                <a:latin typeface="Arial" pitchFamily="-107"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en-US" sz="1200" b="0" i="0" u="none" strike="noStrike" kern="1200" cap="none" spc="0" normalizeH="0" baseline="0" noProof="0" dirty="0">
              <a:ln>
                <a:noFill/>
              </a:ln>
              <a:solidFill>
                <a:prstClr val="white"/>
              </a:solidFill>
              <a:effectLst/>
              <a:uLnTx/>
              <a:uFillTx/>
              <a:latin typeface="Arial" pitchFamily="-107" charset="0"/>
              <a:ea typeface="+mn-ea"/>
              <a:cs typeface="+mn-cs"/>
            </a:endParaRPr>
          </a:p>
        </p:txBody>
      </p:sp>
      <p:graphicFrame>
        <p:nvGraphicFramePr>
          <p:cNvPr id="7" name="Table 6">
            <a:extLst>
              <a:ext uri="{FF2B5EF4-FFF2-40B4-BE49-F238E27FC236}">
                <a16:creationId xmlns:a16="http://schemas.microsoft.com/office/drawing/2014/main" id="{4C7E42B9-BC9A-4202-9056-7C3D48D01529}"/>
              </a:ext>
            </a:extLst>
          </p:cNvPr>
          <p:cNvGraphicFramePr>
            <a:graphicFrameLocks noGrp="1"/>
          </p:cNvGraphicFramePr>
          <p:nvPr>
            <p:extLst>
              <p:ext uri="{D42A27DB-BD31-4B8C-83A1-F6EECF244321}">
                <p14:modId xmlns:p14="http://schemas.microsoft.com/office/powerpoint/2010/main" val="3830836839"/>
              </p:ext>
            </p:extLst>
          </p:nvPr>
        </p:nvGraphicFramePr>
        <p:xfrm>
          <a:off x="647700" y="1676400"/>
          <a:ext cx="7848600" cy="4376423"/>
        </p:xfrm>
        <a:graphic>
          <a:graphicData uri="http://schemas.openxmlformats.org/drawingml/2006/table">
            <a:tbl>
              <a:tblPr rtl="1" firstRow="1" firstCol="1" bandRow="1">
                <a:tableStyleId>{5C22544A-7EE6-4342-B048-85BDC9FD1C3A}</a:tableStyleId>
              </a:tblPr>
              <a:tblGrid>
                <a:gridCol w="3924300">
                  <a:extLst>
                    <a:ext uri="{9D8B030D-6E8A-4147-A177-3AD203B41FA5}">
                      <a16:colId xmlns:a16="http://schemas.microsoft.com/office/drawing/2014/main" val="3125545840"/>
                    </a:ext>
                  </a:extLst>
                </a:gridCol>
                <a:gridCol w="3924300">
                  <a:extLst>
                    <a:ext uri="{9D8B030D-6E8A-4147-A177-3AD203B41FA5}">
                      <a16:colId xmlns:a16="http://schemas.microsoft.com/office/drawing/2014/main" val="1221972692"/>
                    </a:ext>
                  </a:extLst>
                </a:gridCol>
              </a:tblGrid>
              <a:tr h="0">
                <a:tc gridSpan="2">
                  <a:txBody>
                    <a:bodyPr/>
                    <a:lstStyle/>
                    <a:p>
                      <a:pPr marL="0" marR="0" algn="ctr" rtl="1">
                        <a:lnSpc>
                          <a:spcPct val="115000"/>
                        </a:lnSpc>
                        <a:spcBef>
                          <a:spcPts val="0"/>
                        </a:spcBef>
                        <a:spcAft>
                          <a:spcPts val="0"/>
                        </a:spcAft>
                      </a:pPr>
                      <a:r>
                        <a:rPr lang="ar-EG" sz="3200" b="1" dirty="0">
                          <a:solidFill>
                            <a:schemeClr val="tx1"/>
                          </a:solidFill>
                          <a:effectLst/>
                        </a:rPr>
                        <a:t>التشفير المتماثل والغير متماثل</a:t>
                      </a:r>
                      <a:endParaRPr lang="en-US" sz="2800" b="1"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4177174654"/>
                  </a:ext>
                </a:extLst>
              </a:tr>
              <a:tr h="0">
                <a:tc>
                  <a:txBody>
                    <a:bodyPr/>
                    <a:lstStyle/>
                    <a:p>
                      <a:pPr marL="0" marR="0" algn="ctr" rtl="1">
                        <a:lnSpc>
                          <a:spcPct val="115000"/>
                        </a:lnSpc>
                        <a:spcBef>
                          <a:spcPts val="0"/>
                        </a:spcBef>
                        <a:spcAft>
                          <a:spcPts val="0"/>
                        </a:spcAft>
                      </a:pPr>
                      <a:r>
                        <a:rPr lang="ar-EG" sz="2800" b="1" dirty="0">
                          <a:solidFill>
                            <a:schemeClr val="tx1"/>
                          </a:solidFill>
                          <a:effectLst/>
                        </a:rPr>
                        <a:t>التشفير المتماثل</a:t>
                      </a:r>
                      <a:endParaRPr lang="en-US" sz="2400" b="1"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rtl="1">
                        <a:lnSpc>
                          <a:spcPct val="115000"/>
                        </a:lnSpc>
                        <a:spcBef>
                          <a:spcPts val="0"/>
                        </a:spcBef>
                        <a:spcAft>
                          <a:spcPts val="0"/>
                        </a:spcAft>
                      </a:pPr>
                      <a:r>
                        <a:rPr lang="ar-EG" sz="2800" b="1" dirty="0">
                          <a:solidFill>
                            <a:schemeClr val="tx1"/>
                          </a:solidFill>
                          <a:effectLst/>
                        </a:rPr>
                        <a:t>التشفير الغير متماثل</a:t>
                      </a:r>
                      <a:endParaRPr lang="en-US" sz="2400" b="1"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4915896"/>
                  </a:ext>
                </a:extLst>
              </a:tr>
              <a:tr h="0">
                <a:tc>
                  <a:txBody>
                    <a:bodyPr/>
                    <a:lstStyle/>
                    <a:p>
                      <a:pPr marL="0" marR="0" algn="r" rtl="1">
                        <a:lnSpc>
                          <a:spcPct val="115000"/>
                        </a:lnSpc>
                        <a:spcBef>
                          <a:spcPts val="0"/>
                        </a:spcBef>
                        <a:spcAft>
                          <a:spcPts val="0"/>
                        </a:spcAft>
                      </a:pPr>
                      <a:r>
                        <a:rPr lang="ar-EG" sz="2000" b="0" dirty="0">
                          <a:solidFill>
                            <a:schemeClr val="tx1"/>
                          </a:solidFill>
                          <a:effectLst/>
                        </a:rPr>
                        <a:t>مشهور باسم خوارزميات المفاتيح الخاصة السرية والمشتركة</a:t>
                      </a:r>
                      <a:endParaRPr lang="en-US" sz="1800" b="0"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rtl="1">
                        <a:lnSpc>
                          <a:spcPct val="115000"/>
                        </a:lnSpc>
                        <a:spcBef>
                          <a:spcPts val="0"/>
                        </a:spcBef>
                        <a:spcAft>
                          <a:spcPts val="0"/>
                        </a:spcAft>
                      </a:pPr>
                      <a:r>
                        <a:rPr lang="ar-EG" sz="2000">
                          <a:solidFill>
                            <a:schemeClr val="tx1"/>
                          </a:solidFill>
                          <a:effectLst/>
                        </a:rPr>
                        <a:t>مشهور باسم خوارزميات المفاتيح العامة</a:t>
                      </a:r>
                      <a:endParaRPr lang="en-US" sz="180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4714356"/>
                  </a:ext>
                </a:extLst>
              </a:tr>
              <a:tr h="0">
                <a:tc>
                  <a:txBody>
                    <a:bodyPr/>
                    <a:lstStyle/>
                    <a:p>
                      <a:pPr marL="0" marR="0" algn="r" rtl="1">
                        <a:lnSpc>
                          <a:spcPct val="115000"/>
                        </a:lnSpc>
                        <a:spcBef>
                          <a:spcPts val="0"/>
                        </a:spcBef>
                        <a:spcAft>
                          <a:spcPts val="0"/>
                        </a:spcAft>
                      </a:pPr>
                      <a:r>
                        <a:rPr lang="ar-EG" sz="2000" b="0" dirty="0">
                          <a:solidFill>
                            <a:schemeClr val="tx1"/>
                          </a:solidFill>
                          <a:effectLst/>
                        </a:rPr>
                        <a:t>طول المفتاح عادة يتراوح بين 80 و 256 بت</a:t>
                      </a:r>
                      <a:endParaRPr lang="en-US" sz="1800" b="0"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rtl="1">
                        <a:lnSpc>
                          <a:spcPct val="115000"/>
                        </a:lnSpc>
                        <a:spcBef>
                          <a:spcPts val="0"/>
                        </a:spcBef>
                        <a:spcAft>
                          <a:spcPts val="0"/>
                        </a:spcAft>
                      </a:pPr>
                      <a:r>
                        <a:rPr lang="ar-EG" sz="2000">
                          <a:solidFill>
                            <a:schemeClr val="tx1"/>
                          </a:solidFill>
                          <a:effectLst/>
                        </a:rPr>
                        <a:t>طول المفتاح يتراوح بين 512 و 4096 بت</a:t>
                      </a:r>
                      <a:endParaRPr lang="en-US" sz="180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4459121"/>
                  </a:ext>
                </a:extLst>
              </a:tr>
              <a:tr h="0">
                <a:tc>
                  <a:txBody>
                    <a:bodyPr/>
                    <a:lstStyle/>
                    <a:p>
                      <a:pPr marL="0" marR="0" algn="r" rtl="1">
                        <a:lnSpc>
                          <a:spcPct val="115000"/>
                        </a:lnSpc>
                        <a:spcBef>
                          <a:spcPts val="0"/>
                        </a:spcBef>
                        <a:spcAft>
                          <a:spcPts val="0"/>
                        </a:spcAft>
                      </a:pPr>
                      <a:r>
                        <a:rPr lang="ar-EG" sz="2000" b="0" dirty="0">
                          <a:solidFill>
                            <a:schemeClr val="tx1"/>
                          </a:solidFill>
                          <a:effectLst/>
                        </a:rPr>
                        <a:t>المرسل والمستقبل يجب أن يتشاركان نفس المفتاح</a:t>
                      </a:r>
                      <a:endParaRPr lang="en-US" sz="1800" b="0"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rtl="1">
                        <a:lnSpc>
                          <a:spcPct val="115000"/>
                        </a:lnSpc>
                        <a:spcBef>
                          <a:spcPts val="0"/>
                        </a:spcBef>
                        <a:spcAft>
                          <a:spcPts val="0"/>
                        </a:spcAft>
                      </a:pPr>
                      <a:r>
                        <a:rPr lang="ar-EG" sz="2000" dirty="0">
                          <a:solidFill>
                            <a:schemeClr val="tx1"/>
                          </a:solidFill>
                          <a:effectLst/>
                        </a:rPr>
                        <a:t>المرسل والمستقبل لا يتشاركان في مفتاح محدد</a:t>
                      </a:r>
                      <a:endParaRPr lang="en-US" sz="1800"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5527463"/>
                  </a:ext>
                </a:extLst>
              </a:tr>
              <a:tr h="0">
                <a:tc>
                  <a:txBody>
                    <a:bodyPr/>
                    <a:lstStyle/>
                    <a:p>
                      <a:pPr marL="0" marR="0" algn="r" rtl="1">
                        <a:lnSpc>
                          <a:spcPct val="115000"/>
                        </a:lnSpc>
                        <a:spcBef>
                          <a:spcPts val="0"/>
                        </a:spcBef>
                        <a:spcAft>
                          <a:spcPts val="0"/>
                        </a:spcAft>
                      </a:pPr>
                      <a:r>
                        <a:rPr lang="ar-EG" sz="2000" b="0" dirty="0">
                          <a:solidFill>
                            <a:schemeClr val="tx1"/>
                          </a:solidFill>
                          <a:effectLst/>
                        </a:rPr>
                        <a:t>خوارزمياته دائما سريعة (سرعة وسط النقل) لأن الخوارزمية تعتمد على عمليات حسابية بسيطة. </a:t>
                      </a:r>
                      <a:endParaRPr lang="en-US" sz="1800" b="0"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rtl="1">
                        <a:lnSpc>
                          <a:spcPct val="115000"/>
                        </a:lnSpc>
                        <a:spcBef>
                          <a:spcPts val="0"/>
                        </a:spcBef>
                        <a:spcAft>
                          <a:spcPts val="0"/>
                        </a:spcAft>
                      </a:pPr>
                      <a:r>
                        <a:rPr lang="ar-EG" sz="2000">
                          <a:solidFill>
                            <a:schemeClr val="tx1"/>
                          </a:solidFill>
                          <a:effectLst/>
                        </a:rPr>
                        <a:t>خوارزمياته بطيئة نسبيا لأنها تعتمد على عمليات حسابية أكثر تعقيدا. </a:t>
                      </a:r>
                      <a:endParaRPr lang="en-US" sz="180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862571"/>
                  </a:ext>
                </a:extLst>
              </a:tr>
              <a:tr h="0">
                <a:tc>
                  <a:txBody>
                    <a:bodyPr/>
                    <a:lstStyle/>
                    <a:p>
                      <a:pPr marL="0" marR="0" algn="r" rtl="1">
                        <a:lnSpc>
                          <a:spcPct val="115000"/>
                        </a:lnSpc>
                        <a:spcBef>
                          <a:spcPts val="0"/>
                        </a:spcBef>
                        <a:spcAft>
                          <a:spcPts val="0"/>
                        </a:spcAft>
                      </a:pPr>
                      <a:r>
                        <a:rPr lang="ar-EG" sz="2000" b="0" dirty="0">
                          <a:solidFill>
                            <a:schemeClr val="tx1"/>
                          </a:solidFill>
                          <a:effectLst/>
                        </a:rPr>
                        <a:t>من الأمثلة عليه، دياس، إياس، إياس الثلاثي، </a:t>
                      </a:r>
                      <a:r>
                        <a:rPr lang="ar-EG" sz="2000" b="0" dirty="0" err="1">
                          <a:solidFill>
                            <a:schemeClr val="tx1"/>
                          </a:solidFill>
                          <a:effectLst/>
                        </a:rPr>
                        <a:t>إديا</a:t>
                      </a:r>
                      <a:r>
                        <a:rPr lang="ar-EG" sz="2000" b="0" dirty="0">
                          <a:solidFill>
                            <a:schemeClr val="tx1"/>
                          </a:solidFill>
                          <a:effectLst/>
                        </a:rPr>
                        <a:t>، </a:t>
                      </a:r>
                      <a:r>
                        <a:rPr lang="ar-EG" sz="2000" b="0" dirty="0" err="1">
                          <a:solidFill>
                            <a:schemeClr val="tx1"/>
                          </a:solidFill>
                          <a:effectLst/>
                        </a:rPr>
                        <a:t>بلوفيش</a:t>
                      </a:r>
                      <a:endParaRPr lang="en-US" sz="1800" b="0"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rtl="1">
                        <a:lnSpc>
                          <a:spcPct val="115000"/>
                        </a:lnSpc>
                        <a:spcBef>
                          <a:spcPts val="0"/>
                        </a:spcBef>
                        <a:spcAft>
                          <a:spcPts val="0"/>
                        </a:spcAft>
                      </a:pPr>
                      <a:r>
                        <a:rPr lang="ar-EG" sz="2000" dirty="0">
                          <a:solidFill>
                            <a:schemeClr val="tx1"/>
                          </a:solidFill>
                          <a:effectLst/>
                        </a:rPr>
                        <a:t>من الأمثلة عليه، </a:t>
                      </a:r>
                      <a:r>
                        <a:rPr lang="ar-EG" sz="2000" dirty="0" err="1">
                          <a:solidFill>
                            <a:schemeClr val="tx1"/>
                          </a:solidFill>
                          <a:effectLst/>
                        </a:rPr>
                        <a:t>ريشاد</a:t>
                      </a:r>
                      <a:r>
                        <a:rPr lang="en-US" sz="2000" dirty="0">
                          <a:solidFill>
                            <a:schemeClr val="tx1"/>
                          </a:solidFill>
                          <a:effectLst/>
                        </a:rPr>
                        <a:t>RSA </a:t>
                      </a:r>
                      <a:r>
                        <a:rPr lang="ar-EG" sz="2000" dirty="0">
                          <a:solidFill>
                            <a:schemeClr val="tx1"/>
                          </a:solidFill>
                          <a:effectLst/>
                        </a:rPr>
                        <a:t> و الجمل و المنحنى البيضاوي</a:t>
                      </a:r>
                      <a:endParaRPr lang="en-US" sz="1800"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90069"/>
                  </a:ext>
                </a:extLst>
              </a:tr>
            </a:tbl>
          </a:graphicData>
        </a:graphic>
      </p:graphicFrame>
    </p:spTree>
    <p:extLst>
      <p:ext uri="{BB962C8B-B14F-4D97-AF65-F5344CB8AC3E}">
        <p14:creationId xmlns:p14="http://schemas.microsoft.com/office/powerpoint/2010/main" val="4132859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8F5-7BDD-45B7-83DF-84E755F59851}"/>
              </a:ext>
            </a:extLst>
          </p:cNvPr>
          <p:cNvSpPr>
            <a:spLocks noGrp="1"/>
          </p:cNvSpPr>
          <p:nvPr>
            <p:ph type="title"/>
          </p:nvPr>
        </p:nvSpPr>
        <p:spPr/>
        <p:txBody>
          <a:bodyPr/>
          <a:lstStyle/>
          <a:p>
            <a:pPr algn="r" rtl="1"/>
            <a:r>
              <a:rPr lang="ar-EG" b="1" dirty="0"/>
              <a:t>تعريف علم التعمية – التشفير وفك التشفير</a:t>
            </a:r>
            <a:endParaRPr lang="en-US" dirty="0"/>
          </a:p>
        </p:txBody>
      </p:sp>
      <p:sp>
        <p:nvSpPr>
          <p:cNvPr id="3" name="Content Placeholder 2">
            <a:extLst>
              <a:ext uri="{FF2B5EF4-FFF2-40B4-BE49-F238E27FC236}">
                <a16:creationId xmlns:a16="http://schemas.microsoft.com/office/drawing/2014/main" id="{3A7F1ACD-45B2-47A6-B8C9-5579495BDABE}"/>
              </a:ext>
            </a:extLst>
          </p:cNvPr>
          <p:cNvSpPr>
            <a:spLocks noGrp="1"/>
          </p:cNvSpPr>
          <p:nvPr>
            <p:ph idx="1"/>
          </p:nvPr>
        </p:nvSpPr>
        <p:spPr>
          <a:xfrm>
            <a:off x="457200" y="1295401"/>
            <a:ext cx="8229600" cy="4830763"/>
          </a:xfrm>
        </p:spPr>
        <p:txBody>
          <a:bodyPr/>
          <a:lstStyle/>
          <a:p>
            <a:pPr algn="just"/>
            <a:r>
              <a:rPr lang="ar-EG" b="1" dirty="0"/>
              <a:t>التعمية</a:t>
            </a:r>
            <a:r>
              <a:rPr lang="ar-EG" dirty="0"/>
              <a:t> </a:t>
            </a:r>
            <a:r>
              <a:rPr lang="en-US" dirty="0"/>
              <a:t>Cryptography</a:t>
            </a:r>
            <a:r>
              <a:rPr lang="ar-EG" dirty="0"/>
              <a:t> هو علم بناء وتحطيم الشفرات البرمجية السرية. وعلم تطوير وصناعة واستخدام هذه الشفرات البرمجية.</a:t>
            </a:r>
          </a:p>
          <a:p>
            <a:pPr algn="just"/>
            <a:r>
              <a:rPr lang="ar-EG" dirty="0"/>
              <a:t>دراسة وتحليل واستنباط البيانات الأصلية من البيانات المشفرة يسمى علم استخراج المعمى</a:t>
            </a:r>
            <a:r>
              <a:rPr lang="en-US" dirty="0"/>
              <a:t>Cryptanalysis </a:t>
            </a:r>
            <a:r>
              <a:rPr lang="ar-EG" dirty="0"/>
              <a:t>. </a:t>
            </a:r>
            <a:r>
              <a:rPr lang="ar-EG" b="1" dirty="0"/>
              <a:t>والتشفير</a:t>
            </a:r>
            <a:r>
              <a:rPr lang="ar-EG" dirty="0"/>
              <a:t> </a:t>
            </a:r>
            <a:r>
              <a:rPr lang="en-US" dirty="0"/>
              <a:t>Encryption</a:t>
            </a:r>
            <a:r>
              <a:rPr lang="ar-EG" dirty="0"/>
              <a:t> هو تقنية من تقنيات التعمية، </a:t>
            </a:r>
            <a:r>
              <a:rPr lang="ar-EG" b="1" dirty="0"/>
              <a:t>وفك التشفير</a:t>
            </a:r>
            <a:r>
              <a:rPr lang="ar-EG" dirty="0"/>
              <a:t> </a:t>
            </a:r>
            <a:r>
              <a:rPr lang="en-US" dirty="0"/>
              <a:t>Decryption</a:t>
            </a:r>
            <a:r>
              <a:rPr lang="ar-EG" dirty="0"/>
              <a:t> هو من تقنيات استخراج المعمى.</a:t>
            </a:r>
          </a:p>
          <a:p>
            <a:pPr algn="just"/>
            <a:r>
              <a:rPr lang="ar-EG" dirty="0"/>
              <a:t>استخدم يوليوس قيصر ملك الروم شيفرة بسيطة عن طريق تغيير مكان الأحرف في النص بهدف التراسل بين جنرالات الحرب في ميدان القتال.</a:t>
            </a:r>
            <a:endParaRPr lang="en-US" dirty="0"/>
          </a:p>
        </p:txBody>
      </p:sp>
      <p:sp>
        <p:nvSpPr>
          <p:cNvPr id="4" name="Slide Number Placeholder 3">
            <a:extLst>
              <a:ext uri="{FF2B5EF4-FFF2-40B4-BE49-F238E27FC236}">
                <a16:creationId xmlns:a16="http://schemas.microsoft.com/office/drawing/2014/main" id="{2F52263D-60A9-4FED-BF29-A5230FF4E767}"/>
              </a:ext>
            </a:extLst>
          </p:cNvPr>
          <p:cNvSpPr>
            <a:spLocks noGrp="1"/>
          </p:cNvSpPr>
          <p:nvPr>
            <p:ph type="sldNum" sz="quarter" idx="11"/>
          </p:nvPr>
        </p:nvSpPr>
        <p:spPr/>
        <p:txBody>
          <a:bodyPr/>
          <a:lstStyle/>
          <a:p>
            <a:fld id="{5F36C9FC-DA22-1F47-8722-58727A1D436E}" type="slidenum">
              <a:rPr lang="en-US" smtClean="0"/>
              <a:pPr/>
              <a:t>3</a:t>
            </a:fld>
            <a:endParaRPr lang="en-US" dirty="0"/>
          </a:p>
        </p:txBody>
      </p:sp>
    </p:spTree>
    <p:extLst>
      <p:ext uri="{BB962C8B-B14F-4D97-AF65-F5344CB8AC3E}">
        <p14:creationId xmlns:p14="http://schemas.microsoft.com/office/powerpoint/2010/main" val="829119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590800"/>
            <a:ext cx="7239000" cy="1143000"/>
          </a:xfrm>
        </p:spPr>
        <p:txBody>
          <a:bodyPr/>
          <a:lstStyle/>
          <a:p>
            <a:pPr algn="ctr" rtl="1"/>
            <a:r>
              <a:rPr lang="ar-EG" sz="7200" dirty="0"/>
              <a:t>الأسئلة </a:t>
            </a:r>
            <a:endParaRPr lang="en-US" sz="7200" dirty="0"/>
          </a:p>
        </p:txBody>
      </p:sp>
      <p:pic>
        <p:nvPicPr>
          <p:cNvPr id="7" name="Picture 6"/>
          <p:cNvPicPr>
            <a:picLocks noChangeAspect="1"/>
          </p:cNvPicPr>
          <p:nvPr/>
        </p:nvPicPr>
        <p:blipFill>
          <a:blip r:embed="rId3"/>
          <a:stretch>
            <a:fillRect/>
          </a:stretch>
        </p:blipFill>
        <p:spPr>
          <a:xfrm>
            <a:off x="7164288" y="16354"/>
            <a:ext cx="1934987" cy="1447800"/>
          </a:xfrm>
          <a:prstGeom prst="rect">
            <a:avLst/>
          </a:prstGeom>
          <a:effectLst>
            <a:softEdge rad="254000"/>
          </a:effectLst>
        </p:spPr>
      </p:pic>
      <p:sp>
        <p:nvSpPr>
          <p:cNvPr id="4" name="Slide Number Placeholder 3"/>
          <p:cNvSpPr>
            <a:spLocks noGrp="1"/>
          </p:cNvSpPr>
          <p:nvPr>
            <p:ph type="sldNum" sz="quarter" idx="11"/>
          </p:nvPr>
        </p:nvSpPr>
        <p:spPr/>
        <p:txBody>
          <a:bodyPr/>
          <a:lstStyle/>
          <a:p>
            <a:fld id="{5F36C9FC-DA22-1F47-8722-58727A1D436E}" type="slidenum">
              <a:rPr lang="en-US" smtClean="0"/>
              <a:pPr/>
              <a:t>30</a:t>
            </a:fld>
            <a:endParaRPr lang="en-US" dirty="0"/>
          </a:p>
        </p:txBody>
      </p:sp>
    </p:spTree>
    <p:extLst>
      <p:ext uri="{BB962C8B-B14F-4D97-AF65-F5344CB8AC3E}">
        <p14:creationId xmlns:p14="http://schemas.microsoft.com/office/powerpoint/2010/main" val="295002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8F5-7BDD-45B7-83DF-84E755F59851}"/>
              </a:ext>
            </a:extLst>
          </p:cNvPr>
          <p:cNvSpPr>
            <a:spLocks noGrp="1"/>
          </p:cNvSpPr>
          <p:nvPr>
            <p:ph type="title"/>
          </p:nvPr>
        </p:nvSpPr>
        <p:spPr/>
        <p:txBody>
          <a:bodyPr/>
          <a:lstStyle/>
          <a:p>
            <a:pPr algn="r" rtl="1"/>
            <a:r>
              <a:rPr lang="ar-EG" b="1" dirty="0"/>
              <a:t>تعريف التشفير</a:t>
            </a:r>
            <a:endParaRPr lang="en-US" dirty="0"/>
          </a:p>
        </p:txBody>
      </p:sp>
      <p:sp>
        <p:nvSpPr>
          <p:cNvPr id="3" name="Content Placeholder 2">
            <a:extLst>
              <a:ext uri="{FF2B5EF4-FFF2-40B4-BE49-F238E27FC236}">
                <a16:creationId xmlns:a16="http://schemas.microsoft.com/office/drawing/2014/main" id="{3A7F1ACD-45B2-47A6-B8C9-5579495BDABE}"/>
              </a:ext>
            </a:extLst>
          </p:cNvPr>
          <p:cNvSpPr>
            <a:spLocks noGrp="1"/>
          </p:cNvSpPr>
          <p:nvPr>
            <p:ph idx="1"/>
          </p:nvPr>
        </p:nvSpPr>
        <p:spPr>
          <a:xfrm>
            <a:off x="457200" y="1295401"/>
            <a:ext cx="8229600" cy="4830763"/>
          </a:xfrm>
        </p:spPr>
        <p:txBody>
          <a:bodyPr/>
          <a:lstStyle/>
          <a:p>
            <a:pPr marL="0" indent="0" algn="just">
              <a:buNone/>
            </a:pPr>
            <a:r>
              <a:rPr lang="ar-EG" sz="2800" dirty="0"/>
              <a:t>علم التشفير هو علم صناعة وكسر الشفرات السرية. </a:t>
            </a:r>
          </a:p>
          <a:p>
            <a:pPr algn="just"/>
            <a:r>
              <a:rPr lang="ar-EG" sz="2800" b="1" dirty="0"/>
              <a:t>التشفير</a:t>
            </a:r>
            <a:r>
              <a:rPr lang="ar-EG" sz="2800" dirty="0"/>
              <a:t> يعني عملية خلط أو تشويش البيانات بطريقة منظمة بحيث لا يتمكن الأشخاص الغير مخولون من قراءة البيانات.</a:t>
            </a:r>
          </a:p>
          <a:p>
            <a:pPr algn="just"/>
            <a:r>
              <a:rPr lang="ar-EG" sz="2800" dirty="0"/>
              <a:t>تسمى البيانات المقروءة بالنص الصريح أما النسخة التي لا يسهل قراءتها تسمى النص المشفر.</a:t>
            </a:r>
          </a:p>
          <a:p>
            <a:pPr algn="just"/>
            <a:r>
              <a:rPr lang="ar-EG" sz="2800" dirty="0"/>
              <a:t>طريقة </a:t>
            </a:r>
            <a:r>
              <a:rPr lang="ar-EG" sz="2800" b="1" dirty="0"/>
              <a:t>التشفير</a:t>
            </a:r>
            <a:r>
              <a:rPr lang="ar-EG" sz="2800" dirty="0"/>
              <a:t> هي عملية تحويل النص الصريح سهل القراءة إلى نص مشفر لا يسهل قراءته. وطريقة </a:t>
            </a:r>
            <a:r>
              <a:rPr lang="ar-EG" sz="2800" b="1" dirty="0"/>
              <a:t>فك الشفرة </a:t>
            </a:r>
            <a:r>
              <a:rPr lang="ar-EG" sz="2800" dirty="0"/>
              <a:t>هي العملية العكسية أو عملية تحويل النص المشفر إلى نص صريح.</a:t>
            </a:r>
            <a:endParaRPr lang="ar-EG" sz="2400" dirty="0"/>
          </a:p>
          <a:p>
            <a:pPr algn="just"/>
            <a:endParaRPr lang="en-US" sz="2800" dirty="0"/>
          </a:p>
        </p:txBody>
      </p:sp>
      <p:sp>
        <p:nvSpPr>
          <p:cNvPr id="4" name="Slide Number Placeholder 3">
            <a:extLst>
              <a:ext uri="{FF2B5EF4-FFF2-40B4-BE49-F238E27FC236}">
                <a16:creationId xmlns:a16="http://schemas.microsoft.com/office/drawing/2014/main" id="{2F52263D-60A9-4FED-BF29-A5230FF4E767}"/>
              </a:ext>
            </a:extLst>
          </p:cNvPr>
          <p:cNvSpPr>
            <a:spLocks noGrp="1"/>
          </p:cNvSpPr>
          <p:nvPr>
            <p:ph type="sldNum" sz="quarter" idx="11"/>
          </p:nvPr>
        </p:nvSpPr>
        <p:spPr/>
        <p:txBody>
          <a:bodyPr/>
          <a:lstStyle/>
          <a:p>
            <a:fld id="{5F36C9FC-DA22-1F47-8722-58727A1D436E}" type="slidenum">
              <a:rPr lang="en-US" smtClean="0"/>
              <a:pPr/>
              <a:t>4</a:t>
            </a:fld>
            <a:endParaRPr lang="en-US" dirty="0"/>
          </a:p>
        </p:txBody>
      </p:sp>
      <p:pic>
        <p:nvPicPr>
          <p:cNvPr id="13314" name="Picture 2" descr="ÙØªÙØ¬Ø© Ø¨Ø­Ø« Ø§ÙØµÙØ± Ø¹Ù ØªØ¹Ø±ÙÙ Ø§ÙØªØ´ÙÙØ± ÙÙÙ Ø§ÙØªØ´ÙÙØ±">
            <a:extLst>
              <a:ext uri="{FF2B5EF4-FFF2-40B4-BE49-F238E27FC236}">
                <a16:creationId xmlns:a16="http://schemas.microsoft.com/office/drawing/2014/main" id="{74492C89-7A17-4B2E-BE8F-B25A0EFD4F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1" y="5105400"/>
            <a:ext cx="4476109" cy="1254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662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8F5-7BDD-45B7-83DF-84E755F59851}"/>
              </a:ext>
            </a:extLst>
          </p:cNvPr>
          <p:cNvSpPr>
            <a:spLocks noGrp="1"/>
          </p:cNvSpPr>
          <p:nvPr>
            <p:ph type="title"/>
          </p:nvPr>
        </p:nvSpPr>
        <p:spPr/>
        <p:txBody>
          <a:bodyPr/>
          <a:lstStyle/>
          <a:p>
            <a:pPr algn="r" rtl="1"/>
            <a:r>
              <a:rPr lang="ar-EG" b="1" dirty="0"/>
              <a:t>تاريخ التشفير </a:t>
            </a:r>
            <a:r>
              <a:rPr lang="ar-EG" sz="3600" b="1" dirty="0"/>
              <a:t>1- شيفرة قيصر</a:t>
            </a:r>
            <a:endParaRPr lang="en-US" dirty="0"/>
          </a:p>
        </p:txBody>
      </p:sp>
      <p:sp>
        <p:nvSpPr>
          <p:cNvPr id="3" name="Content Placeholder 2">
            <a:extLst>
              <a:ext uri="{FF2B5EF4-FFF2-40B4-BE49-F238E27FC236}">
                <a16:creationId xmlns:a16="http://schemas.microsoft.com/office/drawing/2014/main" id="{3A7F1ACD-45B2-47A6-B8C9-5579495BDABE}"/>
              </a:ext>
            </a:extLst>
          </p:cNvPr>
          <p:cNvSpPr>
            <a:spLocks noGrp="1"/>
          </p:cNvSpPr>
          <p:nvPr>
            <p:ph idx="1"/>
          </p:nvPr>
        </p:nvSpPr>
        <p:spPr>
          <a:xfrm>
            <a:off x="457200" y="1295401"/>
            <a:ext cx="8229600" cy="4830763"/>
          </a:xfrm>
        </p:spPr>
        <p:txBody>
          <a:bodyPr/>
          <a:lstStyle/>
          <a:p>
            <a:pPr marL="0" indent="0" algn="just">
              <a:buNone/>
            </a:pPr>
            <a:r>
              <a:rPr lang="ar-EG" sz="2800" dirty="0"/>
              <a:t>استخدم يوليوس قيصر ملك الروم طريقة مشهورة باسمه تسمى شيفرة قيصر(</a:t>
            </a:r>
            <a:r>
              <a:rPr lang="ar-EG" sz="2800" b="1" dirty="0"/>
              <a:t>طريقة التعويض</a:t>
            </a:r>
            <a:r>
              <a:rPr lang="ar-EG" sz="2800" dirty="0"/>
              <a:t>)، وفيها يتم مجاورة صفين من الأحرف الهجائية. الصف الأعلى تكون فيه الحروف الأبجدية مرتبة من الألف إلى الياء أم الصف السفلي ففيه الحروف مرتبة أيضا ولكن تم تحريكها لليمين بمسافة معينة، كما نرى في الشكل تم تحريك الأحرف لليمين مسافة ثلاثة مواضع.</a:t>
            </a:r>
          </a:p>
          <a:p>
            <a:pPr marL="0" indent="0" algn="just">
              <a:buNone/>
            </a:pPr>
            <a:endParaRPr lang="ar-EG" sz="2800" dirty="0"/>
          </a:p>
          <a:p>
            <a:pPr marL="0" indent="0" algn="just">
              <a:buNone/>
            </a:pPr>
            <a:endParaRPr lang="ar-EG" sz="2800" dirty="0"/>
          </a:p>
          <a:p>
            <a:pPr marL="0" indent="0" algn="just">
              <a:buNone/>
            </a:pPr>
            <a:endParaRPr lang="ar-EG" sz="2800" dirty="0"/>
          </a:p>
          <a:p>
            <a:pPr marL="0" indent="0" algn="just">
              <a:buNone/>
            </a:pPr>
            <a:r>
              <a:rPr lang="ar-EG" sz="2800" b="1" dirty="0"/>
              <a:t>مثال</a:t>
            </a:r>
            <a:r>
              <a:rPr lang="ar-EG" sz="2800" dirty="0"/>
              <a:t>: جملة </a:t>
            </a:r>
            <a:r>
              <a:rPr lang="en-US" sz="2800" dirty="0"/>
              <a:t>meet you in the park</a:t>
            </a:r>
            <a:r>
              <a:rPr lang="ar-EG" sz="2800" dirty="0"/>
              <a:t> يتم تشفيرها إلى </a:t>
            </a:r>
            <a:r>
              <a:rPr lang="en-US" sz="2800" dirty="0" err="1"/>
              <a:t>phhw</a:t>
            </a:r>
            <a:r>
              <a:rPr lang="en-US" sz="2800" dirty="0"/>
              <a:t> </a:t>
            </a:r>
            <a:r>
              <a:rPr lang="en-US" sz="2800" dirty="0" err="1"/>
              <a:t>brx</a:t>
            </a:r>
            <a:r>
              <a:rPr lang="en-US" sz="2800" dirty="0"/>
              <a:t> </a:t>
            </a:r>
            <a:r>
              <a:rPr lang="en-US" sz="2800" dirty="0" err="1"/>
              <a:t>lq</a:t>
            </a:r>
            <a:r>
              <a:rPr lang="en-US" sz="2800" dirty="0"/>
              <a:t> </a:t>
            </a:r>
            <a:r>
              <a:rPr lang="en-US" sz="2800" dirty="0" err="1"/>
              <a:t>wkh</a:t>
            </a:r>
            <a:r>
              <a:rPr lang="en-US" sz="2800" dirty="0"/>
              <a:t> </a:t>
            </a:r>
            <a:r>
              <a:rPr lang="en-US" sz="2800" dirty="0" err="1"/>
              <a:t>sdun</a:t>
            </a:r>
            <a:r>
              <a:rPr lang="ar-EG" sz="2800" dirty="0"/>
              <a:t>، يمكن فك شفرة الجملة مرة أخرى. </a:t>
            </a:r>
          </a:p>
        </p:txBody>
      </p:sp>
      <p:sp>
        <p:nvSpPr>
          <p:cNvPr id="4" name="Slide Number Placeholder 3">
            <a:extLst>
              <a:ext uri="{FF2B5EF4-FFF2-40B4-BE49-F238E27FC236}">
                <a16:creationId xmlns:a16="http://schemas.microsoft.com/office/drawing/2014/main" id="{2F52263D-60A9-4FED-BF29-A5230FF4E767}"/>
              </a:ext>
            </a:extLst>
          </p:cNvPr>
          <p:cNvSpPr>
            <a:spLocks noGrp="1"/>
          </p:cNvSpPr>
          <p:nvPr>
            <p:ph type="sldNum" sz="quarter" idx="11"/>
          </p:nvPr>
        </p:nvSpPr>
        <p:spPr/>
        <p:txBody>
          <a:bodyPr/>
          <a:lstStyle/>
          <a:p>
            <a:fld id="{5F36C9FC-DA22-1F47-8722-58727A1D436E}" type="slidenum">
              <a:rPr lang="en-US" smtClean="0"/>
              <a:pPr/>
              <a:t>5</a:t>
            </a:fld>
            <a:endParaRPr lang="en-US" dirty="0"/>
          </a:p>
        </p:txBody>
      </p:sp>
      <p:pic>
        <p:nvPicPr>
          <p:cNvPr id="6" name="Picture 5" descr="نتيجة بحث الصور عن ‪Caesar cipher‬‏">
            <a:extLst>
              <a:ext uri="{FF2B5EF4-FFF2-40B4-BE49-F238E27FC236}">
                <a16:creationId xmlns:a16="http://schemas.microsoft.com/office/drawing/2014/main" id="{50795BAE-96C3-4051-88DD-271C242E1C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7200" y="4038600"/>
            <a:ext cx="8229600" cy="1306907"/>
          </a:xfrm>
          <a:prstGeom prst="rect">
            <a:avLst/>
          </a:prstGeom>
          <a:noFill/>
          <a:ln>
            <a:noFill/>
          </a:ln>
        </p:spPr>
      </p:pic>
    </p:spTree>
    <p:extLst>
      <p:ext uri="{BB962C8B-B14F-4D97-AF65-F5344CB8AC3E}">
        <p14:creationId xmlns:p14="http://schemas.microsoft.com/office/powerpoint/2010/main" val="1108013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EG" dirty="0"/>
              <a:t>كيفية فك شيفرة قيصر</a:t>
            </a:r>
            <a:endParaRPr lang="en-US" dirty="0"/>
          </a:p>
        </p:txBody>
      </p:sp>
      <p:sp>
        <p:nvSpPr>
          <p:cNvPr id="7" name="عنصر نائب للمحتوى 2"/>
          <p:cNvSpPr>
            <a:spLocks noGrp="1"/>
          </p:cNvSpPr>
          <p:nvPr>
            <p:ph idx="1"/>
          </p:nvPr>
        </p:nvSpPr>
        <p:spPr>
          <a:xfrm>
            <a:off x="457200" y="1295401"/>
            <a:ext cx="8229600" cy="4830763"/>
          </a:xfrm>
        </p:spPr>
        <p:txBody>
          <a:bodyPr/>
          <a:lstStyle/>
          <a:p>
            <a:pPr marL="0" indent="0">
              <a:buNone/>
            </a:pPr>
            <a:r>
              <a:rPr lang="ar-EG" dirty="0"/>
              <a:t>يوجد ثلاث طرق، كيف يفكر القراصنة في فك شفرة قيصر</a:t>
            </a:r>
            <a:endParaRPr lang="en-US" dirty="0"/>
          </a:p>
          <a:p>
            <a:pPr marL="0" indent="0">
              <a:buNone/>
            </a:pPr>
            <a:endParaRPr lang="en-US" dirty="0"/>
          </a:p>
          <a:p>
            <a:pPr marL="514350" indent="-514350">
              <a:buFont typeface="+mj-lt"/>
              <a:buAutoNum type="arabicPeriod"/>
            </a:pPr>
            <a:r>
              <a:rPr lang="ar-EG" dirty="0"/>
              <a:t>تحليل عملية تكرار الأحرف</a:t>
            </a:r>
            <a:endParaRPr lang="en-US" dirty="0"/>
          </a:p>
          <a:p>
            <a:pPr marL="514350" indent="-514350">
              <a:buFont typeface="+mj-lt"/>
              <a:buAutoNum type="arabicPeriod"/>
            </a:pPr>
            <a:r>
              <a:rPr lang="ar-EG" dirty="0"/>
              <a:t>البحث الغاشم </a:t>
            </a:r>
            <a:r>
              <a:rPr lang="en-US" dirty="0"/>
              <a:t>brute force attack</a:t>
            </a:r>
          </a:p>
          <a:p>
            <a:pPr marL="514350" indent="-514350">
              <a:buFont typeface="+mj-lt"/>
              <a:buAutoNum type="arabicPeriod"/>
            </a:pPr>
            <a:r>
              <a:rPr lang="ar-EG" dirty="0"/>
              <a:t>البحث عن الأحرف المنفردة مثل “</a:t>
            </a:r>
            <a:r>
              <a:rPr lang="en-US" dirty="0"/>
              <a:t>I</a:t>
            </a:r>
            <a:r>
              <a:rPr lang="ar-EG" dirty="0"/>
              <a:t>" و “</a:t>
            </a:r>
            <a:r>
              <a:rPr lang="en-US" dirty="0"/>
              <a:t>a</a:t>
            </a:r>
            <a:r>
              <a:rPr lang="ar-EG" dirty="0"/>
              <a:t>" والمزدوجة مثل “</a:t>
            </a:r>
            <a:r>
              <a:rPr lang="en-US" dirty="0"/>
              <a:t>in</a:t>
            </a:r>
            <a:r>
              <a:rPr lang="ar-EG" dirty="0"/>
              <a:t>" و “</a:t>
            </a:r>
            <a:r>
              <a:rPr lang="en-US" dirty="0"/>
              <a:t>If</a:t>
            </a:r>
            <a:r>
              <a:rPr lang="ar-EG" dirty="0"/>
              <a:t>" وغيرها. </a:t>
            </a:r>
            <a:endParaRPr lang="en-US" dirty="0"/>
          </a:p>
        </p:txBody>
      </p:sp>
    </p:spTree>
    <p:extLst>
      <p:ext uri="{BB962C8B-B14F-4D97-AF65-F5344CB8AC3E}">
        <p14:creationId xmlns:p14="http://schemas.microsoft.com/office/powerpoint/2010/main" val="363268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6200"/>
            <a:ext cx="8534401" cy="1143000"/>
          </a:xfrm>
        </p:spPr>
        <p:txBody>
          <a:bodyPr/>
          <a:lstStyle/>
          <a:p>
            <a:r>
              <a:rPr lang="ar-EG" dirty="0"/>
              <a:t>فك شيفرة قيصر بتحليل تكرار الأحرف </a:t>
            </a:r>
            <a:endParaRPr lang="en-US" dirty="0"/>
          </a:p>
        </p:txBody>
      </p:sp>
      <p:pic>
        <p:nvPicPr>
          <p:cNvPr id="3" name="صورة 2"/>
          <p:cNvPicPr>
            <a:picLocks noChangeAspect="1"/>
          </p:cNvPicPr>
          <p:nvPr/>
        </p:nvPicPr>
        <p:blipFill>
          <a:blip r:embed="rId2"/>
          <a:stretch>
            <a:fillRect/>
          </a:stretch>
        </p:blipFill>
        <p:spPr>
          <a:xfrm>
            <a:off x="571499" y="2644603"/>
            <a:ext cx="8305800" cy="3697183"/>
          </a:xfrm>
          <a:prstGeom prst="rect">
            <a:avLst/>
          </a:prstGeom>
        </p:spPr>
      </p:pic>
      <p:sp>
        <p:nvSpPr>
          <p:cNvPr id="4" name="TextBox 3">
            <a:extLst>
              <a:ext uri="{FF2B5EF4-FFF2-40B4-BE49-F238E27FC236}">
                <a16:creationId xmlns:a16="http://schemas.microsoft.com/office/drawing/2014/main" id="{20754330-317B-48D4-9E19-953C4C07A855}"/>
              </a:ext>
            </a:extLst>
          </p:cNvPr>
          <p:cNvSpPr txBox="1"/>
          <p:nvPr/>
        </p:nvSpPr>
        <p:spPr>
          <a:xfrm>
            <a:off x="457199" y="1444274"/>
            <a:ext cx="8534401" cy="1200329"/>
          </a:xfrm>
          <a:prstGeom prst="rect">
            <a:avLst/>
          </a:prstGeom>
          <a:noFill/>
        </p:spPr>
        <p:txBody>
          <a:bodyPr wrap="square" rtlCol="0">
            <a:spAutoFit/>
          </a:bodyPr>
          <a:lstStyle/>
          <a:p>
            <a:pPr algn="just" rtl="1"/>
            <a:r>
              <a:rPr lang="ar-EG" sz="2400" dirty="0"/>
              <a:t>لوحظ أن الأحرف تتكرر في النص المشفر بنفس نمط التكرار الموجود في النص الأصلي. والحروف التي دائما ما تتكرر بكثرة هي </a:t>
            </a:r>
            <a:r>
              <a:rPr lang="en-US" sz="2400" dirty="0"/>
              <a:t>E</a:t>
            </a:r>
            <a:r>
              <a:rPr lang="ar-EG" sz="2400" dirty="0"/>
              <a:t> بمعدل 13% وحرف </a:t>
            </a:r>
            <a:r>
              <a:rPr lang="en-US" sz="2400" dirty="0"/>
              <a:t>T</a:t>
            </a:r>
            <a:r>
              <a:rPr lang="ar-EG" sz="2400" dirty="0"/>
              <a:t> بمعدل 9 % وهكذا .. انظر الجدول المرفق. </a:t>
            </a:r>
            <a:endParaRPr lang="en-US" sz="2400" dirty="0"/>
          </a:p>
        </p:txBody>
      </p:sp>
    </p:spTree>
    <p:extLst>
      <p:ext uri="{BB962C8B-B14F-4D97-AF65-F5344CB8AC3E}">
        <p14:creationId xmlns:p14="http://schemas.microsoft.com/office/powerpoint/2010/main" val="2050275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Footer Placeholder 1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r>
              <a:rPr kumimoji="0" lang="en-US" altLang="en-US" sz="1200">
                <a:solidFill>
                  <a:schemeClr val="bg1"/>
                </a:solidFill>
              </a:rPr>
              <a:t>CS 450/650 Fundamentals of Integrated Computer Security</a:t>
            </a:r>
          </a:p>
        </p:txBody>
      </p:sp>
      <p:sp>
        <p:nvSpPr>
          <p:cNvPr id="26629"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32643BA8-DE0A-460B-A6EB-50FDB18BBDA1}" type="slidenum">
              <a:rPr kumimoji="0" lang="en-US" altLang="en-US" sz="1200">
                <a:solidFill>
                  <a:schemeClr val="bg1"/>
                </a:solidFill>
              </a:rPr>
              <a:pPr/>
              <a:t>8</a:t>
            </a:fld>
            <a:endParaRPr kumimoji="0" lang="en-US" altLang="en-US" sz="1200">
              <a:solidFill>
                <a:schemeClr val="bg1"/>
              </a:solidFill>
            </a:endParaRPr>
          </a:p>
        </p:txBody>
      </p:sp>
      <p:sp>
        <p:nvSpPr>
          <p:cNvPr id="8" name="عنوان 1"/>
          <p:cNvSpPr>
            <a:spLocks noGrp="1"/>
          </p:cNvSpPr>
          <p:nvPr>
            <p:ph type="title"/>
          </p:nvPr>
        </p:nvSpPr>
        <p:spPr>
          <a:xfrm>
            <a:off x="1066800" y="76200"/>
            <a:ext cx="7924801" cy="1143000"/>
          </a:xfrm>
        </p:spPr>
        <p:txBody>
          <a:bodyPr/>
          <a:lstStyle/>
          <a:p>
            <a:r>
              <a:rPr lang="ar-EG" dirty="0"/>
              <a:t>فك شيفرة قيصر بـ (هجمة البحث الغاشم)</a:t>
            </a:r>
            <a:endParaRPr lang="en-US" dirty="0"/>
          </a:p>
        </p:txBody>
      </p:sp>
      <p:sp>
        <p:nvSpPr>
          <p:cNvPr id="6" name="عنصر نائب للمحتوى 2">
            <a:extLst>
              <a:ext uri="{FF2B5EF4-FFF2-40B4-BE49-F238E27FC236}">
                <a16:creationId xmlns:a16="http://schemas.microsoft.com/office/drawing/2014/main" id="{78DA5FEA-3F43-4390-B467-4AC58CA115BB}"/>
              </a:ext>
            </a:extLst>
          </p:cNvPr>
          <p:cNvSpPr>
            <a:spLocks noGrp="1"/>
          </p:cNvSpPr>
          <p:nvPr>
            <p:ph idx="1"/>
          </p:nvPr>
        </p:nvSpPr>
        <p:spPr>
          <a:xfrm>
            <a:off x="457200" y="1295401"/>
            <a:ext cx="8229600" cy="4830763"/>
          </a:xfrm>
        </p:spPr>
        <p:txBody>
          <a:bodyPr/>
          <a:lstStyle/>
          <a:p>
            <a:r>
              <a:rPr lang="ar-EG" dirty="0"/>
              <a:t>هجمة البحث الغاشم من اسمها تقوم بالبحث عن الحل بتجربة كل الاحتمالات الممكنة. </a:t>
            </a:r>
          </a:p>
          <a:p>
            <a:r>
              <a:rPr lang="ar-EG" dirty="0"/>
              <a:t>تشبه هذه الهجمة البحث عن شخص في غرف المستشفى بفتح كل الأبواب حتى الوصول للشخص. </a:t>
            </a:r>
          </a:p>
          <a:p>
            <a:r>
              <a:rPr lang="ar-EG" dirty="0"/>
              <a:t>تبدأ الهجمة بتجربة بالتعويض عن الحرف المجاور مباشرة فيتم استبدال </a:t>
            </a:r>
            <a:r>
              <a:rPr lang="en-US" dirty="0"/>
              <a:t>A</a:t>
            </a:r>
            <a:r>
              <a:rPr lang="ar-EG" dirty="0"/>
              <a:t> ب </a:t>
            </a:r>
            <a:r>
              <a:rPr lang="en-US" dirty="0"/>
              <a:t>B</a:t>
            </a:r>
            <a:r>
              <a:rPr lang="ar-EG" dirty="0"/>
              <a:t> و </a:t>
            </a:r>
            <a:r>
              <a:rPr lang="en-US" dirty="0"/>
              <a:t>B</a:t>
            </a:r>
            <a:r>
              <a:rPr lang="ar-EG" dirty="0"/>
              <a:t> بـ </a:t>
            </a:r>
            <a:r>
              <a:rPr lang="en-US" dirty="0"/>
              <a:t>C</a:t>
            </a:r>
            <a:r>
              <a:rPr lang="ar-EG" dirty="0"/>
              <a:t> وهكذا. </a:t>
            </a:r>
          </a:p>
          <a:p>
            <a:r>
              <a:rPr lang="ar-EG" dirty="0"/>
              <a:t>ثم يتم تجربة التحريك بحرفين فتكون </a:t>
            </a:r>
            <a:r>
              <a:rPr lang="en-US" dirty="0"/>
              <a:t>A</a:t>
            </a:r>
            <a:r>
              <a:rPr lang="ar-EG" dirty="0"/>
              <a:t> مقابل </a:t>
            </a:r>
            <a:r>
              <a:rPr lang="en-US" dirty="0"/>
              <a:t>C</a:t>
            </a:r>
            <a:r>
              <a:rPr lang="ar-EG" dirty="0"/>
              <a:t> و </a:t>
            </a:r>
            <a:r>
              <a:rPr lang="en-US" dirty="0"/>
              <a:t>B</a:t>
            </a:r>
            <a:r>
              <a:rPr lang="ar-EG" dirty="0"/>
              <a:t> مقابل </a:t>
            </a:r>
            <a:r>
              <a:rPr lang="en-US" dirty="0"/>
              <a:t>D</a:t>
            </a:r>
            <a:r>
              <a:rPr lang="ar-EG" dirty="0"/>
              <a:t> وهكذا تستمر الخوارزمية حتى تجربة التحريك 26 حرف.</a:t>
            </a:r>
          </a:p>
          <a:p>
            <a:pPr marL="0" indent="0">
              <a:buNone/>
            </a:pPr>
            <a:endParaRPr lang="en-US" dirty="0"/>
          </a:p>
        </p:txBody>
      </p:sp>
    </p:spTree>
    <p:extLst>
      <p:ext uri="{BB962C8B-B14F-4D97-AF65-F5344CB8AC3E}">
        <p14:creationId xmlns:p14="http://schemas.microsoft.com/office/powerpoint/2010/main" val="321628123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p:cNvSpPr>
            <a:spLocks noGrp="1" noChangeArrowheads="1"/>
          </p:cNvSpPr>
          <p:nvPr>
            <p:ph idx="1"/>
          </p:nvPr>
        </p:nvSpPr>
        <p:spPr/>
        <p:txBody>
          <a:bodyPr/>
          <a:lstStyle/>
          <a:p>
            <a:r>
              <a:rPr lang="ar-EG" altLang="en-US" dirty="0"/>
              <a:t>ولعمل ذلك يجب البحث في الأنماط التالية</a:t>
            </a:r>
            <a:endParaRPr lang="en-US" altLang="en-US" dirty="0"/>
          </a:p>
          <a:p>
            <a:pPr lvl="1"/>
            <a:r>
              <a:rPr lang="ar-EG" altLang="en-US" sz="3600" dirty="0"/>
              <a:t>الكلمات القصيرة</a:t>
            </a:r>
            <a:endParaRPr lang="en-US" altLang="en-US" sz="3600" dirty="0"/>
          </a:p>
          <a:p>
            <a:pPr lvl="1"/>
            <a:r>
              <a:rPr lang="ar-EG" altLang="en-US" sz="3600" dirty="0"/>
              <a:t>الكلمات المتكررة أو الموجود فيها أنماط متكررة </a:t>
            </a:r>
            <a:r>
              <a:rPr lang="en-US" altLang="en-US" sz="3600" dirty="0"/>
              <a:t>mission</a:t>
            </a:r>
            <a:r>
              <a:rPr lang="ar-EG" altLang="en-US" sz="3600" dirty="0"/>
              <a:t> وكلمة </a:t>
            </a:r>
            <a:r>
              <a:rPr lang="en-US" altLang="en-US" sz="3600" dirty="0"/>
              <a:t>permission</a:t>
            </a:r>
          </a:p>
          <a:p>
            <a:pPr lvl="1"/>
            <a:r>
              <a:rPr lang="ar-EG" altLang="en-US" sz="3600" dirty="0"/>
              <a:t>حروف البداية الشائعة في الاستخدام مثل </a:t>
            </a:r>
            <a:r>
              <a:rPr lang="en-US" altLang="en-US" sz="3600" dirty="0"/>
              <a:t>a</a:t>
            </a:r>
            <a:r>
              <a:rPr lang="ar-EG" altLang="en-US" sz="3600" dirty="0"/>
              <a:t> و </a:t>
            </a:r>
            <a:r>
              <a:rPr lang="en-US" altLang="en-US" sz="3600" dirty="0"/>
              <a:t>an</a:t>
            </a:r>
            <a:r>
              <a:rPr lang="ar-EG" altLang="en-US" sz="3600" dirty="0"/>
              <a:t> </a:t>
            </a:r>
          </a:p>
          <a:p>
            <a:pPr lvl="1"/>
            <a:r>
              <a:rPr lang="ar-EG" altLang="en-US" sz="3600" dirty="0"/>
              <a:t>الكلمات القصيرة المتكررة دائما مثل </a:t>
            </a:r>
            <a:r>
              <a:rPr lang="en-US" altLang="en-US" sz="3600" dirty="0"/>
              <a:t>if</a:t>
            </a:r>
            <a:r>
              <a:rPr lang="ar-EG" altLang="en-US" sz="3600" dirty="0"/>
              <a:t> و </a:t>
            </a:r>
            <a:r>
              <a:rPr lang="en-US" altLang="en-US" sz="3600" dirty="0"/>
              <a:t>in</a:t>
            </a:r>
            <a:r>
              <a:rPr lang="ar-EG" altLang="en-US" sz="3600" dirty="0"/>
              <a:t> وغيرها</a:t>
            </a:r>
          </a:p>
          <a:p>
            <a:pPr lvl="1"/>
            <a:r>
              <a:rPr lang="ar-EG" altLang="en-US" sz="3600" dirty="0"/>
              <a:t>كلما زادت المعرفة باللغة كلما سهل عملية التخمين</a:t>
            </a:r>
          </a:p>
        </p:txBody>
      </p:sp>
      <p:sp>
        <p:nvSpPr>
          <p:cNvPr id="26628" name="Footer Placeholder 1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r>
              <a:rPr kumimoji="0" lang="en-US" altLang="en-US" sz="1200">
                <a:solidFill>
                  <a:schemeClr val="bg1"/>
                </a:solidFill>
              </a:rPr>
              <a:t>CS 450/650 Fundamentals of Integrated Computer Security</a:t>
            </a:r>
          </a:p>
        </p:txBody>
      </p:sp>
      <p:sp>
        <p:nvSpPr>
          <p:cNvPr id="26629"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32643BA8-DE0A-460B-A6EB-50FDB18BBDA1}" type="slidenum">
              <a:rPr kumimoji="0" lang="en-US" altLang="en-US" sz="1200">
                <a:solidFill>
                  <a:schemeClr val="bg1"/>
                </a:solidFill>
              </a:rPr>
              <a:pPr/>
              <a:t>9</a:t>
            </a:fld>
            <a:endParaRPr kumimoji="0" lang="en-US" altLang="en-US" sz="1200">
              <a:solidFill>
                <a:schemeClr val="bg1"/>
              </a:solidFill>
            </a:endParaRPr>
          </a:p>
        </p:txBody>
      </p:sp>
      <p:sp>
        <p:nvSpPr>
          <p:cNvPr id="8" name="عنوان 1"/>
          <p:cNvSpPr>
            <a:spLocks noGrp="1"/>
          </p:cNvSpPr>
          <p:nvPr>
            <p:ph type="title"/>
          </p:nvPr>
        </p:nvSpPr>
        <p:spPr>
          <a:xfrm>
            <a:off x="457200" y="76200"/>
            <a:ext cx="8534401" cy="1143000"/>
          </a:xfrm>
        </p:spPr>
        <p:txBody>
          <a:bodyPr/>
          <a:lstStyle/>
          <a:p>
            <a:r>
              <a:rPr lang="ar-EG" dirty="0"/>
              <a:t>فك شيفرة قيصر(البحث عن الأحرف المنفردة)</a:t>
            </a:r>
            <a:endParaRPr lang="en-US" dirty="0"/>
          </a:p>
        </p:txBody>
      </p:sp>
    </p:spTree>
    <p:extLst>
      <p:ext uri="{BB962C8B-B14F-4D97-AF65-F5344CB8AC3E}">
        <p14:creationId xmlns:p14="http://schemas.microsoft.com/office/powerpoint/2010/main" val="2388000207"/>
      </p:ext>
    </p:extLst>
  </p:cSld>
  <p:clrMapOvr>
    <a:masterClrMapping/>
  </p:clrMapOvr>
  <p:transition/>
</p:sld>
</file>

<file path=ppt/theme/theme1.xml><?xml version="1.0" encoding="utf-8"?>
<a:theme xmlns:a="http://schemas.openxmlformats.org/drawingml/2006/main" name="UN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UNR</Template>
  <TotalTime>21254</TotalTime>
  <Words>2029</Words>
  <Application>Microsoft Office PowerPoint</Application>
  <PresentationFormat>On-screen Show (4:3)</PresentationFormat>
  <Paragraphs>211</Paragraphs>
  <Slides>30</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ＭＳ Ｐゴシック</vt:lpstr>
      <vt:lpstr>SimSun</vt:lpstr>
      <vt:lpstr>Arial</vt:lpstr>
      <vt:lpstr>Calibri</vt:lpstr>
      <vt:lpstr>Times New Roman</vt:lpstr>
      <vt:lpstr>UNR</vt:lpstr>
      <vt:lpstr>أمن الحاسبات والمعلومات  الفصل الثالث: علم التعمية Cryptography</vt:lpstr>
      <vt:lpstr>محتوى الفصل الثالث </vt:lpstr>
      <vt:lpstr>تعريف علم التعمية – التشفير وفك التشفير</vt:lpstr>
      <vt:lpstr>تعريف التشفير</vt:lpstr>
      <vt:lpstr>تاريخ التشفير 1- شيفرة قيصر</vt:lpstr>
      <vt:lpstr>كيفية فك شيفرة قيصر</vt:lpstr>
      <vt:lpstr>فك شيفرة قيصر بتحليل تكرار الأحرف </vt:lpstr>
      <vt:lpstr>فك شيفرة قيصر بـ (هجمة البحث الغاشم)</vt:lpstr>
      <vt:lpstr>فك شيفرة قيصر(البحث عن الأحرف المنفردة)</vt:lpstr>
      <vt:lpstr>تمرين عملي</vt:lpstr>
      <vt:lpstr>تاريخ التشفير 2- النقل</vt:lpstr>
      <vt:lpstr>تاريخ التشفير 3 - غلاف المرة الواحدة</vt:lpstr>
      <vt:lpstr>أنواع التشفير –1 شيفرة الكتل Block</vt:lpstr>
      <vt:lpstr>أنواع التشفير –2 شيفرة التدفقStream </vt:lpstr>
      <vt:lpstr>فئات التشفير</vt:lpstr>
      <vt:lpstr>فئات التشفير – التشفير المتماثل</vt:lpstr>
      <vt:lpstr>فئات التشفير – التشفير الغير متماثل</vt:lpstr>
      <vt:lpstr>فئات التشفير – التشفير المتماثل</vt:lpstr>
      <vt:lpstr>فئات التشفير - خوارزميات التشفير المتماثل</vt:lpstr>
      <vt:lpstr>فئات التشفير - خوارزميات التشفير المتماثل</vt:lpstr>
      <vt:lpstr>تمرين عملي</vt:lpstr>
      <vt:lpstr>فئات التشفير – التشفير الغير متماثل</vt:lpstr>
      <vt:lpstr>فئات التشفير – التشفير الغير متماثل</vt:lpstr>
      <vt:lpstr>فئات التشفير – التشفير الغير متماثل</vt:lpstr>
      <vt:lpstr>فئات التشفير - خوارزميات التشفير الغير متماثل</vt:lpstr>
      <vt:lpstr>إدارة المفاتيح</vt:lpstr>
      <vt:lpstr>مراحل إدارة المفاتيح</vt:lpstr>
      <vt:lpstr>مراحل إدارة المفاتيح</vt:lpstr>
      <vt:lpstr>مقارنة أنواع التشفير</vt:lpstr>
      <vt:lpstr>الأسئلة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Brown;Mehmet Gunes</dc:creator>
  <cp:lastModifiedBy>Osama hosam elde</cp:lastModifiedBy>
  <cp:revision>324</cp:revision>
  <cp:lastPrinted>2019-01-06T17:22:20Z</cp:lastPrinted>
  <dcterms:created xsi:type="dcterms:W3CDTF">2011-10-14T10:21:07Z</dcterms:created>
  <dcterms:modified xsi:type="dcterms:W3CDTF">2019-02-04T07:19:25Z</dcterms:modified>
</cp:coreProperties>
</file>