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ti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34"/>
  </p:notesMasterIdLst>
  <p:handoutMasterIdLst>
    <p:handoutMasterId r:id="rId35"/>
  </p:handoutMasterIdLst>
  <p:sldIdLst>
    <p:sldId id="383" r:id="rId2"/>
    <p:sldId id="431" r:id="rId3"/>
    <p:sldId id="499" r:id="rId4"/>
    <p:sldId id="500" r:id="rId5"/>
    <p:sldId id="501" r:id="rId6"/>
    <p:sldId id="502" r:id="rId7"/>
    <p:sldId id="503" r:id="rId8"/>
    <p:sldId id="507" r:id="rId9"/>
    <p:sldId id="273" r:id="rId10"/>
    <p:sldId id="498" r:id="rId11"/>
    <p:sldId id="274" r:id="rId12"/>
    <p:sldId id="510" r:id="rId13"/>
    <p:sldId id="511" r:id="rId14"/>
    <p:sldId id="509" r:id="rId15"/>
    <p:sldId id="512" r:id="rId16"/>
    <p:sldId id="513" r:id="rId17"/>
    <p:sldId id="514" r:id="rId18"/>
    <p:sldId id="515" r:id="rId19"/>
    <p:sldId id="516" r:id="rId20"/>
    <p:sldId id="517" r:id="rId21"/>
    <p:sldId id="518" r:id="rId22"/>
    <p:sldId id="519" r:id="rId23"/>
    <p:sldId id="520" r:id="rId24"/>
    <p:sldId id="521" r:id="rId25"/>
    <p:sldId id="522" r:id="rId26"/>
    <p:sldId id="523" r:id="rId27"/>
    <p:sldId id="524" r:id="rId28"/>
    <p:sldId id="525" r:id="rId29"/>
    <p:sldId id="526" r:id="rId30"/>
    <p:sldId id="527" r:id="rId31"/>
    <p:sldId id="795" r:id="rId32"/>
    <p:sldId id="435" r:id="rId33"/>
  </p:sldIdLst>
  <p:sldSz cx="9144000" cy="6858000" type="screen4x3"/>
  <p:notesSz cx="6735763" cy="9866313"/>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CC"/>
    <a:srgbClr val="CC9900"/>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593" autoAdjust="0"/>
  </p:normalViewPr>
  <p:slideViewPr>
    <p:cSldViewPr>
      <p:cViewPr varScale="1">
        <p:scale>
          <a:sx n="58" d="100"/>
          <a:sy n="58" d="100"/>
        </p:scale>
        <p:origin x="1662" y="6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2604"/>
    </p:cViewPr>
  </p:sorterViewPr>
  <p:notesViewPr>
    <p:cSldViewPr>
      <p:cViewPr varScale="1">
        <p:scale>
          <a:sx n="115" d="100"/>
          <a:sy n="115" d="100"/>
        </p:scale>
        <p:origin x="-1888" y="-120"/>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608" cy="49365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4602" y="0"/>
            <a:ext cx="2919607" cy="493653"/>
          </a:xfrm>
          <a:prstGeom prst="rect">
            <a:avLst/>
          </a:prstGeom>
        </p:spPr>
        <p:txBody>
          <a:bodyPr vert="horz" lIns="91440" tIns="45720" rIns="91440" bIns="45720" rtlCol="0"/>
          <a:lstStyle>
            <a:lvl1pPr algn="r">
              <a:defRPr sz="1200"/>
            </a:lvl1pPr>
          </a:lstStyle>
          <a:p>
            <a:fld id="{A2568792-8993-4B45-85B2-5D46248C2113}" type="datetimeFigureOut">
              <a:rPr lang="en-US" smtClean="0"/>
              <a:pPr/>
              <a:t>1/9/2019</a:t>
            </a:fld>
            <a:endParaRPr lang="en-US"/>
          </a:p>
        </p:txBody>
      </p:sp>
      <p:sp>
        <p:nvSpPr>
          <p:cNvPr id="4" name="Footer Placeholder 3"/>
          <p:cNvSpPr>
            <a:spLocks noGrp="1"/>
          </p:cNvSpPr>
          <p:nvPr>
            <p:ph type="ftr" sz="quarter" idx="2"/>
          </p:nvPr>
        </p:nvSpPr>
        <p:spPr>
          <a:xfrm>
            <a:off x="0" y="9370976"/>
            <a:ext cx="2919608" cy="49365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4602" y="9370976"/>
            <a:ext cx="2919607" cy="493653"/>
          </a:xfrm>
          <a:prstGeom prst="rect">
            <a:avLst/>
          </a:prstGeom>
        </p:spPr>
        <p:txBody>
          <a:bodyPr vert="horz" lIns="91440" tIns="45720" rIns="91440" bIns="45720" rtlCol="0" anchor="b"/>
          <a:lstStyle>
            <a:lvl1pPr algn="r">
              <a:defRPr sz="1200"/>
            </a:lvl1pPr>
          </a:lstStyle>
          <a:p>
            <a:fld id="{673434A8-4FF5-49F4-9C58-D73D3B596A47}" type="slidenum">
              <a:rPr lang="en-US" smtClean="0"/>
              <a:pPr/>
              <a:t>‹#›</a:t>
            </a:fld>
            <a:endParaRPr lang="en-US"/>
          </a:p>
        </p:txBody>
      </p:sp>
    </p:spTree>
    <p:extLst>
      <p:ext uri="{BB962C8B-B14F-4D97-AF65-F5344CB8AC3E}">
        <p14:creationId xmlns:p14="http://schemas.microsoft.com/office/powerpoint/2010/main" val="357137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18831" cy="493316"/>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15374" y="0"/>
            <a:ext cx="2918831" cy="493316"/>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73577" y="4686499"/>
            <a:ext cx="5388610" cy="4439841"/>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9371285"/>
            <a:ext cx="2918831" cy="493316"/>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15374" y="9371285"/>
            <a:ext cx="2918831" cy="493316"/>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14670121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2080736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5FB2775-FF0D-491D-B1C0-BA19A0CFD71B}"/>
              </a:ext>
            </a:extLst>
          </p:cNvPr>
          <p:cNvSpPr txBox="1">
            <a:spLocks noGrp="1"/>
          </p:cNvSpPr>
          <p:nvPr>
            <p:ph type="sldNum" sz="quarter" idx="5"/>
          </p:nvPr>
        </p:nvSpPr>
        <p:spPr>
          <a:ln/>
        </p:spPr>
        <p:txBody>
          <a:bodyPr lIns="0" tIns="0" rIns="0" bIns="0" anchor="b" anchorCtr="0">
            <a:noAutofit/>
          </a:bodyPr>
          <a:lstStyle/>
          <a:p>
            <a:pPr lvl="0"/>
            <a:fld id="{DE1477F3-D4C4-438A-835F-9E133F0177F7}" type="slidenum">
              <a:t>11</a:t>
            </a:fld>
            <a:endParaRPr lang="en-US"/>
          </a:p>
        </p:txBody>
      </p:sp>
      <p:sp>
        <p:nvSpPr>
          <p:cNvPr id="2" name="Slide Image Placeholder 1">
            <a:extLst>
              <a:ext uri="{FF2B5EF4-FFF2-40B4-BE49-F238E27FC236}">
                <a16:creationId xmlns:a16="http://schemas.microsoft.com/office/drawing/2014/main" id="{0A0B9970-5A9D-4620-A97B-DB7F95BDFD8B}"/>
              </a:ext>
            </a:extLst>
          </p:cNvPr>
          <p:cNvSpPr>
            <a:spLocks noGrp="1" noRot="1" noChangeAspect="1" noResize="1"/>
          </p:cNvSpPr>
          <p:nvPr>
            <p:ph type="sldImg"/>
          </p:nvPr>
        </p:nvSpPr>
        <p:spPr>
          <a:xfrm>
            <a:off x="1108075" y="812800"/>
            <a:ext cx="5341938"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0A51AD2-20B2-4D9A-8494-1B824C18A244}"/>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519519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5FB2775-FF0D-491D-B1C0-BA19A0CFD71B}"/>
              </a:ext>
            </a:extLst>
          </p:cNvPr>
          <p:cNvSpPr txBox="1">
            <a:spLocks noGrp="1"/>
          </p:cNvSpPr>
          <p:nvPr>
            <p:ph type="sldNum" sz="quarter" idx="5"/>
          </p:nvPr>
        </p:nvSpPr>
        <p:spPr>
          <a:ln/>
        </p:spPr>
        <p:txBody>
          <a:bodyPr lIns="0" tIns="0" rIns="0" bIns="0" anchor="b" anchorCtr="0">
            <a:noAutofit/>
          </a:bodyPr>
          <a:lstStyle/>
          <a:p>
            <a:pPr lvl="0"/>
            <a:fld id="{DE1477F3-D4C4-438A-835F-9E133F0177F7}" type="slidenum">
              <a:t>12</a:t>
            </a:fld>
            <a:endParaRPr lang="en-US"/>
          </a:p>
        </p:txBody>
      </p:sp>
      <p:sp>
        <p:nvSpPr>
          <p:cNvPr id="2" name="Slide Image Placeholder 1">
            <a:extLst>
              <a:ext uri="{FF2B5EF4-FFF2-40B4-BE49-F238E27FC236}">
                <a16:creationId xmlns:a16="http://schemas.microsoft.com/office/drawing/2014/main" id="{0A0B9970-5A9D-4620-A97B-DB7F95BDFD8B}"/>
              </a:ext>
            </a:extLst>
          </p:cNvPr>
          <p:cNvSpPr>
            <a:spLocks noGrp="1" noRot="1" noChangeAspect="1" noResize="1"/>
          </p:cNvSpPr>
          <p:nvPr>
            <p:ph type="sldImg"/>
          </p:nvPr>
        </p:nvSpPr>
        <p:spPr>
          <a:xfrm>
            <a:off x="1108075" y="812800"/>
            <a:ext cx="5341938"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0A51AD2-20B2-4D9A-8494-1B824C18A244}"/>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541015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5FB2775-FF0D-491D-B1C0-BA19A0CFD71B}"/>
              </a:ext>
            </a:extLst>
          </p:cNvPr>
          <p:cNvSpPr txBox="1">
            <a:spLocks noGrp="1"/>
          </p:cNvSpPr>
          <p:nvPr>
            <p:ph type="sldNum" sz="quarter" idx="5"/>
          </p:nvPr>
        </p:nvSpPr>
        <p:spPr>
          <a:ln/>
        </p:spPr>
        <p:txBody>
          <a:bodyPr lIns="0" tIns="0" rIns="0" bIns="0" anchor="b" anchorCtr="0">
            <a:noAutofit/>
          </a:bodyPr>
          <a:lstStyle/>
          <a:p>
            <a:pPr lvl="0"/>
            <a:fld id="{DE1477F3-D4C4-438A-835F-9E133F0177F7}" type="slidenum">
              <a:t>13</a:t>
            </a:fld>
            <a:endParaRPr lang="en-US"/>
          </a:p>
        </p:txBody>
      </p:sp>
      <p:sp>
        <p:nvSpPr>
          <p:cNvPr id="2" name="Slide Image Placeholder 1">
            <a:extLst>
              <a:ext uri="{FF2B5EF4-FFF2-40B4-BE49-F238E27FC236}">
                <a16:creationId xmlns:a16="http://schemas.microsoft.com/office/drawing/2014/main" id="{0A0B9970-5A9D-4620-A97B-DB7F95BDFD8B}"/>
              </a:ext>
            </a:extLst>
          </p:cNvPr>
          <p:cNvSpPr>
            <a:spLocks noGrp="1" noRot="1" noChangeAspect="1" noResize="1"/>
          </p:cNvSpPr>
          <p:nvPr>
            <p:ph type="sldImg"/>
          </p:nvPr>
        </p:nvSpPr>
        <p:spPr>
          <a:xfrm>
            <a:off x="1108075" y="812800"/>
            <a:ext cx="5341938"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0A51AD2-20B2-4D9A-8494-1B824C18A244}"/>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179402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5FB2775-FF0D-491D-B1C0-BA19A0CFD71B}"/>
              </a:ext>
            </a:extLst>
          </p:cNvPr>
          <p:cNvSpPr txBox="1">
            <a:spLocks noGrp="1"/>
          </p:cNvSpPr>
          <p:nvPr>
            <p:ph type="sldNum" sz="quarter" idx="5"/>
          </p:nvPr>
        </p:nvSpPr>
        <p:spPr>
          <a:ln/>
        </p:spPr>
        <p:txBody>
          <a:bodyPr lIns="0" tIns="0" rIns="0" bIns="0" anchor="b" anchorCtr="0">
            <a:noAutofit/>
          </a:bodyPr>
          <a:lstStyle/>
          <a:p>
            <a:pPr lvl="0"/>
            <a:fld id="{DE1477F3-D4C4-438A-835F-9E133F0177F7}" type="slidenum">
              <a:t>14</a:t>
            </a:fld>
            <a:endParaRPr lang="en-US"/>
          </a:p>
        </p:txBody>
      </p:sp>
      <p:sp>
        <p:nvSpPr>
          <p:cNvPr id="2" name="Slide Image Placeholder 1">
            <a:extLst>
              <a:ext uri="{FF2B5EF4-FFF2-40B4-BE49-F238E27FC236}">
                <a16:creationId xmlns:a16="http://schemas.microsoft.com/office/drawing/2014/main" id="{0A0B9970-5A9D-4620-A97B-DB7F95BDFD8B}"/>
              </a:ext>
            </a:extLst>
          </p:cNvPr>
          <p:cNvSpPr>
            <a:spLocks noGrp="1" noRot="1" noChangeAspect="1" noResize="1"/>
          </p:cNvSpPr>
          <p:nvPr>
            <p:ph type="sldImg"/>
          </p:nvPr>
        </p:nvSpPr>
        <p:spPr>
          <a:xfrm>
            <a:off x="1108075" y="812800"/>
            <a:ext cx="5341938"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0A51AD2-20B2-4D9A-8494-1B824C18A244}"/>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372544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5FB2775-FF0D-491D-B1C0-BA19A0CFD71B}"/>
              </a:ext>
            </a:extLst>
          </p:cNvPr>
          <p:cNvSpPr txBox="1">
            <a:spLocks noGrp="1"/>
          </p:cNvSpPr>
          <p:nvPr>
            <p:ph type="sldNum" sz="quarter" idx="5"/>
          </p:nvPr>
        </p:nvSpPr>
        <p:spPr>
          <a:ln/>
        </p:spPr>
        <p:txBody>
          <a:bodyPr lIns="0" tIns="0" rIns="0" bIns="0" anchor="b" anchorCtr="0">
            <a:noAutofit/>
          </a:bodyPr>
          <a:lstStyle/>
          <a:p>
            <a:pPr lvl="0"/>
            <a:fld id="{DE1477F3-D4C4-438A-835F-9E133F0177F7}" type="slidenum">
              <a:t>15</a:t>
            </a:fld>
            <a:endParaRPr lang="en-US"/>
          </a:p>
        </p:txBody>
      </p:sp>
      <p:sp>
        <p:nvSpPr>
          <p:cNvPr id="2" name="Slide Image Placeholder 1">
            <a:extLst>
              <a:ext uri="{FF2B5EF4-FFF2-40B4-BE49-F238E27FC236}">
                <a16:creationId xmlns:a16="http://schemas.microsoft.com/office/drawing/2014/main" id="{0A0B9970-5A9D-4620-A97B-DB7F95BDFD8B}"/>
              </a:ext>
            </a:extLst>
          </p:cNvPr>
          <p:cNvSpPr>
            <a:spLocks noGrp="1" noRot="1" noChangeAspect="1" noResize="1"/>
          </p:cNvSpPr>
          <p:nvPr>
            <p:ph type="sldImg"/>
          </p:nvPr>
        </p:nvSpPr>
        <p:spPr>
          <a:xfrm>
            <a:off x="1108075" y="812800"/>
            <a:ext cx="5341938"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0A51AD2-20B2-4D9A-8494-1B824C18A244}"/>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224267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5FB2775-FF0D-491D-B1C0-BA19A0CFD71B}"/>
              </a:ext>
            </a:extLst>
          </p:cNvPr>
          <p:cNvSpPr txBox="1">
            <a:spLocks noGrp="1"/>
          </p:cNvSpPr>
          <p:nvPr>
            <p:ph type="sldNum" sz="quarter" idx="5"/>
          </p:nvPr>
        </p:nvSpPr>
        <p:spPr>
          <a:ln/>
        </p:spPr>
        <p:txBody>
          <a:bodyPr lIns="0" tIns="0" rIns="0" bIns="0" anchor="b" anchorCtr="0">
            <a:noAutofit/>
          </a:bodyPr>
          <a:lstStyle/>
          <a:p>
            <a:pPr lvl="0"/>
            <a:fld id="{DE1477F3-D4C4-438A-835F-9E133F0177F7}" type="slidenum">
              <a:t>16</a:t>
            </a:fld>
            <a:endParaRPr lang="en-US"/>
          </a:p>
        </p:txBody>
      </p:sp>
      <p:sp>
        <p:nvSpPr>
          <p:cNvPr id="2" name="Slide Image Placeholder 1">
            <a:extLst>
              <a:ext uri="{FF2B5EF4-FFF2-40B4-BE49-F238E27FC236}">
                <a16:creationId xmlns:a16="http://schemas.microsoft.com/office/drawing/2014/main" id="{0A0B9970-5A9D-4620-A97B-DB7F95BDFD8B}"/>
              </a:ext>
            </a:extLst>
          </p:cNvPr>
          <p:cNvSpPr>
            <a:spLocks noGrp="1" noRot="1" noChangeAspect="1" noResize="1"/>
          </p:cNvSpPr>
          <p:nvPr>
            <p:ph type="sldImg"/>
          </p:nvPr>
        </p:nvSpPr>
        <p:spPr>
          <a:xfrm>
            <a:off x="1108075" y="812800"/>
            <a:ext cx="5341938"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0A51AD2-20B2-4D9A-8494-1B824C18A244}"/>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934848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5FB2775-FF0D-491D-B1C0-BA19A0CFD71B}"/>
              </a:ext>
            </a:extLst>
          </p:cNvPr>
          <p:cNvSpPr txBox="1">
            <a:spLocks noGrp="1"/>
          </p:cNvSpPr>
          <p:nvPr>
            <p:ph type="sldNum" sz="quarter" idx="5"/>
          </p:nvPr>
        </p:nvSpPr>
        <p:spPr>
          <a:ln/>
        </p:spPr>
        <p:txBody>
          <a:bodyPr lIns="0" tIns="0" rIns="0" bIns="0" anchor="b" anchorCtr="0">
            <a:noAutofit/>
          </a:bodyPr>
          <a:lstStyle/>
          <a:p>
            <a:pPr lvl="0"/>
            <a:fld id="{DE1477F3-D4C4-438A-835F-9E133F0177F7}" type="slidenum">
              <a:t>17</a:t>
            </a:fld>
            <a:endParaRPr lang="en-US"/>
          </a:p>
        </p:txBody>
      </p:sp>
      <p:sp>
        <p:nvSpPr>
          <p:cNvPr id="2" name="Slide Image Placeholder 1">
            <a:extLst>
              <a:ext uri="{FF2B5EF4-FFF2-40B4-BE49-F238E27FC236}">
                <a16:creationId xmlns:a16="http://schemas.microsoft.com/office/drawing/2014/main" id="{0A0B9970-5A9D-4620-A97B-DB7F95BDFD8B}"/>
              </a:ext>
            </a:extLst>
          </p:cNvPr>
          <p:cNvSpPr>
            <a:spLocks noGrp="1" noRot="1" noChangeAspect="1" noResize="1"/>
          </p:cNvSpPr>
          <p:nvPr>
            <p:ph type="sldImg"/>
          </p:nvPr>
        </p:nvSpPr>
        <p:spPr>
          <a:xfrm>
            <a:off x="1108075" y="812800"/>
            <a:ext cx="5341938"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0A51AD2-20B2-4D9A-8494-1B824C18A244}"/>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141943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5FB2775-FF0D-491D-B1C0-BA19A0CFD71B}"/>
              </a:ext>
            </a:extLst>
          </p:cNvPr>
          <p:cNvSpPr txBox="1">
            <a:spLocks noGrp="1"/>
          </p:cNvSpPr>
          <p:nvPr>
            <p:ph type="sldNum" sz="quarter" idx="5"/>
          </p:nvPr>
        </p:nvSpPr>
        <p:spPr>
          <a:ln/>
        </p:spPr>
        <p:txBody>
          <a:bodyPr lIns="0" tIns="0" rIns="0" bIns="0" anchor="b" anchorCtr="0">
            <a:noAutofit/>
          </a:bodyPr>
          <a:lstStyle/>
          <a:p>
            <a:pPr lvl="0"/>
            <a:fld id="{DE1477F3-D4C4-438A-835F-9E133F0177F7}" type="slidenum">
              <a:t>18</a:t>
            </a:fld>
            <a:endParaRPr lang="en-US"/>
          </a:p>
        </p:txBody>
      </p:sp>
      <p:sp>
        <p:nvSpPr>
          <p:cNvPr id="2" name="Slide Image Placeholder 1">
            <a:extLst>
              <a:ext uri="{FF2B5EF4-FFF2-40B4-BE49-F238E27FC236}">
                <a16:creationId xmlns:a16="http://schemas.microsoft.com/office/drawing/2014/main" id="{0A0B9970-5A9D-4620-A97B-DB7F95BDFD8B}"/>
              </a:ext>
            </a:extLst>
          </p:cNvPr>
          <p:cNvSpPr>
            <a:spLocks noGrp="1" noRot="1" noChangeAspect="1" noResize="1"/>
          </p:cNvSpPr>
          <p:nvPr>
            <p:ph type="sldImg"/>
          </p:nvPr>
        </p:nvSpPr>
        <p:spPr>
          <a:xfrm>
            <a:off x="1108075" y="812800"/>
            <a:ext cx="5341938"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0A51AD2-20B2-4D9A-8494-1B824C18A244}"/>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199479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170135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2333587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300751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746579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4030479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37666368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14520481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25</a:t>
            </a:fld>
            <a:endParaRPr lang="en-AU" dirty="0"/>
          </a:p>
        </p:txBody>
      </p:sp>
    </p:spTree>
    <p:extLst>
      <p:ext uri="{BB962C8B-B14F-4D97-AF65-F5344CB8AC3E}">
        <p14:creationId xmlns:p14="http://schemas.microsoft.com/office/powerpoint/2010/main" val="3456712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26817021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27</a:t>
            </a:fld>
            <a:endParaRPr lang="en-AU" dirty="0"/>
          </a:p>
        </p:txBody>
      </p:sp>
    </p:spTree>
    <p:extLst>
      <p:ext uri="{BB962C8B-B14F-4D97-AF65-F5344CB8AC3E}">
        <p14:creationId xmlns:p14="http://schemas.microsoft.com/office/powerpoint/2010/main" val="225179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41076751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10262850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4008318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460499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9.2 – Public Key Infrastructure</a:t>
            </a:r>
          </a:p>
          <a:p>
            <a:pPr>
              <a:lnSpc>
                <a:spcPct val="80000"/>
              </a:lnSpc>
              <a:buFontTx/>
              <a:buNone/>
            </a:pPr>
            <a:r>
              <a:rPr lang="en-US" sz="1200" kern="1200" dirty="0">
                <a:solidFill>
                  <a:schemeClr val="tx1"/>
                </a:solidFill>
                <a:latin typeface="Arial" charset="0"/>
                <a:ea typeface="ＭＳ Ｐゴシック" charset="0"/>
              </a:rPr>
              <a:t>9.2.2 – Authorities and the PKI Trust System</a:t>
            </a:r>
            <a:endParaRPr lang="en-US" sz="1200" kern="1200" dirty="0">
              <a:solidFill>
                <a:schemeClr val="tx1"/>
              </a:solidFill>
              <a:latin typeface="Arial" charset="0"/>
              <a:ea typeface="ＭＳ Ｐゴシック" charset="0"/>
              <a:cs typeface="ＭＳ Ｐゴシック" charset="0"/>
            </a:endParaRPr>
          </a:p>
          <a:p>
            <a:r>
              <a:rPr lang="en-US" dirty="0"/>
              <a:t>9.2.2.7 – </a:t>
            </a:r>
            <a:r>
              <a:rPr lang="en-US" sz="1200" b="0" i="0" kern="1200" dirty="0">
                <a:solidFill>
                  <a:schemeClr val="tx1"/>
                </a:solidFill>
                <a:effectLst/>
                <a:latin typeface="+mn-lt"/>
                <a:ea typeface="+mn-ea"/>
                <a:cs typeface="+mn-cs"/>
              </a:rPr>
              <a:t>Lab – Certificate Authority Stores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4301950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32</a:t>
            </a:fld>
            <a:endParaRPr lang="en-AU" dirty="0"/>
          </a:p>
        </p:txBody>
      </p:sp>
    </p:spTree>
    <p:extLst>
      <p:ext uri="{BB962C8B-B14F-4D97-AF65-F5344CB8AC3E}">
        <p14:creationId xmlns:p14="http://schemas.microsoft.com/office/powerpoint/2010/main" val="795707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2668022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1384998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051974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429641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611228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725560C-3495-4E88-BD71-546411A008F5}"/>
              </a:ext>
            </a:extLst>
          </p:cNvPr>
          <p:cNvSpPr txBox="1">
            <a:spLocks noGrp="1"/>
          </p:cNvSpPr>
          <p:nvPr>
            <p:ph type="sldNum" sz="quarter" idx="5"/>
          </p:nvPr>
        </p:nvSpPr>
        <p:spPr>
          <a:ln/>
        </p:spPr>
        <p:txBody>
          <a:bodyPr lIns="0" tIns="0" rIns="0" bIns="0" anchor="b" anchorCtr="0">
            <a:noAutofit/>
          </a:bodyPr>
          <a:lstStyle/>
          <a:p>
            <a:pPr lvl="0"/>
            <a:fld id="{0F03B906-6A6F-492E-9E92-3E098B9BC0A0}" type="slidenum">
              <a:t>9</a:t>
            </a:fld>
            <a:endParaRPr lang="en-US"/>
          </a:p>
        </p:txBody>
      </p:sp>
      <p:sp>
        <p:nvSpPr>
          <p:cNvPr id="2" name="Slide Image Placeholder 1">
            <a:extLst>
              <a:ext uri="{FF2B5EF4-FFF2-40B4-BE49-F238E27FC236}">
                <a16:creationId xmlns:a16="http://schemas.microsoft.com/office/drawing/2014/main" id="{0828645D-4095-4F3B-9B01-2B3496A5DABE}"/>
              </a:ext>
            </a:extLst>
          </p:cNvPr>
          <p:cNvSpPr>
            <a:spLocks noGrp="1" noRot="1" noChangeAspect="1" noResize="1"/>
          </p:cNvSpPr>
          <p:nvPr>
            <p:ph type="sldImg"/>
          </p:nvPr>
        </p:nvSpPr>
        <p:spPr>
          <a:xfrm>
            <a:off x="1108075" y="812800"/>
            <a:ext cx="5341938"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326577D-7DC1-48F9-BF1A-A36CA354E27F}"/>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828767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Rectangle 5"/>
          <p:cNvSpPr/>
          <p:nvPr/>
        </p:nvSpPr>
        <p:spPr>
          <a:xfrm>
            <a:off x="0" y="838200"/>
            <a:ext cx="9144000" cy="1295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2" name="Title 1"/>
          <p:cNvSpPr>
            <a:spLocks noGrp="1"/>
          </p:cNvSpPr>
          <p:nvPr>
            <p:ph type="ctrTitle"/>
          </p:nvPr>
        </p:nvSpPr>
        <p:spPr>
          <a:xfrm>
            <a:off x="304800" y="685801"/>
            <a:ext cx="8610600" cy="1470025"/>
          </a:xfrm>
        </p:spPr>
        <p:txBody>
          <a:bodyPr/>
          <a:lstStyle>
            <a:lvl1pPr algn="r" rtl="1">
              <a:defRPr>
                <a:solidFill>
                  <a:srgbClr val="002E62"/>
                </a:solidFill>
              </a:defRPr>
            </a:lvl1pPr>
          </a:lstStyle>
          <a:p>
            <a:r>
              <a:rPr lang="en-US" dirty="0"/>
              <a:t>Click to edit Master title style</a:t>
            </a:r>
          </a:p>
        </p:txBody>
      </p:sp>
      <p:sp>
        <p:nvSpPr>
          <p:cNvPr id="3" name="Subtitle 2"/>
          <p:cNvSpPr>
            <a:spLocks noGrp="1"/>
          </p:cNvSpPr>
          <p:nvPr>
            <p:ph type="subTitle" idx="1"/>
          </p:nvPr>
        </p:nvSpPr>
        <p:spPr>
          <a:xfrm>
            <a:off x="4343400" y="3276601"/>
            <a:ext cx="4724400" cy="2590800"/>
          </a:xfrm>
        </p:spPr>
        <p:txBody>
          <a:bodyPr>
            <a:normAutofit/>
          </a:bodyPr>
          <a:lstStyle>
            <a:lvl1pPr marL="0" indent="0" algn="ctr" rtl="1">
              <a:buNone/>
              <a:defRPr sz="2800">
                <a:solidFill>
                  <a:schemeClr val="bg1"/>
                </a:solidFill>
              </a:defRPr>
            </a:lvl1pPr>
            <a:lvl2pPr marL="457177" indent="0" algn="ctr">
              <a:buNone/>
              <a:defRPr>
                <a:solidFill>
                  <a:schemeClr val="tx1">
                    <a:tint val="75000"/>
                  </a:schemeClr>
                </a:solidFill>
              </a:defRPr>
            </a:lvl2pPr>
            <a:lvl3pPr marL="914353" indent="0" algn="ctr">
              <a:buNone/>
              <a:defRPr>
                <a:solidFill>
                  <a:schemeClr val="tx1">
                    <a:tint val="75000"/>
                  </a:schemeClr>
                </a:solidFill>
              </a:defRPr>
            </a:lvl3pPr>
            <a:lvl4pPr marL="1371530" indent="0" algn="ctr">
              <a:buNone/>
              <a:defRPr>
                <a:solidFill>
                  <a:schemeClr val="tx1">
                    <a:tint val="75000"/>
                  </a:schemeClr>
                </a:solidFill>
              </a:defRPr>
            </a:lvl4pPr>
            <a:lvl5pPr marL="1828706" indent="0" algn="ctr">
              <a:buNone/>
              <a:defRPr>
                <a:solidFill>
                  <a:schemeClr val="tx1">
                    <a:tint val="75000"/>
                  </a:schemeClr>
                </a:solidFill>
              </a:defRPr>
            </a:lvl5pPr>
            <a:lvl6pPr marL="2285883" indent="0" algn="ctr">
              <a:buNone/>
              <a:defRPr>
                <a:solidFill>
                  <a:schemeClr val="tx1">
                    <a:tint val="75000"/>
                  </a:schemeClr>
                </a:solidFill>
              </a:defRPr>
            </a:lvl6pPr>
            <a:lvl7pPr marL="2743060" indent="0" algn="ctr">
              <a:buNone/>
              <a:defRPr>
                <a:solidFill>
                  <a:schemeClr val="tx1">
                    <a:tint val="75000"/>
                  </a:schemeClr>
                </a:solidFill>
              </a:defRPr>
            </a:lvl7pPr>
            <a:lvl8pPr marL="3200236" indent="0" algn="ctr">
              <a:buNone/>
              <a:defRPr>
                <a:solidFill>
                  <a:schemeClr val="tx1">
                    <a:tint val="75000"/>
                  </a:schemeClr>
                </a:solidFill>
              </a:defRPr>
            </a:lvl8pPr>
            <a:lvl9pPr marL="3657413" indent="0" algn="ctr">
              <a:buNone/>
              <a:defRPr>
                <a:solidFill>
                  <a:schemeClr val="tx1">
                    <a:tint val="75000"/>
                  </a:schemeClr>
                </a:solidFill>
              </a:defRPr>
            </a:lvl9pPr>
          </a:lstStyle>
          <a:p>
            <a:r>
              <a:rPr lang="en-US" dirty="0"/>
              <a:t>Click to edit Master subtitle style</a:t>
            </a:r>
          </a:p>
        </p:txBody>
      </p:sp>
      <p:pic>
        <p:nvPicPr>
          <p:cNvPr id="9" name="Picture 8">
            <a:extLst>
              <a:ext uri="{FF2B5EF4-FFF2-40B4-BE49-F238E27FC236}">
                <a16:creationId xmlns:a16="http://schemas.microsoft.com/office/drawing/2014/main" id="{2B319033-4D5F-4084-9AE8-D8E3A4B478D5}"/>
              </a:ext>
            </a:extLst>
          </p:cNvPr>
          <p:cNvPicPr>
            <a:picLocks noChangeAspect="1"/>
          </p:cNvPicPr>
          <p:nvPr userDrawn="1"/>
        </p:nvPicPr>
        <p:blipFill>
          <a:blip r:embed="rId2"/>
          <a:stretch>
            <a:fillRect/>
          </a:stretch>
        </p:blipFill>
        <p:spPr>
          <a:xfrm>
            <a:off x="2667000" y="2174220"/>
            <a:ext cx="3810000" cy="4524372"/>
          </a:xfrm>
          <a:prstGeom prst="rect">
            <a:avLst/>
          </a:prstGeom>
        </p:spPr>
      </p:pic>
    </p:spTree>
    <p:extLst>
      <p:ext uri="{BB962C8B-B14F-4D97-AF65-F5344CB8AC3E}">
        <p14:creationId xmlns:p14="http://schemas.microsoft.com/office/powerpoint/2010/main" val="111028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6400800"/>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solidFill>
                <a:schemeClr val="bg1"/>
              </a:solidFill>
            </a:endParaRPr>
          </a:p>
        </p:txBody>
      </p:sp>
      <p:sp>
        <p:nvSpPr>
          <p:cNvPr id="11" name="Rectangle 10">
            <a:extLst>
              <a:ext uri="{FF2B5EF4-FFF2-40B4-BE49-F238E27FC236}">
                <a16:creationId xmlns:a16="http://schemas.microsoft.com/office/drawing/2014/main" id="{1E597C66-A580-4396-BC07-B41DA72596C1}"/>
              </a:ext>
            </a:extLst>
          </p:cNvPr>
          <p:cNvSpPr/>
          <p:nvPr userDrawn="1"/>
        </p:nvSpPr>
        <p:spPr>
          <a:xfrm>
            <a:off x="0" y="-15873"/>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buFontTx/>
              <a:buNone/>
              <a:defRPr/>
            </a:pPr>
            <a:endParaRPr lang="en-US" dirty="0">
              <a:solidFill>
                <a:schemeClr val="bg1"/>
              </a:solidFill>
            </a:endParaRPr>
          </a:p>
        </p:txBody>
      </p:sp>
      <p:sp>
        <p:nvSpPr>
          <p:cNvPr id="5" name="Rectangle 4"/>
          <p:cNvSpPr/>
          <p:nvPr/>
        </p:nvSpPr>
        <p:spPr>
          <a:xfrm>
            <a:off x="0" y="334964"/>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7" name="Rectangle 6"/>
          <p:cNvSpPr/>
          <p:nvPr/>
        </p:nvSpPr>
        <p:spPr>
          <a:xfrm>
            <a:off x="0" y="6705600"/>
            <a:ext cx="9144000" cy="152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schemeClr val="bg1"/>
              </a:solidFill>
            </a:endParaRPr>
          </a:p>
        </p:txBody>
      </p:sp>
      <p:sp>
        <p:nvSpPr>
          <p:cNvPr id="2" name="Title 1"/>
          <p:cNvSpPr>
            <a:spLocks noGrp="1"/>
          </p:cNvSpPr>
          <p:nvPr>
            <p:ph type="title"/>
          </p:nvPr>
        </p:nvSpPr>
        <p:spPr>
          <a:xfrm>
            <a:off x="457200" y="76200"/>
            <a:ext cx="8534401" cy="1143000"/>
          </a:xfrm>
          <a:solidFill>
            <a:schemeClr val="tx2">
              <a:lumMod val="20000"/>
              <a:lumOff val="80000"/>
            </a:schemeClr>
          </a:solidFill>
        </p:spPr>
        <p:txBody>
          <a:bodyPr/>
          <a:lstStyle>
            <a:lvl1pPr algn="r" rtl="1">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457200" y="1295401"/>
            <a:ext cx="8229600" cy="4830763"/>
          </a:xfrm>
          <a:noFill/>
        </p:spPr>
        <p:txBody>
          <a:bodyPr/>
          <a:lstStyle>
            <a:lvl1pPr algn="r" rtl="1">
              <a:defRPr/>
            </a:lvl1pPr>
            <a:lvl2pPr algn="r" rtl="1">
              <a:defRPr/>
            </a:lvl2pPr>
            <a:lvl3pPr algn="r" rtl="1">
              <a:defRPr/>
            </a:lvl3pPr>
            <a:lvl4pPr algn="r" rtl="1">
              <a:defRPr/>
            </a:lvl4pPr>
            <a:lvl5pPr algn="r" rtl="1">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11"/>
          </p:nvPr>
        </p:nvSpPr>
        <p:spPr/>
        <p:txBody>
          <a:bodyPr/>
          <a:lstStyle>
            <a:lvl1pPr algn="r" eaLnBrk="0" hangingPunct="0">
              <a:defRPr>
                <a:solidFill>
                  <a:schemeClr val="bg1"/>
                </a:solidFill>
              </a:defRPr>
            </a:lvl1pPr>
          </a:lstStyle>
          <a:p>
            <a:fld id="{5F36C9FC-DA22-1F47-8722-58727A1D436E}" type="slidenum">
              <a:rPr lang="en-US" smtClean="0"/>
              <a:pPr/>
              <a:t>‹#›</a:t>
            </a:fld>
            <a:endParaRPr lang="en-US" dirty="0"/>
          </a:p>
        </p:txBody>
      </p:sp>
      <p:sp>
        <p:nvSpPr>
          <p:cNvPr id="8" name="Footer Placeholder 4"/>
          <p:cNvSpPr>
            <a:spLocks noGrp="1"/>
          </p:cNvSpPr>
          <p:nvPr>
            <p:ph type="ftr" sz="quarter" idx="10"/>
          </p:nvPr>
        </p:nvSpPr>
        <p:spPr/>
        <p:txBody>
          <a:bodyPr/>
          <a:lstStyle>
            <a:lvl1pPr>
              <a:defRPr sz="1200">
                <a:solidFill>
                  <a:schemeClr val="bg1"/>
                </a:solidFill>
              </a:defRPr>
            </a:lvl1pPr>
          </a:lstStyle>
          <a:p>
            <a:r>
              <a:rPr lang="ar-EG" dirty="0"/>
              <a:t>اعداد / دكتور أسامة حسام الدين</a:t>
            </a:r>
            <a:endParaRPr lang="en-US" dirty="0"/>
          </a:p>
        </p:txBody>
      </p:sp>
    </p:spTree>
    <p:extLst>
      <p:ext uri="{BB962C8B-B14F-4D97-AF65-F5344CB8AC3E}">
        <p14:creationId xmlns:p14="http://schemas.microsoft.com/office/powerpoint/2010/main" val="387577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19812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5" name="Rectangle 4"/>
          <p:cNvSpPr/>
          <p:nvPr/>
        </p:nvSpPr>
        <p:spPr>
          <a:xfrm>
            <a:off x="0" y="1981201"/>
            <a:ext cx="9144000" cy="1295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6" name="Rectangle 5"/>
          <p:cNvSpPr/>
          <p:nvPr/>
        </p:nvSpPr>
        <p:spPr>
          <a:xfrm>
            <a:off x="0" y="3276600"/>
            <a:ext cx="9144000" cy="35814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2" name="Title 1"/>
          <p:cNvSpPr>
            <a:spLocks noGrp="1"/>
          </p:cNvSpPr>
          <p:nvPr>
            <p:ph type="title"/>
          </p:nvPr>
        </p:nvSpPr>
        <p:spPr>
          <a:xfrm>
            <a:off x="722313" y="2338388"/>
            <a:ext cx="7772400" cy="1362075"/>
          </a:xfrm>
        </p:spPr>
        <p:txBody>
          <a:bodyPr anchor="t"/>
          <a:lstStyle>
            <a:lvl1pPr algn="r" rtl="1">
              <a:defRPr sz="4000" b="1" cap="none">
                <a:solidFill>
                  <a:srgbClr val="002E62"/>
                </a:solidFill>
              </a:defRPr>
            </a:lvl1pPr>
          </a:lstStyle>
          <a:p>
            <a:r>
              <a:rPr lang="en-US" dirty="0"/>
              <a:t>Click to edit Master title style</a:t>
            </a:r>
          </a:p>
        </p:txBody>
      </p:sp>
      <p:sp>
        <p:nvSpPr>
          <p:cNvPr id="3" name="Text Placeholder 2"/>
          <p:cNvSpPr>
            <a:spLocks noGrp="1"/>
          </p:cNvSpPr>
          <p:nvPr>
            <p:ph type="body" idx="1"/>
          </p:nvPr>
        </p:nvSpPr>
        <p:spPr>
          <a:xfrm>
            <a:off x="722313" y="838201"/>
            <a:ext cx="7772400" cy="1500187"/>
          </a:xfrm>
        </p:spPr>
        <p:txBody>
          <a:bodyPr anchor="b"/>
          <a:lstStyle>
            <a:lvl1pPr marL="0" indent="0" algn="r" rtl="1">
              <a:buNone/>
              <a:defRPr sz="2000">
                <a:solidFill>
                  <a:schemeClr val="tx2">
                    <a:lumMod val="75000"/>
                  </a:schemeClr>
                </a:solidFill>
              </a:defRPr>
            </a:lvl1pPr>
            <a:lvl2pPr marL="457177" indent="0">
              <a:buNone/>
              <a:defRPr sz="1800">
                <a:solidFill>
                  <a:schemeClr val="tx1">
                    <a:tint val="75000"/>
                  </a:schemeClr>
                </a:solidFill>
              </a:defRPr>
            </a:lvl2pPr>
            <a:lvl3pPr marL="914353" indent="0">
              <a:buNone/>
              <a:defRPr sz="1600">
                <a:solidFill>
                  <a:schemeClr val="tx1">
                    <a:tint val="75000"/>
                  </a:schemeClr>
                </a:solidFill>
              </a:defRPr>
            </a:lvl3pPr>
            <a:lvl4pPr marL="1371530" indent="0">
              <a:buNone/>
              <a:defRPr sz="1400">
                <a:solidFill>
                  <a:schemeClr val="tx1">
                    <a:tint val="75000"/>
                  </a:schemeClr>
                </a:solidFill>
              </a:defRPr>
            </a:lvl4pPr>
            <a:lvl5pPr marL="1828706" indent="0">
              <a:buNone/>
              <a:defRPr sz="1400">
                <a:solidFill>
                  <a:schemeClr val="tx1">
                    <a:tint val="75000"/>
                  </a:schemeClr>
                </a:solidFill>
              </a:defRPr>
            </a:lvl5pPr>
            <a:lvl6pPr marL="2285883" indent="0">
              <a:buNone/>
              <a:defRPr sz="1400">
                <a:solidFill>
                  <a:schemeClr val="tx1">
                    <a:tint val="75000"/>
                  </a:schemeClr>
                </a:solidFill>
              </a:defRPr>
            </a:lvl6pPr>
            <a:lvl7pPr marL="2743060" indent="0">
              <a:buNone/>
              <a:defRPr sz="1400">
                <a:solidFill>
                  <a:schemeClr val="tx1">
                    <a:tint val="75000"/>
                  </a:schemeClr>
                </a:solidFill>
              </a:defRPr>
            </a:lvl7pPr>
            <a:lvl8pPr marL="3200236" indent="0">
              <a:buNone/>
              <a:defRPr sz="1400">
                <a:solidFill>
                  <a:schemeClr val="tx1">
                    <a:tint val="75000"/>
                  </a:schemeClr>
                </a:solidFill>
              </a:defRPr>
            </a:lvl8pPr>
            <a:lvl9pPr marL="3657413"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274198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Rectangle 4"/>
          <p:cNvSpPr/>
          <p:nvPr/>
        </p:nvSpPr>
        <p:spPr>
          <a:xfrm>
            <a:off x="0" y="6400800"/>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buFontTx/>
              <a:buNone/>
              <a:defRPr/>
            </a:pPr>
            <a:endParaRPr lang="en-US" dirty="0">
              <a:solidFill>
                <a:schemeClr val="bg1"/>
              </a:solidFill>
            </a:endParaRPr>
          </a:p>
        </p:txBody>
      </p:sp>
      <p:sp>
        <p:nvSpPr>
          <p:cNvPr id="2" name="Rectangle 1"/>
          <p:cNvSpPr/>
          <p:nvPr/>
        </p:nvSpPr>
        <p:spPr>
          <a:xfrm>
            <a:off x="0" y="334964"/>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3" name="Title 1"/>
          <p:cNvSpPr txBox="1">
            <a:spLocks/>
          </p:cNvSpPr>
          <p:nvPr/>
        </p:nvSpPr>
        <p:spPr>
          <a:xfrm>
            <a:off x="304800" y="76200"/>
            <a:ext cx="8686801" cy="1143000"/>
          </a:xfrm>
          <a:prstGeom prst="rect">
            <a:avLst/>
          </a:prstGeom>
          <a:solidFill>
            <a:schemeClr val="bg1">
              <a:lumMod val="85000"/>
            </a:schemeClr>
          </a:solidFill>
        </p:spPr>
        <p:txBody>
          <a:bodyPr lIns="91435" tIns="45718" rIns="91435" bIns="45718" anchor="ctr">
            <a:normAutofit/>
          </a:bodyPr>
          <a:lstStyle>
            <a:lvl1pPr algn="l">
              <a:defRPr>
                <a:solidFill>
                  <a:schemeClr val="bg1"/>
                </a:solidFill>
              </a:defRPr>
            </a:lvl1pPr>
          </a:lstStyle>
          <a:p>
            <a:pPr eaLnBrk="1" fontAlgn="auto" hangingPunct="1">
              <a:spcBef>
                <a:spcPct val="0"/>
              </a:spcBef>
              <a:spcAft>
                <a:spcPts val="0"/>
              </a:spcAft>
              <a:buFontTx/>
              <a:buNone/>
              <a:defRPr/>
            </a:pPr>
            <a:r>
              <a:rPr kumimoji="0" lang="en-US" sz="4400" dirty="0">
                <a:solidFill>
                  <a:schemeClr val="tx1"/>
                </a:solidFill>
                <a:latin typeface="+mj-lt"/>
                <a:ea typeface="+mj-ea"/>
                <a:cs typeface="+mj-cs"/>
              </a:rPr>
              <a:t>Click to edit Master title style</a:t>
            </a:r>
          </a:p>
        </p:txBody>
      </p:sp>
      <p:sp>
        <p:nvSpPr>
          <p:cNvPr id="6" name="Rectangle 5"/>
          <p:cNvSpPr/>
          <p:nvPr/>
        </p:nvSpPr>
        <p:spPr>
          <a:xfrm>
            <a:off x="0" y="6705600"/>
            <a:ext cx="9144000" cy="152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schemeClr val="bg1"/>
              </a:solidFill>
            </a:endParaRPr>
          </a:p>
        </p:txBody>
      </p:sp>
      <p:sp>
        <p:nvSpPr>
          <p:cNvPr id="8" name="Slide Number Placeholder 5"/>
          <p:cNvSpPr>
            <a:spLocks noGrp="1"/>
          </p:cNvSpPr>
          <p:nvPr>
            <p:ph type="sldNum" sz="quarter" idx="11"/>
          </p:nvPr>
        </p:nvSpPr>
        <p:spPr/>
        <p:txBody>
          <a:bodyPr/>
          <a:lstStyle>
            <a:lvl1pPr algn="r" eaLnBrk="0" hangingPunct="0">
              <a:defRPr>
                <a:solidFill>
                  <a:schemeClr val="bg1"/>
                </a:solidFill>
              </a:defRPr>
            </a:lvl1pPr>
          </a:lstStyle>
          <a:p>
            <a:fld id="{A855AEC4-77F9-F44E-AF10-D517C4B655CE}" type="slidenum">
              <a:rPr lang="en-US" smtClean="0"/>
              <a:pPr/>
              <a:t>‹#›</a:t>
            </a:fld>
            <a:endParaRPr lang="en-US" dirty="0"/>
          </a:p>
        </p:txBody>
      </p:sp>
      <p:sp>
        <p:nvSpPr>
          <p:cNvPr id="7" name="Footer Placeholder 4"/>
          <p:cNvSpPr>
            <a:spLocks noGrp="1"/>
          </p:cNvSpPr>
          <p:nvPr>
            <p:ph type="ftr" sz="quarter" idx="10"/>
          </p:nvPr>
        </p:nvSpPr>
        <p:spPr>
          <a:xfrm>
            <a:off x="457200" y="6340476"/>
            <a:ext cx="5638800" cy="365125"/>
          </a:xfrm>
        </p:spPr>
        <p:txBody>
          <a:bodyPr/>
          <a:lstStyle>
            <a:lvl1pPr>
              <a:defRPr sz="1200">
                <a:solidFill>
                  <a:schemeClr val="bg1"/>
                </a:solidFill>
              </a:defRPr>
            </a:lvl1pPr>
          </a:lstStyle>
          <a:p>
            <a:r>
              <a:rPr lang="ar-EG" dirty="0"/>
              <a:t>إعداد / دكتور أسامة حسام الدين</a:t>
            </a:r>
            <a:endParaRPr lang="en-US" dirty="0"/>
          </a:p>
        </p:txBody>
      </p:sp>
    </p:spTree>
    <p:extLst>
      <p:ext uri="{BB962C8B-B14F-4D97-AF65-F5344CB8AC3E}">
        <p14:creationId xmlns:p14="http://schemas.microsoft.com/office/powerpoint/2010/main" val="2146048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5365376" y="1573306"/>
            <a:ext cx="3653117" cy="2133600"/>
          </a:xfrm>
        </p:spPr>
        <p:txBody>
          <a:bodyPr anchor="b" anchorCtr="0"/>
          <a:lstStyle>
            <a:lvl1pPr algn="r" rtl="1">
              <a:defRPr/>
            </a:lvl1pPr>
          </a:lstStyle>
          <a:p>
            <a:r>
              <a:rPr lang="en-US" dirty="0"/>
              <a:t>Click to edit Master title style</a:t>
            </a:r>
            <a:endParaRPr dirty="0"/>
          </a:p>
        </p:txBody>
      </p:sp>
      <p:sp>
        <p:nvSpPr>
          <p:cNvPr id="3" name="Subtitle 2"/>
          <p:cNvSpPr>
            <a:spLocks noGrp="1"/>
          </p:cNvSpPr>
          <p:nvPr>
            <p:ph type="subTitle" idx="1"/>
          </p:nvPr>
        </p:nvSpPr>
        <p:spPr>
          <a:xfrm>
            <a:off x="5365376" y="3998259"/>
            <a:ext cx="3653117" cy="883024"/>
          </a:xfrm>
        </p:spPr>
        <p:txBody>
          <a:bodyPr/>
          <a:lstStyle>
            <a:lvl1pPr marL="0" indent="0" algn="r" rtl="1">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4" name="Date Placeholder 3"/>
          <p:cNvSpPr>
            <a:spLocks noGrp="1"/>
          </p:cNvSpPr>
          <p:nvPr>
            <p:ph type="dt" sz="half" idx="10"/>
          </p:nvPr>
        </p:nvSpPr>
        <p:spPr>
          <a:xfrm>
            <a:off x="6571129"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p:spPr>
        <p:txBody>
          <a:bodyPr/>
          <a:lstStyle>
            <a:lvl1pPr algn="ctr">
              <a:defRPr/>
            </a:lvl1pPr>
          </a:lstStyle>
          <a:p>
            <a:endParaRPr lang="en-US" dirty="0"/>
          </a:p>
        </p:txBody>
      </p:sp>
      <p:sp>
        <p:nvSpPr>
          <p:cNvPr id="18" name="Picture Placeholder 24"/>
          <p:cNvSpPr>
            <a:spLocks noGrp="1"/>
          </p:cNvSpPr>
          <p:nvPr>
            <p:ph type="pic" sz="quarter" idx="13"/>
          </p:nvPr>
        </p:nvSpPr>
        <p:spPr>
          <a:xfrm>
            <a:off x="241232" y="716992"/>
            <a:ext cx="4906459" cy="4852935"/>
          </a:xfrm>
          <a:prstGeom prst="ellipse">
            <a:avLst/>
          </a:prstGeom>
          <a:effectLst>
            <a:innerShdw blurRad="63500" dist="50800" dir="16200000">
              <a:prstClr val="black">
                <a:alpha val="30000"/>
              </a:prstClr>
            </a:innerShdw>
          </a:effectLst>
        </p:spPr>
        <p:txBody>
          <a:bodyPr>
            <a:normAutofit/>
          </a:bodyPr>
          <a:lstStyle>
            <a:lvl1pPr algn="r">
              <a:buNone/>
              <a:defRPr sz="1800"/>
            </a:lvl1pPr>
          </a:lstStyle>
          <a:p>
            <a:r>
              <a:rPr lang="en-US" dirty="0"/>
              <a:t>Click icon to add picture</a:t>
            </a:r>
            <a:endParaRPr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rtl="1">
              <a:defRPr/>
            </a:lvl1pPr>
          </a:lstStyle>
          <a:p>
            <a:r>
              <a:rPr lang="en-US"/>
              <a:t>Click to edit Master title style</a:t>
            </a:r>
            <a:endParaRPr/>
          </a:p>
        </p:txBody>
      </p:sp>
      <p:sp>
        <p:nvSpPr>
          <p:cNvPr id="3" name="Date Placeholder 2"/>
          <p:cNvSpPr>
            <a:spLocks noGrp="1"/>
          </p:cNvSpPr>
          <p:nvPr>
            <p:ph type="dt" sz="half" idx="10"/>
          </p:nvPr>
        </p:nvSpPr>
        <p:spPr>
          <a:xfrm>
            <a:off x="6571129" y="6356350"/>
            <a:ext cx="2133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20BE093F-740F-2B40-9952-A828B8BE9ABC}" type="slidenum">
              <a:rPr lang="en-US" smtClean="0"/>
              <a:pPr/>
              <a:t>‹#›</a:t>
            </a:fld>
            <a:endParaRPr lang="en-US" dirty="0"/>
          </a:p>
        </p:txBody>
      </p:sp>
      <p:sp>
        <p:nvSpPr>
          <p:cNvPr id="4" name="Footer Placeholder 3"/>
          <p:cNvSpPr>
            <a:spLocks noGrp="1"/>
          </p:cNvSpPr>
          <p:nvPr>
            <p:ph type="ftr" sz="quarter" idx="11"/>
          </p:nvPr>
        </p:nvSpPr>
        <p:spPr/>
        <p:txBody>
          <a:bodyPr/>
          <a:lstStyle/>
          <a:p>
            <a:r>
              <a:rPr lang="ar-EG" dirty="0"/>
              <a:t>أعداد / دكتور أسامة حسام الدين</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569C96-8D06-4BAA-86C1-97BB04507C0C}"/>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EC7F3ACA-3C51-4221-92D2-6921168EF2A0}"/>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6712E72D-80E5-4354-9CDB-8FA950D09D27}"/>
              </a:ext>
            </a:extLst>
          </p:cNvPr>
          <p:cNvSpPr>
            <a:spLocks noGrp="1"/>
          </p:cNvSpPr>
          <p:nvPr>
            <p:ph type="sldNum" sz="quarter" idx="12"/>
          </p:nvPr>
        </p:nvSpPr>
        <p:spPr/>
        <p:txBody>
          <a:bodyPr/>
          <a:lstStyle/>
          <a:p>
            <a:pPr lvl="0"/>
            <a:fld id="{ACAE3A64-8E42-45CA-9570-DD4DE1253AB8}" type="slidenum">
              <a:t>‹#›</a:t>
            </a:fld>
            <a:endParaRPr lang="en-US"/>
          </a:p>
        </p:txBody>
      </p:sp>
    </p:spTree>
    <p:extLst>
      <p:ext uri="{BB962C8B-B14F-4D97-AF65-F5344CB8AC3E}">
        <p14:creationId xmlns:p14="http://schemas.microsoft.com/office/powerpoint/2010/main" val="13502032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7200" y="6356351"/>
            <a:ext cx="5562600" cy="365125"/>
          </a:xfrm>
          <a:prstGeom prst="rect">
            <a:avLst/>
          </a:prstGeom>
        </p:spPr>
        <p:txBody>
          <a:bodyPr vert="horz" lIns="91435" tIns="45718" rIns="91435" bIns="45718" rtlCol="0" anchor="ctr"/>
          <a:lstStyle>
            <a:lvl1pPr algn="l">
              <a:buNone/>
              <a:defRPr kumimoji="0" sz="1400">
                <a:solidFill>
                  <a:schemeClr val="tx2"/>
                </a:solidFill>
              </a:defRPr>
            </a:lvl1pPr>
          </a:lstStyle>
          <a:p>
            <a:endParaRPr lang="en-US" dirty="0"/>
          </a:p>
        </p:txBody>
      </p:sp>
      <p:sp>
        <p:nvSpPr>
          <p:cNvPr id="6" name="Slide Number Placeholder 5"/>
          <p:cNvSpPr>
            <a:spLocks noGrp="1"/>
          </p:cNvSpPr>
          <p:nvPr>
            <p:ph type="sldNum" sz="quarter" idx="4"/>
          </p:nvPr>
        </p:nvSpPr>
        <p:spPr>
          <a:xfrm>
            <a:off x="6553200" y="6340476"/>
            <a:ext cx="2133600" cy="365125"/>
          </a:xfrm>
          <a:prstGeom prst="rect">
            <a:avLst/>
          </a:prstGeom>
        </p:spPr>
        <p:txBody>
          <a:bodyPr vert="horz" lIns="91435" tIns="45718" rIns="91435" bIns="45718" rtlCol="0" anchor="ctr"/>
          <a:lstStyle>
            <a:lvl1pPr algn="ctr" eaLnBrk="1" hangingPunct="1">
              <a:buNone/>
              <a:defRPr kumimoji="0" sz="1200">
                <a:solidFill>
                  <a:schemeClr val="tx1">
                    <a:tint val="75000"/>
                  </a:schemeClr>
                </a:solidFill>
              </a:defRPr>
            </a:lvl1pPr>
          </a:lstStyle>
          <a:p>
            <a:fld id="{A855AEC4-77F9-F44E-AF10-D517C4B655C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3" r:id="rId5"/>
    <p:sldLayoutId id="2147483695" r:id="rId6"/>
    <p:sldLayoutId id="2147483696" r:id="rId7"/>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177" algn="ctr" rtl="0" eaLnBrk="1" fontAlgn="base" hangingPunct="1">
        <a:spcBef>
          <a:spcPct val="0"/>
        </a:spcBef>
        <a:spcAft>
          <a:spcPct val="0"/>
        </a:spcAft>
        <a:defRPr sz="4400">
          <a:solidFill>
            <a:schemeClr val="tx1"/>
          </a:solidFill>
          <a:latin typeface="Calibri" pitchFamily="34" charset="0"/>
        </a:defRPr>
      </a:lvl6pPr>
      <a:lvl7pPr marL="914353" algn="ctr" rtl="0" eaLnBrk="1" fontAlgn="base" hangingPunct="1">
        <a:spcBef>
          <a:spcPct val="0"/>
        </a:spcBef>
        <a:spcAft>
          <a:spcPct val="0"/>
        </a:spcAft>
        <a:defRPr sz="4400">
          <a:solidFill>
            <a:schemeClr val="tx1"/>
          </a:solidFill>
          <a:latin typeface="Calibri" pitchFamily="34" charset="0"/>
        </a:defRPr>
      </a:lvl7pPr>
      <a:lvl8pPr marL="1371530" algn="ctr" rtl="0" eaLnBrk="1" fontAlgn="base" hangingPunct="1">
        <a:spcBef>
          <a:spcPct val="0"/>
        </a:spcBef>
        <a:spcAft>
          <a:spcPct val="0"/>
        </a:spcAft>
        <a:defRPr sz="4400">
          <a:solidFill>
            <a:schemeClr val="tx1"/>
          </a:solidFill>
          <a:latin typeface="Calibri" pitchFamily="34" charset="0"/>
        </a:defRPr>
      </a:lvl8pPr>
      <a:lvl9pPr marL="1828706" algn="ctr" rtl="0" eaLnBrk="1" fontAlgn="base" hangingPunct="1">
        <a:spcBef>
          <a:spcPct val="0"/>
        </a:spcBef>
        <a:spcAft>
          <a:spcPct val="0"/>
        </a:spcAft>
        <a:defRPr sz="4400">
          <a:solidFill>
            <a:schemeClr val="tx1"/>
          </a:solidFill>
          <a:latin typeface="Calibri" pitchFamily="34" charset="0"/>
        </a:defRPr>
      </a:lvl9pPr>
    </p:titleStyle>
    <p:bodyStyle>
      <a:lvl1pPr marL="342882" indent="-342882"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12" indent="-285736"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2942" indent="-228588"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118" indent="-228588"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295" indent="-228588"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47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48"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5"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3" rtl="0" eaLnBrk="1" latinLnBrk="0" hangingPunct="1">
        <a:defRPr sz="1800" kern="1200">
          <a:solidFill>
            <a:schemeClr val="tx1"/>
          </a:solidFill>
          <a:latin typeface="+mn-lt"/>
          <a:ea typeface="+mn-ea"/>
          <a:cs typeface="+mn-cs"/>
        </a:defRPr>
      </a:lvl1pPr>
      <a:lvl2pPr marL="457177" algn="l" defTabSz="914353" rtl="0" eaLnBrk="1" latinLnBrk="0" hangingPunct="1">
        <a:defRPr sz="1800" kern="1200">
          <a:solidFill>
            <a:schemeClr val="tx1"/>
          </a:solidFill>
          <a:latin typeface="+mn-lt"/>
          <a:ea typeface="+mn-ea"/>
          <a:cs typeface="+mn-cs"/>
        </a:defRPr>
      </a:lvl2pPr>
      <a:lvl3pPr marL="914353" algn="l" defTabSz="914353" rtl="0" eaLnBrk="1" latinLnBrk="0" hangingPunct="1">
        <a:defRPr sz="1800" kern="1200">
          <a:solidFill>
            <a:schemeClr val="tx1"/>
          </a:solidFill>
          <a:latin typeface="+mn-lt"/>
          <a:ea typeface="+mn-ea"/>
          <a:cs typeface="+mn-cs"/>
        </a:defRPr>
      </a:lvl3pPr>
      <a:lvl4pPr marL="1371530" algn="l" defTabSz="914353" rtl="0" eaLnBrk="1" latinLnBrk="0" hangingPunct="1">
        <a:defRPr sz="1800" kern="1200">
          <a:solidFill>
            <a:schemeClr val="tx1"/>
          </a:solidFill>
          <a:latin typeface="+mn-lt"/>
          <a:ea typeface="+mn-ea"/>
          <a:cs typeface="+mn-cs"/>
        </a:defRPr>
      </a:lvl4pPr>
      <a:lvl5pPr marL="1828706" algn="l" defTabSz="914353" rtl="0" eaLnBrk="1" latinLnBrk="0" hangingPunct="1">
        <a:defRPr sz="1800" kern="1200">
          <a:solidFill>
            <a:schemeClr val="tx1"/>
          </a:solidFill>
          <a:latin typeface="+mn-lt"/>
          <a:ea typeface="+mn-ea"/>
          <a:cs typeface="+mn-cs"/>
        </a:defRPr>
      </a:lvl5pPr>
      <a:lvl6pPr marL="2285883" algn="l" defTabSz="914353" rtl="0" eaLnBrk="1" latinLnBrk="0" hangingPunct="1">
        <a:defRPr sz="1800" kern="1200">
          <a:solidFill>
            <a:schemeClr val="tx1"/>
          </a:solidFill>
          <a:latin typeface="+mn-lt"/>
          <a:ea typeface="+mn-ea"/>
          <a:cs typeface="+mn-cs"/>
        </a:defRPr>
      </a:lvl6pPr>
      <a:lvl7pPr marL="2743060" algn="l" defTabSz="914353" rtl="0" eaLnBrk="1" latinLnBrk="0" hangingPunct="1">
        <a:defRPr sz="1800" kern="1200">
          <a:solidFill>
            <a:schemeClr val="tx1"/>
          </a:solidFill>
          <a:latin typeface="+mn-lt"/>
          <a:ea typeface="+mn-ea"/>
          <a:cs typeface="+mn-cs"/>
        </a:defRPr>
      </a:lvl7pPr>
      <a:lvl8pPr marL="3200236" algn="l" defTabSz="914353" rtl="0" eaLnBrk="1" latinLnBrk="0" hangingPunct="1">
        <a:defRPr sz="1800" kern="1200">
          <a:solidFill>
            <a:schemeClr val="tx1"/>
          </a:solidFill>
          <a:latin typeface="+mn-lt"/>
          <a:ea typeface="+mn-ea"/>
          <a:cs typeface="+mn-cs"/>
        </a:defRPr>
      </a:lvl8pPr>
      <a:lvl9pPr marL="3657413" algn="l" defTabSz="9143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ileformat.info/tool/md5sum.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hyperlink" Target="https://crackstation.ne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8.png"/><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grc.com/fingerprints.htm"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www.linkedin.com/"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228600" y="685801"/>
            <a:ext cx="8915400" cy="1470025"/>
          </a:xfrm>
        </p:spPr>
        <p:txBody>
          <a:bodyPr/>
          <a:lstStyle/>
          <a:p>
            <a:pPr algn="r" rtl="1"/>
            <a:r>
              <a:rPr lang="ar-EG" dirty="0"/>
              <a:t>أمن الحاسبات والمعلومات </a:t>
            </a:r>
            <a:br>
              <a:rPr lang="ar-EG" dirty="0"/>
            </a:br>
            <a:r>
              <a:rPr lang="ar-EG" dirty="0"/>
              <a:t>الفصل الرابع: </a:t>
            </a:r>
            <a:r>
              <a:rPr lang="ar-EG" b="1" dirty="0"/>
              <a:t>التوقيع الرقمي والشهادات الرقمية</a:t>
            </a:r>
            <a:endParaRPr lang="en-US" b="1" dirty="0"/>
          </a:p>
        </p:txBody>
      </p:sp>
      <p:sp>
        <p:nvSpPr>
          <p:cNvPr id="2" name="TextBox 1">
            <a:extLst>
              <a:ext uri="{FF2B5EF4-FFF2-40B4-BE49-F238E27FC236}">
                <a16:creationId xmlns:a16="http://schemas.microsoft.com/office/drawing/2014/main" id="{E470D27A-8DA9-432C-A46D-4D659E365F5F}"/>
              </a:ext>
            </a:extLst>
          </p:cNvPr>
          <p:cNvSpPr txBox="1"/>
          <p:nvPr/>
        </p:nvSpPr>
        <p:spPr>
          <a:xfrm>
            <a:off x="6172200" y="2438400"/>
            <a:ext cx="2971800" cy="1138773"/>
          </a:xfrm>
          <a:prstGeom prst="rect">
            <a:avLst/>
          </a:prstGeom>
          <a:noFill/>
        </p:spPr>
        <p:txBody>
          <a:bodyPr wrap="square" rtlCol="0">
            <a:spAutoFit/>
          </a:bodyPr>
          <a:lstStyle/>
          <a:p>
            <a:pPr algn="ctr"/>
            <a:r>
              <a:rPr lang="ar-EG" sz="2000" b="1" dirty="0"/>
              <a:t>إعداد الدكتور / أسامة حسام الدين</a:t>
            </a:r>
          </a:p>
          <a:p>
            <a:pPr algn="ctr"/>
            <a:endParaRPr lang="en-US" sz="2000" b="1" dirty="0"/>
          </a:p>
          <a:p>
            <a:pPr algn="ctr"/>
            <a:r>
              <a:rPr lang="ar-EG" sz="1400" b="1" dirty="0"/>
              <a:t>كلية علوم وهندسة الحاسبات </a:t>
            </a:r>
            <a:r>
              <a:rPr lang="ar-EG" sz="1400" b="1" dirty="0" err="1"/>
              <a:t>بينبع</a:t>
            </a:r>
            <a:endParaRPr lang="ar-EG" sz="1400" b="1" dirty="0"/>
          </a:p>
          <a:p>
            <a:pPr algn="ctr"/>
            <a:r>
              <a:rPr lang="ar-EG" sz="1400" b="1" dirty="0"/>
              <a:t>جامعة طيبة</a:t>
            </a:r>
            <a:endParaRPr lang="en-US" sz="1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ar-EG" altLang="en-US" dirty="0"/>
              <a:t>تمرين عملي – </a:t>
            </a:r>
            <a:r>
              <a:rPr lang="ar-EG" altLang="en-US" sz="4000" dirty="0"/>
              <a:t>دول الهاش لفحص التماسك</a:t>
            </a:r>
            <a:endParaRPr lang="en-US" altLang="en-US" dirty="0"/>
          </a:p>
        </p:txBody>
      </p:sp>
      <p:sp>
        <p:nvSpPr>
          <p:cNvPr id="20483" name="Content Placeholder 3"/>
          <p:cNvSpPr>
            <a:spLocks noGrp="1"/>
          </p:cNvSpPr>
          <p:nvPr>
            <p:ph idx="1"/>
          </p:nvPr>
        </p:nvSpPr>
        <p:spPr/>
        <p:txBody>
          <a:bodyPr/>
          <a:lstStyle/>
          <a:p>
            <a:r>
              <a:rPr lang="ar-EG" altLang="en-US" dirty="0"/>
              <a:t>قم بتنزيل برنامج </a:t>
            </a:r>
            <a:r>
              <a:rPr lang="en-US" altLang="en-US" dirty="0" err="1"/>
              <a:t>HashCalc</a:t>
            </a:r>
            <a:endParaRPr lang="ar-EG" altLang="en-US" dirty="0"/>
          </a:p>
          <a:p>
            <a:r>
              <a:rPr lang="ar-EG" altLang="en-US" dirty="0"/>
              <a:t>قم بحساب الهاش لنصوص طويلة وقصيرة </a:t>
            </a:r>
          </a:p>
          <a:p>
            <a:r>
              <a:rPr lang="ar-EG" altLang="en-US" dirty="0"/>
              <a:t>قم بحساب الهاش لملف (وورد) وقم بالتعديل فيه ثم قم بحساب الهاش مرة أخرى. (لاحظ الفرق)</a:t>
            </a:r>
          </a:p>
          <a:p>
            <a:r>
              <a:rPr lang="ar-EG" altLang="en-US" dirty="0"/>
              <a:t>قم باستخدام الهاش في فحص تماسك البرنامج </a:t>
            </a:r>
            <a:r>
              <a:rPr lang="en-US" altLang="en-US" dirty="0"/>
              <a:t>Snort</a:t>
            </a:r>
          </a:p>
          <a:p>
            <a:r>
              <a:rPr lang="ar-EG" altLang="en-US" dirty="0"/>
              <a:t>يمكن استخدام أدوات مساعدة اونلاين:</a:t>
            </a:r>
            <a:r>
              <a:rPr lang="ar-EG" altLang="en-US" sz="2400" dirty="0"/>
              <a:t> </a:t>
            </a:r>
            <a:r>
              <a:rPr lang="en-US" sz="2400" dirty="0">
                <a:latin typeface="Liberation Sans" pitchFamily="18"/>
                <a:ea typeface="Noto Sans CJK SC Regular" pitchFamily="2"/>
                <a:cs typeface="KacstOne" pitchFamily="2"/>
                <a:hlinkClick r:id="rId2"/>
              </a:rPr>
              <a:t>https://www.fileformat.info/tool/md5sum.htm</a:t>
            </a:r>
            <a:r>
              <a:rPr lang="en-US" sz="2400" dirty="0">
                <a:latin typeface="Liberation Sans" pitchFamily="18"/>
                <a:ea typeface="Noto Sans CJK SC Regular" pitchFamily="2"/>
                <a:cs typeface="KacstOne" pitchFamily="2"/>
              </a:rPr>
              <a:t> </a:t>
            </a:r>
            <a:endParaRPr lang="ar-EG" sz="2400" dirty="0">
              <a:latin typeface="Liberation Sans" pitchFamily="18"/>
              <a:ea typeface="Noto Sans CJK SC Regular" pitchFamily="2"/>
              <a:cs typeface="KacstOne" pitchFamily="2"/>
            </a:endParaRPr>
          </a:p>
          <a:p>
            <a:r>
              <a:rPr lang="ar-EG" altLang="en-US" dirty="0"/>
              <a:t>أكد على وجود خاصيتي التشتيت والانتشار. </a:t>
            </a:r>
            <a:endParaRPr lang="en-US" altLang="en-US" dirty="0"/>
          </a:p>
        </p:txBody>
      </p:sp>
      <p:sp>
        <p:nvSpPr>
          <p:cNvPr id="20485" name="Slide Number Placeholder 1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fld id="{81368C40-5D1D-4063-A8A2-5F5578F4D73C}" type="slidenum">
              <a:rPr kumimoji="0" lang="en-US" altLang="en-US" sz="1200">
                <a:solidFill>
                  <a:schemeClr val="bg1"/>
                </a:solidFill>
              </a:rPr>
              <a:pPr/>
              <a:t>10</a:t>
            </a:fld>
            <a:endParaRPr kumimoji="0" lang="en-US" altLang="en-US" sz="1200">
              <a:solidFill>
                <a:schemeClr val="bg1"/>
              </a:solidFill>
            </a:endParaRPr>
          </a:p>
        </p:txBody>
      </p:sp>
      <p:pic>
        <p:nvPicPr>
          <p:cNvPr id="204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87010"/>
            <a:ext cx="838200" cy="92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495820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D8E14551-A651-4309-95AC-2EF359CCB7DC}"/>
              </a:ext>
            </a:extLst>
          </p:cNvPr>
          <p:cNvSpPr>
            <a:spLocks noGrp="1"/>
          </p:cNvSpPr>
          <p:nvPr>
            <p:ph type="sldNum" sz="quarter" idx="12"/>
          </p:nvPr>
        </p:nvSpPr>
        <p:spPr/>
        <p:txBody>
          <a:bodyPr/>
          <a:lstStyle/>
          <a:p>
            <a:pPr lvl="0"/>
            <a:fld id="{1F0B5035-F98D-4CEF-8176-7649D4AE0499}" type="slidenum">
              <a:t>11</a:t>
            </a:fld>
            <a:endParaRPr lang="en-US"/>
          </a:p>
        </p:txBody>
      </p:sp>
      <p:sp>
        <p:nvSpPr>
          <p:cNvPr id="2" name="Title 1">
            <a:extLst>
              <a:ext uri="{FF2B5EF4-FFF2-40B4-BE49-F238E27FC236}">
                <a16:creationId xmlns:a16="http://schemas.microsoft.com/office/drawing/2014/main" id="{CB9F7134-4B5F-48A0-B722-6E19ADC639C4}"/>
              </a:ext>
            </a:extLst>
          </p:cNvPr>
          <p:cNvSpPr txBox="1">
            <a:spLocks noGrp="1"/>
          </p:cNvSpPr>
          <p:nvPr>
            <p:ph type="title" idx="4294967295"/>
          </p:nvPr>
        </p:nvSpPr>
        <p:spPr>
          <a:solidFill>
            <a:schemeClr val="tx2">
              <a:lumMod val="20000"/>
              <a:lumOff val="80000"/>
            </a:schemeClr>
          </a:solidFill>
        </p:spPr>
        <p:txBody>
          <a:bodyPr/>
          <a:lstStyle/>
          <a:p>
            <a:pPr lvl="0" algn="r"/>
            <a:r>
              <a:rPr lang="ar-EG" sz="3600" b="1" dirty="0"/>
              <a:t>تطبيقات الهاش – استخدام الهاش بدلا من كلمة المرور</a:t>
            </a:r>
            <a:endParaRPr lang="en-US" sz="3600" b="1" dirty="0"/>
          </a:p>
        </p:txBody>
      </p:sp>
      <p:sp>
        <p:nvSpPr>
          <p:cNvPr id="3" name="Text Placeholder 2">
            <a:extLst>
              <a:ext uri="{FF2B5EF4-FFF2-40B4-BE49-F238E27FC236}">
                <a16:creationId xmlns:a16="http://schemas.microsoft.com/office/drawing/2014/main" id="{FF3229AE-B392-4C46-8778-AAA004F97D10}"/>
              </a:ext>
            </a:extLst>
          </p:cNvPr>
          <p:cNvSpPr txBox="1">
            <a:spLocks noGrp="1"/>
          </p:cNvSpPr>
          <p:nvPr>
            <p:ph type="body" idx="4294967295"/>
          </p:nvPr>
        </p:nvSpPr>
        <p:spPr>
          <a:xfrm>
            <a:off x="459580" y="1604494"/>
            <a:ext cx="8223561" cy="2205506"/>
          </a:xfrm>
        </p:spPr>
        <p:txBody>
          <a:bodyPr>
            <a:normAutofit lnSpcReduction="10000"/>
          </a:bodyPr>
          <a:lstStyle/>
          <a:p>
            <a:pPr lvl="0" algn="just" rtl="1">
              <a:buSzPct val="45000"/>
              <a:buFont typeface="StarSymbol"/>
              <a:buChar char="●"/>
            </a:pPr>
            <a:r>
              <a:rPr lang="ar-EG" sz="2800" dirty="0">
                <a:solidFill>
                  <a:srgbClr val="000000"/>
                </a:solidFill>
              </a:rPr>
              <a:t>عند تسجيل المستخدم في النظام لا يتم حفظ كلمة السر الخاصة به ولكن تحفظ الهاش الخاص بكلمة السر. وعند ولوج المستخدم ، يأخذ النظام كلمة السر المدخلة ويقوم بأجراء هاش عليها ثم يقارنها </a:t>
            </a:r>
            <a:r>
              <a:rPr lang="ar-EG" sz="2800" dirty="0" err="1">
                <a:solidFill>
                  <a:srgbClr val="000000"/>
                </a:solidFill>
              </a:rPr>
              <a:t>بالهاشات</a:t>
            </a:r>
            <a:r>
              <a:rPr lang="ar-EG" sz="2800" dirty="0">
                <a:solidFill>
                  <a:srgbClr val="000000"/>
                </a:solidFill>
              </a:rPr>
              <a:t> المخزنة ، وان وجد تطابق، يدخل المستخدم للنظام، والا لن يسمح بدخول المستخدم</a:t>
            </a:r>
            <a:r>
              <a:rPr lang="ar-EG" sz="2800" dirty="0">
                <a:solidFill>
                  <a:srgbClr val="000000"/>
                </a:solidFill>
                <a:latin typeface="KacstOne" pitchFamily="18"/>
              </a:rPr>
              <a:t>.</a:t>
            </a:r>
          </a:p>
        </p:txBody>
      </p:sp>
      <p:pic>
        <p:nvPicPr>
          <p:cNvPr id="4" name="Picture 3">
            <a:extLst>
              <a:ext uri="{FF2B5EF4-FFF2-40B4-BE49-F238E27FC236}">
                <a16:creationId xmlns:a16="http://schemas.microsoft.com/office/drawing/2014/main" id="{1AA55AA1-20D5-4A3C-B7D7-7E7BBDAB6B70}"/>
              </a:ext>
            </a:extLst>
          </p:cNvPr>
          <p:cNvPicPr>
            <a:picLocks noChangeAspect="1"/>
          </p:cNvPicPr>
          <p:nvPr/>
        </p:nvPicPr>
        <p:blipFill>
          <a:blip r:embed="rId3"/>
          <a:stretch>
            <a:fillRect/>
          </a:stretch>
        </p:blipFill>
        <p:spPr>
          <a:xfrm>
            <a:off x="96299" y="3583042"/>
            <a:ext cx="8950122" cy="3122559"/>
          </a:xfrm>
          <a:prstGeom prst="rect">
            <a:avLst/>
          </a:prstGeom>
        </p:spPr>
      </p:pic>
    </p:spTree>
    <p:extLst>
      <p:ext uri="{BB962C8B-B14F-4D97-AF65-F5344CB8AC3E}">
        <p14:creationId xmlns:p14="http://schemas.microsoft.com/office/powerpoint/2010/main" val="2375165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8A1120-44C8-42E6-8906-CD5DE10333DB}"/>
              </a:ext>
            </a:extLst>
          </p:cNvPr>
          <p:cNvPicPr>
            <a:picLocks noChangeAspect="1"/>
          </p:cNvPicPr>
          <p:nvPr/>
        </p:nvPicPr>
        <p:blipFill>
          <a:blip r:embed="rId3"/>
          <a:stretch>
            <a:fillRect/>
          </a:stretch>
        </p:blipFill>
        <p:spPr>
          <a:xfrm>
            <a:off x="228600" y="265113"/>
            <a:ext cx="1847850" cy="1152525"/>
          </a:xfrm>
          <a:prstGeom prst="rect">
            <a:avLst/>
          </a:prstGeom>
        </p:spPr>
      </p:pic>
      <p:sp>
        <p:nvSpPr>
          <p:cNvPr id="6" name="Slide Number Placeholder 3">
            <a:extLst>
              <a:ext uri="{FF2B5EF4-FFF2-40B4-BE49-F238E27FC236}">
                <a16:creationId xmlns:a16="http://schemas.microsoft.com/office/drawing/2014/main" id="{D8E14551-A651-4309-95AC-2EF359CCB7DC}"/>
              </a:ext>
            </a:extLst>
          </p:cNvPr>
          <p:cNvSpPr>
            <a:spLocks noGrp="1"/>
          </p:cNvSpPr>
          <p:nvPr>
            <p:ph type="sldNum" sz="quarter" idx="12"/>
          </p:nvPr>
        </p:nvSpPr>
        <p:spPr/>
        <p:txBody>
          <a:bodyPr/>
          <a:lstStyle/>
          <a:p>
            <a:pPr lvl="0"/>
            <a:fld id="{1F0B5035-F98D-4CEF-8176-7649D4AE0499}" type="slidenum">
              <a:t>12</a:t>
            </a:fld>
            <a:endParaRPr lang="en-US"/>
          </a:p>
        </p:txBody>
      </p:sp>
      <p:sp>
        <p:nvSpPr>
          <p:cNvPr id="2" name="Title 1">
            <a:extLst>
              <a:ext uri="{FF2B5EF4-FFF2-40B4-BE49-F238E27FC236}">
                <a16:creationId xmlns:a16="http://schemas.microsoft.com/office/drawing/2014/main" id="{CB9F7134-4B5F-48A0-B722-6E19ADC639C4}"/>
              </a:ext>
            </a:extLst>
          </p:cNvPr>
          <p:cNvSpPr txBox="1">
            <a:spLocks noGrp="1"/>
          </p:cNvSpPr>
          <p:nvPr>
            <p:ph type="title" idx="4294967295"/>
          </p:nvPr>
        </p:nvSpPr>
        <p:spPr>
          <a:xfrm>
            <a:off x="2076450" y="274638"/>
            <a:ext cx="6610350" cy="1143000"/>
          </a:xfrm>
          <a:solidFill>
            <a:schemeClr val="tx2">
              <a:lumMod val="20000"/>
              <a:lumOff val="80000"/>
            </a:schemeClr>
          </a:solidFill>
        </p:spPr>
        <p:txBody>
          <a:bodyPr/>
          <a:lstStyle/>
          <a:p>
            <a:pPr lvl="0" algn="r"/>
            <a:r>
              <a:rPr lang="ar-EG" sz="3600" b="1" dirty="0"/>
              <a:t>الهجوم على كلمات المرور</a:t>
            </a:r>
            <a:endParaRPr lang="en-US" sz="3600" b="1" dirty="0"/>
          </a:p>
        </p:txBody>
      </p:sp>
      <p:sp>
        <p:nvSpPr>
          <p:cNvPr id="3" name="Text Placeholder 2">
            <a:extLst>
              <a:ext uri="{FF2B5EF4-FFF2-40B4-BE49-F238E27FC236}">
                <a16:creationId xmlns:a16="http://schemas.microsoft.com/office/drawing/2014/main" id="{FF3229AE-B392-4C46-8778-AAA004F97D10}"/>
              </a:ext>
            </a:extLst>
          </p:cNvPr>
          <p:cNvSpPr txBox="1">
            <a:spLocks noGrp="1"/>
          </p:cNvSpPr>
          <p:nvPr>
            <p:ph type="body" idx="4294967295"/>
          </p:nvPr>
        </p:nvSpPr>
        <p:spPr>
          <a:xfrm>
            <a:off x="459580" y="1604494"/>
            <a:ext cx="8223561" cy="4735982"/>
          </a:xfrm>
        </p:spPr>
        <p:txBody>
          <a:bodyPr>
            <a:normAutofit fontScale="85000" lnSpcReduction="10000"/>
          </a:bodyPr>
          <a:lstStyle/>
          <a:p>
            <a:pPr marL="0" lvl="0" indent="0" algn="just" rtl="1">
              <a:buSzPct val="45000"/>
              <a:buNone/>
            </a:pPr>
            <a:r>
              <a:rPr lang="ar-EG" sz="2800" dirty="0"/>
              <a:t>لكسر الهاش الخاص بكلمات المرور يجب على المهاجم أن يخمن كلمة المرور. وأشهر هجومين لتخمين كلمات المرور هما هجمة القاموس والبحث الغاشم. </a:t>
            </a:r>
          </a:p>
          <a:p>
            <a:pPr algn="just" rtl="1"/>
            <a:r>
              <a:rPr lang="ar-EG" b="1" dirty="0"/>
              <a:t>هجمة القاموس </a:t>
            </a:r>
            <a:r>
              <a:rPr lang="ar-EG" dirty="0"/>
              <a:t>وأحيانا تسمى هجمة جدول قوس قزح </a:t>
            </a:r>
            <a:r>
              <a:rPr lang="en-US" dirty="0"/>
              <a:t>rainbow table</a:t>
            </a:r>
            <a:r>
              <a:rPr lang="ar-EG" dirty="0"/>
              <a:t> تتم باستخدام ملف يحتوى على الكلمات الشائعة والعبارات وكلمات المرور. ويحتوى الملف على قيم محسوبة للهاش. وتتم الهجمة بمقارنة قيم الهاش الموجودة في الملف مع قيمة الهاش الخاص بكلمة السر. فإذا وجد تطابق، سيقوم المهاجم بمعرفة مجموعة من كلمات السر المتوقعة والجيدة. </a:t>
            </a:r>
            <a:r>
              <a:rPr lang="en-US" dirty="0">
                <a:hlinkClick r:id="rId4"/>
              </a:rPr>
              <a:t>https://crackstation.net</a:t>
            </a:r>
            <a:r>
              <a:rPr lang="ar-EG" dirty="0"/>
              <a:t> </a:t>
            </a:r>
            <a:endParaRPr lang="en-US" dirty="0"/>
          </a:p>
          <a:p>
            <a:pPr algn="just" rtl="1"/>
            <a:r>
              <a:rPr lang="ar-EG" dirty="0"/>
              <a:t>أما </a:t>
            </a:r>
            <a:r>
              <a:rPr lang="ar-EG" b="1" dirty="0"/>
              <a:t>هجمة البحث الغاشم </a:t>
            </a:r>
            <a:r>
              <a:rPr lang="ar-EG" dirty="0"/>
              <a:t>فتتم بمحاولة كل </a:t>
            </a:r>
            <a:r>
              <a:rPr lang="ar-EG" dirty="0" err="1"/>
              <a:t>التباديل</a:t>
            </a:r>
            <a:r>
              <a:rPr lang="ar-EG" dirty="0"/>
              <a:t> الممكنة لعدد معين من الحروف، مناظر لعدد حروف كلمة السر المطلوبة. على سبيل المثال لو علمنا أن رقم المرور مكون من أربعة أرقام، لذا يمكن تجربة 9999 </a:t>
            </a:r>
            <a:r>
              <a:rPr lang="ar-EG" dirty="0" err="1"/>
              <a:t>تبديلة</a:t>
            </a:r>
            <a:r>
              <a:rPr lang="ar-EG" dirty="0"/>
              <a:t> للأرقام حتى نصل إلى الرقم السري.</a:t>
            </a:r>
            <a:endParaRPr lang="ar-EG" sz="2400" dirty="0">
              <a:solidFill>
                <a:srgbClr val="000000"/>
              </a:solidFill>
              <a:latin typeface="KacstOne" pitchFamily="18"/>
            </a:endParaRPr>
          </a:p>
        </p:txBody>
      </p:sp>
    </p:spTree>
    <p:extLst>
      <p:ext uri="{BB962C8B-B14F-4D97-AF65-F5344CB8AC3E}">
        <p14:creationId xmlns:p14="http://schemas.microsoft.com/office/powerpoint/2010/main" val="4136644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D8E14551-A651-4309-95AC-2EF359CCB7DC}"/>
              </a:ext>
            </a:extLst>
          </p:cNvPr>
          <p:cNvSpPr>
            <a:spLocks noGrp="1"/>
          </p:cNvSpPr>
          <p:nvPr>
            <p:ph type="sldNum" sz="quarter" idx="12"/>
          </p:nvPr>
        </p:nvSpPr>
        <p:spPr/>
        <p:txBody>
          <a:bodyPr/>
          <a:lstStyle/>
          <a:p>
            <a:pPr lvl="0"/>
            <a:fld id="{1F0B5035-F98D-4CEF-8176-7649D4AE0499}" type="slidenum">
              <a:t>13</a:t>
            </a:fld>
            <a:endParaRPr lang="en-US"/>
          </a:p>
        </p:txBody>
      </p:sp>
      <p:sp>
        <p:nvSpPr>
          <p:cNvPr id="2" name="Title 1">
            <a:extLst>
              <a:ext uri="{FF2B5EF4-FFF2-40B4-BE49-F238E27FC236}">
                <a16:creationId xmlns:a16="http://schemas.microsoft.com/office/drawing/2014/main" id="{CB9F7134-4B5F-48A0-B722-6E19ADC639C4}"/>
              </a:ext>
            </a:extLst>
          </p:cNvPr>
          <p:cNvSpPr txBox="1">
            <a:spLocks noGrp="1"/>
          </p:cNvSpPr>
          <p:nvPr>
            <p:ph type="title" idx="4294967295"/>
          </p:nvPr>
        </p:nvSpPr>
        <p:spPr>
          <a:solidFill>
            <a:schemeClr val="tx2">
              <a:lumMod val="20000"/>
              <a:lumOff val="80000"/>
            </a:schemeClr>
          </a:solidFill>
        </p:spPr>
        <p:txBody>
          <a:bodyPr/>
          <a:lstStyle/>
          <a:p>
            <a:pPr lvl="0" algn="r"/>
            <a:r>
              <a:rPr lang="ar-EG" sz="3600" b="1" dirty="0"/>
              <a:t>صد الهجوم على كلمات المرور</a:t>
            </a:r>
            <a:endParaRPr lang="en-US" sz="3600" b="1" dirty="0"/>
          </a:p>
        </p:txBody>
      </p:sp>
      <p:sp>
        <p:nvSpPr>
          <p:cNvPr id="3" name="Text Placeholder 2">
            <a:extLst>
              <a:ext uri="{FF2B5EF4-FFF2-40B4-BE49-F238E27FC236}">
                <a16:creationId xmlns:a16="http://schemas.microsoft.com/office/drawing/2014/main" id="{FF3229AE-B392-4C46-8778-AAA004F97D10}"/>
              </a:ext>
            </a:extLst>
          </p:cNvPr>
          <p:cNvSpPr txBox="1">
            <a:spLocks noGrp="1"/>
          </p:cNvSpPr>
          <p:nvPr>
            <p:ph type="body" idx="4294967295"/>
          </p:nvPr>
        </p:nvSpPr>
        <p:spPr>
          <a:xfrm>
            <a:off x="459580" y="1604494"/>
            <a:ext cx="8223561" cy="4735982"/>
          </a:xfrm>
        </p:spPr>
        <p:txBody>
          <a:bodyPr>
            <a:normAutofit/>
          </a:bodyPr>
          <a:lstStyle/>
          <a:p>
            <a:pPr marL="0" lvl="0" indent="0" algn="just" rtl="1">
              <a:buSzPct val="45000"/>
              <a:buNone/>
            </a:pPr>
            <a:r>
              <a:rPr lang="ar-EG" sz="2800" dirty="0"/>
              <a:t>يجب أن تكون كلمات السر طويلة بما فيه الكفاية لإطالة الوقت الذي تمكثه عملية التخمين الغاشم حتى يكون الهجوم غير مجدي. يتم ذلك عن طريق استخدام طريقة </a:t>
            </a:r>
            <a:r>
              <a:rPr lang="ar-EG" sz="2800" b="1" dirty="0"/>
              <a:t>التمليح</a:t>
            </a:r>
            <a:r>
              <a:rPr lang="ar-EG" sz="2800" dirty="0"/>
              <a:t> </a:t>
            </a:r>
            <a:r>
              <a:rPr lang="en-US" sz="2800" dirty="0"/>
              <a:t>salting</a:t>
            </a:r>
            <a:r>
              <a:rPr lang="ar-EG" sz="2800" dirty="0"/>
              <a:t>. </a:t>
            </a:r>
          </a:p>
          <a:p>
            <a:pPr marL="0" lvl="0" indent="0" algn="just" rtl="1">
              <a:buSzPct val="45000"/>
              <a:buNone/>
            </a:pPr>
            <a:r>
              <a:rPr lang="ar-EG" sz="2800" dirty="0"/>
              <a:t>كلما زاد الملح كلما صعب الأكل. أما هنا فيعني جعل عملية الهاش لكلمات السر أكثر سرية. فكلما زاد طول قيمة الملح كلما صعب على المهاجم تخمين كلمات المرور. </a:t>
            </a:r>
            <a:endParaRPr lang="ar-EG" sz="2000" dirty="0">
              <a:solidFill>
                <a:srgbClr val="000000"/>
              </a:solidFill>
              <a:latin typeface="KacstOne" pitchFamily="18"/>
            </a:endParaRPr>
          </a:p>
        </p:txBody>
      </p:sp>
      <p:pic>
        <p:nvPicPr>
          <p:cNvPr id="5" name="Picture 4">
            <a:extLst>
              <a:ext uri="{FF2B5EF4-FFF2-40B4-BE49-F238E27FC236}">
                <a16:creationId xmlns:a16="http://schemas.microsoft.com/office/drawing/2014/main" id="{40FB4D7B-D428-4629-A1E9-70786CAC5305}"/>
              </a:ext>
            </a:extLst>
          </p:cNvPr>
          <p:cNvPicPr>
            <a:picLocks noChangeAspect="1"/>
          </p:cNvPicPr>
          <p:nvPr/>
        </p:nvPicPr>
        <p:blipFill>
          <a:blip r:embed="rId3"/>
          <a:stretch>
            <a:fillRect/>
          </a:stretch>
        </p:blipFill>
        <p:spPr>
          <a:xfrm>
            <a:off x="228600" y="264584"/>
            <a:ext cx="1066800" cy="1163108"/>
          </a:xfrm>
          <a:prstGeom prst="rect">
            <a:avLst/>
          </a:prstGeom>
        </p:spPr>
      </p:pic>
      <p:pic>
        <p:nvPicPr>
          <p:cNvPr id="7" name="Picture 6">
            <a:extLst>
              <a:ext uri="{FF2B5EF4-FFF2-40B4-BE49-F238E27FC236}">
                <a16:creationId xmlns:a16="http://schemas.microsoft.com/office/drawing/2014/main" id="{BFCACA2A-259B-413B-86D4-FE4E1D30E3EE}"/>
              </a:ext>
            </a:extLst>
          </p:cNvPr>
          <p:cNvPicPr>
            <a:picLocks noChangeAspect="1"/>
          </p:cNvPicPr>
          <p:nvPr/>
        </p:nvPicPr>
        <p:blipFill>
          <a:blip r:embed="rId4"/>
          <a:stretch>
            <a:fillRect/>
          </a:stretch>
        </p:blipFill>
        <p:spPr>
          <a:xfrm>
            <a:off x="158224" y="4488718"/>
            <a:ext cx="8826272" cy="2038614"/>
          </a:xfrm>
          <a:prstGeom prst="rect">
            <a:avLst/>
          </a:prstGeom>
        </p:spPr>
      </p:pic>
    </p:spTree>
    <p:extLst>
      <p:ext uri="{BB962C8B-B14F-4D97-AF65-F5344CB8AC3E}">
        <p14:creationId xmlns:p14="http://schemas.microsoft.com/office/powerpoint/2010/main" val="1839381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3FB348E-5B57-46FB-BA57-F56418B14329}"/>
              </a:ext>
            </a:extLst>
          </p:cNvPr>
          <p:cNvPicPr>
            <a:picLocks noChangeAspect="1"/>
          </p:cNvPicPr>
          <p:nvPr/>
        </p:nvPicPr>
        <p:blipFill>
          <a:blip r:embed="rId3"/>
          <a:stretch>
            <a:fillRect/>
          </a:stretch>
        </p:blipFill>
        <p:spPr>
          <a:xfrm>
            <a:off x="762000" y="4091456"/>
            <a:ext cx="7124700" cy="2324100"/>
          </a:xfrm>
          <a:prstGeom prst="rect">
            <a:avLst/>
          </a:prstGeom>
        </p:spPr>
      </p:pic>
      <p:sp>
        <p:nvSpPr>
          <p:cNvPr id="6" name="Slide Number Placeholder 3">
            <a:extLst>
              <a:ext uri="{FF2B5EF4-FFF2-40B4-BE49-F238E27FC236}">
                <a16:creationId xmlns:a16="http://schemas.microsoft.com/office/drawing/2014/main" id="{D8E14551-A651-4309-95AC-2EF359CCB7DC}"/>
              </a:ext>
            </a:extLst>
          </p:cNvPr>
          <p:cNvSpPr>
            <a:spLocks noGrp="1"/>
          </p:cNvSpPr>
          <p:nvPr>
            <p:ph type="sldNum" sz="quarter" idx="12"/>
          </p:nvPr>
        </p:nvSpPr>
        <p:spPr/>
        <p:txBody>
          <a:bodyPr/>
          <a:lstStyle/>
          <a:p>
            <a:pPr lvl="0"/>
            <a:fld id="{1F0B5035-F98D-4CEF-8176-7649D4AE0499}" type="slidenum">
              <a:t>14</a:t>
            </a:fld>
            <a:endParaRPr lang="en-US"/>
          </a:p>
        </p:txBody>
      </p:sp>
      <p:sp>
        <p:nvSpPr>
          <p:cNvPr id="2" name="Title 1">
            <a:extLst>
              <a:ext uri="{FF2B5EF4-FFF2-40B4-BE49-F238E27FC236}">
                <a16:creationId xmlns:a16="http://schemas.microsoft.com/office/drawing/2014/main" id="{CB9F7134-4B5F-48A0-B722-6E19ADC639C4}"/>
              </a:ext>
            </a:extLst>
          </p:cNvPr>
          <p:cNvSpPr txBox="1">
            <a:spLocks noGrp="1"/>
          </p:cNvSpPr>
          <p:nvPr>
            <p:ph type="title" idx="4294967295"/>
          </p:nvPr>
        </p:nvSpPr>
        <p:spPr>
          <a:solidFill>
            <a:schemeClr val="tx2">
              <a:lumMod val="20000"/>
              <a:lumOff val="80000"/>
            </a:schemeClr>
          </a:solidFill>
        </p:spPr>
        <p:txBody>
          <a:bodyPr/>
          <a:lstStyle/>
          <a:p>
            <a:pPr lvl="0" algn="r"/>
            <a:r>
              <a:rPr lang="ar-EG" sz="3600" b="1" dirty="0"/>
              <a:t>تطبيقات الهاش: التأكد من سلامة البيانات المرسلة</a:t>
            </a:r>
            <a:endParaRPr lang="en-US" sz="3600" b="1" dirty="0"/>
          </a:p>
        </p:txBody>
      </p:sp>
      <p:sp>
        <p:nvSpPr>
          <p:cNvPr id="3" name="Text Placeholder 2">
            <a:extLst>
              <a:ext uri="{FF2B5EF4-FFF2-40B4-BE49-F238E27FC236}">
                <a16:creationId xmlns:a16="http://schemas.microsoft.com/office/drawing/2014/main" id="{FF3229AE-B392-4C46-8778-AAA004F97D10}"/>
              </a:ext>
            </a:extLst>
          </p:cNvPr>
          <p:cNvSpPr txBox="1">
            <a:spLocks noGrp="1"/>
          </p:cNvSpPr>
          <p:nvPr>
            <p:ph type="body" idx="4294967295"/>
          </p:nvPr>
        </p:nvSpPr>
        <p:spPr>
          <a:xfrm>
            <a:off x="459580" y="1604494"/>
            <a:ext cx="8223561" cy="2815106"/>
          </a:xfrm>
        </p:spPr>
        <p:txBody>
          <a:bodyPr>
            <a:normAutofit/>
          </a:bodyPr>
          <a:lstStyle/>
          <a:p>
            <a:pPr lvl="0" algn="just" rtl="1">
              <a:buSzPct val="45000"/>
              <a:buFont typeface="StarSymbol"/>
              <a:buChar char="●"/>
            </a:pPr>
            <a:r>
              <a:rPr lang="ar-EG" sz="2800" dirty="0">
                <a:solidFill>
                  <a:srgbClr val="000000"/>
                </a:solidFill>
                <a:latin typeface="KacstOne" pitchFamily="18"/>
              </a:rPr>
              <a:t>عند إرسال بيانات من طرف إلى طرف، يتم إرسال كود الهاش الخاص بالبيانات أيضا، ثم يقوم المستقبل بفحص التماسك باستخدام كود الهاش.  </a:t>
            </a:r>
          </a:p>
          <a:p>
            <a:pPr lvl="0" algn="just" rtl="1">
              <a:buSzPct val="45000"/>
              <a:buFont typeface="StarSymbol"/>
              <a:buChar char="●"/>
            </a:pPr>
            <a:r>
              <a:rPr lang="ar-EG" sz="2800" dirty="0">
                <a:solidFill>
                  <a:srgbClr val="000000"/>
                </a:solidFill>
                <a:latin typeface="KacstOne" pitchFamily="18"/>
              </a:rPr>
              <a:t>تقوم معظم شركات انتاج البرامج بوضع كود الهاش الخاص ببرامجها. يستطيع المستخدم التأكد من سلامة البرنامج عند الرغبة في تنزيله. </a:t>
            </a:r>
          </a:p>
        </p:txBody>
      </p:sp>
    </p:spTree>
    <p:extLst>
      <p:ext uri="{BB962C8B-B14F-4D97-AF65-F5344CB8AC3E}">
        <p14:creationId xmlns:p14="http://schemas.microsoft.com/office/powerpoint/2010/main" val="2328298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6C277B-21A9-4B8D-90A0-3C7F5258F7A1}"/>
              </a:ext>
            </a:extLst>
          </p:cNvPr>
          <p:cNvPicPr>
            <a:picLocks noChangeAspect="1"/>
          </p:cNvPicPr>
          <p:nvPr/>
        </p:nvPicPr>
        <p:blipFill>
          <a:blip r:embed="rId3"/>
          <a:stretch>
            <a:fillRect/>
          </a:stretch>
        </p:blipFill>
        <p:spPr>
          <a:xfrm>
            <a:off x="704850" y="4091396"/>
            <a:ext cx="6381750" cy="2766604"/>
          </a:xfrm>
          <a:prstGeom prst="rect">
            <a:avLst/>
          </a:prstGeom>
        </p:spPr>
      </p:pic>
      <p:sp>
        <p:nvSpPr>
          <p:cNvPr id="6" name="Slide Number Placeholder 3">
            <a:extLst>
              <a:ext uri="{FF2B5EF4-FFF2-40B4-BE49-F238E27FC236}">
                <a16:creationId xmlns:a16="http://schemas.microsoft.com/office/drawing/2014/main" id="{D8E14551-A651-4309-95AC-2EF359CCB7DC}"/>
              </a:ext>
            </a:extLst>
          </p:cNvPr>
          <p:cNvSpPr>
            <a:spLocks noGrp="1"/>
          </p:cNvSpPr>
          <p:nvPr>
            <p:ph type="sldNum" sz="quarter" idx="12"/>
          </p:nvPr>
        </p:nvSpPr>
        <p:spPr/>
        <p:txBody>
          <a:bodyPr/>
          <a:lstStyle/>
          <a:p>
            <a:pPr lvl="0"/>
            <a:fld id="{1F0B5035-F98D-4CEF-8176-7649D4AE0499}" type="slidenum">
              <a:t>15</a:t>
            </a:fld>
            <a:endParaRPr lang="en-US"/>
          </a:p>
        </p:txBody>
      </p:sp>
      <p:sp>
        <p:nvSpPr>
          <p:cNvPr id="2" name="Title 1">
            <a:extLst>
              <a:ext uri="{FF2B5EF4-FFF2-40B4-BE49-F238E27FC236}">
                <a16:creationId xmlns:a16="http://schemas.microsoft.com/office/drawing/2014/main" id="{CB9F7134-4B5F-48A0-B722-6E19ADC639C4}"/>
              </a:ext>
            </a:extLst>
          </p:cNvPr>
          <p:cNvSpPr txBox="1">
            <a:spLocks noGrp="1"/>
          </p:cNvSpPr>
          <p:nvPr>
            <p:ph type="title" idx="4294967295"/>
          </p:nvPr>
        </p:nvSpPr>
        <p:spPr>
          <a:solidFill>
            <a:schemeClr val="tx2">
              <a:lumMod val="20000"/>
              <a:lumOff val="80000"/>
            </a:schemeClr>
          </a:solidFill>
        </p:spPr>
        <p:txBody>
          <a:bodyPr/>
          <a:lstStyle/>
          <a:p>
            <a:pPr lvl="0" algn="r"/>
            <a:r>
              <a:rPr lang="ar-EG" sz="3600" b="1" dirty="0"/>
              <a:t>الهجوم على البيانات المرسلة</a:t>
            </a:r>
            <a:endParaRPr lang="en-US" sz="3600" b="1" dirty="0"/>
          </a:p>
        </p:txBody>
      </p:sp>
      <p:sp>
        <p:nvSpPr>
          <p:cNvPr id="3" name="Text Placeholder 2">
            <a:extLst>
              <a:ext uri="{FF2B5EF4-FFF2-40B4-BE49-F238E27FC236}">
                <a16:creationId xmlns:a16="http://schemas.microsoft.com/office/drawing/2014/main" id="{FF3229AE-B392-4C46-8778-AAA004F97D10}"/>
              </a:ext>
            </a:extLst>
          </p:cNvPr>
          <p:cNvSpPr txBox="1">
            <a:spLocks noGrp="1"/>
          </p:cNvSpPr>
          <p:nvPr>
            <p:ph type="body" idx="4294967295"/>
          </p:nvPr>
        </p:nvSpPr>
        <p:spPr>
          <a:xfrm>
            <a:off x="459580" y="1604494"/>
            <a:ext cx="8223561" cy="3043706"/>
          </a:xfrm>
        </p:spPr>
        <p:txBody>
          <a:bodyPr>
            <a:normAutofit lnSpcReduction="10000"/>
          </a:bodyPr>
          <a:lstStyle/>
          <a:p>
            <a:pPr lvl="0" algn="just" rtl="1">
              <a:buSzPct val="45000"/>
              <a:buFont typeface="StarSymbol"/>
              <a:buChar char="●"/>
            </a:pPr>
            <a:r>
              <a:rPr lang="ar-EG" sz="2800" dirty="0">
                <a:solidFill>
                  <a:srgbClr val="000000"/>
                </a:solidFill>
                <a:latin typeface="KacstOne" pitchFamily="18"/>
              </a:rPr>
              <a:t>عند إرسال بيانات من طرف إلى طرف، يقوم المهاجم بقطع الطريق بين المرسل والمستقبل.</a:t>
            </a:r>
          </a:p>
          <a:p>
            <a:pPr lvl="0" algn="just" rtl="1">
              <a:buSzPct val="45000"/>
              <a:buFont typeface="StarSymbol"/>
              <a:buChar char="●"/>
            </a:pPr>
            <a:r>
              <a:rPr lang="ar-EG" sz="2800" dirty="0">
                <a:solidFill>
                  <a:srgbClr val="000000"/>
                </a:solidFill>
                <a:latin typeface="KacstOne" pitchFamily="18"/>
              </a:rPr>
              <a:t> ومع معرفته بدالة الهاش المستخدمة، يقوم المهاجم بالتعديل على البيانات الأصلية ثم يقوم بحساب الهاش الجديد ويرسله مع الرسالة المعدلة للمستقبل.</a:t>
            </a:r>
          </a:p>
          <a:p>
            <a:pPr lvl="0" algn="just" rtl="1">
              <a:buSzPct val="45000"/>
              <a:buFont typeface="StarSymbol"/>
              <a:buChar char="●"/>
            </a:pPr>
            <a:r>
              <a:rPr lang="ar-EG" sz="2800" dirty="0">
                <a:solidFill>
                  <a:srgbClr val="000000"/>
                </a:solidFill>
                <a:latin typeface="KacstOne" pitchFamily="18"/>
              </a:rPr>
              <a:t>يقارن المستقبل بالهاش الذي قام بحسابه مع الهاش المرسل فيجد تطابق</a:t>
            </a:r>
          </a:p>
        </p:txBody>
      </p:sp>
    </p:spTree>
    <p:extLst>
      <p:ext uri="{BB962C8B-B14F-4D97-AF65-F5344CB8AC3E}">
        <p14:creationId xmlns:p14="http://schemas.microsoft.com/office/powerpoint/2010/main" val="646866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A518C18-EC8D-4E3A-8819-5A7B809D4CC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201" y="1948656"/>
            <a:ext cx="5029200" cy="4634706"/>
          </a:xfrm>
          <a:prstGeom prst="rect">
            <a:avLst/>
          </a:prstGeom>
          <a:noFill/>
          <a:ln>
            <a:noFill/>
          </a:ln>
        </p:spPr>
      </p:pic>
      <p:sp>
        <p:nvSpPr>
          <p:cNvPr id="6" name="Slide Number Placeholder 3">
            <a:extLst>
              <a:ext uri="{FF2B5EF4-FFF2-40B4-BE49-F238E27FC236}">
                <a16:creationId xmlns:a16="http://schemas.microsoft.com/office/drawing/2014/main" id="{D8E14551-A651-4309-95AC-2EF359CCB7DC}"/>
              </a:ext>
            </a:extLst>
          </p:cNvPr>
          <p:cNvSpPr>
            <a:spLocks noGrp="1"/>
          </p:cNvSpPr>
          <p:nvPr>
            <p:ph type="sldNum" sz="quarter" idx="12"/>
          </p:nvPr>
        </p:nvSpPr>
        <p:spPr/>
        <p:txBody>
          <a:bodyPr/>
          <a:lstStyle/>
          <a:p>
            <a:pPr lvl="0"/>
            <a:fld id="{1F0B5035-F98D-4CEF-8176-7649D4AE0499}" type="slidenum">
              <a:t>16</a:t>
            </a:fld>
            <a:endParaRPr lang="en-US"/>
          </a:p>
        </p:txBody>
      </p:sp>
      <p:sp>
        <p:nvSpPr>
          <p:cNvPr id="2" name="Title 1">
            <a:extLst>
              <a:ext uri="{FF2B5EF4-FFF2-40B4-BE49-F238E27FC236}">
                <a16:creationId xmlns:a16="http://schemas.microsoft.com/office/drawing/2014/main" id="{CB9F7134-4B5F-48A0-B722-6E19ADC639C4}"/>
              </a:ext>
            </a:extLst>
          </p:cNvPr>
          <p:cNvSpPr txBox="1">
            <a:spLocks noGrp="1"/>
          </p:cNvSpPr>
          <p:nvPr>
            <p:ph type="title" idx="4294967295"/>
          </p:nvPr>
        </p:nvSpPr>
        <p:spPr>
          <a:solidFill>
            <a:schemeClr val="tx2">
              <a:lumMod val="20000"/>
              <a:lumOff val="80000"/>
            </a:schemeClr>
          </a:solidFill>
        </p:spPr>
        <p:txBody>
          <a:bodyPr/>
          <a:lstStyle/>
          <a:p>
            <a:pPr lvl="0" algn="r"/>
            <a:r>
              <a:rPr lang="ar-EG" sz="3600" b="1" dirty="0"/>
              <a:t>صد الهجوم </a:t>
            </a:r>
            <a:r>
              <a:rPr lang="ar-SA" sz="3600" b="1" dirty="0"/>
              <a:t>عن</a:t>
            </a:r>
            <a:r>
              <a:rPr lang="ar-EG" sz="3600" b="1" dirty="0"/>
              <a:t> البيانات المرسلة</a:t>
            </a:r>
            <a:endParaRPr lang="en-US" sz="3600" b="1" dirty="0"/>
          </a:p>
        </p:txBody>
      </p:sp>
      <p:sp>
        <p:nvSpPr>
          <p:cNvPr id="3" name="Text Placeholder 2">
            <a:extLst>
              <a:ext uri="{FF2B5EF4-FFF2-40B4-BE49-F238E27FC236}">
                <a16:creationId xmlns:a16="http://schemas.microsoft.com/office/drawing/2014/main" id="{FF3229AE-B392-4C46-8778-AAA004F97D10}"/>
              </a:ext>
            </a:extLst>
          </p:cNvPr>
          <p:cNvSpPr txBox="1">
            <a:spLocks noGrp="1"/>
          </p:cNvSpPr>
          <p:nvPr>
            <p:ph type="body" idx="4294967295"/>
          </p:nvPr>
        </p:nvSpPr>
        <p:spPr>
          <a:xfrm>
            <a:off x="4419600" y="1604494"/>
            <a:ext cx="4263541" cy="4735982"/>
          </a:xfrm>
        </p:spPr>
        <p:txBody>
          <a:bodyPr>
            <a:normAutofit/>
          </a:bodyPr>
          <a:lstStyle/>
          <a:p>
            <a:pPr lvl="0" algn="just" rtl="1">
              <a:buSzPct val="45000"/>
              <a:buFont typeface="StarSymbol"/>
              <a:buChar char="●"/>
            </a:pPr>
            <a:r>
              <a:rPr lang="ar-EG" sz="2800" dirty="0">
                <a:solidFill>
                  <a:srgbClr val="000000"/>
                </a:solidFill>
                <a:latin typeface="KacstOne" pitchFamily="18"/>
              </a:rPr>
              <a:t>لمنع القراصنة من عمل هجوم على البيانات المرسلة هو إضافة مفتاح سري للهاش. الشخص الذي يعرف المفتاح فقط هو من يستطيع التحقق من الهاش.</a:t>
            </a:r>
          </a:p>
          <a:p>
            <a:pPr lvl="0" algn="just" rtl="1">
              <a:buSzPct val="45000"/>
              <a:buFont typeface="StarSymbol"/>
              <a:buChar char="●"/>
            </a:pPr>
            <a:r>
              <a:rPr lang="ar-EG" sz="2800" dirty="0">
                <a:solidFill>
                  <a:srgbClr val="000000"/>
                </a:solidFill>
                <a:latin typeface="KacstOne" pitchFamily="18"/>
              </a:rPr>
              <a:t>من الطرق المشهورة لتحقيق ذلك هو تضمين مفتاح سري في الهاش باستخدام خوارزمية </a:t>
            </a:r>
            <a:r>
              <a:rPr lang="ar-EG" sz="2800" b="1" dirty="0">
                <a:solidFill>
                  <a:srgbClr val="000000"/>
                </a:solidFill>
                <a:latin typeface="KacstOne" pitchFamily="18"/>
              </a:rPr>
              <a:t>(</a:t>
            </a:r>
            <a:r>
              <a:rPr lang="en-US" sz="2800" b="1" dirty="0">
                <a:solidFill>
                  <a:srgbClr val="000000"/>
                </a:solidFill>
                <a:latin typeface="KacstOne" pitchFamily="18"/>
              </a:rPr>
              <a:t>HMAC</a:t>
            </a:r>
            <a:r>
              <a:rPr lang="ar-EG" sz="2800" b="1" dirty="0">
                <a:solidFill>
                  <a:srgbClr val="000000"/>
                </a:solidFill>
                <a:latin typeface="KacstOne" pitchFamily="18"/>
              </a:rPr>
              <a:t>) </a:t>
            </a:r>
            <a:r>
              <a:rPr lang="ar-EG" sz="2800" b="1" dirty="0" err="1">
                <a:solidFill>
                  <a:srgbClr val="000000"/>
                </a:solidFill>
                <a:latin typeface="KacstOne" pitchFamily="18"/>
              </a:rPr>
              <a:t>إتشماك</a:t>
            </a:r>
            <a:r>
              <a:rPr lang="ar-EG" sz="2800" dirty="0">
                <a:solidFill>
                  <a:srgbClr val="000000"/>
                </a:solidFill>
                <a:latin typeface="KacstOne" pitchFamily="18"/>
              </a:rPr>
              <a:t>. </a:t>
            </a:r>
          </a:p>
        </p:txBody>
      </p:sp>
    </p:spTree>
    <p:extLst>
      <p:ext uri="{BB962C8B-B14F-4D97-AF65-F5344CB8AC3E}">
        <p14:creationId xmlns:p14="http://schemas.microsoft.com/office/powerpoint/2010/main" val="147963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D8E14551-A651-4309-95AC-2EF359CCB7DC}"/>
              </a:ext>
            </a:extLst>
          </p:cNvPr>
          <p:cNvSpPr>
            <a:spLocks noGrp="1"/>
          </p:cNvSpPr>
          <p:nvPr>
            <p:ph type="sldNum" sz="quarter" idx="12"/>
          </p:nvPr>
        </p:nvSpPr>
        <p:spPr/>
        <p:txBody>
          <a:bodyPr/>
          <a:lstStyle/>
          <a:p>
            <a:pPr lvl="0"/>
            <a:fld id="{1F0B5035-F98D-4CEF-8176-7649D4AE0499}" type="slidenum">
              <a:t>17</a:t>
            </a:fld>
            <a:endParaRPr lang="en-US"/>
          </a:p>
        </p:txBody>
      </p:sp>
      <p:sp>
        <p:nvSpPr>
          <p:cNvPr id="2" name="Title 1">
            <a:extLst>
              <a:ext uri="{FF2B5EF4-FFF2-40B4-BE49-F238E27FC236}">
                <a16:creationId xmlns:a16="http://schemas.microsoft.com/office/drawing/2014/main" id="{CB9F7134-4B5F-48A0-B722-6E19ADC639C4}"/>
              </a:ext>
            </a:extLst>
          </p:cNvPr>
          <p:cNvSpPr txBox="1">
            <a:spLocks noGrp="1"/>
          </p:cNvSpPr>
          <p:nvPr>
            <p:ph type="title" idx="4294967295"/>
          </p:nvPr>
        </p:nvSpPr>
        <p:spPr>
          <a:solidFill>
            <a:schemeClr val="tx2">
              <a:lumMod val="20000"/>
              <a:lumOff val="80000"/>
            </a:schemeClr>
          </a:solidFill>
        </p:spPr>
        <p:txBody>
          <a:bodyPr/>
          <a:lstStyle/>
          <a:p>
            <a:pPr lvl="0" algn="r"/>
            <a:r>
              <a:rPr lang="ar-EG" sz="3600" b="1" dirty="0"/>
              <a:t>صد الهجوم </a:t>
            </a:r>
            <a:r>
              <a:rPr lang="ar-SA" sz="3600" b="1" dirty="0"/>
              <a:t>عن</a:t>
            </a:r>
            <a:r>
              <a:rPr lang="ar-EG" sz="3600" b="1" dirty="0"/>
              <a:t> البيانات المرسلة</a:t>
            </a:r>
            <a:endParaRPr lang="en-US" sz="3600" b="1" dirty="0"/>
          </a:p>
        </p:txBody>
      </p:sp>
      <p:sp>
        <p:nvSpPr>
          <p:cNvPr id="3" name="Text Placeholder 2">
            <a:extLst>
              <a:ext uri="{FF2B5EF4-FFF2-40B4-BE49-F238E27FC236}">
                <a16:creationId xmlns:a16="http://schemas.microsoft.com/office/drawing/2014/main" id="{FF3229AE-B392-4C46-8778-AAA004F97D10}"/>
              </a:ext>
            </a:extLst>
          </p:cNvPr>
          <p:cNvSpPr txBox="1">
            <a:spLocks noGrp="1"/>
          </p:cNvSpPr>
          <p:nvPr>
            <p:ph type="body" idx="4294967295"/>
          </p:nvPr>
        </p:nvSpPr>
        <p:spPr>
          <a:xfrm>
            <a:off x="4572000" y="1604493"/>
            <a:ext cx="4111141" cy="4978869"/>
          </a:xfrm>
        </p:spPr>
        <p:txBody>
          <a:bodyPr>
            <a:normAutofit lnSpcReduction="10000"/>
          </a:bodyPr>
          <a:lstStyle/>
          <a:p>
            <a:pPr marL="0" indent="0" algn="just" rtl="1">
              <a:buNone/>
            </a:pPr>
            <a:r>
              <a:rPr lang="ar-EG" sz="2800" b="1" dirty="0"/>
              <a:t>كيف يعمل </a:t>
            </a:r>
            <a:r>
              <a:rPr lang="ar-EG" sz="2800" b="1" dirty="0" err="1"/>
              <a:t>إتشماك</a:t>
            </a:r>
            <a:r>
              <a:rPr lang="ar-EG" sz="2800" b="1" dirty="0"/>
              <a:t>:</a:t>
            </a:r>
            <a:r>
              <a:rPr lang="ar-EG" sz="2800" dirty="0"/>
              <a:t> افترض أن المرسل يريد التحقق من سلامة الرسالة ومن هوية مرسلها. </a:t>
            </a:r>
          </a:p>
          <a:p>
            <a:pPr algn="just" rtl="1"/>
            <a:r>
              <a:rPr lang="ar-EG" sz="2800" dirty="0"/>
              <a:t>يقوم الجهاز المرسل بإدخال البيانات الآتية ( مثل ادفع لجون سميث مبلغ 100 دولار، المفتاح السري) إلى خوارزمية الهاش ثم يحسب الملخص </a:t>
            </a:r>
            <a:r>
              <a:rPr lang="ar-EG" sz="2800" dirty="0" err="1"/>
              <a:t>التشفيري</a:t>
            </a:r>
            <a:r>
              <a:rPr lang="ar-EG" sz="2800" dirty="0"/>
              <a:t> الثابت الطول </a:t>
            </a:r>
            <a:r>
              <a:rPr lang="ar-EG" sz="2800" dirty="0" err="1"/>
              <a:t>اتشماك</a:t>
            </a:r>
            <a:r>
              <a:rPr lang="ar-EG" sz="2800" dirty="0"/>
              <a:t> لتلك البيانات، والملخص </a:t>
            </a:r>
            <a:r>
              <a:rPr lang="ar-EG" sz="2800" dirty="0" err="1"/>
              <a:t>التشفيري</a:t>
            </a:r>
            <a:r>
              <a:rPr lang="ar-EG" sz="2800" dirty="0"/>
              <a:t> يكون بمثابة البصمة الرقمية.</a:t>
            </a:r>
          </a:p>
        </p:txBody>
      </p:sp>
      <p:pic>
        <p:nvPicPr>
          <p:cNvPr id="10" name="Picture 9">
            <a:extLst>
              <a:ext uri="{FF2B5EF4-FFF2-40B4-BE49-F238E27FC236}">
                <a16:creationId xmlns:a16="http://schemas.microsoft.com/office/drawing/2014/main" id="{5850C43F-7B7A-4241-B6DF-638302254FE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1800" y="1905000"/>
            <a:ext cx="3733800" cy="3691407"/>
          </a:xfrm>
          <a:prstGeom prst="rect">
            <a:avLst/>
          </a:prstGeom>
          <a:noFill/>
          <a:ln>
            <a:noFill/>
          </a:ln>
        </p:spPr>
      </p:pic>
    </p:spTree>
    <p:extLst>
      <p:ext uri="{BB962C8B-B14F-4D97-AF65-F5344CB8AC3E}">
        <p14:creationId xmlns:p14="http://schemas.microsoft.com/office/powerpoint/2010/main" val="2837202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D8E14551-A651-4309-95AC-2EF359CCB7DC}"/>
              </a:ext>
            </a:extLst>
          </p:cNvPr>
          <p:cNvSpPr>
            <a:spLocks noGrp="1"/>
          </p:cNvSpPr>
          <p:nvPr>
            <p:ph type="sldNum" sz="quarter" idx="12"/>
          </p:nvPr>
        </p:nvSpPr>
        <p:spPr/>
        <p:txBody>
          <a:bodyPr/>
          <a:lstStyle/>
          <a:p>
            <a:pPr lvl="0"/>
            <a:fld id="{1F0B5035-F98D-4CEF-8176-7649D4AE0499}" type="slidenum">
              <a:t>18</a:t>
            </a:fld>
            <a:endParaRPr lang="en-US"/>
          </a:p>
        </p:txBody>
      </p:sp>
      <p:sp>
        <p:nvSpPr>
          <p:cNvPr id="2" name="Title 1">
            <a:extLst>
              <a:ext uri="{FF2B5EF4-FFF2-40B4-BE49-F238E27FC236}">
                <a16:creationId xmlns:a16="http://schemas.microsoft.com/office/drawing/2014/main" id="{CB9F7134-4B5F-48A0-B722-6E19ADC639C4}"/>
              </a:ext>
            </a:extLst>
          </p:cNvPr>
          <p:cNvSpPr txBox="1">
            <a:spLocks noGrp="1"/>
          </p:cNvSpPr>
          <p:nvPr>
            <p:ph type="title" idx="4294967295"/>
          </p:nvPr>
        </p:nvSpPr>
        <p:spPr>
          <a:solidFill>
            <a:schemeClr val="tx2">
              <a:lumMod val="20000"/>
              <a:lumOff val="80000"/>
            </a:schemeClr>
          </a:solidFill>
        </p:spPr>
        <p:txBody>
          <a:bodyPr/>
          <a:lstStyle/>
          <a:p>
            <a:pPr lvl="0" algn="r"/>
            <a:r>
              <a:rPr lang="ar-EG" sz="3600" b="1" dirty="0"/>
              <a:t>صد الهجوم </a:t>
            </a:r>
            <a:r>
              <a:rPr lang="ar-SA" sz="3600" b="1" dirty="0"/>
              <a:t>عن</a:t>
            </a:r>
            <a:r>
              <a:rPr lang="ar-EG" sz="3600" b="1" dirty="0"/>
              <a:t> البيانات المرسلة</a:t>
            </a:r>
            <a:endParaRPr lang="en-US" sz="3600" b="1" dirty="0"/>
          </a:p>
        </p:txBody>
      </p:sp>
      <p:sp>
        <p:nvSpPr>
          <p:cNvPr id="3" name="Text Placeholder 2">
            <a:extLst>
              <a:ext uri="{FF2B5EF4-FFF2-40B4-BE49-F238E27FC236}">
                <a16:creationId xmlns:a16="http://schemas.microsoft.com/office/drawing/2014/main" id="{FF3229AE-B392-4C46-8778-AAA004F97D10}"/>
              </a:ext>
            </a:extLst>
          </p:cNvPr>
          <p:cNvSpPr txBox="1">
            <a:spLocks noGrp="1"/>
          </p:cNvSpPr>
          <p:nvPr>
            <p:ph type="body" idx="4294967295"/>
          </p:nvPr>
        </p:nvSpPr>
        <p:spPr>
          <a:xfrm>
            <a:off x="3810000" y="1604493"/>
            <a:ext cx="4873141" cy="4978869"/>
          </a:xfrm>
        </p:spPr>
        <p:txBody>
          <a:bodyPr>
            <a:normAutofit fontScale="85000" lnSpcReduction="20000"/>
          </a:bodyPr>
          <a:lstStyle/>
          <a:p>
            <a:pPr algn="just" rtl="1"/>
            <a:r>
              <a:rPr lang="ar-EG" dirty="0"/>
              <a:t> يقوم المستقبل باستقبال البصمة الرقمية المصدقة والمرفقة بالرسالة.</a:t>
            </a:r>
          </a:p>
          <a:p>
            <a:pPr algn="just" rtl="1"/>
            <a:r>
              <a:rPr lang="ar-EG" dirty="0"/>
              <a:t> يقوم الجهاز المستقبل بإزالة البصمة الرقمية من الرسالة ويستخدم نص الرسالة الصريح مع المفتاح السري كمدخلات لنفس دالة الهاش.</a:t>
            </a:r>
          </a:p>
          <a:p>
            <a:pPr algn="just" rtl="1"/>
            <a:r>
              <a:rPr lang="ar-EG" dirty="0"/>
              <a:t> إذا كانت البصمة المحسوبة عند الجهاز المستقبل تساوي البصمة المرسلة فإن الرسالة سليمة. بالإضافة إلى ذلك، سيتأكد المستقبل من مصدر الرسالة لأن المرسل هو الوحيد الذي يمتلك نسخة من المفتاح المشترك.  ولذا فإن دالة </a:t>
            </a:r>
            <a:r>
              <a:rPr lang="ar-EG" dirty="0" err="1"/>
              <a:t>إتشماك</a:t>
            </a:r>
            <a:r>
              <a:rPr lang="ar-EG" dirty="0"/>
              <a:t> تثبت هوية صاحب الرسالة. </a:t>
            </a:r>
            <a:endParaRPr lang="en-US" dirty="0"/>
          </a:p>
        </p:txBody>
      </p:sp>
      <p:pic>
        <p:nvPicPr>
          <p:cNvPr id="5" name="Picture 4">
            <a:extLst>
              <a:ext uri="{FF2B5EF4-FFF2-40B4-BE49-F238E27FC236}">
                <a16:creationId xmlns:a16="http://schemas.microsoft.com/office/drawing/2014/main" id="{3AB39F91-8252-4A5C-9D7B-A7407E95B7E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700" y="1828800"/>
            <a:ext cx="3644900" cy="3886200"/>
          </a:xfrm>
          <a:prstGeom prst="rect">
            <a:avLst/>
          </a:prstGeom>
          <a:noFill/>
          <a:ln>
            <a:noFill/>
          </a:ln>
        </p:spPr>
      </p:pic>
    </p:spTree>
    <p:extLst>
      <p:ext uri="{BB962C8B-B14F-4D97-AF65-F5344CB8AC3E}">
        <p14:creationId xmlns:p14="http://schemas.microsoft.com/office/powerpoint/2010/main" val="2723693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1" cy="1143000"/>
          </a:xfrm>
        </p:spPr>
        <p:txBody>
          <a:bodyPr/>
          <a:lstStyle/>
          <a:p>
            <a:r>
              <a:rPr lang="ar-SA" b="1" dirty="0"/>
              <a:t>التوقيع الرقمي</a:t>
            </a:r>
            <a:endParaRPr lang="en-US" sz="3200" b="1" dirty="0"/>
          </a:p>
        </p:txBody>
      </p:sp>
      <p:sp>
        <p:nvSpPr>
          <p:cNvPr id="5" name="Content Placeholder 4">
            <a:extLst>
              <a:ext uri="{FF2B5EF4-FFF2-40B4-BE49-F238E27FC236}">
                <a16:creationId xmlns:a16="http://schemas.microsoft.com/office/drawing/2014/main" id="{CED90B0F-9CFD-47CC-B035-16D178CB7AA6}"/>
              </a:ext>
            </a:extLst>
          </p:cNvPr>
          <p:cNvSpPr>
            <a:spLocks noGrp="1"/>
          </p:cNvSpPr>
          <p:nvPr>
            <p:ph idx="1"/>
          </p:nvPr>
        </p:nvSpPr>
        <p:spPr>
          <a:xfrm>
            <a:off x="457199" y="1214436"/>
            <a:ext cx="8534401" cy="5338764"/>
          </a:xfrm>
        </p:spPr>
        <p:txBody>
          <a:bodyPr/>
          <a:lstStyle/>
          <a:p>
            <a:pPr marL="0" indent="0" algn="just">
              <a:buNone/>
            </a:pPr>
            <a:r>
              <a:rPr lang="ar-EG" sz="2800" dirty="0"/>
              <a:t>تثبت التوقيعات اليدوية والأختام ملكية المحتوى لمستند ما. والتوقيعات الرقمية </a:t>
            </a:r>
            <a:r>
              <a:rPr lang="ar-SA" sz="2800" dirty="0"/>
              <a:t>كذلك</a:t>
            </a:r>
            <a:r>
              <a:rPr lang="ar-EG" sz="2800" dirty="0"/>
              <a:t>.</a:t>
            </a:r>
            <a:r>
              <a:rPr lang="ar-SA" sz="2800" dirty="0"/>
              <a:t> </a:t>
            </a:r>
            <a:r>
              <a:rPr lang="ar-EG" sz="2800" dirty="0"/>
              <a:t>وخصائص التوقيع الرقمي هي كالتالي:</a:t>
            </a:r>
            <a:endParaRPr lang="en-US" sz="2800" dirty="0"/>
          </a:p>
          <a:p>
            <a:pPr lvl="0" algn="just"/>
            <a:r>
              <a:rPr lang="ar-EG" sz="2800" u="sng" dirty="0"/>
              <a:t>مصادَق:</a:t>
            </a:r>
            <a:r>
              <a:rPr lang="ar-EG" sz="2800" dirty="0"/>
              <a:t> لا يمكن تزوير التوقيع، و يجب توفير إثبات بأن الموقع وليس أحد غيره هو الذي وقع المستند. </a:t>
            </a:r>
            <a:endParaRPr lang="en-US" sz="2800" dirty="0"/>
          </a:p>
          <a:p>
            <a:pPr lvl="0" algn="just"/>
            <a:r>
              <a:rPr lang="ar-EG" sz="2800" u="sng" dirty="0"/>
              <a:t>متماسك:</a:t>
            </a:r>
            <a:r>
              <a:rPr lang="ar-EG" sz="2800" dirty="0"/>
              <a:t> فبعد توقيع المستند لا يمكن تعديل المستند أو التوقيع. </a:t>
            </a:r>
            <a:endParaRPr lang="en-US" sz="2800" dirty="0"/>
          </a:p>
          <a:p>
            <a:pPr lvl="0" algn="just"/>
            <a:r>
              <a:rPr lang="ar-EG" sz="2800" u="sng" dirty="0"/>
              <a:t>لا يعاد استخدامه:</a:t>
            </a:r>
            <a:r>
              <a:rPr lang="ar-EG" sz="2800" dirty="0"/>
              <a:t> فالتوقيع جزء من المستند ولا يمكن نقله لمستند آخر. </a:t>
            </a:r>
            <a:endParaRPr lang="en-US" sz="2800" dirty="0"/>
          </a:p>
          <a:p>
            <a:pPr lvl="0" algn="just"/>
            <a:r>
              <a:rPr lang="ar-EG" sz="2800" u="sng" dirty="0"/>
              <a:t>لا يمكن إنكاره</a:t>
            </a:r>
            <a:r>
              <a:rPr lang="ar-EG" sz="2800" dirty="0"/>
              <a:t>: لأغراض قانونية، التوقيع والمستند يعتبران أشياء حسية. ولا يمكن للموقعين بعدها ادعاء انهم لم يقعوا على المستند. </a:t>
            </a:r>
            <a:endParaRPr lang="en-US" sz="2800" dirty="0"/>
          </a:p>
          <a:p>
            <a:pPr marL="0" indent="0" algn="just">
              <a:buNone/>
            </a:pPr>
            <a:r>
              <a:rPr lang="ar-EG" sz="2800" b="1" dirty="0"/>
              <a:t>التوقيعات الرقمية هي بديلة لإتشماك.</a:t>
            </a:r>
            <a:r>
              <a:rPr lang="en-US" sz="2800" b="1" dirty="0"/>
              <a:t>)</a:t>
            </a:r>
            <a:r>
              <a:rPr lang="ar-SA" sz="2800" b="1" dirty="0"/>
              <a:t>يتم استخدام الهاش والتشفير معا)</a:t>
            </a:r>
          </a:p>
          <a:p>
            <a:pPr marL="0" indent="0" algn="just">
              <a:buNone/>
            </a:pPr>
            <a:r>
              <a:rPr lang="ar-SA" sz="2800" b="1" dirty="0"/>
              <a:t>في اتشماك يتم التشفير بمفتاح خاص وفي التوقيع الرقمي يستخدم المفتاح العام</a:t>
            </a:r>
            <a:endParaRPr lang="en-US" sz="2800" b="1" dirty="0"/>
          </a:p>
          <a:p>
            <a:pPr marL="0" indent="0" algn="just">
              <a:buNone/>
            </a:pPr>
            <a:endParaRPr lang="en-US" sz="2400" dirty="0"/>
          </a:p>
        </p:txBody>
      </p:sp>
    </p:spTree>
    <p:extLst>
      <p:ext uri="{BB962C8B-B14F-4D97-AF65-F5344CB8AC3E}">
        <p14:creationId xmlns:p14="http://schemas.microsoft.com/office/powerpoint/2010/main" val="585583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EG" b="1" dirty="0"/>
              <a:t>محتوى الفصل الربع </a:t>
            </a:r>
            <a:endParaRPr lang="en-US" b="1" dirty="0"/>
          </a:p>
        </p:txBody>
      </p:sp>
      <p:sp>
        <p:nvSpPr>
          <p:cNvPr id="3" name="Content Placeholder 2"/>
          <p:cNvSpPr>
            <a:spLocks noGrp="1"/>
          </p:cNvSpPr>
          <p:nvPr>
            <p:ph idx="1"/>
          </p:nvPr>
        </p:nvSpPr>
        <p:spPr>
          <a:xfrm>
            <a:off x="457200" y="1295401"/>
            <a:ext cx="8229600" cy="3200399"/>
          </a:xfrm>
        </p:spPr>
        <p:txBody>
          <a:bodyPr/>
          <a:lstStyle/>
          <a:p>
            <a:pPr algn="r" rtl="1"/>
            <a:r>
              <a:rPr lang="ar-EG" dirty="0"/>
              <a:t>نقدم في هذا الفصل طرق عمل التوقيع الرقمي والشهادات الرقمية</a:t>
            </a:r>
          </a:p>
          <a:p>
            <a:pPr algn="r" rtl="1"/>
            <a:endParaRPr lang="ar-EG" dirty="0"/>
          </a:p>
          <a:p>
            <a:pPr marL="514350" indent="-514350" algn="r" rtl="1">
              <a:buAutoNum type="arabicPeriod"/>
            </a:pPr>
            <a:r>
              <a:rPr lang="ar-EG" dirty="0"/>
              <a:t>الهاش</a:t>
            </a:r>
          </a:p>
          <a:p>
            <a:pPr marL="514350" indent="-514350" algn="r" rtl="1">
              <a:buAutoNum type="arabicPeriod"/>
            </a:pPr>
            <a:r>
              <a:rPr lang="ar-EG" dirty="0"/>
              <a:t>دوال الهاش</a:t>
            </a:r>
          </a:p>
          <a:p>
            <a:pPr marL="514350" indent="-514350" algn="r" rtl="1">
              <a:buAutoNum type="arabicPeriod"/>
            </a:pPr>
            <a:r>
              <a:rPr lang="ar-EG" dirty="0"/>
              <a:t>التوقيع الرقمي</a:t>
            </a:r>
          </a:p>
          <a:p>
            <a:pPr marL="514350" indent="-514350" algn="r" rtl="1">
              <a:buAutoNum type="arabicPeriod"/>
            </a:pPr>
            <a:r>
              <a:rPr lang="ar-EG" dirty="0"/>
              <a:t>الشهادات الرقمية</a:t>
            </a:r>
            <a:endParaRPr lang="en-US" dirty="0"/>
          </a:p>
        </p:txBody>
      </p:sp>
    </p:spTree>
    <p:extLst>
      <p:ext uri="{BB962C8B-B14F-4D97-AF65-F5344CB8AC3E}">
        <p14:creationId xmlns:p14="http://schemas.microsoft.com/office/powerpoint/2010/main" val="3634598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1" cy="1143000"/>
          </a:xfrm>
        </p:spPr>
        <p:txBody>
          <a:bodyPr/>
          <a:lstStyle/>
          <a:p>
            <a:r>
              <a:rPr lang="ar-SA" b="1" dirty="0"/>
              <a:t>كيف يعمل التوقيع الرقمي</a:t>
            </a:r>
            <a:endParaRPr lang="en-US" sz="3200" b="1" dirty="0"/>
          </a:p>
        </p:txBody>
      </p:sp>
      <p:sp>
        <p:nvSpPr>
          <p:cNvPr id="5" name="Content Placeholder 4">
            <a:extLst>
              <a:ext uri="{FF2B5EF4-FFF2-40B4-BE49-F238E27FC236}">
                <a16:creationId xmlns:a16="http://schemas.microsoft.com/office/drawing/2014/main" id="{CED90B0F-9CFD-47CC-B035-16D178CB7AA6}"/>
              </a:ext>
            </a:extLst>
          </p:cNvPr>
          <p:cNvSpPr>
            <a:spLocks noGrp="1"/>
          </p:cNvSpPr>
          <p:nvPr>
            <p:ph idx="1"/>
          </p:nvPr>
        </p:nvSpPr>
        <p:spPr>
          <a:xfrm>
            <a:off x="457199" y="1295401"/>
            <a:ext cx="8534401" cy="5338764"/>
          </a:xfrm>
        </p:spPr>
        <p:txBody>
          <a:bodyPr/>
          <a:lstStyle/>
          <a:p>
            <a:pPr marL="0" indent="0" algn="just">
              <a:buNone/>
            </a:pPr>
            <a:r>
              <a:rPr lang="ar-EG" dirty="0"/>
              <a:t>تأتي الفكرة الأساسية للتوقيع الرقمي من </a:t>
            </a:r>
            <a:r>
              <a:rPr lang="ar-SA" dirty="0"/>
              <a:t>استخدام </a:t>
            </a:r>
            <a:r>
              <a:rPr lang="ar-EG" dirty="0"/>
              <a:t>التشفير الغير متماثل</a:t>
            </a:r>
            <a:r>
              <a:rPr lang="ar-SA" dirty="0"/>
              <a:t> مع الهاش</a:t>
            </a:r>
            <a:r>
              <a:rPr lang="ar-EG" dirty="0"/>
              <a:t>. فخوارزمية ذات مفتاح عام مثل خوارزمية ريشاد (</a:t>
            </a:r>
            <a:r>
              <a:rPr lang="en-US" dirty="0"/>
              <a:t>RSA</a:t>
            </a:r>
            <a:r>
              <a:rPr lang="ar-EG" dirty="0"/>
              <a:t>) تنتج مفتاحين، واحد خاص وواحد عام. </a:t>
            </a:r>
            <a:endParaRPr lang="ar-SA" dirty="0"/>
          </a:p>
          <a:p>
            <a:pPr algn="just"/>
            <a:r>
              <a:rPr lang="ar-EG" dirty="0"/>
              <a:t>تريد إليسا إرسال بريد إلكتروني لبوب يحتوى على معلومات هامة عن طرح منتج جديد. </a:t>
            </a:r>
            <a:endParaRPr lang="ar-SA" dirty="0"/>
          </a:p>
          <a:p>
            <a:pPr algn="just"/>
            <a:r>
              <a:rPr lang="ar-EG" dirty="0"/>
              <a:t>وتريد إليسا أن تتأكد أن بوب يعرف أن الرسالة هي التي أرسلتها وليست فتاه أخرى، </a:t>
            </a:r>
            <a:endParaRPr lang="ar-SA" dirty="0"/>
          </a:p>
          <a:p>
            <a:pPr algn="just"/>
            <a:r>
              <a:rPr lang="ar-EG" dirty="0"/>
              <a:t>وتريد أيضا أن تتأكد بأن الرسالة وصلت لبوب دون تعديل في الطريق</a:t>
            </a:r>
            <a:endParaRPr lang="ar-SA" dirty="0"/>
          </a:p>
          <a:p>
            <a:pPr marL="0" indent="0" algn="just">
              <a:buNone/>
            </a:pPr>
            <a:r>
              <a:rPr lang="ar-SA" sz="2400" b="1" dirty="0">
                <a:solidFill>
                  <a:srgbClr val="002060"/>
                </a:solidFill>
              </a:rPr>
              <a:t>الخطوات التالية نوضح كيف تقوم اليسا بعمل ذلك.</a:t>
            </a:r>
            <a:endParaRPr lang="en-US" sz="2400" b="1" dirty="0">
              <a:solidFill>
                <a:srgbClr val="002060"/>
              </a:solidFill>
            </a:endParaRPr>
          </a:p>
        </p:txBody>
      </p:sp>
    </p:spTree>
    <p:extLst>
      <p:ext uri="{BB962C8B-B14F-4D97-AF65-F5344CB8AC3E}">
        <p14:creationId xmlns:p14="http://schemas.microsoft.com/office/powerpoint/2010/main" val="4109400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1" cy="1143000"/>
          </a:xfrm>
        </p:spPr>
        <p:txBody>
          <a:bodyPr/>
          <a:lstStyle/>
          <a:p>
            <a:r>
              <a:rPr lang="ar-SA" b="1" dirty="0"/>
              <a:t>كيف يعمل التوقيع الرقمي</a:t>
            </a:r>
            <a:endParaRPr lang="en-US" sz="3200" b="1" dirty="0"/>
          </a:p>
        </p:txBody>
      </p:sp>
      <p:sp>
        <p:nvSpPr>
          <p:cNvPr id="5" name="Content Placeholder 4">
            <a:extLst>
              <a:ext uri="{FF2B5EF4-FFF2-40B4-BE49-F238E27FC236}">
                <a16:creationId xmlns:a16="http://schemas.microsoft.com/office/drawing/2014/main" id="{CED90B0F-9CFD-47CC-B035-16D178CB7AA6}"/>
              </a:ext>
            </a:extLst>
          </p:cNvPr>
          <p:cNvSpPr>
            <a:spLocks noGrp="1"/>
          </p:cNvSpPr>
          <p:nvPr>
            <p:ph idx="1"/>
          </p:nvPr>
        </p:nvSpPr>
        <p:spPr>
          <a:xfrm>
            <a:off x="228599" y="1295401"/>
            <a:ext cx="8763001" cy="1295399"/>
          </a:xfrm>
        </p:spPr>
        <p:txBody>
          <a:bodyPr/>
          <a:lstStyle/>
          <a:p>
            <a:pPr marL="0" indent="0" algn="just">
              <a:buNone/>
            </a:pPr>
            <a:r>
              <a:rPr lang="ar-SA" b="1" dirty="0"/>
              <a:t>مرحلة التوقيع</a:t>
            </a:r>
            <a:r>
              <a:rPr lang="ar-SA" dirty="0"/>
              <a:t>: </a:t>
            </a:r>
            <a:r>
              <a:rPr lang="ar-EG" dirty="0"/>
              <a:t>لعمل ذلك تقوم إليسا بتجهيز الرسالة وتجهيز هاش الرسالة. ثم تقوم بتشفير الهاش مستخدمة مفتاحها الخاص، </a:t>
            </a:r>
            <a:endParaRPr lang="en-US" sz="2400" dirty="0"/>
          </a:p>
        </p:txBody>
      </p:sp>
      <p:pic>
        <p:nvPicPr>
          <p:cNvPr id="3" name="Picture 2">
            <a:extLst>
              <a:ext uri="{FF2B5EF4-FFF2-40B4-BE49-F238E27FC236}">
                <a16:creationId xmlns:a16="http://schemas.microsoft.com/office/drawing/2014/main" id="{0C85B29A-1A30-4E94-887C-90A67407C070}"/>
              </a:ext>
            </a:extLst>
          </p:cNvPr>
          <p:cNvPicPr>
            <a:picLocks noChangeAspect="1"/>
          </p:cNvPicPr>
          <p:nvPr/>
        </p:nvPicPr>
        <p:blipFill>
          <a:blip r:embed="rId3"/>
          <a:stretch>
            <a:fillRect/>
          </a:stretch>
        </p:blipFill>
        <p:spPr>
          <a:xfrm>
            <a:off x="1752600" y="2590800"/>
            <a:ext cx="6029325" cy="3632575"/>
          </a:xfrm>
          <a:prstGeom prst="rect">
            <a:avLst/>
          </a:prstGeom>
        </p:spPr>
      </p:pic>
    </p:spTree>
    <p:extLst>
      <p:ext uri="{BB962C8B-B14F-4D97-AF65-F5344CB8AC3E}">
        <p14:creationId xmlns:p14="http://schemas.microsoft.com/office/powerpoint/2010/main" val="2339003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1" cy="1143000"/>
          </a:xfrm>
        </p:spPr>
        <p:txBody>
          <a:bodyPr/>
          <a:lstStyle/>
          <a:p>
            <a:r>
              <a:rPr lang="ar-SA" b="1" dirty="0"/>
              <a:t>كيف يعمل التوقيع الرقمي</a:t>
            </a:r>
            <a:endParaRPr lang="en-US" sz="3200" b="1" dirty="0"/>
          </a:p>
        </p:txBody>
      </p:sp>
      <p:sp>
        <p:nvSpPr>
          <p:cNvPr id="5" name="Content Placeholder 4">
            <a:extLst>
              <a:ext uri="{FF2B5EF4-FFF2-40B4-BE49-F238E27FC236}">
                <a16:creationId xmlns:a16="http://schemas.microsoft.com/office/drawing/2014/main" id="{CED90B0F-9CFD-47CC-B035-16D178CB7AA6}"/>
              </a:ext>
            </a:extLst>
          </p:cNvPr>
          <p:cNvSpPr>
            <a:spLocks noGrp="1"/>
          </p:cNvSpPr>
          <p:nvPr>
            <p:ph idx="1"/>
          </p:nvPr>
        </p:nvSpPr>
        <p:spPr>
          <a:xfrm>
            <a:off x="228599" y="1295401"/>
            <a:ext cx="8763001" cy="1295399"/>
          </a:xfrm>
        </p:spPr>
        <p:txBody>
          <a:bodyPr/>
          <a:lstStyle/>
          <a:p>
            <a:pPr marL="0" indent="0" algn="just">
              <a:buNone/>
            </a:pPr>
            <a:r>
              <a:rPr lang="ar-SA" b="1" dirty="0"/>
              <a:t>مرحلة ارسال المستند الموقع</a:t>
            </a:r>
            <a:r>
              <a:rPr lang="ar-SA" dirty="0"/>
              <a:t>: </a:t>
            </a:r>
            <a:r>
              <a:rPr lang="ar-EG" dirty="0"/>
              <a:t>تقوم إليسا بتجميع كل من الرسالة و الهاش المشفر ومفتاحها العام لتقوم بتركيب المستند النهائي الموقع. وترسل ذلك المستند لبوب</a:t>
            </a:r>
            <a:r>
              <a:rPr lang="ar-SA" dirty="0"/>
              <a:t>.</a:t>
            </a:r>
            <a:endParaRPr lang="en-US" sz="2400" dirty="0"/>
          </a:p>
        </p:txBody>
      </p:sp>
      <p:pic>
        <p:nvPicPr>
          <p:cNvPr id="6" name="Picture 5">
            <a:extLst>
              <a:ext uri="{FF2B5EF4-FFF2-40B4-BE49-F238E27FC236}">
                <a16:creationId xmlns:a16="http://schemas.microsoft.com/office/drawing/2014/main" id="{A3B60837-CDD7-4E74-BAFE-2D58269A9F2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971800"/>
            <a:ext cx="7162800" cy="3428999"/>
          </a:xfrm>
          <a:prstGeom prst="rect">
            <a:avLst/>
          </a:prstGeom>
          <a:noFill/>
          <a:ln>
            <a:noFill/>
          </a:ln>
        </p:spPr>
      </p:pic>
    </p:spTree>
    <p:extLst>
      <p:ext uri="{BB962C8B-B14F-4D97-AF65-F5344CB8AC3E}">
        <p14:creationId xmlns:p14="http://schemas.microsoft.com/office/powerpoint/2010/main" val="739661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EA4AB2-7C32-479B-9962-AA5ACB3FA585}"/>
              </a:ext>
            </a:extLst>
          </p:cNvPr>
          <p:cNvPicPr>
            <a:picLocks noChangeAspect="1"/>
          </p:cNvPicPr>
          <p:nvPr/>
        </p:nvPicPr>
        <p:blipFill>
          <a:blip r:embed="rId3"/>
          <a:stretch>
            <a:fillRect/>
          </a:stretch>
        </p:blipFill>
        <p:spPr>
          <a:xfrm>
            <a:off x="15766" y="1447800"/>
            <a:ext cx="4714875" cy="4762500"/>
          </a:xfrm>
          <a:prstGeom prst="rect">
            <a:avLst/>
          </a:prstGeom>
        </p:spPr>
      </p:pic>
      <p:sp>
        <p:nvSpPr>
          <p:cNvPr id="2" name="Title 1"/>
          <p:cNvSpPr>
            <a:spLocks noGrp="1"/>
          </p:cNvSpPr>
          <p:nvPr>
            <p:ph type="title"/>
          </p:nvPr>
        </p:nvSpPr>
        <p:spPr>
          <a:xfrm>
            <a:off x="228600" y="76200"/>
            <a:ext cx="8763001" cy="1143000"/>
          </a:xfrm>
        </p:spPr>
        <p:txBody>
          <a:bodyPr/>
          <a:lstStyle/>
          <a:p>
            <a:r>
              <a:rPr lang="ar-SA" b="1" dirty="0"/>
              <a:t>كيف يعمل التوقيع الرقمي</a:t>
            </a:r>
            <a:endParaRPr lang="en-US" sz="3200" b="1" dirty="0"/>
          </a:p>
        </p:txBody>
      </p:sp>
      <p:sp>
        <p:nvSpPr>
          <p:cNvPr id="5" name="Content Placeholder 4">
            <a:extLst>
              <a:ext uri="{FF2B5EF4-FFF2-40B4-BE49-F238E27FC236}">
                <a16:creationId xmlns:a16="http://schemas.microsoft.com/office/drawing/2014/main" id="{CED90B0F-9CFD-47CC-B035-16D178CB7AA6}"/>
              </a:ext>
            </a:extLst>
          </p:cNvPr>
          <p:cNvSpPr>
            <a:spLocks noGrp="1"/>
          </p:cNvSpPr>
          <p:nvPr>
            <p:ph idx="1"/>
          </p:nvPr>
        </p:nvSpPr>
        <p:spPr>
          <a:xfrm>
            <a:off x="4419600" y="1295401"/>
            <a:ext cx="4572000" cy="3505199"/>
          </a:xfrm>
        </p:spPr>
        <p:txBody>
          <a:bodyPr/>
          <a:lstStyle/>
          <a:p>
            <a:pPr marL="0" indent="0" algn="just">
              <a:buNone/>
            </a:pPr>
            <a:r>
              <a:rPr lang="ar-SA" sz="2800" b="1" dirty="0"/>
              <a:t>مرحلة استقبال المستند الموقع</a:t>
            </a:r>
            <a:r>
              <a:rPr lang="ar-SA" sz="2800" dirty="0"/>
              <a:t>: </a:t>
            </a:r>
            <a:r>
              <a:rPr lang="ar-EG" sz="2800" dirty="0"/>
              <a:t>يستقبل بوب الرسالة. وليتأكد من أن الرسالة أتت من إليسا، يقوم بحساب هاش الرسالة (هاش1). ثم يقوم بأخذ هاش الرسالة المشفر والمرسل مع رسالة إليسا ويقوم بفك تشفيره مستخدما المفتاح العام لإليسا (هاش2). ثم يقارن الهاش الذي استقبله من إليسا (هاش2) مع الهاش الذي حسبه هو (هاش1). إذا وجد تطابق يعرف بعدها أن تلك رسالة إليسا وأنها لم يتم التلاعب بالرسالة في الطريق.</a:t>
            </a:r>
            <a:endParaRPr lang="en-US" sz="2000" dirty="0"/>
          </a:p>
        </p:txBody>
      </p:sp>
    </p:spTree>
    <p:extLst>
      <p:ext uri="{BB962C8B-B14F-4D97-AF65-F5344CB8AC3E}">
        <p14:creationId xmlns:p14="http://schemas.microsoft.com/office/powerpoint/2010/main" val="1447880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1" cy="1143000"/>
          </a:xfrm>
        </p:spPr>
        <p:txBody>
          <a:bodyPr/>
          <a:lstStyle/>
          <a:p>
            <a:r>
              <a:rPr lang="ar-SA" b="1" dirty="0"/>
              <a:t>استخدامات التوقيع الرقمي</a:t>
            </a:r>
            <a:endParaRPr lang="en-US" sz="3200" b="1" dirty="0"/>
          </a:p>
        </p:txBody>
      </p:sp>
      <p:sp>
        <p:nvSpPr>
          <p:cNvPr id="5" name="Content Placeholder 4">
            <a:extLst>
              <a:ext uri="{FF2B5EF4-FFF2-40B4-BE49-F238E27FC236}">
                <a16:creationId xmlns:a16="http://schemas.microsoft.com/office/drawing/2014/main" id="{CED90B0F-9CFD-47CC-B035-16D178CB7AA6}"/>
              </a:ext>
            </a:extLst>
          </p:cNvPr>
          <p:cNvSpPr>
            <a:spLocks noGrp="1"/>
          </p:cNvSpPr>
          <p:nvPr>
            <p:ph idx="1"/>
          </p:nvPr>
        </p:nvSpPr>
        <p:spPr>
          <a:xfrm>
            <a:off x="228599" y="1295401"/>
            <a:ext cx="8763001" cy="4724399"/>
          </a:xfrm>
        </p:spPr>
        <p:txBody>
          <a:bodyPr/>
          <a:lstStyle/>
          <a:p>
            <a:pPr marL="0" indent="0" algn="just">
              <a:buNone/>
            </a:pPr>
            <a:r>
              <a:rPr lang="ar-EG" dirty="0"/>
              <a:t>توقيع الهاش بدلا من كامل المستند يعطي كفاءة وتوافق وتماسك لعملية التوقيع</a:t>
            </a:r>
            <a:r>
              <a:rPr lang="ar-SA" dirty="0"/>
              <a:t> التي </a:t>
            </a:r>
            <a:r>
              <a:rPr lang="ar-EG" dirty="0"/>
              <a:t>تتماشي مع كل المتطلبات القانونية والإدارية.</a:t>
            </a:r>
            <a:endParaRPr lang="ar-SA" dirty="0"/>
          </a:p>
          <a:p>
            <a:pPr marL="0" indent="0">
              <a:buNone/>
            </a:pPr>
            <a:r>
              <a:rPr lang="ar-EG" dirty="0"/>
              <a:t>وفيما يلي حالتين لاستخدام التوقيعات الرقمية:</a:t>
            </a:r>
            <a:endParaRPr lang="en-US" dirty="0"/>
          </a:p>
          <a:p>
            <a:pPr lvl="0"/>
            <a:r>
              <a:rPr lang="ar-EG" b="1" u="sng" dirty="0"/>
              <a:t>توقيع البرامج</a:t>
            </a:r>
            <a:r>
              <a:rPr lang="ar-EG" b="1" dirty="0"/>
              <a:t> </a:t>
            </a:r>
            <a:r>
              <a:rPr lang="ar-EG" dirty="0"/>
              <a:t>– ويستخدم في إثبات تماسك الملفات التنفيذية التي يتم تحميلها من موقع بيع تلك الملفات. ويستخدم توقيع البرامج شهادات رقمية موقعة لمصادقة وإثبات هوية الموقع. </a:t>
            </a:r>
            <a:endParaRPr lang="en-US" dirty="0"/>
          </a:p>
          <a:p>
            <a:r>
              <a:rPr lang="ar-EG" b="1" u="sng" dirty="0"/>
              <a:t>الشهادات الرقمية</a:t>
            </a:r>
            <a:r>
              <a:rPr lang="ar-EG" b="1" dirty="0"/>
              <a:t> </a:t>
            </a:r>
            <a:r>
              <a:rPr lang="ar-EG" dirty="0"/>
              <a:t>– وتستخدم في تحديد هوية المؤسسة أو الفرد لمصادقة موقع البيع وإقامة قناة اتصال لتبادل المعلومات المصنفة والسرية.</a:t>
            </a:r>
            <a:endParaRPr lang="en-US" sz="2400" dirty="0"/>
          </a:p>
        </p:txBody>
      </p:sp>
    </p:spTree>
    <p:extLst>
      <p:ext uri="{BB962C8B-B14F-4D97-AF65-F5344CB8AC3E}">
        <p14:creationId xmlns:p14="http://schemas.microsoft.com/office/powerpoint/2010/main" val="938485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1" cy="1143000"/>
          </a:xfrm>
        </p:spPr>
        <p:txBody>
          <a:bodyPr/>
          <a:lstStyle/>
          <a:p>
            <a:r>
              <a:rPr lang="ar-SA" b="1" dirty="0"/>
              <a:t>الشهادات الرقمية</a:t>
            </a:r>
            <a:endParaRPr lang="en-US" sz="3200" b="1" dirty="0"/>
          </a:p>
        </p:txBody>
      </p:sp>
      <p:sp>
        <p:nvSpPr>
          <p:cNvPr id="5" name="Content Placeholder 4">
            <a:extLst>
              <a:ext uri="{FF2B5EF4-FFF2-40B4-BE49-F238E27FC236}">
                <a16:creationId xmlns:a16="http://schemas.microsoft.com/office/drawing/2014/main" id="{CED90B0F-9CFD-47CC-B035-16D178CB7AA6}"/>
              </a:ext>
            </a:extLst>
          </p:cNvPr>
          <p:cNvSpPr>
            <a:spLocks noGrp="1"/>
          </p:cNvSpPr>
          <p:nvPr>
            <p:ph idx="1"/>
          </p:nvPr>
        </p:nvSpPr>
        <p:spPr>
          <a:xfrm>
            <a:off x="228599" y="1295401"/>
            <a:ext cx="8763001" cy="1523999"/>
          </a:xfrm>
        </p:spPr>
        <p:txBody>
          <a:bodyPr/>
          <a:lstStyle/>
          <a:p>
            <a:pPr marL="0" indent="0" algn="just">
              <a:buNone/>
            </a:pPr>
            <a:r>
              <a:rPr lang="ar-EG" sz="2800" dirty="0"/>
              <a:t>الشهادة الرقمية تمثل جواز السفر الإلكتروني. فهي تمكن المستخدم والأجهزة المضيفة والمؤسسات من تبادل المعلومات بطريقة سرية عبر الإنترنت. والمطبوعة كما بالشكل تعرف الفرد باسمه وتعرف سلطة الاعتماد (من اعتمد الشهادة)  وتعرف أيضا فترة صلاحية الشهادة</a:t>
            </a:r>
            <a:r>
              <a:rPr lang="ar-SA" sz="2800" dirty="0"/>
              <a:t>.</a:t>
            </a:r>
            <a:endParaRPr lang="en-US" sz="2000" dirty="0"/>
          </a:p>
        </p:txBody>
      </p:sp>
      <p:graphicFrame>
        <p:nvGraphicFramePr>
          <p:cNvPr id="4" name="Object 3">
            <a:extLst>
              <a:ext uri="{FF2B5EF4-FFF2-40B4-BE49-F238E27FC236}">
                <a16:creationId xmlns:a16="http://schemas.microsoft.com/office/drawing/2014/main" id="{B8A9406F-089C-497F-B40C-0DA6D19465CB}"/>
              </a:ext>
            </a:extLst>
          </p:cNvPr>
          <p:cNvGraphicFramePr>
            <a:graphicFrameLocks noChangeAspect="1"/>
          </p:cNvGraphicFramePr>
          <p:nvPr>
            <p:extLst>
              <p:ext uri="{D42A27DB-BD31-4B8C-83A1-F6EECF244321}">
                <p14:modId xmlns:p14="http://schemas.microsoft.com/office/powerpoint/2010/main" val="1828415418"/>
              </p:ext>
            </p:extLst>
          </p:nvPr>
        </p:nvGraphicFramePr>
        <p:xfrm>
          <a:off x="4809120" y="3124200"/>
          <a:ext cx="4334880" cy="3183650"/>
        </p:xfrm>
        <a:graphic>
          <a:graphicData uri="http://schemas.openxmlformats.org/presentationml/2006/ole">
            <mc:AlternateContent xmlns:mc="http://schemas.openxmlformats.org/markup-compatibility/2006">
              <mc:Choice xmlns:v="urn:schemas-microsoft-com:vml" Requires="v">
                <p:oleObj spid="_x0000_s1043" name="Bitmap Image" r:id="rId4" imgW="5200000" imgH="3828571" progId="Paint.Picture">
                  <p:embed/>
                </p:oleObj>
              </mc:Choice>
              <mc:Fallback>
                <p:oleObj name="Bitmap Image" r:id="rId4" imgW="5200000" imgH="3828571" progId="Paint.Picture">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9120" y="3124200"/>
                        <a:ext cx="4334880" cy="3183650"/>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5B53BD74-3369-452B-8CBF-5D8EE4BB2520}"/>
              </a:ext>
            </a:extLst>
          </p:cNvPr>
          <p:cNvGraphicFramePr>
            <a:graphicFrameLocks noChangeAspect="1"/>
          </p:cNvGraphicFramePr>
          <p:nvPr>
            <p:extLst>
              <p:ext uri="{D42A27DB-BD31-4B8C-83A1-F6EECF244321}">
                <p14:modId xmlns:p14="http://schemas.microsoft.com/office/powerpoint/2010/main" val="3624477167"/>
              </p:ext>
            </p:extLst>
          </p:nvPr>
        </p:nvGraphicFramePr>
        <p:xfrm>
          <a:off x="0" y="3147285"/>
          <a:ext cx="3962400" cy="3186842"/>
        </p:xfrm>
        <a:graphic>
          <a:graphicData uri="http://schemas.openxmlformats.org/presentationml/2006/ole">
            <mc:AlternateContent xmlns:mc="http://schemas.openxmlformats.org/markup-compatibility/2006">
              <mc:Choice xmlns:v="urn:schemas-microsoft-com:vml" Requires="v">
                <p:oleObj spid="_x0000_s1044" name="Bitmap Image" r:id="rId6" imgW="4780952" imgH="3858164" progId="Paint.Picture">
                  <p:embed/>
                </p:oleObj>
              </mc:Choice>
              <mc:Fallback>
                <p:oleObj name="Bitmap Image" r:id="rId6" imgW="4780952" imgH="3858164" progId="Paint.Picture">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147285"/>
                        <a:ext cx="3962400" cy="3186842"/>
                      </a:xfrm>
                      <a:prstGeom prst="rect">
                        <a:avLst/>
                      </a:prstGeom>
                      <a:noFill/>
                    </p:spPr>
                  </p:pic>
                </p:oleObj>
              </mc:Fallback>
            </mc:AlternateContent>
          </a:graphicData>
        </a:graphic>
      </p:graphicFrame>
    </p:spTree>
    <p:extLst>
      <p:ext uri="{BB962C8B-B14F-4D97-AF65-F5344CB8AC3E}">
        <p14:creationId xmlns:p14="http://schemas.microsoft.com/office/powerpoint/2010/main" val="3330262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1" cy="1143000"/>
          </a:xfrm>
        </p:spPr>
        <p:txBody>
          <a:bodyPr/>
          <a:lstStyle/>
          <a:p>
            <a:r>
              <a:rPr lang="ar-SA" b="1" dirty="0"/>
              <a:t>استخدام الشهادات الرقمية</a:t>
            </a:r>
            <a:endParaRPr lang="en-US" sz="3200" b="1" dirty="0"/>
          </a:p>
        </p:txBody>
      </p:sp>
      <p:sp>
        <p:nvSpPr>
          <p:cNvPr id="5" name="Content Placeholder 4">
            <a:extLst>
              <a:ext uri="{FF2B5EF4-FFF2-40B4-BE49-F238E27FC236}">
                <a16:creationId xmlns:a16="http://schemas.microsoft.com/office/drawing/2014/main" id="{CED90B0F-9CFD-47CC-B035-16D178CB7AA6}"/>
              </a:ext>
            </a:extLst>
          </p:cNvPr>
          <p:cNvSpPr>
            <a:spLocks noGrp="1"/>
          </p:cNvSpPr>
          <p:nvPr>
            <p:ph idx="1"/>
          </p:nvPr>
        </p:nvSpPr>
        <p:spPr>
          <a:xfrm>
            <a:off x="228599" y="1295401"/>
            <a:ext cx="8763001" cy="1523999"/>
          </a:xfrm>
        </p:spPr>
        <p:txBody>
          <a:bodyPr/>
          <a:lstStyle/>
          <a:p>
            <a:pPr marL="0" indent="0">
              <a:buNone/>
            </a:pPr>
            <a:r>
              <a:rPr lang="ar-EG" dirty="0"/>
              <a:t>يريد بوب تأكيد طلب شراء مع إليسا. يستخدم خادم الويب الخاص بإليسا الشهادات الرقمية لتأكيد التراسل الآمن. يتم عمل تأكيد طلب الشراء بالخطوات التالية</a:t>
            </a:r>
            <a:r>
              <a:rPr lang="ar-SA" dirty="0"/>
              <a:t>:</a:t>
            </a:r>
            <a:endParaRPr lang="en-US" dirty="0"/>
          </a:p>
        </p:txBody>
      </p:sp>
      <p:pic>
        <p:nvPicPr>
          <p:cNvPr id="3" name="Picture 2">
            <a:extLst>
              <a:ext uri="{FF2B5EF4-FFF2-40B4-BE49-F238E27FC236}">
                <a16:creationId xmlns:a16="http://schemas.microsoft.com/office/drawing/2014/main" id="{7F4BB74B-4408-44B1-9880-9EA62C6F2289}"/>
              </a:ext>
            </a:extLst>
          </p:cNvPr>
          <p:cNvPicPr>
            <a:picLocks noChangeAspect="1"/>
          </p:cNvPicPr>
          <p:nvPr/>
        </p:nvPicPr>
        <p:blipFill>
          <a:blip r:embed="rId3"/>
          <a:stretch>
            <a:fillRect/>
          </a:stretch>
        </p:blipFill>
        <p:spPr>
          <a:xfrm>
            <a:off x="990600" y="2819400"/>
            <a:ext cx="7503591" cy="3324003"/>
          </a:xfrm>
          <a:prstGeom prst="rect">
            <a:avLst/>
          </a:prstGeom>
        </p:spPr>
      </p:pic>
    </p:spTree>
    <p:extLst>
      <p:ext uri="{BB962C8B-B14F-4D97-AF65-F5344CB8AC3E}">
        <p14:creationId xmlns:p14="http://schemas.microsoft.com/office/powerpoint/2010/main" val="3963590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1" cy="1143000"/>
          </a:xfrm>
        </p:spPr>
        <p:txBody>
          <a:bodyPr/>
          <a:lstStyle/>
          <a:p>
            <a:r>
              <a:rPr lang="ar-SA" b="1" dirty="0"/>
              <a:t>استخدام الشهادات الرقمية</a:t>
            </a:r>
            <a:endParaRPr lang="en-US" sz="3200" b="1" dirty="0"/>
          </a:p>
        </p:txBody>
      </p:sp>
      <p:sp>
        <p:nvSpPr>
          <p:cNvPr id="5" name="Content Placeholder 4">
            <a:extLst>
              <a:ext uri="{FF2B5EF4-FFF2-40B4-BE49-F238E27FC236}">
                <a16:creationId xmlns:a16="http://schemas.microsoft.com/office/drawing/2014/main" id="{CED90B0F-9CFD-47CC-B035-16D178CB7AA6}"/>
              </a:ext>
            </a:extLst>
          </p:cNvPr>
          <p:cNvSpPr>
            <a:spLocks noGrp="1"/>
          </p:cNvSpPr>
          <p:nvPr>
            <p:ph idx="1"/>
          </p:nvPr>
        </p:nvSpPr>
        <p:spPr>
          <a:xfrm>
            <a:off x="228599" y="1295401"/>
            <a:ext cx="8763001" cy="4800599"/>
          </a:xfrm>
        </p:spPr>
        <p:txBody>
          <a:bodyPr/>
          <a:lstStyle/>
          <a:p>
            <a:pPr marL="514350" indent="-514350" algn="just">
              <a:buFont typeface="+mj-lt"/>
              <a:buAutoNum type="arabicPeriod"/>
            </a:pPr>
            <a:r>
              <a:rPr lang="ar-EG" sz="3600" dirty="0"/>
              <a:t>يقوم بوب بتصفح الموقع الإلكتروني لإليسا. والمتصفح عند بوب يخبر بوب بأن الاتصال آمن عن طريق عرض رمز قفل في شريط الحالة الأمنية. </a:t>
            </a:r>
          </a:p>
          <a:p>
            <a:pPr marL="514350" indent="-514350">
              <a:buFont typeface="+mj-lt"/>
              <a:buAutoNum type="arabicPeriod"/>
            </a:pPr>
            <a:r>
              <a:rPr lang="ar-SA" sz="3600" dirty="0"/>
              <a:t>ي</a:t>
            </a:r>
            <a:r>
              <a:rPr lang="ar-EG" sz="3600" dirty="0"/>
              <a:t>رسل خادم ويب إليسا شهادة رقمية لمتصفح بوب.</a:t>
            </a:r>
          </a:p>
          <a:p>
            <a:pPr marL="514350" indent="-514350">
              <a:buFont typeface="+mj-lt"/>
              <a:buAutoNum type="arabicPeriod"/>
            </a:pPr>
            <a:r>
              <a:rPr lang="ar-EG" sz="3600" dirty="0"/>
              <a:t>يقوم متصفح بوب بفحص الشهادة المخزنة في إعدادات المتصفح. والشهادات الموثوق فيها فقط هي التي تسمح لعملية الاتصال أن تكتمل. </a:t>
            </a:r>
          </a:p>
        </p:txBody>
      </p:sp>
    </p:spTree>
    <p:extLst>
      <p:ext uri="{BB962C8B-B14F-4D97-AF65-F5344CB8AC3E}">
        <p14:creationId xmlns:p14="http://schemas.microsoft.com/office/powerpoint/2010/main" val="3219463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1" cy="1143000"/>
          </a:xfrm>
        </p:spPr>
        <p:txBody>
          <a:bodyPr/>
          <a:lstStyle/>
          <a:p>
            <a:r>
              <a:rPr lang="ar-SA" b="1" dirty="0"/>
              <a:t>استخدام الشهادات الرقمية</a:t>
            </a:r>
            <a:endParaRPr lang="en-US" sz="3200" b="1" dirty="0"/>
          </a:p>
        </p:txBody>
      </p:sp>
      <p:sp>
        <p:nvSpPr>
          <p:cNvPr id="5" name="Content Placeholder 4">
            <a:extLst>
              <a:ext uri="{FF2B5EF4-FFF2-40B4-BE49-F238E27FC236}">
                <a16:creationId xmlns:a16="http://schemas.microsoft.com/office/drawing/2014/main" id="{CED90B0F-9CFD-47CC-B035-16D178CB7AA6}"/>
              </a:ext>
            </a:extLst>
          </p:cNvPr>
          <p:cNvSpPr>
            <a:spLocks noGrp="1"/>
          </p:cNvSpPr>
          <p:nvPr>
            <p:ph idx="1"/>
          </p:nvPr>
        </p:nvSpPr>
        <p:spPr>
          <a:xfrm>
            <a:off x="228599" y="1295401"/>
            <a:ext cx="8763001" cy="4800599"/>
          </a:xfrm>
        </p:spPr>
        <p:txBody>
          <a:bodyPr/>
          <a:lstStyle/>
          <a:p>
            <a:pPr marL="514350" lvl="0" indent="-514350">
              <a:buFont typeface="+mj-lt"/>
              <a:buAutoNum type="arabicPeriod" startAt="4"/>
            </a:pPr>
            <a:r>
              <a:rPr lang="ar-EG" sz="3600" dirty="0"/>
              <a:t>لا يزال بوب محتاجا للمصادقة فيعطي كلمة مرور. وفي هذه الحالة يتم عمل جلسة سرية في الخلفية بين حاسب بوب وخادم ويب إليسا. </a:t>
            </a:r>
            <a:endParaRPr lang="en-US" sz="3600" dirty="0"/>
          </a:p>
          <a:p>
            <a:pPr marL="514350" lvl="0" indent="-514350">
              <a:buFont typeface="+mj-lt"/>
              <a:buAutoNum type="arabicPeriod" startAt="4"/>
            </a:pPr>
            <a:r>
              <a:rPr lang="ar-EG" sz="3600" dirty="0"/>
              <a:t>يقوم متصفح بوب بخلق مفتاح جلسة فريد لمرة-واحدة.</a:t>
            </a:r>
            <a:endParaRPr lang="en-US" sz="3600" dirty="0"/>
          </a:p>
          <a:p>
            <a:pPr marL="514350" lvl="0" indent="-514350">
              <a:buFont typeface="+mj-lt"/>
              <a:buAutoNum type="arabicPeriod" startAt="4"/>
            </a:pPr>
            <a:r>
              <a:rPr lang="ar-SA" sz="3600" dirty="0"/>
              <a:t>ي</a:t>
            </a:r>
            <a:r>
              <a:rPr lang="ar-EG" sz="3600" dirty="0"/>
              <a:t>ستخدم متصفح بوب المفتاح العام الخاص بخادم الويب والموجود على شهادة الخادم الرقمية لتشفير الجلسة. ونتيجة لذلك نجد أن خادم إليسا هو الوحيد الذي يستطيع قراءة المعاملة التي أرسلها متصفح بوب. </a:t>
            </a:r>
            <a:endParaRPr lang="en-US" sz="3600" dirty="0"/>
          </a:p>
        </p:txBody>
      </p:sp>
    </p:spTree>
    <p:extLst>
      <p:ext uri="{BB962C8B-B14F-4D97-AF65-F5344CB8AC3E}">
        <p14:creationId xmlns:p14="http://schemas.microsoft.com/office/powerpoint/2010/main" val="2284186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6EC0DDF-0C19-4296-AB49-60B8A35C36DF}"/>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6634" y="1752600"/>
            <a:ext cx="5562600" cy="4343400"/>
          </a:xfrm>
          <a:prstGeom prst="rect">
            <a:avLst/>
          </a:prstGeom>
          <a:noFill/>
          <a:ln>
            <a:noFill/>
          </a:ln>
        </p:spPr>
      </p:pic>
      <p:sp>
        <p:nvSpPr>
          <p:cNvPr id="2" name="Title 1"/>
          <p:cNvSpPr>
            <a:spLocks noGrp="1"/>
          </p:cNvSpPr>
          <p:nvPr>
            <p:ph type="title"/>
          </p:nvPr>
        </p:nvSpPr>
        <p:spPr>
          <a:xfrm>
            <a:off x="228600" y="76200"/>
            <a:ext cx="8763001" cy="1143000"/>
          </a:xfrm>
        </p:spPr>
        <p:txBody>
          <a:bodyPr/>
          <a:lstStyle/>
          <a:p>
            <a:r>
              <a:rPr lang="ar-SA" b="1" dirty="0"/>
              <a:t>سلطة إصدار الشهادات الرقمية </a:t>
            </a:r>
            <a:r>
              <a:rPr lang="en-US" b="1" dirty="0"/>
              <a:t>CA</a:t>
            </a:r>
            <a:endParaRPr lang="en-US" sz="3200" b="1" dirty="0"/>
          </a:p>
        </p:txBody>
      </p:sp>
      <p:sp>
        <p:nvSpPr>
          <p:cNvPr id="6" name="Content Placeholder 4">
            <a:extLst>
              <a:ext uri="{FF2B5EF4-FFF2-40B4-BE49-F238E27FC236}">
                <a16:creationId xmlns:a16="http://schemas.microsoft.com/office/drawing/2014/main" id="{D0CEEF6F-4225-41BF-9A3E-94B233BFBA17}"/>
              </a:ext>
            </a:extLst>
          </p:cNvPr>
          <p:cNvSpPr txBox="1">
            <a:spLocks/>
          </p:cNvSpPr>
          <p:nvPr/>
        </p:nvSpPr>
        <p:spPr bwMode="auto">
          <a:xfrm>
            <a:off x="5105400" y="1295401"/>
            <a:ext cx="3886200" cy="480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lvl1pPr marL="342882" indent="-342882" algn="r" rtl="1"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12" indent="-285736" algn="r" rtl="1"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2942" indent="-228588" algn="r" rtl="1"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118" indent="-228588" algn="r" rtl="1"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295" indent="-228588" algn="r" rtl="1"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47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48"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5"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ar-EG" dirty="0"/>
              <a:t>سلطة إصدار الشهادة (</a:t>
            </a:r>
            <a:r>
              <a:rPr lang="en-US" dirty="0"/>
              <a:t>CA</a:t>
            </a:r>
            <a:r>
              <a:rPr lang="ar-EG" dirty="0"/>
              <a:t>) تعمل بنفس المبدأ الذي تعمل به إدارة المرور. حيث تقوم السلطة بإصدار شهادات رقمية والتي تصادق هوية الشركات والمستخدمين. وهذه الشهادات تقوم بتوقيع الرسائل للتأكد من أنه لا أحد قد عبث بمحتوى الرسالة أثناء نقلها.</a:t>
            </a:r>
            <a:endParaRPr lang="en-US" dirty="0"/>
          </a:p>
        </p:txBody>
      </p:sp>
    </p:spTree>
    <p:extLst>
      <p:ext uri="{BB962C8B-B14F-4D97-AF65-F5344CB8AC3E}">
        <p14:creationId xmlns:p14="http://schemas.microsoft.com/office/powerpoint/2010/main" val="2181963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b="1" dirty="0"/>
              <a:t>ما هو الهاش</a:t>
            </a:r>
            <a:endParaRPr lang="en-US" b="1" dirty="0"/>
          </a:p>
        </p:txBody>
      </p:sp>
      <p:sp>
        <p:nvSpPr>
          <p:cNvPr id="3" name="Content Placeholder 2"/>
          <p:cNvSpPr>
            <a:spLocks noGrp="1"/>
          </p:cNvSpPr>
          <p:nvPr>
            <p:ph idx="1"/>
          </p:nvPr>
        </p:nvSpPr>
        <p:spPr>
          <a:xfrm>
            <a:off x="457200" y="1295401"/>
            <a:ext cx="8229600" cy="4952999"/>
          </a:xfrm>
        </p:spPr>
        <p:txBody>
          <a:bodyPr/>
          <a:lstStyle/>
          <a:p>
            <a:r>
              <a:rPr lang="ar-EG" sz="2800" b="1" dirty="0"/>
              <a:t>الهاش</a:t>
            </a:r>
            <a:r>
              <a:rPr lang="ar-EG" sz="2800" dirty="0"/>
              <a:t> هي أداة لتحقيق تماسك البيانات بأخذ البيانات الثنائية (الرسالة) ثم إنتاج قيمة للرسالة بطول ثابت، </a:t>
            </a:r>
          </a:p>
          <a:p>
            <a:r>
              <a:rPr lang="ar-EG" sz="2800" dirty="0"/>
              <a:t>هذه القيمة تسمى (</a:t>
            </a:r>
            <a:r>
              <a:rPr lang="ar-EG" sz="2800" b="1" dirty="0"/>
              <a:t>الهاش كود</a:t>
            </a:r>
            <a:r>
              <a:rPr lang="ar-EG" sz="2800" dirty="0"/>
              <a:t>) أو ملخص الرسالة.</a:t>
            </a:r>
          </a:p>
          <a:p>
            <a:r>
              <a:rPr lang="ar-EG" sz="2800" dirty="0"/>
              <a:t>إذا تم تطبيق الهاش على كلمة المرور </a:t>
            </a:r>
            <a:r>
              <a:rPr lang="ar-EG" sz="2800" b="1" dirty="0"/>
              <a:t>بدالة هاش </a:t>
            </a:r>
            <a:r>
              <a:rPr lang="ar-EG" sz="2800" dirty="0"/>
              <a:t>معينة أكثر من مرة فإن الناتج دائما يكون نفس ملخص الرسالة.</a:t>
            </a:r>
          </a:p>
          <a:p>
            <a:r>
              <a:rPr lang="ar-EG" sz="2800" dirty="0"/>
              <a:t>ودوال الهاش لها اتجاه واحد لسببين، </a:t>
            </a:r>
            <a:r>
              <a:rPr lang="ar-EG" sz="2800" b="1" dirty="0"/>
              <a:t>الأول</a:t>
            </a:r>
            <a:r>
              <a:rPr lang="ar-EG" sz="2800" dirty="0"/>
              <a:t> أنه لا يمكن استرجاع النص الصريح من قيمة الهاش. </a:t>
            </a:r>
            <a:r>
              <a:rPr lang="ar-EG" sz="2800" b="1" dirty="0"/>
              <a:t>والثاني</a:t>
            </a:r>
            <a:r>
              <a:rPr lang="ar-EG" sz="2800" dirty="0"/>
              <a:t> أنه من المستحيل أن تكون قيمة الهاش هي نفسها لمجموعتين مختلفتين من البيانات. </a:t>
            </a:r>
            <a:endParaRPr lang="en-US" sz="2000" dirty="0"/>
          </a:p>
        </p:txBody>
      </p:sp>
      <p:pic>
        <p:nvPicPr>
          <p:cNvPr id="4" name="Picture 3">
            <a:extLst>
              <a:ext uri="{FF2B5EF4-FFF2-40B4-BE49-F238E27FC236}">
                <a16:creationId xmlns:a16="http://schemas.microsoft.com/office/drawing/2014/main" id="{D7B878DF-F64E-47EC-BC9D-57C7997C7537}"/>
              </a:ext>
            </a:extLst>
          </p:cNvPr>
          <p:cNvPicPr>
            <a:picLocks noChangeAspect="1"/>
          </p:cNvPicPr>
          <p:nvPr/>
        </p:nvPicPr>
        <p:blipFill>
          <a:blip r:embed="rId3"/>
          <a:stretch>
            <a:fillRect/>
          </a:stretch>
        </p:blipFill>
        <p:spPr>
          <a:xfrm>
            <a:off x="1524000" y="5077954"/>
            <a:ext cx="6381934" cy="1246647"/>
          </a:xfrm>
          <a:prstGeom prst="rect">
            <a:avLst/>
          </a:prstGeom>
        </p:spPr>
      </p:pic>
    </p:spTree>
    <p:extLst>
      <p:ext uri="{BB962C8B-B14F-4D97-AF65-F5344CB8AC3E}">
        <p14:creationId xmlns:p14="http://schemas.microsoft.com/office/powerpoint/2010/main" val="3706649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F3206E0-63F6-429F-A500-C8639439769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16422"/>
            <a:ext cx="3153670" cy="4800599"/>
          </a:xfrm>
          <a:prstGeom prst="rect">
            <a:avLst/>
          </a:prstGeom>
          <a:noFill/>
          <a:ln>
            <a:noFill/>
          </a:ln>
        </p:spPr>
      </p:pic>
      <p:sp>
        <p:nvSpPr>
          <p:cNvPr id="2" name="Title 1"/>
          <p:cNvSpPr>
            <a:spLocks noGrp="1"/>
          </p:cNvSpPr>
          <p:nvPr>
            <p:ph type="title"/>
          </p:nvPr>
        </p:nvSpPr>
        <p:spPr>
          <a:xfrm>
            <a:off x="228600" y="76200"/>
            <a:ext cx="8763001" cy="1143000"/>
          </a:xfrm>
        </p:spPr>
        <p:txBody>
          <a:bodyPr/>
          <a:lstStyle/>
          <a:p>
            <a:r>
              <a:rPr lang="ar-SA" b="1" dirty="0"/>
              <a:t>سلطة إصدار الشهادات الرقمية </a:t>
            </a:r>
            <a:r>
              <a:rPr lang="en-US" b="1" dirty="0"/>
              <a:t>CA</a:t>
            </a:r>
            <a:endParaRPr lang="en-US" sz="3200" b="1" dirty="0"/>
          </a:p>
        </p:txBody>
      </p:sp>
      <p:sp>
        <p:nvSpPr>
          <p:cNvPr id="6" name="Content Placeholder 4">
            <a:extLst>
              <a:ext uri="{FF2B5EF4-FFF2-40B4-BE49-F238E27FC236}">
                <a16:creationId xmlns:a16="http://schemas.microsoft.com/office/drawing/2014/main" id="{D0CEEF6F-4225-41BF-9A3E-94B233BFBA17}"/>
              </a:ext>
            </a:extLst>
          </p:cNvPr>
          <p:cNvSpPr txBox="1">
            <a:spLocks/>
          </p:cNvSpPr>
          <p:nvPr/>
        </p:nvSpPr>
        <p:spPr bwMode="auto">
          <a:xfrm>
            <a:off x="3124200" y="1295401"/>
            <a:ext cx="5867400" cy="480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lvl1pPr marL="342882" indent="-342882" algn="r" rtl="1"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12" indent="-285736" algn="r" rtl="1"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2942" indent="-228588" algn="r" rtl="1"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118" indent="-228588" algn="r" rtl="1"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295" indent="-228588" algn="r" rtl="1"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47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48"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5"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ar-EG" sz="2800" dirty="0"/>
              <a:t>يحصل الفرد على الشهادة والمفتاح العام من سلطة إصدار تجارية. </a:t>
            </a:r>
            <a:endParaRPr lang="en-US" sz="2800" dirty="0"/>
          </a:p>
          <a:p>
            <a:pPr marL="0" indent="0">
              <a:buNone/>
            </a:pPr>
            <a:r>
              <a:rPr lang="ar-EG" sz="2800" dirty="0"/>
              <a:t>والشهادة تنتمي لسلسة من الشهادات تسمى سلسلة الثقة.</a:t>
            </a:r>
            <a:endParaRPr lang="en-US" sz="2800" dirty="0"/>
          </a:p>
          <a:p>
            <a:pPr marL="0" indent="0">
              <a:buNone/>
            </a:pPr>
            <a:r>
              <a:rPr lang="ar-EG" sz="2800" dirty="0"/>
              <a:t> عدد الشهادات في سلسلة الثقة يعتمد على التركيب الهرمي لسلطة الإصدار (</a:t>
            </a:r>
            <a:r>
              <a:rPr lang="en-US" sz="2800" dirty="0"/>
              <a:t>CA</a:t>
            </a:r>
            <a:r>
              <a:rPr lang="ar-EG" sz="2800" dirty="0"/>
              <a:t>). يعطي الشكل التالي معلومات عن سلسلة الشهادات في مستويين فقط</a:t>
            </a:r>
            <a:endParaRPr lang="en-US" sz="2800" dirty="0"/>
          </a:p>
          <a:p>
            <a:pPr marL="0" indent="0">
              <a:buNone/>
            </a:pPr>
            <a:r>
              <a:rPr lang="ar-EG" sz="2800" dirty="0"/>
              <a:t>يوجد في العادة جهازين لسلطة الإصدار جهاز جذعي متصل وجهاز تابع منفصل. والسبب في اتخاذ التركيب يسهل عملية التعافي في حالة الاختراق</a:t>
            </a:r>
            <a:endParaRPr lang="en-US" sz="2400" dirty="0"/>
          </a:p>
        </p:txBody>
      </p:sp>
    </p:spTree>
    <p:extLst>
      <p:ext uri="{BB962C8B-B14F-4D97-AF65-F5344CB8AC3E}">
        <p14:creationId xmlns:p14="http://schemas.microsoft.com/office/powerpoint/2010/main" val="1596689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SA" sz="4000" dirty="0">
                <a:latin typeface="Arial" charset="0"/>
              </a:rPr>
              <a:t>تمرين عملي: الشهادات الرقمية وسلطة الإصدار</a:t>
            </a:r>
            <a:endParaRPr lang="en-US" sz="4000" dirty="0">
              <a:latin typeface="Arial" charset="0"/>
            </a:endParaRPr>
          </a:p>
        </p:txBody>
      </p:sp>
      <p:sp>
        <p:nvSpPr>
          <p:cNvPr id="2" name="Rectangle 1">
            <a:extLst>
              <a:ext uri="{FF2B5EF4-FFF2-40B4-BE49-F238E27FC236}">
                <a16:creationId xmlns:a16="http://schemas.microsoft.com/office/drawing/2014/main" id="{FE699472-F3EC-4B81-8CD9-90C5F80DDC14}"/>
              </a:ext>
            </a:extLst>
          </p:cNvPr>
          <p:cNvSpPr/>
          <p:nvPr/>
        </p:nvSpPr>
        <p:spPr>
          <a:xfrm>
            <a:off x="-1" y="1656195"/>
            <a:ext cx="9143999" cy="4524315"/>
          </a:xfrm>
          <a:prstGeom prst="rect">
            <a:avLst/>
          </a:prstGeom>
        </p:spPr>
        <p:txBody>
          <a:bodyPr wrap="square">
            <a:spAutoFit/>
          </a:bodyPr>
          <a:lstStyle/>
          <a:p>
            <a:r>
              <a:rPr lang="en-US" sz="1600" b="1" dirty="0"/>
              <a:t>Part 1: Certificates Trusted by Your Browser, </a:t>
            </a:r>
            <a:r>
              <a:rPr lang="en-US" sz="1600" dirty="0"/>
              <a:t>Display the Root Certificates in Chrome</a:t>
            </a:r>
            <a:endParaRPr lang="en-US" sz="1600" b="1" dirty="0"/>
          </a:p>
          <a:p>
            <a:pPr marL="285750" indent="-285750">
              <a:buFont typeface="Arial" panose="020B0604020202020204" pitchFamily="34" charset="0"/>
              <a:buChar char="•"/>
            </a:pPr>
            <a:r>
              <a:rPr lang="en-US" sz="1600" dirty="0"/>
              <a:t>Click Settings and then click Show advanced Settings. </a:t>
            </a:r>
          </a:p>
          <a:p>
            <a:pPr marL="285750" indent="-285750">
              <a:buFont typeface="Arial" panose="020B0604020202020204" pitchFamily="34" charset="0"/>
              <a:buChar char="•"/>
            </a:pPr>
            <a:r>
              <a:rPr lang="en-US" sz="1600" dirty="0"/>
              <a:t>Scroll down the page and click the Manage certificates… button, under the HTTPS/SSL section.</a:t>
            </a:r>
          </a:p>
          <a:p>
            <a:r>
              <a:rPr lang="en-US" sz="1600" b="1" dirty="0"/>
              <a:t>Part 2: Checking for Man-In-Middle</a:t>
            </a:r>
          </a:p>
          <a:p>
            <a:r>
              <a:rPr lang="en-US" sz="1600" dirty="0"/>
              <a:t>Bad scenario can happen like the following:</a:t>
            </a:r>
          </a:p>
          <a:p>
            <a:pPr marL="285750" indent="-285750">
              <a:buFont typeface="Arial" panose="020B0604020202020204" pitchFamily="34" charset="0"/>
              <a:buChar char="•"/>
            </a:pPr>
            <a:r>
              <a:rPr lang="en-US" sz="1600" dirty="0"/>
              <a:t>IT department in the company add falsified info for CA related to https proxy, in addition to currently installed trusted CA’s on the user’s machine. </a:t>
            </a:r>
          </a:p>
          <a:p>
            <a:pPr marL="285750" indent="-285750">
              <a:buFont typeface="Arial" panose="020B0604020202020204" pitchFamily="34" charset="0"/>
              <a:buChar char="•"/>
            </a:pPr>
            <a:r>
              <a:rPr lang="en-US" sz="1600" dirty="0"/>
              <a:t>Https proxy is controlled by the IT department.</a:t>
            </a:r>
          </a:p>
          <a:p>
            <a:pPr marL="285750" indent="-285750">
              <a:buFont typeface="Arial" panose="020B0604020202020204" pitchFamily="34" charset="0"/>
              <a:buChar char="•"/>
            </a:pPr>
            <a:r>
              <a:rPr lang="en-US" sz="1600" dirty="0"/>
              <a:t>User’s machine wants to login to website H, it must go through the https proxy, https proxy say that “I’m H”, https proxy impersonates website H, and make man-in-middle attack. </a:t>
            </a:r>
          </a:p>
          <a:p>
            <a:r>
              <a:rPr lang="en-US" sz="1600" dirty="0"/>
              <a:t>Step 1: Gathering the correct and unmodified certificate fingerprint.(</a:t>
            </a:r>
            <a:r>
              <a:rPr lang="en-US" sz="1600" dirty="0" err="1"/>
              <a:t>linkedin</a:t>
            </a:r>
            <a:r>
              <a:rPr lang="en-US" sz="1600" dirty="0"/>
              <a:t> website)</a:t>
            </a:r>
          </a:p>
          <a:p>
            <a:pPr marL="285750" indent="-285750">
              <a:buFont typeface="Arial" panose="020B0604020202020204" pitchFamily="34" charset="0"/>
              <a:buChar char="•"/>
            </a:pPr>
            <a:r>
              <a:rPr lang="en-US" sz="1600" dirty="0"/>
              <a:t>Login to </a:t>
            </a:r>
            <a:r>
              <a:rPr lang="en-US" sz="1600" dirty="0">
                <a:hlinkClick r:id="rId3"/>
              </a:rPr>
              <a:t>https://www.grc.com/fingerprints.htm</a:t>
            </a:r>
            <a:r>
              <a:rPr lang="en-US" sz="1600" dirty="0"/>
              <a:t> and keep the </a:t>
            </a:r>
            <a:r>
              <a:rPr lang="en-US" sz="1600" dirty="0" err="1"/>
              <a:t>linkedin</a:t>
            </a:r>
            <a:r>
              <a:rPr lang="en-US" sz="1600" dirty="0"/>
              <a:t> fingerprint,</a:t>
            </a:r>
          </a:p>
          <a:p>
            <a:pPr marL="285750" indent="-285750">
              <a:buFont typeface="Arial" panose="020B0604020202020204" pitchFamily="34" charset="0"/>
              <a:buChar char="•"/>
            </a:pPr>
            <a:r>
              <a:rPr lang="en-US" sz="1600" dirty="0"/>
              <a:t>Open your browser and enter </a:t>
            </a:r>
            <a:r>
              <a:rPr lang="en-US" sz="1600" dirty="0">
                <a:hlinkClick r:id="rId4"/>
              </a:rPr>
              <a:t>www.linkedin.com</a:t>
            </a:r>
            <a:r>
              <a:rPr lang="en-US" sz="1600" dirty="0"/>
              <a:t> to surf </a:t>
            </a:r>
            <a:r>
              <a:rPr lang="en-US" sz="1600" dirty="0" err="1"/>
              <a:t>linkedin</a:t>
            </a:r>
            <a:r>
              <a:rPr lang="en-US" sz="1600" dirty="0"/>
              <a:t> website. </a:t>
            </a:r>
          </a:p>
          <a:p>
            <a:pPr marL="285750" indent="-285750">
              <a:buFont typeface="Arial" panose="020B0604020202020204" pitchFamily="34" charset="0"/>
              <a:buChar char="•"/>
            </a:pPr>
            <a:r>
              <a:rPr lang="en-US" sz="1600" dirty="0"/>
              <a:t>Click the small “lock” icon beside the website </a:t>
            </a:r>
            <a:r>
              <a:rPr lang="en-US" sz="1600" dirty="0" err="1"/>
              <a:t>url</a:t>
            </a:r>
            <a:r>
              <a:rPr lang="en-US" sz="1600" dirty="0"/>
              <a:t>, then click certificate-&gt; details then scroll down to thumbprint, </a:t>
            </a:r>
          </a:p>
          <a:p>
            <a:pPr marL="285750" indent="-285750">
              <a:buFont typeface="Arial" panose="020B0604020202020204" pitchFamily="34" charset="0"/>
              <a:buChar char="•"/>
            </a:pPr>
            <a:r>
              <a:rPr lang="en-US" sz="1600" dirty="0"/>
              <a:t>Compare the thumbprint with the one obtained from the above first step (</a:t>
            </a:r>
            <a:r>
              <a:rPr lang="en-US" sz="1600" dirty="0" err="1"/>
              <a:t>grc</a:t>
            </a:r>
            <a:r>
              <a:rPr lang="en-US" sz="1600" dirty="0"/>
              <a:t> website). If they match, then you are on the real website and there is no man-in-middle attack.</a:t>
            </a:r>
          </a:p>
          <a:p>
            <a:endParaRPr lang="en-US" sz="1600" dirty="0"/>
          </a:p>
        </p:txBody>
      </p:sp>
      <p:pic>
        <p:nvPicPr>
          <p:cNvPr id="4" name="Picture 6">
            <a:extLst>
              <a:ext uri="{FF2B5EF4-FFF2-40B4-BE49-F238E27FC236}">
                <a16:creationId xmlns:a16="http://schemas.microsoft.com/office/drawing/2014/main" id="{59321BB9-A5CE-4129-A061-DD7CA7D9F4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414" y="187010"/>
            <a:ext cx="838200" cy="92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7621929"/>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590800"/>
            <a:ext cx="7239000" cy="1143000"/>
          </a:xfrm>
        </p:spPr>
        <p:txBody>
          <a:bodyPr/>
          <a:lstStyle/>
          <a:p>
            <a:pPr algn="ctr" rtl="1"/>
            <a:r>
              <a:rPr lang="ar-EG" sz="7200" dirty="0"/>
              <a:t>الأسئلة </a:t>
            </a:r>
            <a:endParaRPr lang="en-US" sz="7200" dirty="0"/>
          </a:p>
        </p:txBody>
      </p:sp>
      <p:pic>
        <p:nvPicPr>
          <p:cNvPr id="7" name="Picture 6"/>
          <p:cNvPicPr>
            <a:picLocks noChangeAspect="1"/>
          </p:cNvPicPr>
          <p:nvPr/>
        </p:nvPicPr>
        <p:blipFill>
          <a:blip r:embed="rId3"/>
          <a:stretch>
            <a:fillRect/>
          </a:stretch>
        </p:blipFill>
        <p:spPr>
          <a:xfrm>
            <a:off x="7164288" y="16354"/>
            <a:ext cx="1934987" cy="1447800"/>
          </a:xfrm>
          <a:prstGeom prst="rect">
            <a:avLst/>
          </a:prstGeom>
          <a:effectLst>
            <a:softEdge rad="254000"/>
          </a:effectLst>
        </p:spPr>
      </p:pic>
      <p:sp>
        <p:nvSpPr>
          <p:cNvPr id="4" name="Slide Number Placeholder 3"/>
          <p:cNvSpPr>
            <a:spLocks noGrp="1"/>
          </p:cNvSpPr>
          <p:nvPr>
            <p:ph type="sldNum" sz="quarter" idx="11"/>
          </p:nvPr>
        </p:nvSpPr>
        <p:spPr/>
        <p:txBody>
          <a:bodyPr/>
          <a:lstStyle/>
          <a:p>
            <a:fld id="{5F36C9FC-DA22-1F47-8722-58727A1D436E}" type="slidenum">
              <a:rPr lang="en-US" smtClean="0"/>
              <a:pPr/>
              <a:t>32</a:t>
            </a:fld>
            <a:endParaRPr lang="en-US" dirty="0"/>
          </a:p>
        </p:txBody>
      </p:sp>
    </p:spTree>
    <p:extLst>
      <p:ext uri="{BB962C8B-B14F-4D97-AF65-F5344CB8AC3E}">
        <p14:creationId xmlns:p14="http://schemas.microsoft.com/office/powerpoint/2010/main" val="2950025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b="1" dirty="0"/>
              <a:t>خصائص الهاش</a:t>
            </a:r>
            <a:endParaRPr lang="en-US" b="1" dirty="0"/>
          </a:p>
        </p:txBody>
      </p:sp>
      <p:sp>
        <p:nvSpPr>
          <p:cNvPr id="3" name="Content Placeholder 2"/>
          <p:cNvSpPr>
            <a:spLocks noGrp="1"/>
          </p:cNvSpPr>
          <p:nvPr>
            <p:ph idx="1"/>
          </p:nvPr>
        </p:nvSpPr>
        <p:spPr>
          <a:xfrm>
            <a:off x="2971800" y="1295401"/>
            <a:ext cx="5715000" cy="4952999"/>
          </a:xfrm>
        </p:spPr>
        <p:txBody>
          <a:bodyPr/>
          <a:lstStyle/>
          <a:p>
            <a:pPr marL="0" indent="0" algn="just">
              <a:buNone/>
            </a:pPr>
            <a:r>
              <a:rPr lang="ar-EG" sz="2800" dirty="0"/>
              <a:t>طحن القهوة هو مثال جيد لدوال الاتجاه الواحد. حيث أنه من السهل طحن بذور القهوة إلى قطع صغيرة، ولكن من المستحيل وضع كل هذه القطع الصغيرة بجوار بعضها لاسترجاع البذور الأصلية</a:t>
            </a:r>
          </a:p>
          <a:p>
            <a:pPr marL="0" indent="0">
              <a:buNone/>
            </a:pPr>
            <a:r>
              <a:rPr lang="ar-EG" sz="2800" b="1" dirty="0"/>
              <a:t>ولدوال تشفير الهاش الخواص التالية</a:t>
            </a:r>
            <a:endParaRPr lang="en-US" sz="2800" b="1" dirty="0"/>
          </a:p>
          <a:p>
            <a:pPr lvl="0"/>
            <a:r>
              <a:rPr lang="ar-EG" sz="2800" dirty="0"/>
              <a:t>يمكن أن تكون المدخلات بأي طول</a:t>
            </a:r>
            <a:endParaRPr lang="en-US" sz="2800" dirty="0"/>
          </a:p>
          <a:p>
            <a:pPr lvl="0"/>
            <a:r>
              <a:rPr lang="ar-EG" sz="2800" dirty="0"/>
              <a:t>المخرجات لها طول ثابت (</a:t>
            </a:r>
            <a:r>
              <a:rPr lang="ar-EG" sz="2800" b="1" dirty="0"/>
              <a:t>خاصية التشتيت</a:t>
            </a:r>
            <a:r>
              <a:rPr lang="ar-EG" sz="2800" dirty="0"/>
              <a:t>)</a:t>
            </a:r>
            <a:endParaRPr lang="en-US" sz="2800" dirty="0"/>
          </a:p>
          <a:p>
            <a:pPr lvl="0"/>
            <a:r>
              <a:rPr lang="ar-EG" sz="2800" dirty="0"/>
              <a:t>لها اتجاه واحد ليس لها اتجاه عكسي</a:t>
            </a:r>
            <a:endParaRPr lang="en-US" sz="2800" dirty="0"/>
          </a:p>
          <a:p>
            <a:pPr lvl="0"/>
            <a:r>
              <a:rPr lang="ar-EG" sz="2800" dirty="0"/>
              <a:t>للمدخلات المختلفة تكون دائما قيمة الهاش مختلفة تماما حتى لو الاختلاف طفيف. (</a:t>
            </a:r>
            <a:r>
              <a:rPr lang="ar-EG" sz="2800" b="1" dirty="0"/>
              <a:t>خاصية الانتشار</a:t>
            </a:r>
            <a:r>
              <a:rPr lang="ar-EG" sz="2800" dirty="0"/>
              <a:t>)</a:t>
            </a:r>
            <a:endParaRPr lang="en-US" sz="2800" dirty="0"/>
          </a:p>
          <a:p>
            <a:pPr marL="0" indent="0" algn="just">
              <a:buNone/>
            </a:pPr>
            <a:endParaRPr lang="en-US" sz="1800" dirty="0"/>
          </a:p>
        </p:txBody>
      </p:sp>
      <p:pic>
        <p:nvPicPr>
          <p:cNvPr id="6" name="Picture 5">
            <a:extLst>
              <a:ext uri="{FF2B5EF4-FFF2-40B4-BE49-F238E27FC236}">
                <a16:creationId xmlns:a16="http://schemas.microsoft.com/office/drawing/2014/main" id="{4A2E377F-5CBD-4455-AFD9-EAD1AE347EA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2400" y="2984501"/>
            <a:ext cx="2971800" cy="3352800"/>
          </a:xfrm>
          <a:prstGeom prst="rect">
            <a:avLst/>
          </a:prstGeom>
          <a:noFill/>
          <a:ln>
            <a:noFill/>
          </a:ln>
        </p:spPr>
      </p:pic>
      <p:pic>
        <p:nvPicPr>
          <p:cNvPr id="1026" name="Picture 2" descr="ÙØªÙØ¬Ø© Ø¨Ø­Ø« Ø§ÙØµÙØ± Ø¹Ù Ø·Ø­Ù Ø§ÙÙÙÙØ© ØµÙØ±">
            <a:extLst>
              <a:ext uri="{FF2B5EF4-FFF2-40B4-BE49-F238E27FC236}">
                <a16:creationId xmlns:a16="http://schemas.microsoft.com/office/drawing/2014/main" id="{E223B049-930B-4EB2-9E95-FD2298126F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550" y="1234017"/>
            <a:ext cx="2603500" cy="1735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93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b="1" dirty="0"/>
              <a:t>دوال الهاش البسيطة – باقي القسمة  </a:t>
            </a:r>
            <a:r>
              <a:rPr lang="en-US" b="1" dirty="0"/>
              <a:t>mod</a:t>
            </a:r>
          </a:p>
        </p:txBody>
      </p:sp>
      <p:sp>
        <p:nvSpPr>
          <p:cNvPr id="3" name="Content Placeholder 2"/>
          <p:cNvSpPr>
            <a:spLocks noGrp="1"/>
          </p:cNvSpPr>
          <p:nvPr>
            <p:ph idx="1"/>
          </p:nvPr>
        </p:nvSpPr>
        <p:spPr>
          <a:xfrm>
            <a:off x="609600" y="1295401"/>
            <a:ext cx="8077200" cy="4952999"/>
          </a:xfrm>
        </p:spPr>
        <p:txBody>
          <a:bodyPr/>
          <a:lstStyle/>
          <a:p>
            <a:pPr marL="0" indent="0">
              <a:buNone/>
            </a:pPr>
            <a:r>
              <a:rPr lang="ar-EG" sz="2800" dirty="0"/>
              <a:t>دال الهاش </a:t>
            </a:r>
            <a:r>
              <a:rPr lang="en-US" sz="2800" dirty="0"/>
              <a:t>mod</a:t>
            </a:r>
            <a:r>
              <a:rPr lang="ar-EG" sz="2800" dirty="0"/>
              <a:t> تم تسميتها </a:t>
            </a:r>
            <a:r>
              <a:rPr lang="en-US" sz="2800" dirty="0"/>
              <a:t>h</a:t>
            </a:r>
            <a:r>
              <a:rPr lang="ar-EG" sz="2800" dirty="0"/>
              <a:t> للتبسيط تقوم بتحويل الأرقام الطويلة مثل الرقم الجامعي للطالب أو أي رقم آخر ( طويل او قصير) إلى هاش كود ثابت في مدى الرقم </a:t>
            </a:r>
            <a:r>
              <a:rPr lang="en-US" sz="2800" dirty="0"/>
              <a:t>m</a:t>
            </a:r>
            <a:r>
              <a:rPr lang="ar-EG" sz="2800" dirty="0"/>
              <a:t>. يتم كتابة دالة الهاش بالشكل التالي</a:t>
            </a:r>
            <a:endParaRPr lang="en-US" sz="2800" dirty="0"/>
          </a:p>
          <a:p>
            <a:pPr marL="0" indent="0" algn="l">
              <a:buNone/>
            </a:pPr>
            <a:r>
              <a:rPr lang="da-DK" sz="2800" i="1" dirty="0"/>
              <a:t>h(k) </a:t>
            </a:r>
            <a:r>
              <a:rPr lang="da-DK" sz="2800" dirty="0"/>
              <a:t>= </a:t>
            </a:r>
            <a:r>
              <a:rPr lang="da-DK" sz="2800" i="1" dirty="0"/>
              <a:t>k </a:t>
            </a:r>
            <a:r>
              <a:rPr lang="da-DK" sz="2800" b="1" dirty="0"/>
              <a:t>mod </a:t>
            </a:r>
            <a:r>
              <a:rPr lang="da-DK" sz="2800" i="1" dirty="0"/>
              <a:t>m</a:t>
            </a:r>
            <a:endParaRPr lang="ar-EG" sz="2800" i="1" dirty="0"/>
          </a:p>
          <a:p>
            <a:pPr marL="0" indent="0">
              <a:buNone/>
            </a:pPr>
            <a:r>
              <a:rPr lang="ar-EG" sz="2800" i="1" dirty="0"/>
              <a:t>حيث ان </a:t>
            </a:r>
            <a:r>
              <a:rPr lang="en-US" sz="2800" i="1" dirty="0"/>
              <a:t>k</a:t>
            </a:r>
            <a:r>
              <a:rPr lang="ar-EG" sz="2800" i="1" dirty="0"/>
              <a:t> هو الرقم الجامعي للطالب. و </a:t>
            </a:r>
            <a:r>
              <a:rPr lang="en-US" sz="2800" i="1" dirty="0"/>
              <a:t>m</a:t>
            </a:r>
            <a:r>
              <a:rPr lang="ar-EG" sz="2800" i="1" dirty="0"/>
              <a:t> يعبر عن الطول الثابت المطلوب في دالة الهاش. ودالة </a:t>
            </a:r>
            <a:r>
              <a:rPr lang="en-US" sz="2800" i="1" dirty="0"/>
              <a:t>mod</a:t>
            </a:r>
            <a:r>
              <a:rPr lang="ar-EG" sz="2800" i="1" dirty="0"/>
              <a:t> هي دالة باقي القسمة. لحساب كود الهاش يتم فقط حساب باقي القسمة. </a:t>
            </a:r>
          </a:p>
          <a:p>
            <a:pPr marL="0" indent="0">
              <a:buNone/>
            </a:pPr>
            <a:r>
              <a:rPr lang="ar-EG" sz="2800" i="1" dirty="0"/>
              <a:t>يجب أن تكون دالة الهاش (فوقية</a:t>
            </a:r>
            <a:r>
              <a:rPr lang="en-US" sz="2800" i="1" dirty="0"/>
              <a:t>Onto </a:t>
            </a:r>
            <a:r>
              <a:rPr lang="ar-EG" sz="2800" i="1" dirty="0"/>
              <a:t>) بمعنى انه لا يوجد رقمان جامعيان ينتجان نفس الهاش الكود. وحدوث ذلك يعني وجود تصادم </a:t>
            </a:r>
            <a:r>
              <a:rPr lang="en-US" sz="2800" i="1" dirty="0"/>
              <a:t>collision</a:t>
            </a:r>
            <a:endParaRPr lang="da-DK" sz="2800" i="1" dirty="0"/>
          </a:p>
        </p:txBody>
      </p:sp>
    </p:spTree>
    <p:extLst>
      <p:ext uri="{BB962C8B-B14F-4D97-AF65-F5344CB8AC3E}">
        <p14:creationId xmlns:p14="http://schemas.microsoft.com/office/powerpoint/2010/main" val="3752082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b="1" dirty="0"/>
              <a:t>دوال الهاش البسيطة – باقي القسمة  </a:t>
            </a:r>
            <a:r>
              <a:rPr lang="en-US" b="1" dirty="0"/>
              <a:t>mod</a:t>
            </a:r>
          </a:p>
        </p:txBody>
      </p:sp>
      <p:sp>
        <p:nvSpPr>
          <p:cNvPr id="3" name="Content Placeholder 2"/>
          <p:cNvSpPr>
            <a:spLocks noGrp="1"/>
          </p:cNvSpPr>
          <p:nvPr>
            <p:ph idx="1"/>
          </p:nvPr>
        </p:nvSpPr>
        <p:spPr>
          <a:xfrm>
            <a:off x="609600" y="1295401"/>
            <a:ext cx="8077200" cy="4952999"/>
          </a:xfrm>
        </p:spPr>
        <p:txBody>
          <a:bodyPr/>
          <a:lstStyle/>
          <a:p>
            <a:pPr marL="0" indent="0">
              <a:buNone/>
            </a:pPr>
            <a:r>
              <a:rPr lang="ar-EG" sz="2800" b="1" dirty="0"/>
              <a:t>مثال 1</a:t>
            </a:r>
            <a:r>
              <a:rPr lang="ar-EG" sz="2800" dirty="0"/>
              <a:t>: أوجد الهاش كود للأرقام الجامعية التالية </a:t>
            </a:r>
            <a:r>
              <a:rPr lang="en-US" sz="2800" dirty="0"/>
              <a:t>064212848</a:t>
            </a:r>
            <a:r>
              <a:rPr lang="ar-EG" sz="2800" dirty="0"/>
              <a:t> و </a:t>
            </a:r>
            <a:r>
              <a:rPr lang="en-US" sz="2800" dirty="0"/>
              <a:t>037149212</a:t>
            </a:r>
            <a:r>
              <a:rPr lang="ar-EG" sz="2800" dirty="0"/>
              <a:t>. بحيث يكون كود الهاش في المدى 111. مستخدما دالة الهاش الخاصة بباقي القسمة</a:t>
            </a:r>
          </a:p>
          <a:p>
            <a:pPr marL="0" indent="0">
              <a:buNone/>
            </a:pPr>
            <a:r>
              <a:rPr lang="ar-EG" sz="2800" b="1" dirty="0"/>
              <a:t>الحل</a:t>
            </a:r>
            <a:r>
              <a:rPr lang="ar-EG" sz="2800" dirty="0"/>
              <a:t>: نستخدم الدالة الخاصة بباقي القسمة التالية</a:t>
            </a:r>
          </a:p>
          <a:p>
            <a:pPr marL="0" indent="0" algn="l">
              <a:buNone/>
            </a:pPr>
            <a:r>
              <a:rPr lang="da-DK" sz="2800" i="1" dirty="0"/>
              <a:t>h(k) </a:t>
            </a:r>
            <a:r>
              <a:rPr lang="da-DK" sz="2800" dirty="0"/>
              <a:t>= </a:t>
            </a:r>
            <a:r>
              <a:rPr lang="da-DK" sz="2800" i="1" dirty="0"/>
              <a:t>k </a:t>
            </a:r>
            <a:r>
              <a:rPr lang="da-DK" sz="2800" b="1" dirty="0"/>
              <a:t>mod </a:t>
            </a:r>
            <a:r>
              <a:rPr lang="da-DK" sz="2800" i="1" dirty="0"/>
              <a:t>m</a:t>
            </a:r>
            <a:endParaRPr lang="ar-EG" sz="2800" i="1" dirty="0"/>
          </a:p>
          <a:p>
            <a:pPr marL="0" indent="0" algn="l">
              <a:buNone/>
            </a:pPr>
            <a:r>
              <a:rPr lang="en-US" sz="2800" i="1" dirty="0"/>
              <a:t>h(</a:t>
            </a:r>
            <a:r>
              <a:rPr lang="en-US" sz="2800" dirty="0"/>
              <a:t>064212848</a:t>
            </a:r>
            <a:r>
              <a:rPr lang="en-US" sz="2800" i="1" dirty="0"/>
              <a:t>) </a:t>
            </a:r>
            <a:r>
              <a:rPr lang="en-US" sz="2800" dirty="0"/>
              <a:t>= 064212848 </a:t>
            </a:r>
            <a:r>
              <a:rPr lang="en-US" sz="2800" b="1" dirty="0"/>
              <a:t>mod </a:t>
            </a:r>
            <a:r>
              <a:rPr lang="en-US" sz="2800" dirty="0"/>
              <a:t>111 = 14</a:t>
            </a:r>
            <a:r>
              <a:rPr lang="en-US" sz="2800" i="1" dirty="0"/>
              <a:t>.</a:t>
            </a:r>
            <a:endParaRPr lang="ar-EG" sz="2800" i="1" dirty="0"/>
          </a:p>
          <a:p>
            <a:pPr marL="0" indent="0" algn="l">
              <a:buNone/>
            </a:pPr>
            <a:r>
              <a:rPr lang="en-US" sz="2800" i="1" dirty="0"/>
              <a:t>h(</a:t>
            </a:r>
            <a:r>
              <a:rPr lang="en-US" sz="2800" dirty="0"/>
              <a:t>037149212</a:t>
            </a:r>
            <a:r>
              <a:rPr lang="en-US" sz="2800" i="1" dirty="0"/>
              <a:t>) </a:t>
            </a:r>
            <a:r>
              <a:rPr lang="en-US" sz="2800" dirty="0"/>
              <a:t>= 037149212 </a:t>
            </a:r>
            <a:r>
              <a:rPr lang="en-US" sz="2800" b="1" dirty="0"/>
              <a:t>mod </a:t>
            </a:r>
            <a:r>
              <a:rPr lang="en-US" sz="2800" dirty="0"/>
              <a:t>111 = 65</a:t>
            </a:r>
            <a:r>
              <a:rPr lang="en-US" sz="2800" i="1" dirty="0"/>
              <a:t>,</a:t>
            </a:r>
          </a:p>
          <a:p>
            <a:pPr marL="0" indent="0">
              <a:buNone/>
            </a:pPr>
            <a:endParaRPr lang="en-US" sz="2800" dirty="0"/>
          </a:p>
          <a:p>
            <a:pPr marL="0" indent="0">
              <a:buNone/>
            </a:pPr>
            <a:r>
              <a:rPr lang="ar-EG" sz="2800" dirty="0"/>
              <a:t>الهاش كود للرقم </a:t>
            </a:r>
            <a:r>
              <a:rPr lang="en-US" sz="2800" dirty="0"/>
              <a:t>064212848</a:t>
            </a:r>
            <a:r>
              <a:rPr lang="ar-EG" sz="2800" dirty="0"/>
              <a:t> هو 14</a:t>
            </a:r>
          </a:p>
          <a:p>
            <a:pPr marL="0" indent="0">
              <a:buNone/>
            </a:pPr>
            <a:r>
              <a:rPr lang="ar-EG" sz="2800" dirty="0"/>
              <a:t>والهاش كود للرقم </a:t>
            </a:r>
            <a:r>
              <a:rPr lang="en-US" sz="2800" dirty="0"/>
              <a:t>037149212</a:t>
            </a:r>
            <a:r>
              <a:rPr lang="ar-EG" sz="2800" dirty="0"/>
              <a:t> هو 65</a:t>
            </a:r>
          </a:p>
        </p:txBody>
      </p:sp>
    </p:spTree>
    <p:extLst>
      <p:ext uri="{BB962C8B-B14F-4D97-AF65-F5344CB8AC3E}">
        <p14:creationId xmlns:p14="http://schemas.microsoft.com/office/powerpoint/2010/main" val="3593599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b="1" dirty="0"/>
              <a:t>دوال الهاش البسيطة – باقي القسمة  </a:t>
            </a:r>
            <a:r>
              <a:rPr lang="en-US" b="1" dirty="0"/>
              <a:t>mod</a:t>
            </a:r>
          </a:p>
        </p:txBody>
      </p:sp>
      <p:sp>
        <p:nvSpPr>
          <p:cNvPr id="3" name="Content Placeholder 2"/>
          <p:cNvSpPr>
            <a:spLocks noGrp="1"/>
          </p:cNvSpPr>
          <p:nvPr>
            <p:ph idx="1"/>
          </p:nvPr>
        </p:nvSpPr>
        <p:spPr>
          <a:xfrm>
            <a:off x="609600" y="1295401"/>
            <a:ext cx="8077200" cy="4952999"/>
          </a:xfrm>
        </p:spPr>
        <p:txBody>
          <a:bodyPr/>
          <a:lstStyle/>
          <a:p>
            <a:pPr marL="0" indent="0">
              <a:buNone/>
            </a:pPr>
            <a:r>
              <a:rPr lang="ar-EG" sz="2800" b="1" dirty="0"/>
              <a:t>مثال 2</a:t>
            </a:r>
            <a:r>
              <a:rPr lang="ar-EG" sz="2800" dirty="0"/>
              <a:t>: أوجد الهاش كود للأرقام الجامعية التالية </a:t>
            </a:r>
            <a:r>
              <a:rPr lang="en-US" sz="2800" dirty="0"/>
              <a:t>064212848</a:t>
            </a:r>
            <a:r>
              <a:rPr lang="ar-EG" sz="2800" dirty="0"/>
              <a:t> و </a:t>
            </a:r>
            <a:r>
              <a:rPr lang="en-US" sz="2800" dirty="0"/>
              <a:t>107405723</a:t>
            </a:r>
            <a:r>
              <a:rPr lang="ar-EG" sz="2800" dirty="0"/>
              <a:t>.</a:t>
            </a:r>
            <a:r>
              <a:rPr lang="en-US" dirty="0"/>
              <a:t> </a:t>
            </a:r>
            <a:r>
              <a:rPr lang="ar-EG" sz="2800" dirty="0"/>
              <a:t>بحيث يكون كود الهاش في المدى 111.</a:t>
            </a:r>
          </a:p>
          <a:p>
            <a:pPr marL="0" indent="0">
              <a:buNone/>
            </a:pPr>
            <a:r>
              <a:rPr lang="ar-EG" sz="2800" b="1" dirty="0"/>
              <a:t>الحل</a:t>
            </a:r>
            <a:r>
              <a:rPr lang="ar-EG" sz="2800" dirty="0"/>
              <a:t>: نستخدم الدالة الخاصة بباقي القسمة التالية</a:t>
            </a:r>
          </a:p>
          <a:p>
            <a:pPr marL="0" indent="0" algn="l">
              <a:buNone/>
            </a:pPr>
            <a:r>
              <a:rPr lang="en-US" sz="2800" i="1" dirty="0"/>
              <a:t>h(</a:t>
            </a:r>
            <a:r>
              <a:rPr lang="en-US" sz="2800" dirty="0"/>
              <a:t>064212848</a:t>
            </a:r>
            <a:r>
              <a:rPr lang="en-US" sz="2800" i="1" dirty="0"/>
              <a:t>) </a:t>
            </a:r>
            <a:r>
              <a:rPr lang="en-US" sz="2800" dirty="0"/>
              <a:t>= 064212848 </a:t>
            </a:r>
            <a:r>
              <a:rPr lang="en-US" sz="2800" b="1" dirty="0"/>
              <a:t>mod </a:t>
            </a:r>
            <a:r>
              <a:rPr lang="en-US" sz="2800" dirty="0"/>
              <a:t>111 = 14</a:t>
            </a:r>
            <a:r>
              <a:rPr lang="en-US" sz="2800" i="1" dirty="0"/>
              <a:t>.</a:t>
            </a:r>
            <a:endParaRPr lang="ar-EG" sz="2800" i="1" dirty="0"/>
          </a:p>
          <a:p>
            <a:pPr marL="0" indent="0" algn="l">
              <a:buNone/>
            </a:pPr>
            <a:r>
              <a:rPr lang="en-US" sz="2800" i="1" dirty="0"/>
              <a:t>h(</a:t>
            </a:r>
            <a:r>
              <a:rPr lang="en-US" sz="2800" dirty="0"/>
              <a:t>107405723</a:t>
            </a:r>
            <a:r>
              <a:rPr lang="en-US" sz="2800" i="1" dirty="0"/>
              <a:t>) </a:t>
            </a:r>
            <a:r>
              <a:rPr lang="en-US" sz="2800" dirty="0"/>
              <a:t>= 107405723 </a:t>
            </a:r>
            <a:r>
              <a:rPr lang="en-US" sz="2800" b="1" dirty="0"/>
              <a:t>mod </a:t>
            </a:r>
            <a:r>
              <a:rPr lang="en-US" sz="2800" dirty="0"/>
              <a:t>111 = 14</a:t>
            </a:r>
            <a:r>
              <a:rPr lang="en-US" sz="2800" i="1" dirty="0"/>
              <a:t>,</a:t>
            </a:r>
          </a:p>
          <a:p>
            <a:pPr marL="0" indent="0">
              <a:buNone/>
            </a:pPr>
            <a:r>
              <a:rPr lang="ar-EG" sz="2800" dirty="0"/>
              <a:t>الهاش كود للرقم </a:t>
            </a:r>
            <a:r>
              <a:rPr lang="en-US" sz="2800" dirty="0"/>
              <a:t>064212848</a:t>
            </a:r>
            <a:r>
              <a:rPr lang="ar-EG" sz="2800" dirty="0"/>
              <a:t> هو 14</a:t>
            </a:r>
          </a:p>
          <a:p>
            <a:pPr marL="0" indent="0">
              <a:buNone/>
            </a:pPr>
            <a:r>
              <a:rPr lang="ar-EG" sz="2800" dirty="0"/>
              <a:t>والهاش كود للرقم </a:t>
            </a:r>
            <a:r>
              <a:rPr lang="en-US" sz="2800" dirty="0"/>
              <a:t>107405723</a:t>
            </a:r>
            <a:r>
              <a:rPr lang="ar-EG" sz="2800" dirty="0"/>
              <a:t> هو </a:t>
            </a:r>
            <a:r>
              <a:rPr lang="en-US" sz="2800" dirty="0"/>
              <a:t>14</a:t>
            </a:r>
            <a:r>
              <a:rPr lang="ar-EG" sz="2800" dirty="0"/>
              <a:t> أيضا. (</a:t>
            </a:r>
            <a:r>
              <a:rPr lang="ar-EG" sz="2800" b="1" dirty="0">
                <a:solidFill>
                  <a:srgbClr val="FF0000"/>
                </a:solidFill>
              </a:rPr>
              <a:t>تصادم !!) </a:t>
            </a:r>
            <a:r>
              <a:rPr lang="ar-EG" sz="2800" dirty="0"/>
              <a:t>والحل للتصادم هو البحث عن كود الهاش التالي والذي لم يتم تعيينه. في هذه الحالة الرقم 15 لم يتم تعيينه فيكون هو الحل. لكن 16 لا يصلح إذ تم تعيينه من قبل ( انظر المثال 1)</a:t>
            </a:r>
          </a:p>
        </p:txBody>
      </p:sp>
    </p:spTree>
    <p:extLst>
      <p:ext uri="{BB962C8B-B14F-4D97-AF65-F5344CB8AC3E}">
        <p14:creationId xmlns:p14="http://schemas.microsoft.com/office/powerpoint/2010/main" val="684637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1" cy="1143000"/>
          </a:xfrm>
        </p:spPr>
        <p:txBody>
          <a:bodyPr/>
          <a:lstStyle/>
          <a:p>
            <a:r>
              <a:rPr lang="ar-EG" b="1" dirty="0"/>
              <a:t>دوال الهاش المتقدمة</a:t>
            </a:r>
            <a:endParaRPr lang="en-US" sz="3200" b="1" dirty="0"/>
          </a:p>
        </p:txBody>
      </p:sp>
      <p:sp>
        <p:nvSpPr>
          <p:cNvPr id="5" name="Content Placeholder 4">
            <a:extLst>
              <a:ext uri="{FF2B5EF4-FFF2-40B4-BE49-F238E27FC236}">
                <a16:creationId xmlns:a16="http://schemas.microsoft.com/office/drawing/2014/main" id="{CED90B0F-9CFD-47CC-B035-16D178CB7AA6}"/>
              </a:ext>
            </a:extLst>
          </p:cNvPr>
          <p:cNvSpPr>
            <a:spLocks noGrp="1"/>
          </p:cNvSpPr>
          <p:nvPr>
            <p:ph idx="1"/>
          </p:nvPr>
        </p:nvSpPr>
        <p:spPr>
          <a:xfrm>
            <a:off x="457200" y="1295401"/>
            <a:ext cx="8229600" cy="5338764"/>
          </a:xfrm>
        </p:spPr>
        <p:txBody>
          <a:bodyPr/>
          <a:lstStyle/>
          <a:p>
            <a:pPr marL="0" indent="0" algn="just">
              <a:buNone/>
            </a:pPr>
            <a:r>
              <a:rPr lang="ar-EG" sz="2800" b="1" u="sng" dirty="0"/>
              <a:t>خوارزمية مد5 </a:t>
            </a:r>
            <a:r>
              <a:rPr lang="en-US" sz="2800" b="1" u="sng" dirty="0"/>
              <a:t>MD5</a:t>
            </a:r>
            <a:r>
              <a:rPr lang="ar-EG" sz="2800" dirty="0"/>
              <a:t> : قام رون </a:t>
            </a:r>
            <a:r>
              <a:rPr lang="ar-EG" sz="2800" dirty="0" err="1"/>
              <a:t>ريفست</a:t>
            </a:r>
            <a:r>
              <a:rPr lang="ar-EG" sz="2800" dirty="0"/>
              <a:t> بابتكار خوارزمية مد5 بالإضافة إلى العديد من تطبيقات الإنترنت المستخدمة في هذه الأيام. تنتج خوارزمية مد5 كود هاش بطول 128 بت. </a:t>
            </a:r>
          </a:p>
          <a:p>
            <a:pPr marL="0" indent="0" algn="just">
              <a:buNone/>
            </a:pPr>
            <a:r>
              <a:rPr lang="ar-EG" sz="2800" b="1" u="sng" dirty="0"/>
              <a:t>خوارزمية </a:t>
            </a:r>
            <a:r>
              <a:rPr lang="ar-EG" sz="2800" b="1" u="sng" dirty="0" err="1"/>
              <a:t>شا</a:t>
            </a:r>
            <a:r>
              <a:rPr lang="en-US" sz="2800" b="1" u="sng" dirty="0"/>
              <a:t>SHA </a:t>
            </a:r>
            <a:r>
              <a:rPr lang="ar-EG" sz="2800" b="1" u="sng" dirty="0"/>
              <a:t> :</a:t>
            </a:r>
            <a:r>
              <a:rPr lang="ar-EG" sz="2800" dirty="0"/>
              <a:t> قام المعهد الوطني للمعايير والتكنولوجيا، نست (</a:t>
            </a:r>
            <a:r>
              <a:rPr lang="en-US" sz="2800" dirty="0"/>
              <a:t>NIST) </a:t>
            </a:r>
            <a:r>
              <a:rPr lang="ar-EG" sz="2800" dirty="0"/>
              <a:t>ببناء خوارزمية </a:t>
            </a:r>
            <a:r>
              <a:rPr lang="ar-EG" sz="2800" dirty="0" err="1"/>
              <a:t>شا</a:t>
            </a:r>
            <a:r>
              <a:rPr lang="ar-EG" sz="2800" dirty="0"/>
              <a:t>. وتم تضمين الخوارزمية ضمن معيار الهاش السري (</a:t>
            </a:r>
            <a:r>
              <a:rPr lang="en-US" sz="2800" dirty="0"/>
              <a:t>SHS). </a:t>
            </a:r>
            <a:r>
              <a:rPr lang="ar-EG" sz="2800" dirty="0"/>
              <a:t>قامت نست بنشر خوارزمية شا1 سنة 1994. ثم استبدلت شا1 بشا2 مع أربعة دوال هاش إضافية ضمن عائلة </a:t>
            </a:r>
            <a:r>
              <a:rPr lang="ar-EG" sz="2800" dirty="0" err="1"/>
              <a:t>شا</a:t>
            </a:r>
            <a:r>
              <a:rPr lang="ar-EG" sz="2800" dirty="0"/>
              <a:t> والدوال هي ، </a:t>
            </a:r>
            <a:r>
              <a:rPr lang="en-US" sz="2800" dirty="0"/>
              <a:t>	</a:t>
            </a:r>
            <a:r>
              <a:rPr lang="ar-EG" sz="2800" dirty="0" err="1"/>
              <a:t>شا</a:t>
            </a:r>
            <a:r>
              <a:rPr lang="ar-EG" sz="2800" dirty="0"/>
              <a:t> 224 (224 بت) و </a:t>
            </a:r>
            <a:r>
              <a:rPr lang="ar-EG" sz="2800" dirty="0" err="1"/>
              <a:t>شا</a:t>
            </a:r>
            <a:r>
              <a:rPr lang="ar-EG" sz="2800" dirty="0"/>
              <a:t> 256 (256 بت) و </a:t>
            </a:r>
            <a:r>
              <a:rPr lang="ar-EG" sz="2800" dirty="0" err="1"/>
              <a:t>شا</a:t>
            </a:r>
            <a:r>
              <a:rPr lang="ar-EG" sz="2800" dirty="0"/>
              <a:t> 384 (384 بت) و </a:t>
            </a:r>
            <a:r>
              <a:rPr lang="ar-EG" sz="2800" dirty="0" err="1"/>
              <a:t>شا</a:t>
            </a:r>
            <a:r>
              <a:rPr lang="ar-EG" sz="2800" dirty="0"/>
              <a:t> 512 (512 بت)</a:t>
            </a:r>
          </a:p>
          <a:p>
            <a:pPr marL="0" indent="0" algn="just">
              <a:buNone/>
            </a:pPr>
            <a:r>
              <a:rPr lang="ar-EG" sz="2800" dirty="0"/>
              <a:t>يوجد أيضا خوارزمية </a:t>
            </a:r>
            <a:r>
              <a:rPr lang="ar-EG" sz="2800" b="1" dirty="0" err="1"/>
              <a:t>اتشماك</a:t>
            </a:r>
            <a:r>
              <a:rPr lang="ar-EG" sz="2800" dirty="0"/>
              <a:t> </a:t>
            </a:r>
            <a:r>
              <a:rPr lang="en-US" sz="2800" dirty="0"/>
              <a:t>HMAC</a:t>
            </a:r>
            <a:r>
              <a:rPr lang="ar-EG" sz="2800" dirty="0"/>
              <a:t> وتختلف </a:t>
            </a:r>
            <a:r>
              <a:rPr lang="ar-EG" sz="2800" dirty="0" err="1"/>
              <a:t>اتشماك</a:t>
            </a:r>
            <a:r>
              <a:rPr lang="ar-EG" sz="2800" dirty="0"/>
              <a:t> عن مد5 </a:t>
            </a:r>
            <a:r>
              <a:rPr lang="ar-EG" sz="2800" dirty="0" err="1"/>
              <a:t>وشا</a:t>
            </a:r>
            <a:r>
              <a:rPr lang="ar-EG" sz="2800" dirty="0"/>
              <a:t> في أن البيانات في </a:t>
            </a:r>
            <a:r>
              <a:rPr lang="ar-EG" sz="2800" dirty="0" err="1"/>
              <a:t>اتشماك</a:t>
            </a:r>
            <a:r>
              <a:rPr lang="ar-EG" sz="2800" dirty="0"/>
              <a:t> يتم عمل هاش لها مع توقيعها من المرسل. </a:t>
            </a:r>
          </a:p>
          <a:p>
            <a:pPr marL="0" indent="0" algn="just">
              <a:buNone/>
            </a:pPr>
            <a:endParaRPr lang="en-US" sz="2800" dirty="0"/>
          </a:p>
        </p:txBody>
      </p:sp>
    </p:spTree>
    <p:extLst>
      <p:ext uri="{BB962C8B-B14F-4D97-AF65-F5344CB8AC3E}">
        <p14:creationId xmlns:p14="http://schemas.microsoft.com/office/powerpoint/2010/main" val="3806831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8C6EBB4A-67CC-4F4D-B4EE-9363951BDD5C}"/>
              </a:ext>
            </a:extLst>
          </p:cNvPr>
          <p:cNvSpPr>
            <a:spLocks noGrp="1"/>
          </p:cNvSpPr>
          <p:nvPr>
            <p:ph type="sldNum" sz="quarter" idx="12"/>
          </p:nvPr>
        </p:nvSpPr>
        <p:spPr/>
        <p:txBody>
          <a:bodyPr/>
          <a:lstStyle/>
          <a:p>
            <a:pPr lvl="0"/>
            <a:fld id="{A8D8743F-22E0-400D-BD9B-8EDBCBBC37C2}" type="slidenum">
              <a:t>9</a:t>
            </a:fld>
            <a:endParaRPr lang="en-US"/>
          </a:p>
        </p:txBody>
      </p:sp>
      <p:sp>
        <p:nvSpPr>
          <p:cNvPr id="2" name="Title 1">
            <a:extLst>
              <a:ext uri="{FF2B5EF4-FFF2-40B4-BE49-F238E27FC236}">
                <a16:creationId xmlns:a16="http://schemas.microsoft.com/office/drawing/2014/main" id="{8E800D37-FCD9-4563-B02D-220A60C056F4}"/>
              </a:ext>
            </a:extLst>
          </p:cNvPr>
          <p:cNvSpPr txBox="1">
            <a:spLocks noGrp="1"/>
          </p:cNvSpPr>
          <p:nvPr>
            <p:ph type="title" idx="4294967295"/>
          </p:nvPr>
        </p:nvSpPr>
        <p:spPr>
          <a:solidFill>
            <a:schemeClr val="tx2">
              <a:lumMod val="20000"/>
              <a:lumOff val="80000"/>
            </a:schemeClr>
          </a:solidFill>
        </p:spPr>
        <p:txBody>
          <a:bodyPr/>
          <a:lstStyle/>
          <a:p>
            <a:pPr lvl="0" algn="r"/>
            <a:r>
              <a:rPr lang="ar-SA" b="1" dirty="0"/>
              <a:t>خواص دوال الهاش</a:t>
            </a:r>
          </a:p>
        </p:txBody>
      </p:sp>
      <p:sp>
        <p:nvSpPr>
          <p:cNvPr id="3" name="Text Placeholder 2">
            <a:extLst>
              <a:ext uri="{FF2B5EF4-FFF2-40B4-BE49-F238E27FC236}">
                <a16:creationId xmlns:a16="http://schemas.microsoft.com/office/drawing/2014/main" id="{3AB46E7D-368A-4019-9004-42FC64CB0439}"/>
              </a:ext>
            </a:extLst>
          </p:cNvPr>
          <p:cNvSpPr txBox="1">
            <a:spLocks noGrp="1"/>
          </p:cNvSpPr>
          <p:nvPr>
            <p:ph type="body" idx="4294967295"/>
          </p:nvPr>
        </p:nvSpPr>
        <p:spPr>
          <a:xfrm>
            <a:off x="459580" y="1604494"/>
            <a:ext cx="8223561" cy="4365594"/>
          </a:xfrm>
        </p:spPr>
        <p:txBody>
          <a:bodyPr/>
          <a:lstStyle/>
          <a:p>
            <a:pPr lvl="0" algn="r" rtl="1">
              <a:buSzPct val="45000"/>
              <a:buFont typeface="StarSymbol"/>
              <a:buChar char="●"/>
            </a:pPr>
            <a:r>
              <a:rPr lang="ar-SA" sz="2800" b="1" u="sng" dirty="0"/>
              <a:t>خاصية الانتشار</a:t>
            </a:r>
            <a:r>
              <a:rPr lang="en-US" sz="2800" b="1" u="sng" dirty="0"/>
              <a:t>: </a:t>
            </a:r>
            <a:r>
              <a:rPr lang="en-US" sz="2539" dirty="0" err="1"/>
              <a:t>تعني</a:t>
            </a:r>
            <a:r>
              <a:rPr lang="en-US" sz="2539" dirty="0"/>
              <a:t> </a:t>
            </a:r>
            <a:r>
              <a:rPr lang="en-US" sz="2539" dirty="0" err="1"/>
              <a:t>انقطاع</a:t>
            </a:r>
            <a:r>
              <a:rPr lang="en-US" sz="2539" dirty="0"/>
              <a:t> </a:t>
            </a:r>
            <a:r>
              <a:rPr lang="en-US" sz="2539" dirty="0" err="1"/>
              <a:t>العلاقة</a:t>
            </a:r>
            <a:r>
              <a:rPr lang="en-US" sz="2539" dirty="0"/>
              <a:t> </a:t>
            </a:r>
            <a:r>
              <a:rPr lang="en-US" sz="2539" dirty="0" err="1"/>
              <a:t>بين</a:t>
            </a:r>
            <a:r>
              <a:rPr lang="en-US" sz="2539" dirty="0"/>
              <a:t> </a:t>
            </a:r>
            <a:r>
              <a:rPr lang="en-US" sz="2539" dirty="0" err="1"/>
              <a:t>شكل</a:t>
            </a:r>
            <a:r>
              <a:rPr lang="en-US" sz="2539" dirty="0"/>
              <a:t> البيانات </a:t>
            </a:r>
            <a:r>
              <a:rPr lang="en-US" sz="2539" dirty="0" err="1"/>
              <a:t>وشكل</a:t>
            </a:r>
            <a:r>
              <a:rPr lang="en-US" sz="2539" dirty="0"/>
              <a:t> </a:t>
            </a:r>
            <a:r>
              <a:rPr lang="en-US" sz="2539" dirty="0" err="1"/>
              <a:t>الهاش</a:t>
            </a:r>
            <a:r>
              <a:rPr lang="en-US" sz="2539" dirty="0"/>
              <a:t>، </a:t>
            </a:r>
            <a:r>
              <a:rPr lang="en-US" sz="2539" dirty="0" err="1"/>
              <a:t>فتغيير</a:t>
            </a:r>
            <a:r>
              <a:rPr lang="en-US" sz="2539" dirty="0"/>
              <a:t> </a:t>
            </a:r>
            <a:r>
              <a:rPr lang="en-US" sz="2539" dirty="0" err="1"/>
              <a:t>بسيط</a:t>
            </a:r>
            <a:r>
              <a:rPr lang="en-US" sz="2539" dirty="0"/>
              <a:t> </a:t>
            </a:r>
            <a:r>
              <a:rPr lang="en-US" sz="2539" dirty="0" err="1"/>
              <a:t>في</a:t>
            </a:r>
            <a:r>
              <a:rPr lang="en-US" sz="2539" dirty="0"/>
              <a:t> البيانات </a:t>
            </a:r>
            <a:r>
              <a:rPr lang="en-US" sz="2539" dirty="0" err="1"/>
              <a:t>يعطي</a:t>
            </a:r>
            <a:r>
              <a:rPr lang="en-US" sz="2539" dirty="0"/>
              <a:t> </a:t>
            </a:r>
            <a:r>
              <a:rPr lang="en-US" sz="2539" dirty="0" err="1"/>
              <a:t>هاش</a:t>
            </a:r>
            <a:r>
              <a:rPr lang="en-US" sz="2539" dirty="0"/>
              <a:t> </a:t>
            </a:r>
            <a:r>
              <a:rPr lang="en-US" sz="2539" dirty="0" err="1"/>
              <a:t>كود</a:t>
            </a:r>
            <a:r>
              <a:rPr lang="en-US" sz="2539" dirty="0"/>
              <a:t> </a:t>
            </a:r>
            <a:r>
              <a:rPr lang="en-US" sz="2539" dirty="0" err="1"/>
              <a:t>مختلف</a:t>
            </a:r>
            <a:r>
              <a:rPr lang="en-US" sz="2539" dirty="0"/>
              <a:t> </a:t>
            </a:r>
            <a:r>
              <a:rPr lang="en-US" sz="2539" dirty="0" err="1"/>
              <a:t>تماما</a:t>
            </a:r>
            <a:r>
              <a:rPr lang="en-US" sz="2539" dirty="0"/>
              <a:t>.</a:t>
            </a:r>
          </a:p>
          <a:p>
            <a:pPr lvl="0" algn="r" rtl="1">
              <a:buSzPct val="45000"/>
              <a:buFont typeface="StarSymbol"/>
              <a:buChar char="●"/>
            </a:pPr>
            <a:r>
              <a:rPr lang="ar-SA" sz="2800" b="1" u="sng" dirty="0"/>
              <a:t>خاصية التشتيت</a:t>
            </a:r>
            <a:r>
              <a:rPr lang="en-US" sz="2539" dirty="0"/>
              <a:t>: </a:t>
            </a:r>
            <a:r>
              <a:rPr lang="en-US" sz="2539" dirty="0" err="1"/>
              <a:t>تعني</a:t>
            </a:r>
            <a:r>
              <a:rPr lang="en-US" sz="2539" dirty="0"/>
              <a:t> </a:t>
            </a:r>
            <a:r>
              <a:rPr lang="en-US" sz="2539" dirty="0" err="1"/>
              <a:t>انقطاع</a:t>
            </a:r>
            <a:r>
              <a:rPr lang="en-US" sz="2539" dirty="0"/>
              <a:t> </a:t>
            </a:r>
            <a:r>
              <a:rPr lang="en-US" sz="2539" dirty="0" err="1"/>
              <a:t>العلاقة</a:t>
            </a:r>
            <a:r>
              <a:rPr lang="en-US" sz="2539" dirty="0"/>
              <a:t> </a:t>
            </a:r>
            <a:r>
              <a:rPr lang="en-US" sz="2539" dirty="0" err="1"/>
              <a:t>بين</a:t>
            </a:r>
            <a:r>
              <a:rPr lang="en-US" sz="2539" dirty="0"/>
              <a:t> </a:t>
            </a:r>
            <a:r>
              <a:rPr lang="en-US" sz="2539" dirty="0" err="1"/>
              <a:t>طول</a:t>
            </a:r>
            <a:r>
              <a:rPr lang="en-US" sz="2539" dirty="0"/>
              <a:t> البيانات </a:t>
            </a:r>
            <a:r>
              <a:rPr lang="en-US" sz="2539" dirty="0" err="1"/>
              <a:t>وطول</a:t>
            </a:r>
            <a:r>
              <a:rPr lang="en-US" sz="2539" dirty="0"/>
              <a:t> </a:t>
            </a:r>
            <a:r>
              <a:rPr lang="en-US" sz="2539" dirty="0" err="1"/>
              <a:t>الهاش</a:t>
            </a:r>
            <a:r>
              <a:rPr lang="en-US" sz="2539" dirty="0"/>
              <a:t>. </a:t>
            </a:r>
            <a:r>
              <a:rPr lang="en-US" sz="2539" dirty="0" err="1"/>
              <a:t>فكلمة</a:t>
            </a:r>
            <a:r>
              <a:rPr lang="en-US" sz="2539" dirty="0"/>
              <a:t> </a:t>
            </a:r>
            <a:r>
              <a:rPr lang="en-US" sz="2539" dirty="0" err="1"/>
              <a:t>من</a:t>
            </a:r>
            <a:r>
              <a:rPr lang="en-US" sz="2539" dirty="0"/>
              <a:t> </a:t>
            </a:r>
            <a:r>
              <a:rPr lang="en-US" sz="2539" dirty="0" err="1"/>
              <a:t>أربعة</a:t>
            </a:r>
            <a:r>
              <a:rPr lang="en-US" sz="2539" dirty="0"/>
              <a:t> </a:t>
            </a:r>
            <a:r>
              <a:rPr lang="en-US" sz="2539" dirty="0" err="1"/>
              <a:t>أحرف</a:t>
            </a:r>
            <a:r>
              <a:rPr lang="en-US" sz="2539" dirty="0"/>
              <a:t> </a:t>
            </a:r>
            <a:r>
              <a:rPr lang="en-US" sz="2539" dirty="0" err="1"/>
              <a:t>فقط</a:t>
            </a:r>
            <a:r>
              <a:rPr lang="en-US" sz="2539" dirty="0"/>
              <a:t> </a:t>
            </a:r>
            <a:r>
              <a:rPr lang="en-US" sz="2539" dirty="0" err="1"/>
              <a:t>تعطي</a:t>
            </a:r>
            <a:r>
              <a:rPr lang="en-US" sz="2539" dirty="0"/>
              <a:t> </a:t>
            </a:r>
            <a:r>
              <a:rPr lang="en-US" sz="2539" dirty="0" err="1"/>
              <a:t>هاش</a:t>
            </a:r>
            <a:r>
              <a:rPr lang="en-US" sz="2539" dirty="0"/>
              <a:t> </a:t>
            </a:r>
            <a:r>
              <a:rPr lang="en-US" sz="2539" dirty="0" err="1"/>
              <a:t>بطول</a:t>
            </a:r>
            <a:r>
              <a:rPr lang="en-US" sz="2539" dirty="0"/>
              <a:t> 32 </a:t>
            </a:r>
            <a:r>
              <a:rPr lang="en-US" sz="2539" dirty="0" err="1"/>
              <a:t>حرف</a:t>
            </a:r>
            <a:r>
              <a:rPr lang="en-US" sz="2539" dirty="0"/>
              <a:t> </a:t>
            </a:r>
            <a:r>
              <a:rPr lang="en-US" sz="2539" dirty="0" err="1"/>
              <a:t>وملف</a:t>
            </a:r>
            <a:r>
              <a:rPr lang="en-US" sz="2539" dirty="0"/>
              <a:t> 10 </a:t>
            </a:r>
            <a:r>
              <a:rPr lang="en-US" sz="2539" dirty="0" err="1"/>
              <a:t>جيجا</a:t>
            </a:r>
            <a:r>
              <a:rPr lang="en-US" sz="2539" dirty="0"/>
              <a:t> </a:t>
            </a:r>
            <a:r>
              <a:rPr lang="en-US" sz="2539" dirty="0" err="1"/>
              <a:t>أيضا</a:t>
            </a:r>
            <a:r>
              <a:rPr lang="en-US" sz="2539" dirty="0"/>
              <a:t> </a:t>
            </a:r>
            <a:r>
              <a:rPr lang="en-US" sz="2539" dirty="0" err="1"/>
              <a:t>يعطي</a:t>
            </a:r>
            <a:r>
              <a:rPr lang="en-US" sz="2539" dirty="0"/>
              <a:t> </a:t>
            </a:r>
            <a:r>
              <a:rPr lang="en-US" sz="2539" dirty="0" err="1"/>
              <a:t>هاش</a:t>
            </a:r>
            <a:r>
              <a:rPr lang="en-US" sz="2539" dirty="0"/>
              <a:t> </a:t>
            </a:r>
            <a:r>
              <a:rPr lang="en-US" sz="2539" dirty="0" err="1"/>
              <a:t>بطول</a:t>
            </a:r>
            <a:r>
              <a:rPr lang="en-US" sz="2539" dirty="0"/>
              <a:t> 32 </a:t>
            </a:r>
            <a:r>
              <a:rPr lang="en-US" sz="2539" dirty="0" err="1"/>
              <a:t>حرف</a:t>
            </a:r>
            <a:r>
              <a:rPr lang="en-US" sz="2539" dirty="0"/>
              <a:t>.</a:t>
            </a:r>
            <a:r>
              <a:rPr lang="en-US" dirty="0"/>
              <a:t>  </a:t>
            </a:r>
          </a:p>
        </p:txBody>
      </p:sp>
      <p:graphicFrame>
        <p:nvGraphicFramePr>
          <p:cNvPr id="5" name="Table 4">
            <a:extLst>
              <a:ext uri="{FF2B5EF4-FFF2-40B4-BE49-F238E27FC236}">
                <a16:creationId xmlns:a16="http://schemas.microsoft.com/office/drawing/2014/main" id="{1321D0A2-03A8-435C-9424-EB792029E80F}"/>
              </a:ext>
            </a:extLst>
          </p:cNvPr>
          <p:cNvGraphicFramePr>
            <a:graphicFrameLocks noGrp="1"/>
          </p:cNvGraphicFramePr>
          <p:nvPr>
            <p:extLst>
              <p:ext uri="{D42A27DB-BD31-4B8C-83A1-F6EECF244321}">
                <p14:modId xmlns:p14="http://schemas.microsoft.com/office/powerpoint/2010/main" val="3375093837"/>
              </p:ext>
            </p:extLst>
          </p:nvPr>
        </p:nvGraphicFramePr>
        <p:xfrm>
          <a:off x="459580" y="4049592"/>
          <a:ext cx="8415186" cy="1958363"/>
        </p:xfrm>
        <a:graphic>
          <a:graphicData uri="http://schemas.openxmlformats.org/drawingml/2006/table">
            <a:tbl>
              <a:tblPr firstRow="1" bandRow="1"/>
              <a:tblGrid>
                <a:gridCol w="5050483">
                  <a:extLst>
                    <a:ext uri="{9D8B030D-6E8A-4147-A177-3AD203B41FA5}">
                      <a16:colId xmlns:a16="http://schemas.microsoft.com/office/drawing/2014/main" val="1595261449"/>
                    </a:ext>
                  </a:extLst>
                </a:gridCol>
                <a:gridCol w="3364703">
                  <a:extLst>
                    <a:ext uri="{9D8B030D-6E8A-4147-A177-3AD203B41FA5}">
                      <a16:colId xmlns:a16="http://schemas.microsoft.com/office/drawing/2014/main" val="2798302710"/>
                    </a:ext>
                  </a:extLst>
                </a:gridCol>
              </a:tblGrid>
              <a:tr h="652570">
                <a:tc>
                  <a:txBody>
                    <a:bodyPr/>
                    <a:lstStyle/>
                    <a:p>
                      <a:pPr marL="0" marR="0" lvl="0" indent="0" algn="just" rtl="1" hangingPunct="0">
                        <a:lnSpc>
                          <a:spcPct val="100000"/>
                        </a:lnSpc>
                        <a:spcBef>
                          <a:spcPts val="0"/>
                        </a:spcBef>
                        <a:spcAft>
                          <a:spcPts val="0"/>
                        </a:spcAft>
                        <a:buNone/>
                        <a:tabLst/>
                      </a:pPr>
                      <a:r>
                        <a:rPr lang="en-US" sz="2200" b="0" i="0" u="none" strike="noStrike" kern="1200" cap="none">
                          <a:ln>
                            <a:noFill/>
                          </a:ln>
                          <a:latin typeface="KacstOne" pitchFamily="18"/>
                          <a:ea typeface="KacstOne" pitchFamily="2"/>
                          <a:cs typeface="KacstOne" pitchFamily="18"/>
                        </a:rPr>
                        <a:t>f1e43d880f09c64ac6378af6de47702</a:t>
                      </a:r>
                    </a:p>
                  </a:txBody>
                  <a:tcPr marL="82918" marR="82918" marT="41459" marB="41459"/>
                </a:tc>
                <a:tc>
                  <a:txBody>
                    <a:bodyPr/>
                    <a:lstStyle/>
                    <a:p>
                      <a:pPr marL="0" marR="0" lvl="0" indent="0" algn="just" rtl="1" hangingPunct="0">
                        <a:lnSpc>
                          <a:spcPct val="100000"/>
                        </a:lnSpc>
                        <a:spcBef>
                          <a:spcPts val="0"/>
                        </a:spcBef>
                        <a:spcAft>
                          <a:spcPts val="0"/>
                        </a:spcAft>
                        <a:buNone/>
                        <a:tabLst/>
                      </a:pPr>
                      <a:r>
                        <a:rPr lang="en-US" sz="2200" b="0" i="0" u="none" strike="noStrike" kern="1200" cap="none" dirty="0">
                          <a:ln>
                            <a:noFill/>
                          </a:ln>
                          <a:latin typeface="KacstOne" pitchFamily="18"/>
                          <a:ea typeface="KacstOne" pitchFamily="2"/>
                          <a:cs typeface="KacstOne" pitchFamily="18"/>
                        </a:rPr>
                        <a:t>Ahm</a:t>
                      </a:r>
                      <a:r>
                        <a:rPr lang="en-US" sz="2200" b="0" i="0" u="none" strike="noStrike" kern="1200" cap="none" dirty="0">
                          <a:ln>
                            <a:noFill/>
                          </a:ln>
                          <a:solidFill>
                            <a:srgbClr val="FF0000"/>
                          </a:solidFill>
                          <a:latin typeface="KacstOne" pitchFamily="18"/>
                          <a:ea typeface="KacstOne" pitchFamily="2"/>
                          <a:cs typeface="KacstOne" pitchFamily="18"/>
                        </a:rPr>
                        <a:t>e</a:t>
                      </a:r>
                      <a:r>
                        <a:rPr lang="en-US" sz="2200" b="0" i="0" u="none" strike="noStrike" kern="1200" cap="none" dirty="0">
                          <a:ln>
                            <a:noFill/>
                          </a:ln>
                          <a:latin typeface="KacstOne" pitchFamily="18"/>
                          <a:ea typeface="KacstOne" pitchFamily="2"/>
                          <a:cs typeface="KacstOne" pitchFamily="18"/>
                        </a:rPr>
                        <a:t>d</a:t>
                      </a:r>
                    </a:p>
                  </a:txBody>
                  <a:tcPr marL="82918" marR="82918" marT="41459" marB="41459"/>
                </a:tc>
                <a:extLst>
                  <a:ext uri="{0D108BD9-81ED-4DB2-BD59-A6C34878D82A}">
                    <a16:rowId xmlns:a16="http://schemas.microsoft.com/office/drawing/2014/main" val="619221489"/>
                  </a:ext>
                </a:extLst>
              </a:tr>
              <a:tr h="652570">
                <a:tc>
                  <a:txBody>
                    <a:bodyPr/>
                    <a:lstStyle/>
                    <a:p>
                      <a:pPr marL="0" marR="0" lvl="0" indent="0" algn="just" rtl="1" hangingPunct="0">
                        <a:lnSpc>
                          <a:spcPct val="100000"/>
                        </a:lnSpc>
                        <a:spcBef>
                          <a:spcPts val="0"/>
                        </a:spcBef>
                        <a:spcAft>
                          <a:spcPts val="0"/>
                        </a:spcAft>
                        <a:buNone/>
                        <a:tabLst/>
                      </a:pPr>
                      <a:r>
                        <a:rPr lang="en-US" sz="2200" b="0" i="0" u="none" strike="noStrike" kern="1200" cap="none">
                          <a:ln>
                            <a:noFill/>
                          </a:ln>
                          <a:latin typeface="KacstOne" pitchFamily="18"/>
                          <a:ea typeface="KacstOne" pitchFamily="2"/>
                          <a:cs typeface="KacstOne" pitchFamily="18"/>
                        </a:rPr>
                        <a:t>44bc2be4245c022748235a46dedf15</a:t>
                      </a:r>
                    </a:p>
                  </a:txBody>
                  <a:tcPr marL="82918" marR="82918" marT="41459" marB="41459"/>
                </a:tc>
                <a:tc>
                  <a:txBody>
                    <a:bodyPr/>
                    <a:lstStyle/>
                    <a:p>
                      <a:pPr marL="0" marR="0" lvl="0" indent="0" algn="r" rtl="1" hangingPunct="0">
                        <a:lnSpc>
                          <a:spcPct val="100000"/>
                        </a:lnSpc>
                        <a:spcBef>
                          <a:spcPts val="0"/>
                        </a:spcBef>
                        <a:spcAft>
                          <a:spcPts val="0"/>
                        </a:spcAft>
                        <a:buNone/>
                        <a:tabLst/>
                      </a:pPr>
                      <a:r>
                        <a:rPr lang="en-US" sz="2200" b="0" i="0" u="none" strike="noStrike" kern="1200" cap="none" dirty="0">
                          <a:ln>
                            <a:noFill/>
                          </a:ln>
                          <a:latin typeface="KacstOne" pitchFamily="18"/>
                          <a:ea typeface="Noto Sans CJK SC Regular" pitchFamily="2"/>
                          <a:cs typeface="KacstOne" pitchFamily="2"/>
                        </a:rPr>
                        <a:t>Ahm</a:t>
                      </a:r>
                      <a:r>
                        <a:rPr lang="en-US" sz="2200" b="0" i="0" u="none" strike="noStrike" kern="1200" cap="none" dirty="0">
                          <a:ln>
                            <a:noFill/>
                          </a:ln>
                          <a:solidFill>
                            <a:srgbClr val="FF0000"/>
                          </a:solidFill>
                          <a:latin typeface="KacstOne" pitchFamily="18"/>
                          <a:ea typeface="Noto Sans CJK SC Regular" pitchFamily="2"/>
                          <a:cs typeface="KacstOne" pitchFamily="2"/>
                        </a:rPr>
                        <a:t>a</a:t>
                      </a:r>
                      <a:r>
                        <a:rPr lang="en-US" sz="2200" b="0" i="0" u="none" strike="noStrike" kern="1200" cap="none" dirty="0">
                          <a:ln>
                            <a:noFill/>
                          </a:ln>
                          <a:latin typeface="KacstOne" pitchFamily="18"/>
                          <a:ea typeface="Noto Sans CJK SC Regular" pitchFamily="2"/>
                          <a:cs typeface="KacstOne" pitchFamily="2"/>
                        </a:rPr>
                        <a:t>d</a:t>
                      </a:r>
                    </a:p>
                  </a:txBody>
                  <a:tcPr marL="82918" marR="82918" marT="41459" marB="41459"/>
                </a:tc>
                <a:extLst>
                  <a:ext uri="{0D108BD9-81ED-4DB2-BD59-A6C34878D82A}">
                    <a16:rowId xmlns:a16="http://schemas.microsoft.com/office/drawing/2014/main" val="1060051519"/>
                  </a:ext>
                </a:extLst>
              </a:tr>
              <a:tr h="653223">
                <a:tc>
                  <a:txBody>
                    <a:bodyPr/>
                    <a:lstStyle/>
                    <a:p>
                      <a:pPr marL="0" marR="0" lvl="0" indent="0" algn="just" rtl="1" hangingPunct="0">
                        <a:lnSpc>
                          <a:spcPct val="100000"/>
                        </a:lnSpc>
                        <a:spcBef>
                          <a:spcPts val="0"/>
                        </a:spcBef>
                        <a:spcAft>
                          <a:spcPts val="0"/>
                        </a:spcAft>
                        <a:buNone/>
                        <a:tabLst/>
                      </a:pPr>
                      <a:r>
                        <a:rPr lang="en-US" sz="2200" b="0" i="0" u="none" strike="noStrike" kern="1200" cap="none" dirty="0">
                          <a:ln>
                            <a:noFill/>
                          </a:ln>
                          <a:latin typeface="KacstOne" pitchFamily="18"/>
                          <a:ea typeface="KacstOne" pitchFamily="2"/>
                          <a:cs typeface="KacstOne" pitchFamily="18"/>
                        </a:rPr>
                        <a:t>c248c6b98c56ff0362bc4013eb33c8f</a:t>
                      </a:r>
                    </a:p>
                  </a:txBody>
                  <a:tcPr marL="82918" marR="82918" marT="41459" marB="41459"/>
                </a:tc>
                <a:tc>
                  <a:txBody>
                    <a:bodyPr/>
                    <a:lstStyle/>
                    <a:p>
                      <a:pPr marL="0" marR="0" lvl="0" indent="0" algn="r" rtl="1" hangingPunct="0">
                        <a:lnSpc>
                          <a:spcPct val="100000"/>
                        </a:lnSpc>
                        <a:spcBef>
                          <a:spcPts val="0"/>
                        </a:spcBef>
                        <a:spcAft>
                          <a:spcPts val="0"/>
                        </a:spcAft>
                        <a:buNone/>
                        <a:tabLst/>
                      </a:pPr>
                      <a:r>
                        <a:rPr lang="ar-SA" sz="2200" b="0" i="0" u="none" strike="noStrike" kern="1200" cap="none" dirty="0">
                          <a:ln>
                            <a:noFill/>
                          </a:ln>
                          <a:latin typeface="KacstOne" pitchFamily="18"/>
                          <a:ea typeface="Noto Sans CJK SC Regular" pitchFamily="2"/>
                          <a:cs typeface="KacstOne" pitchFamily="2"/>
                        </a:rPr>
                        <a:t>ملف كامل </a:t>
                      </a:r>
                      <a:r>
                        <a:rPr lang="en-US" sz="2200" b="0" i="0" u="none" strike="noStrike" kern="1200" cap="none" dirty="0">
                          <a:ln>
                            <a:noFill/>
                          </a:ln>
                          <a:latin typeface="KacstOne" pitchFamily="18"/>
                          <a:ea typeface="Noto Sans CJK SC Regular" pitchFamily="2"/>
                          <a:cs typeface="KacstOne" pitchFamily="2"/>
                        </a:rPr>
                        <a:t>100 </a:t>
                      </a:r>
                      <a:r>
                        <a:rPr lang="en-US" sz="2200" b="0" i="0" u="none" strike="noStrike" kern="1200" cap="none" dirty="0" err="1">
                          <a:ln>
                            <a:noFill/>
                          </a:ln>
                          <a:latin typeface="KacstOne" pitchFamily="18"/>
                          <a:ea typeface="Noto Sans CJK SC Regular" pitchFamily="2"/>
                          <a:cs typeface="KacstOne" pitchFamily="2"/>
                        </a:rPr>
                        <a:t>ميجا</a:t>
                      </a:r>
                      <a:endParaRPr lang="en-US" sz="2200" b="0" i="0" u="none" strike="noStrike" kern="1200" cap="none" dirty="0">
                        <a:ln>
                          <a:noFill/>
                        </a:ln>
                        <a:latin typeface="KacstOne" pitchFamily="18"/>
                        <a:ea typeface="Noto Sans CJK SC Regular" pitchFamily="2"/>
                        <a:cs typeface="KacstOne" pitchFamily="2"/>
                      </a:endParaRPr>
                    </a:p>
                  </a:txBody>
                  <a:tcPr marL="82918" marR="82918" marT="41459" marB="41459"/>
                </a:tc>
                <a:extLst>
                  <a:ext uri="{0D108BD9-81ED-4DB2-BD59-A6C34878D82A}">
                    <a16:rowId xmlns:a16="http://schemas.microsoft.com/office/drawing/2014/main" val="3338779464"/>
                  </a:ext>
                </a:extLst>
              </a:tr>
            </a:tbl>
          </a:graphicData>
        </a:graphic>
      </p:graphicFrame>
    </p:spTree>
    <p:extLst>
      <p:ext uri="{BB962C8B-B14F-4D97-AF65-F5344CB8AC3E}">
        <p14:creationId xmlns:p14="http://schemas.microsoft.com/office/powerpoint/2010/main" val="1523676190"/>
      </p:ext>
    </p:extLst>
  </p:cSld>
  <p:clrMapOvr>
    <a:masterClrMapping/>
  </p:clrMapOvr>
</p:sld>
</file>

<file path=ppt/theme/theme1.xml><?xml version="1.0" encoding="utf-8"?>
<a:theme xmlns:a="http://schemas.openxmlformats.org/drawingml/2006/main" name="UN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UNR</Template>
  <TotalTime>21589</TotalTime>
  <Words>2350</Words>
  <Application>Microsoft Office PowerPoint</Application>
  <PresentationFormat>On-screen Show (4:3)</PresentationFormat>
  <Paragraphs>195</Paragraphs>
  <Slides>32</Slides>
  <Notes>31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2" baseType="lpstr">
      <vt:lpstr>ＭＳ Ｐゴシック</vt:lpstr>
      <vt:lpstr>Arial</vt:lpstr>
      <vt:lpstr>Calibri</vt:lpstr>
      <vt:lpstr>KacstOne</vt:lpstr>
      <vt:lpstr>Liberation Sans</vt:lpstr>
      <vt:lpstr>Noto Sans CJK SC Regular</vt:lpstr>
      <vt:lpstr>StarSymbol</vt:lpstr>
      <vt:lpstr>Times New Roman</vt:lpstr>
      <vt:lpstr>UNR</vt:lpstr>
      <vt:lpstr>Bitmap Image</vt:lpstr>
      <vt:lpstr>أمن الحاسبات والمعلومات  الفصل الرابع: التوقيع الرقمي والشهادات الرقمية</vt:lpstr>
      <vt:lpstr>محتوى الفصل الربع </vt:lpstr>
      <vt:lpstr>ما هو الهاش</vt:lpstr>
      <vt:lpstr>خصائص الهاش</vt:lpstr>
      <vt:lpstr>دوال الهاش البسيطة – باقي القسمة  mod</vt:lpstr>
      <vt:lpstr>دوال الهاش البسيطة – باقي القسمة  mod</vt:lpstr>
      <vt:lpstr>دوال الهاش البسيطة – باقي القسمة  mod</vt:lpstr>
      <vt:lpstr>دوال الهاش المتقدمة</vt:lpstr>
      <vt:lpstr>خواص دوال الهاش</vt:lpstr>
      <vt:lpstr>تمرين عملي – دول الهاش لفحص التماسك</vt:lpstr>
      <vt:lpstr>تطبيقات الهاش – استخدام الهاش بدلا من كلمة المرور</vt:lpstr>
      <vt:lpstr>الهجوم على كلمات المرور</vt:lpstr>
      <vt:lpstr>صد الهجوم على كلمات المرور</vt:lpstr>
      <vt:lpstr>تطبيقات الهاش: التأكد من سلامة البيانات المرسلة</vt:lpstr>
      <vt:lpstr>الهجوم على البيانات المرسلة</vt:lpstr>
      <vt:lpstr>صد الهجوم عن البيانات المرسلة</vt:lpstr>
      <vt:lpstr>صد الهجوم عن البيانات المرسلة</vt:lpstr>
      <vt:lpstr>صد الهجوم عن البيانات المرسلة</vt:lpstr>
      <vt:lpstr>التوقيع الرقمي</vt:lpstr>
      <vt:lpstr>كيف يعمل التوقيع الرقمي</vt:lpstr>
      <vt:lpstr>كيف يعمل التوقيع الرقمي</vt:lpstr>
      <vt:lpstr>كيف يعمل التوقيع الرقمي</vt:lpstr>
      <vt:lpstr>كيف يعمل التوقيع الرقمي</vt:lpstr>
      <vt:lpstr>استخدامات التوقيع الرقمي</vt:lpstr>
      <vt:lpstr>الشهادات الرقمية</vt:lpstr>
      <vt:lpstr>استخدام الشهادات الرقمية</vt:lpstr>
      <vt:lpstr>استخدام الشهادات الرقمية</vt:lpstr>
      <vt:lpstr>استخدام الشهادات الرقمية</vt:lpstr>
      <vt:lpstr>سلطة إصدار الشهادات الرقمية CA</vt:lpstr>
      <vt:lpstr>سلطة إصدار الشهادات الرقمية CA</vt:lpstr>
      <vt:lpstr>تمرين عملي: الشهادات الرقمية وسلطة الإصدار</vt:lpstr>
      <vt:lpstr>الأسئلة </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Brown;Mehmet Gunes</dc:creator>
  <cp:lastModifiedBy>Osama-Hosameldeen</cp:lastModifiedBy>
  <cp:revision>369</cp:revision>
  <cp:lastPrinted>2019-01-06T17:22:20Z</cp:lastPrinted>
  <dcterms:created xsi:type="dcterms:W3CDTF">2011-10-14T10:21:07Z</dcterms:created>
  <dcterms:modified xsi:type="dcterms:W3CDTF">2019-01-09T15:22:21Z</dcterms:modified>
</cp:coreProperties>
</file>