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2"/>
  </p:notesMasterIdLst>
  <p:handoutMasterIdLst>
    <p:handoutMasterId r:id="rId33"/>
  </p:handoutMasterIdLst>
  <p:sldIdLst>
    <p:sldId id="383" r:id="rId2"/>
    <p:sldId id="431" r:id="rId3"/>
    <p:sldId id="499" r:id="rId4"/>
    <p:sldId id="500" r:id="rId5"/>
    <p:sldId id="501" r:id="rId6"/>
    <p:sldId id="502" r:id="rId7"/>
    <p:sldId id="503" r:id="rId8"/>
    <p:sldId id="505" r:id="rId9"/>
    <p:sldId id="504" r:id="rId10"/>
    <p:sldId id="498" r:id="rId11"/>
    <p:sldId id="506" r:id="rId12"/>
    <p:sldId id="507" r:id="rId13"/>
    <p:sldId id="508" r:id="rId14"/>
    <p:sldId id="509" r:id="rId15"/>
    <p:sldId id="510" r:id="rId16"/>
    <p:sldId id="511" r:id="rId17"/>
    <p:sldId id="512" r:id="rId18"/>
    <p:sldId id="513" r:id="rId19"/>
    <p:sldId id="524" r:id="rId20"/>
    <p:sldId id="514" r:id="rId21"/>
    <p:sldId id="515" r:id="rId22"/>
    <p:sldId id="516" r:id="rId23"/>
    <p:sldId id="517" r:id="rId24"/>
    <p:sldId id="518" r:id="rId25"/>
    <p:sldId id="519" r:id="rId26"/>
    <p:sldId id="520" r:id="rId27"/>
    <p:sldId id="521" r:id="rId28"/>
    <p:sldId id="522" r:id="rId29"/>
    <p:sldId id="523" r:id="rId30"/>
    <p:sldId id="435" r:id="rId31"/>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86556" autoAdjust="0"/>
  </p:normalViewPr>
  <p:slideViewPr>
    <p:cSldViewPr>
      <p:cViewPr varScale="1">
        <p:scale>
          <a:sx n="69" d="100"/>
          <a:sy n="69" d="100"/>
        </p:scale>
        <p:origin x="1236"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1/9/2019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80840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292851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3223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8411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37777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407944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1237045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98078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31635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412240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604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50347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986833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344163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358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764329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715935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no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r>
              <a:rPr lang="ar-EG" dirty="0"/>
              <a:t>اعداد / دكتور أسامة حسام الدين</a:t>
            </a:r>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r>
              <a:rPr lang="ar-EG" dirty="0"/>
              <a:t>إعداد / دكتور أسامة حسام الدين</a:t>
            </a:r>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
        <p:nvSpPr>
          <p:cNvPr id="4" name="Footer Placeholder 3"/>
          <p:cNvSpPr>
            <a:spLocks noGrp="1"/>
          </p:cNvSpPr>
          <p:nvPr>
            <p:ph type="ftr" sz="quarter" idx="11"/>
          </p:nvPr>
        </p:nvSpPr>
        <p:spPr/>
        <p:txBody>
          <a:bodyPr/>
          <a:lstStyle/>
          <a:p>
            <a:r>
              <a:rPr lang="ar-EG" dirty="0"/>
              <a:t>أعداد / دكتور أسامة حسام الدين</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 y="685801"/>
            <a:ext cx="8915400" cy="1470025"/>
          </a:xfrm>
        </p:spPr>
        <p:txBody>
          <a:bodyPr/>
          <a:lstStyle/>
          <a:p>
            <a:pPr algn="r" rtl="1"/>
            <a:r>
              <a:rPr lang="ar-EG" dirty="0"/>
              <a:t>أمن الحاسبات والمعلومات </a:t>
            </a:r>
            <a:br>
              <a:rPr lang="ar-EG" dirty="0"/>
            </a:br>
            <a:r>
              <a:rPr lang="ar-EG" dirty="0"/>
              <a:t>الفصل </a:t>
            </a:r>
            <a:r>
              <a:rPr lang="ar-SA" dirty="0"/>
              <a:t>الخامس</a:t>
            </a:r>
            <a:r>
              <a:rPr lang="ar-EG" dirty="0"/>
              <a:t>:</a:t>
            </a:r>
            <a:r>
              <a:rPr lang="ar-SA" dirty="0"/>
              <a:t> </a:t>
            </a:r>
            <a:r>
              <a:rPr lang="ar-SA" b="1" dirty="0"/>
              <a:t>نظم التحكم بالوصول</a:t>
            </a:r>
            <a:endParaRPr lang="en-US" b="1" dirty="0"/>
          </a:p>
        </p:txBody>
      </p:sp>
      <p:sp>
        <p:nvSpPr>
          <p:cNvPr id="2" name="TextBox 1">
            <a:extLst>
              <a:ext uri="{FF2B5EF4-FFF2-40B4-BE49-F238E27FC236}">
                <a16:creationId xmlns:a16="http://schemas.microsoft.com/office/drawing/2014/main" id="{E470D27A-8DA9-432C-A46D-4D659E365F5F}"/>
              </a:ext>
            </a:extLst>
          </p:cNvPr>
          <p:cNvSpPr txBox="1"/>
          <p:nvPr/>
        </p:nvSpPr>
        <p:spPr>
          <a:xfrm>
            <a:off x="6172200" y="2438400"/>
            <a:ext cx="2971800" cy="1138773"/>
          </a:xfrm>
          <a:prstGeom prst="rect">
            <a:avLst/>
          </a:prstGeom>
          <a:noFill/>
        </p:spPr>
        <p:txBody>
          <a:bodyPr wrap="square" rtlCol="0">
            <a:spAutoFit/>
          </a:bodyPr>
          <a:lstStyle/>
          <a:p>
            <a:pPr algn="ctr"/>
            <a:r>
              <a:rPr lang="ar-EG" sz="2000" b="1" dirty="0"/>
              <a:t>إعداد الدكتور / أسامة حسام الدين</a:t>
            </a:r>
          </a:p>
          <a:p>
            <a:pPr algn="ctr"/>
            <a:endParaRPr lang="en-US" sz="2000" b="1" dirty="0"/>
          </a:p>
          <a:p>
            <a:pPr algn="ctr"/>
            <a:r>
              <a:rPr lang="ar-EG" sz="1400" b="1" dirty="0"/>
              <a:t>كلية علوم وهندسة الحاسبات </a:t>
            </a:r>
            <a:r>
              <a:rPr lang="ar-EG" sz="1400" b="1" dirty="0" err="1"/>
              <a:t>بينبع</a:t>
            </a:r>
            <a:endParaRPr lang="ar-EG" sz="1400" b="1" dirty="0"/>
          </a:p>
          <a:p>
            <a:pPr algn="ctr"/>
            <a:r>
              <a:rPr lang="ar-EG" sz="1400" b="1" dirty="0"/>
              <a:t>جامعة طيبة</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 – </a:t>
            </a:r>
            <a:r>
              <a:rPr lang="ar-SA" altLang="en-US" sz="4000" dirty="0"/>
              <a:t>إنشاء مستخدمين في ويندوز</a:t>
            </a:r>
            <a:endParaRPr lang="en-US" altLang="en-US" dirty="0"/>
          </a:p>
        </p:txBody>
      </p:sp>
      <p:sp>
        <p:nvSpPr>
          <p:cNvPr id="20483" name="Content Placeholder 3"/>
          <p:cNvSpPr>
            <a:spLocks noGrp="1"/>
          </p:cNvSpPr>
          <p:nvPr>
            <p:ph idx="1"/>
          </p:nvPr>
        </p:nvSpPr>
        <p:spPr/>
        <p:txBody>
          <a:bodyPr/>
          <a:lstStyle/>
          <a:p>
            <a:pPr lvl="1" rtl="0"/>
            <a:r>
              <a:rPr lang="en-US" b="1" dirty="0"/>
              <a:t>Open the User Account Tool</a:t>
            </a:r>
          </a:p>
          <a:p>
            <a:r>
              <a:rPr lang="en-US" b="1" dirty="0"/>
              <a:t>Create an Account</a:t>
            </a:r>
          </a:p>
          <a:p>
            <a:r>
              <a:rPr lang="en-US" b="1" dirty="0"/>
              <a:t>Password Protect the Account</a:t>
            </a:r>
          </a:p>
          <a:p>
            <a:r>
              <a:rPr lang="en-US" b="1" dirty="0"/>
              <a:t>Change the Account Type</a:t>
            </a:r>
          </a:p>
          <a:p>
            <a:r>
              <a:rPr lang="en-US" b="1" dirty="0"/>
              <a:t>Delete the Account</a:t>
            </a:r>
          </a:p>
          <a:p>
            <a:r>
              <a:rPr lang="en-US" altLang="en-US" dirty="0"/>
              <a:t>Show the created account in </a:t>
            </a:r>
            <a:r>
              <a:rPr lang="en-US" altLang="en-US" dirty="0" err="1"/>
              <a:t>MyPC</a:t>
            </a:r>
            <a:r>
              <a:rPr lang="en-US" altLang="en-US" dirty="0"/>
              <a:t>-&gt; Manage</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10</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582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09218"/>
            <a:ext cx="6400801" cy="1109982"/>
          </a:xfrm>
        </p:spPr>
        <p:txBody>
          <a:bodyPr/>
          <a:lstStyle/>
          <a:p>
            <a:r>
              <a:rPr lang="ar-EG" b="1" dirty="0"/>
              <a:t>المصادقة – البطاقات</a:t>
            </a:r>
            <a:endParaRPr lang="en-US" b="1" dirty="0"/>
          </a:p>
        </p:txBody>
      </p:sp>
      <p:sp>
        <p:nvSpPr>
          <p:cNvPr id="3" name="Content Placeholder 2"/>
          <p:cNvSpPr>
            <a:spLocks noGrp="1"/>
          </p:cNvSpPr>
          <p:nvPr>
            <p:ph idx="1"/>
          </p:nvPr>
        </p:nvSpPr>
        <p:spPr>
          <a:xfrm>
            <a:off x="228600" y="1143001"/>
            <a:ext cx="8534401" cy="5181599"/>
          </a:xfrm>
        </p:spPr>
        <p:txBody>
          <a:bodyPr/>
          <a:lstStyle/>
          <a:p>
            <a:pPr marL="0" indent="0" algn="just">
              <a:buNone/>
            </a:pPr>
            <a:r>
              <a:rPr lang="ar-EG" sz="2800" dirty="0"/>
              <a:t>تستخدم بطاقة الصراف في سحب أو إيداع الأموال في ماكينة الصراف. وتستخدم بطاقة الائتمان في البيع والشراء على الانترنت. وأشهر أنواع البطاقات هي البطاقة الممغنطة والبطاقات الذكية:</a:t>
            </a:r>
          </a:p>
          <a:p>
            <a:pPr marL="0" indent="0" algn="just">
              <a:buNone/>
            </a:pPr>
            <a:r>
              <a:rPr lang="ar-EG" sz="2800" b="1" u="sng" dirty="0"/>
              <a:t>البطاقات الممغنطة </a:t>
            </a:r>
            <a:r>
              <a:rPr lang="ar-EG" sz="2800" dirty="0"/>
              <a:t>تقوم بتخزين البيانات فقط ولا تقوم بمعالجتها. وتحتوي على شريحة ذاكرة داخلية. من أمثلتها بطاقات الصراف </a:t>
            </a:r>
            <a:r>
              <a:rPr lang="en-US" sz="2800" dirty="0"/>
              <a:t>ATM </a:t>
            </a:r>
            <a:r>
              <a:rPr lang="ar-EG" sz="2800" dirty="0"/>
              <a:t>وبطاقات غرف الفنادق. يمكن الدمج بين رمز المرور والبطاقة با</a:t>
            </a:r>
            <a:r>
              <a:rPr lang="ar-EG" sz="2800" b="1" dirty="0"/>
              <a:t>لمصادقة ذات عاملين</a:t>
            </a:r>
            <a:r>
              <a:rPr lang="ar-EG" sz="2400" b="1" dirty="0"/>
              <a:t> </a:t>
            </a:r>
          </a:p>
          <a:p>
            <a:pPr marL="0" indent="0" algn="just">
              <a:buNone/>
            </a:pPr>
            <a:r>
              <a:rPr lang="ar-EG" sz="2800" b="1" u="sng" dirty="0"/>
              <a:t>البطاقات الذكية </a:t>
            </a:r>
            <a:r>
              <a:rPr lang="en-US" sz="2800" b="1" u="sng" dirty="0"/>
              <a:t>smart cards</a:t>
            </a:r>
            <a:r>
              <a:rPr lang="ar-EG" sz="2800" u="sng" dirty="0"/>
              <a:t>: </a:t>
            </a:r>
            <a:r>
              <a:rPr lang="ar-EG" sz="2800" dirty="0"/>
              <a:t>لها شريحة إلكترونية مدمجة. والشريحة بغرض المعالجة والتخزين وحماية البيانات. البطاقات الذكية تقوم بتخزين المعلومات الخاصة مثل أرقام الحسابات البنكية، رقم التعريف الشخصي، السجلات الطبية و البصمات الرقمية. توفر البطاقات الذكية نظام تشفير ومصادقة لحفظ البيانات آمنة.</a:t>
            </a:r>
            <a:endParaRPr lang="en-US" sz="2800" dirty="0"/>
          </a:p>
          <a:p>
            <a:pPr marL="0" indent="0" algn="just">
              <a:buNone/>
            </a:pPr>
            <a:endParaRPr lang="en-US" sz="105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B291B95-F6DF-47F5-90DE-12D77DE507E7}"/>
              </a:ext>
            </a:extLst>
          </p:cNvPr>
          <p:cNvGraphicFramePr>
            <a:graphicFrameLocks/>
          </p:cNvGraphicFramePr>
          <p:nvPr>
            <p:extLst>
              <p:ext uri="{D42A27DB-BD31-4B8C-83A1-F6EECF244321}">
                <p14:modId xmlns:p14="http://schemas.microsoft.com/office/powerpoint/2010/main" val="275607154"/>
              </p:ext>
            </p:extLst>
          </p:nvPr>
        </p:nvGraphicFramePr>
        <p:xfrm>
          <a:off x="0" y="109218"/>
          <a:ext cx="2590800" cy="1168400"/>
        </p:xfrm>
        <a:graphic>
          <a:graphicData uri="http://schemas.openxmlformats.org/presentationml/2006/ole">
            <mc:AlternateContent xmlns:mc="http://schemas.openxmlformats.org/markup-compatibility/2006">
              <mc:Choice xmlns:v="urn:schemas-microsoft-com:vml" Requires="v">
                <p:oleObj spid="_x0000_s4116" name="Bitmap Image" r:id="rId4" imgW="1431495" imgH="581558" progId="Paint.Picture">
                  <p:embed/>
                </p:oleObj>
              </mc:Choice>
              <mc:Fallback>
                <p:oleObj name="Bitmap Image" r:id="rId4" imgW="1431495" imgH="581558" progId="Paint.Picture">
                  <p:embed/>
                  <p:pic>
                    <p:nvPicPr>
                      <p:cNvPr id="0" name="ole_rId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9218"/>
                        <a:ext cx="2590800" cy="116840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33652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E41A50F2-1A57-45E7-9633-3CD519F5F2D7}"/>
              </a:ext>
            </a:extLst>
          </p:cNvPr>
          <p:cNvGraphicFramePr>
            <a:graphicFrameLocks/>
          </p:cNvGraphicFramePr>
          <p:nvPr>
            <p:extLst>
              <p:ext uri="{D42A27DB-BD31-4B8C-83A1-F6EECF244321}">
                <p14:modId xmlns:p14="http://schemas.microsoft.com/office/powerpoint/2010/main" val="2295311195"/>
              </p:ext>
            </p:extLst>
          </p:nvPr>
        </p:nvGraphicFramePr>
        <p:xfrm>
          <a:off x="165100" y="2057400"/>
          <a:ext cx="6159500" cy="3429000"/>
        </p:xfrm>
        <a:graphic>
          <a:graphicData uri="http://schemas.openxmlformats.org/presentationml/2006/ole">
            <mc:AlternateContent xmlns:mc="http://schemas.openxmlformats.org/markup-compatibility/2006">
              <mc:Choice xmlns:v="urn:schemas-microsoft-com:vml" Requires="v">
                <p:oleObj spid="_x0000_s9234" name="Bitmap Image" r:id="rId4" imgW="1551042" imgH="1391525" progId="Paint.Picture">
                  <p:embed/>
                </p:oleObj>
              </mc:Choice>
              <mc:Fallback>
                <p:oleObj name="Bitmap Image" r:id="rId4" imgW="1551042" imgH="1391525" progId="Paint.Picture">
                  <p:embed/>
                  <p:pic>
                    <p:nvPicPr>
                      <p:cNvPr id="0" name="ole_rId1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2057400"/>
                        <a:ext cx="6159500" cy="342900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a:xfrm>
            <a:off x="457200" y="109218"/>
            <a:ext cx="8534402" cy="1109982"/>
          </a:xfrm>
        </p:spPr>
        <p:txBody>
          <a:bodyPr/>
          <a:lstStyle/>
          <a:p>
            <a:r>
              <a:rPr lang="ar-EG" b="1" dirty="0"/>
              <a:t>المصادقة – السمات الحيوية</a:t>
            </a:r>
            <a:endParaRPr lang="en-US" b="1" dirty="0"/>
          </a:p>
        </p:txBody>
      </p:sp>
      <p:sp>
        <p:nvSpPr>
          <p:cNvPr id="3" name="Content Placeholder 2"/>
          <p:cNvSpPr>
            <a:spLocks noGrp="1"/>
          </p:cNvSpPr>
          <p:nvPr>
            <p:ph idx="1"/>
          </p:nvPr>
        </p:nvSpPr>
        <p:spPr>
          <a:xfrm>
            <a:off x="444499" y="1244600"/>
            <a:ext cx="8534401" cy="5181599"/>
          </a:xfrm>
        </p:spPr>
        <p:txBody>
          <a:bodyPr/>
          <a:lstStyle/>
          <a:p>
            <a:pPr marL="0" indent="0" algn="just">
              <a:buNone/>
            </a:pPr>
            <a:r>
              <a:rPr lang="ar-EG" sz="2800" dirty="0"/>
              <a:t>من أفضل أنواع المصادقة هو استخدام صفة حيوية من صفات الشخص، الصفات الحيوية التالية يمكن استخدامها:</a:t>
            </a:r>
          </a:p>
          <a:p>
            <a:pPr marL="0" indent="0" algn="just">
              <a:buNone/>
            </a:pPr>
            <a:r>
              <a:rPr lang="ar-EG" sz="2800" dirty="0"/>
              <a:t> </a:t>
            </a:r>
          </a:p>
          <a:p>
            <a:pPr lvl="0"/>
            <a:r>
              <a:rPr lang="ar-EG" sz="2800" dirty="0"/>
              <a:t>بصمة الأصابع</a:t>
            </a:r>
            <a:endParaRPr lang="en-US" sz="2800" dirty="0"/>
          </a:p>
          <a:p>
            <a:pPr lvl="0"/>
            <a:r>
              <a:rPr lang="ar-EG" sz="2800" dirty="0"/>
              <a:t>بصمة الصوت</a:t>
            </a:r>
            <a:endParaRPr lang="en-US" sz="2800" dirty="0"/>
          </a:p>
          <a:p>
            <a:pPr lvl="0"/>
            <a:r>
              <a:rPr lang="ar-EG" sz="2800" dirty="0"/>
              <a:t>سمات الوجه</a:t>
            </a:r>
            <a:endParaRPr lang="en-US" sz="2800" dirty="0"/>
          </a:p>
          <a:p>
            <a:pPr lvl="0"/>
            <a:r>
              <a:rPr lang="ar-EG" sz="2800" dirty="0"/>
              <a:t>بصمة العين</a:t>
            </a:r>
            <a:endParaRPr lang="en-US" sz="2800" dirty="0"/>
          </a:p>
          <a:p>
            <a:pPr marL="0" indent="0" algn="just">
              <a:buNone/>
            </a:pPr>
            <a:endParaRPr lang="ar-EG" sz="1000" b="1" dirty="0"/>
          </a:p>
          <a:p>
            <a:pPr marL="0" indent="0" algn="just">
              <a:buNone/>
            </a:pPr>
            <a:endParaRPr lang="ar-EG" sz="2800" dirty="0"/>
          </a:p>
          <a:p>
            <a:pPr marL="0" indent="0" algn="just">
              <a:buNone/>
            </a:pPr>
            <a:r>
              <a:rPr lang="ar-EG" sz="2800" dirty="0"/>
              <a:t>الأعلى دقة هو بصمة العين. والأقل دقه هو بصمة الصوت والوجه. والأعلى تكلفة هو بصمة العين والأقل تكلفة هو بصمة الصوت</a:t>
            </a:r>
            <a:endParaRPr lang="en-US" sz="9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576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 التفويض )</a:t>
            </a:r>
            <a:endParaRPr lang="en-US" b="1" dirty="0"/>
          </a:p>
        </p:txBody>
      </p:sp>
      <p:sp>
        <p:nvSpPr>
          <p:cNvPr id="3" name="Content Placeholder 2"/>
          <p:cNvSpPr>
            <a:spLocks noGrp="1"/>
          </p:cNvSpPr>
          <p:nvPr>
            <p:ph idx="1"/>
          </p:nvPr>
        </p:nvSpPr>
        <p:spPr>
          <a:xfrm>
            <a:off x="444499" y="1244600"/>
            <a:ext cx="8534401" cy="5181599"/>
          </a:xfrm>
        </p:spPr>
        <p:txBody>
          <a:bodyPr/>
          <a:lstStyle/>
          <a:p>
            <a:pPr marL="0" indent="0" algn="just">
              <a:buNone/>
            </a:pPr>
            <a:r>
              <a:rPr lang="ar-EG" sz="2800" dirty="0"/>
              <a:t>التفويض يعني منع استخدام موارد النظام إلا بتصريح من مدير النظام. يقوم مدير النظام بإعطاء التصاريح بسياسات التفويض التالية: </a:t>
            </a:r>
          </a:p>
          <a:p>
            <a:pPr lvl="0"/>
            <a:r>
              <a:rPr lang="ar-EG" sz="2800" b="1" dirty="0"/>
              <a:t>التحكم التقديري </a:t>
            </a:r>
            <a:r>
              <a:rPr lang="ar-EG" sz="2800" dirty="0"/>
              <a:t>بالوصول (داك): </a:t>
            </a:r>
            <a:r>
              <a:rPr lang="en-US" sz="2800" dirty="0"/>
              <a:t>Discretionary Access Control (DAC)</a:t>
            </a:r>
          </a:p>
          <a:p>
            <a:pPr lvl="0"/>
            <a:r>
              <a:rPr lang="ar-EG" sz="2800" b="1" dirty="0"/>
              <a:t>التحكم الإلزامي </a:t>
            </a:r>
            <a:r>
              <a:rPr lang="ar-EG" sz="2800" dirty="0"/>
              <a:t>بالوصول (ماك) </a:t>
            </a:r>
            <a:r>
              <a:rPr lang="en-US" sz="2800" dirty="0"/>
              <a:t>Mandatory Access Control (MAC)</a:t>
            </a:r>
          </a:p>
          <a:p>
            <a:pPr lvl="0"/>
            <a:r>
              <a:rPr lang="ar-EG" sz="2800" dirty="0"/>
              <a:t>التحكم بالوصول بناء على</a:t>
            </a:r>
            <a:r>
              <a:rPr lang="ar-EG" sz="2800" b="1" dirty="0"/>
              <a:t> القواعد </a:t>
            </a:r>
            <a:r>
              <a:rPr lang="ar-EG" sz="2800" dirty="0"/>
              <a:t>(قرباك)</a:t>
            </a:r>
            <a:endParaRPr lang="en-US" sz="2800" dirty="0"/>
          </a:p>
          <a:p>
            <a:pPr lvl="0"/>
            <a:r>
              <a:rPr lang="ar-EG" sz="2800" dirty="0"/>
              <a:t>التحكم بالوصول بناء على ا</a:t>
            </a:r>
            <a:r>
              <a:rPr lang="ar-EG" sz="2800" b="1" dirty="0"/>
              <a:t>لأدوار</a:t>
            </a:r>
            <a:r>
              <a:rPr lang="ar-EG" sz="2800" dirty="0"/>
              <a:t>(أرباك)</a:t>
            </a:r>
            <a:r>
              <a:rPr lang="en-US" sz="2800" dirty="0"/>
              <a:t>Role Based Access Control (RBAC) </a:t>
            </a:r>
          </a:p>
          <a:p>
            <a:pPr marL="0" indent="0" algn="just">
              <a:buNone/>
            </a:pPr>
            <a:endParaRPr lang="en-US" sz="8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88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 </a:t>
            </a:r>
            <a:r>
              <a:rPr lang="ar-EG" dirty="0"/>
              <a:t>التحكم التقديري بالوصول</a:t>
            </a:r>
            <a:r>
              <a:rPr lang="ar-EG" b="1" dirty="0"/>
              <a:t> </a:t>
            </a:r>
            <a:r>
              <a:rPr lang="ar-EG" dirty="0"/>
              <a:t>(داك)</a:t>
            </a:r>
            <a:endParaRPr lang="en-US" dirty="0"/>
          </a:p>
        </p:txBody>
      </p:sp>
      <p:sp>
        <p:nvSpPr>
          <p:cNvPr id="3" name="Content Placeholder 2"/>
          <p:cNvSpPr>
            <a:spLocks noGrp="1"/>
          </p:cNvSpPr>
          <p:nvPr>
            <p:ph idx="1"/>
          </p:nvPr>
        </p:nvSpPr>
        <p:spPr>
          <a:xfrm>
            <a:off x="444499" y="1244600"/>
            <a:ext cx="8534401" cy="5181599"/>
          </a:xfrm>
        </p:spPr>
        <p:txBody>
          <a:bodyPr/>
          <a:lstStyle/>
          <a:p>
            <a:pPr marL="0" indent="0" algn="just">
              <a:buNone/>
            </a:pPr>
            <a:r>
              <a:rPr lang="ar-EG" sz="2800" dirty="0"/>
              <a:t>يتم التحكم بالوصول حسب تقدير وتصرف مالك الكائن. إذا كان لمالك الكائن صلاحيات وصول معينة يمكنه إعطاء هذه الصلاحيات ونقلها لفاعل آخر. </a:t>
            </a:r>
          </a:p>
          <a:p>
            <a:pPr marL="0" indent="0" algn="just">
              <a:buNone/>
            </a:pPr>
            <a:r>
              <a:rPr lang="ar-EG" sz="2800" dirty="0"/>
              <a:t>من الطرق المشهورة لتحقيق ذلك هو استخدام مصفوفة الوصول </a:t>
            </a:r>
            <a:r>
              <a:rPr lang="en-US" sz="2800" dirty="0"/>
              <a:t>access matrix</a:t>
            </a:r>
            <a:r>
              <a:rPr lang="ar-EG" sz="2800" dirty="0"/>
              <a:t> .ويمكن تحويل مصفوفة الوصول إلى قائمة التحكم بالوصول (</a:t>
            </a:r>
            <a:r>
              <a:rPr lang="en-US" sz="2800" dirty="0"/>
              <a:t>ACL</a:t>
            </a:r>
            <a:r>
              <a:rPr lang="ar-EG" sz="2800" dirty="0"/>
              <a:t>)  </a:t>
            </a:r>
            <a:r>
              <a:rPr lang="en-US" sz="2800" dirty="0"/>
              <a:t>Access Control List </a:t>
            </a:r>
            <a:r>
              <a:rPr lang="ar-EG" sz="2800" dirty="0"/>
              <a:t>أو العكس</a:t>
            </a:r>
            <a:r>
              <a:rPr lang="ar-EG" dirty="0"/>
              <a:t>.</a:t>
            </a:r>
            <a:endParaRPr lang="en-US" sz="8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D1E3E1E9-4424-4967-992C-6F8CFCFDF7E0}"/>
              </a:ext>
            </a:extLst>
          </p:cNvPr>
          <p:cNvPicPr>
            <a:picLocks noChangeAspect="1"/>
          </p:cNvPicPr>
          <p:nvPr/>
        </p:nvPicPr>
        <p:blipFill>
          <a:blip r:embed="rId3"/>
          <a:stretch>
            <a:fillRect/>
          </a:stretch>
        </p:blipFill>
        <p:spPr>
          <a:xfrm>
            <a:off x="25400" y="4038600"/>
            <a:ext cx="6279280" cy="2387599"/>
          </a:xfrm>
          <a:prstGeom prst="rect">
            <a:avLst/>
          </a:prstGeom>
        </p:spPr>
      </p:pic>
      <p:pic>
        <p:nvPicPr>
          <p:cNvPr id="7" name="Picture 6">
            <a:extLst>
              <a:ext uri="{FF2B5EF4-FFF2-40B4-BE49-F238E27FC236}">
                <a16:creationId xmlns:a16="http://schemas.microsoft.com/office/drawing/2014/main" id="{92471110-E638-4BF1-BA4C-563796C37F15}"/>
              </a:ext>
            </a:extLst>
          </p:cNvPr>
          <p:cNvPicPr>
            <a:picLocks noChangeAspect="1"/>
          </p:cNvPicPr>
          <p:nvPr/>
        </p:nvPicPr>
        <p:blipFill>
          <a:blip r:embed="rId4"/>
          <a:stretch>
            <a:fillRect/>
          </a:stretch>
        </p:blipFill>
        <p:spPr>
          <a:xfrm>
            <a:off x="6527801" y="4839774"/>
            <a:ext cx="838201" cy="1058780"/>
          </a:xfrm>
          <a:prstGeom prst="rect">
            <a:avLst/>
          </a:prstGeom>
        </p:spPr>
      </p:pic>
      <p:pic>
        <p:nvPicPr>
          <p:cNvPr id="8" name="Picture 2" descr="ÙØªÙØ¬Ø© Ø¨Ø­Ø« Ø§ÙØµÙØ± Ø¹Ù âªdocuments iconâ¬â">
            <a:extLst>
              <a:ext uri="{FF2B5EF4-FFF2-40B4-BE49-F238E27FC236}">
                <a16:creationId xmlns:a16="http://schemas.microsoft.com/office/drawing/2014/main" id="{EEA73A67-B72C-4DCD-BEA8-5663A2D19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2" y="4950064"/>
            <a:ext cx="838200" cy="8382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5D18DC18-6584-4FBB-8D13-D32F94DE238B}"/>
              </a:ext>
            </a:extLst>
          </p:cNvPr>
          <p:cNvCxnSpPr>
            <a:cxnSpLocks/>
            <a:stCxn id="7" idx="3"/>
            <a:endCxn id="8" idx="1"/>
          </p:cNvCxnSpPr>
          <p:nvPr/>
        </p:nvCxnSpPr>
        <p:spPr>
          <a:xfrm>
            <a:off x="7366002" y="5369164"/>
            <a:ext cx="7874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3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 </a:t>
            </a:r>
            <a:r>
              <a:rPr lang="ar-EG" dirty="0"/>
              <a:t>التحكم التقديري بالوصول</a:t>
            </a:r>
            <a:r>
              <a:rPr lang="ar-EG" b="1" dirty="0"/>
              <a:t> </a:t>
            </a:r>
            <a:r>
              <a:rPr lang="ar-EG" dirty="0"/>
              <a:t>(داك)</a:t>
            </a:r>
            <a:endParaRPr lang="en-US" dirty="0"/>
          </a:p>
        </p:txBody>
      </p:sp>
      <p:sp>
        <p:nvSpPr>
          <p:cNvPr id="3" name="Content Placeholder 2"/>
          <p:cNvSpPr>
            <a:spLocks noGrp="1"/>
          </p:cNvSpPr>
          <p:nvPr>
            <p:ph idx="1"/>
          </p:nvPr>
        </p:nvSpPr>
        <p:spPr>
          <a:xfrm>
            <a:off x="444499" y="1244600"/>
            <a:ext cx="8534401" cy="5181599"/>
          </a:xfrm>
        </p:spPr>
        <p:txBody>
          <a:bodyPr/>
          <a:lstStyle/>
          <a:p>
            <a:pPr marL="0" indent="0" algn="just">
              <a:buNone/>
            </a:pPr>
            <a:r>
              <a:rPr lang="ar-SA" sz="2800" dirty="0"/>
              <a:t>بمكن إضافة بعض </a:t>
            </a:r>
            <a:r>
              <a:rPr lang="ar-SA" sz="2800" b="1" dirty="0"/>
              <a:t>القيود</a:t>
            </a:r>
            <a:r>
              <a:rPr lang="ar-SA" sz="2800" dirty="0"/>
              <a:t> للصلاحيات كمن</a:t>
            </a:r>
            <a:r>
              <a:rPr lang="ar-EG" sz="2800" dirty="0"/>
              <a:t>ح </a:t>
            </a:r>
            <a:r>
              <a:rPr lang="ar-SA" sz="2800" dirty="0"/>
              <a:t>الصلاحيات بقيد زماني او مكاني:</a:t>
            </a:r>
            <a:endParaRPr lang="ar-EG" sz="2400" dirty="0"/>
          </a:p>
          <a:p>
            <a:pPr marL="0" indent="0" algn="just">
              <a:buNone/>
            </a:pPr>
            <a:r>
              <a:rPr lang="ar-SA" sz="2800" b="1" dirty="0"/>
              <a:t>القيد</a:t>
            </a:r>
            <a:r>
              <a:rPr lang="ar-EG" sz="2800" b="1" dirty="0"/>
              <a:t> الزماني </a:t>
            </a:r>
            <a:r>
              <a:rPr lang="en-US" sz="2800" dirty="0"/>
              <a:t>Temporal </a:t>
            </a:r>
            <a:r>
              <a:rPr lang="ar-SA" sz="2800" dirty="0"/>
              <a:t> </a:t>
            </a:r>
            <a:r>
              <a:rPr lang="ar-EG" sz="2800" dirty="0"/>
              <a:t>يتم منح الصلاحيات للمستخدمين في أوقات معينة ومنعها عنهم في أوقات أخرى. على سبيل المثال يمكن منح الصلاحيات للموظفين أثناء ساعات العمل الرسمية ومنعها عنهم في الأوقات الأخرى.</a:t>
            </a:r>
          </a:p>
          <a:p>
            <a:pPr marL="0" indent="0" algn="just">
              <a:buNone/>
            </a:pPr>
            <a:r>
              <a:rPr lang="ar-SA" sz="2800" b="1" dirty="0"/>
              <a:t>القيد</a:t>
            </a:r>
            <a:r>
              <a:rPr lang="ar-EG" sz="2800" b="1" dirty="0"/>
              <a:t> المكاني </a:t>
            </a:r>
            <a:r>
              <a:rPr lang="en-US" sz="2800" dirty="0"/>
              <a:t>Spatial </a:t>
            </a:r>
            <a:r>
              <a:rPr lang="ar-SA" sz="2800" dirty="0"/>
              <a:t> </a:t>
            </a:r>
            <a:r>
              <a:rPr lang="ar-EG" sz="2800" dirty="0"/>
              <a:t>ويعني منح الصلاحيات للمستخدم في أماكن ومنعها عنه في أماكن أخرى. على سبيل المثال منح الصلاحيات لطلاب جامعة طيبة فرع ينبع إذا حاول الطالب الدخول للنظام من محافظة ينبع، ومنع الصلاحيات عنه في حالة دخوله للنظام من مدن أخرى والتي توجد فيها أفرع جامعة طيبة مثل خيبر أو بدر.</a:t>
            </a:r>
            <a:endParaRPr lang="en-US" sz="7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1321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0D81FE-98ED-42D4-9617-2AEB621C93BC}"/>
              </a:ext>
            </a:extLst>
          </p:cNvPr>
          <p:cNvPicPr>
            <a:picLocks noChangeAspect="1"/>
          </p:cNvPicPr>
          <p:nvPr/>
        </p:nvPicPr>
        <p:blipFill>
          <a:blip r:embed="rId3"/>
          <a:stretch>
            <a:fillRect/>
          </a:stretch>
        </p:blipFill>
        <p:spPr>
          <a:xfrm>
            <a:off x="393698" y="4953000"/>
            <a:ext cx="3111501" cy="875309"/>
          </a:xfrm>
          <a:prstGeom prst="rect">
            <a:avLst/>
          </a:prstGeom>
        </p:spPr>
      </p:pic>
      <p:sp>
        <p:nvSpPr>
          <p:cNvPr id="2" name="Title 1"/>
          <p:cNvSpPr>
            <a:spLocks noGrp="1"/>
          </p:cNvSpPr>
          <p:nvPr>
            <p:ph type="title"/>
          </p:nvPr>
        </p:nvSpPr>
        <p:spPr>
          <a:xfrm>
            <a:off x="457200" y="109218"/>
            <a:ext cx="8534402" cy="1109982"/>
          </a:xfrm>
        </p:spPr>
        <p:txBody>
          <a:bodyPr/>
          <a:lstStyle/>
          <a:p>
            <a:r>
              <a:rPr lang="ar-EG" b="1" dirty="0"/>
              <a:t>المنح - </a:t>
            </a:r>
            <a:r>
              <a:rPr lang="ar-EG" dirty="0"/>
              <a:t>التحكم الإلزامي بالوصول (ماك)</a:t>
            </a:r>
            <a:endParaRPr lang="en-US" dirty="0"/>
          </a:p>
        </p:txBody>
      </p:sp>
      <p:sp>
        <p:nvSpPr>
          <p:cNvPr id="3" name="Content Placeholder 2"/>
          <p:cNvSpPr>
            <a:spLocks noGrp="1"/>
          </p:cNvSpPr>
          <p:nvPr>
            <p:ph idx="1"/>
          </p:nvPr>
        </p:nvSpPr>
        <p:spPr>
          <a:xfrm>
            <a:off x="304801" y="1244600"/>
            <a:ext cx="8674100" cy="5181599"/>
          </a:xfrm>
        </p:spPr>
        <p:txBody>
          <a:bodyPr/>
          <a:lstStyle/>
          <a:p>
            <a:pPr marL="0" indent="0" algn="just">
              <a:buNone/>
            </a:pPr>
            <a:r>
              <a:rPr lang="ar-EG" sz="2800" dirty="0"/>
              <a:t>يقيد الأفعال التي يقوم بها </a:t>
            </a:r>
            <a:r>
              <a:rPr lang="ar-EG" sz="2800" b="1" dirty="0"/>
              <a:t>الفاعل</a:t>
            </a:r>
            <a:r>
              <a:rPr lang="ar-EG" sz="2800" dirty="0"/>
              <a:t> تجاه أي </a:t>
            </a:r>
            <a:r>
              <a:rPr lang="ar-EG" sz="2800" b="1" dirty="0"/>
              <a:t>كائن</a:t>
            </a:r>
            <a:r>
              <a:rPr lang="ar-EG" sz="2800" dirty="0"/>
              <a:t>. الفاعل يمكن أن يكون مستخدم أو إجراء. والكائن يمكن أن يكون ملف أو منفذ </a:t>
            </a:r>
          </a:p>
          <a:p>
            <a:pPr algn="just"/>
            <a:r>
              <a:rPr lang="ar-EG" sz="2800" dirty="0"/>
              <a:t>تستخدم المؤسسات النظام الإلزامي عندما يوجد عدة مستويات للتصنيفات الأمنية. فكل كائن له </a:t>
            </a:r>
            <a:r>
              <a:rPr lang="ar-EG" sz="2800" b="1" dirty="0"/>
              <a:t>علامة</a:t>
            </a:r>
            <a:r>
              <a:rPr lang="ar-EG" sz="2800" dirty="0"/>
              <a:t> وكل فاعل له </a:t>
            </a:r>
            <a:r>
              <a:rPr lang="ar-EG" sz="2800" b="1" dirty="0"/>
              <a:t>تصريح</a:t>
            </a:r>
            <a:r>
              <a:rPr lang="ar-EG" sz="2800" dirty="0"/>
              <a:t>. والنظام الإلزامي يحكم وصول الفاعل بناء على التصنيف الأمني للكائن ولتصريح المستخدم.</a:t>
            </a:r>
          </a:p>
          <a:p>
            <a:pPr algn="just"/>
            <a:r>
              <a:rPr lang="ar-EG" sz="2800" dirty="0"/>
              <a:t>على سبيل المثال، نظام التصنيف الأمني الحربي يصنف المستندات عموما لسري وسري للغاية. فإذا كان ملف له العلامة سري للغاية، فإن الأشخاص (الفاعلون) الذين يمكنهم عرض هذا الملف هم من يملكون تصريح من النوع سري للغاية</a:t>
            </a:r>
          </a:p>
          <a:p>
            <a:r>
              <a:rPr lang="ar-EG" sz="2800" dirty="0"/>
              <a:t>فاعل ذو تصريح سري للغاية لا يمكنه إرسال</a:t>
            </a:r>
            <a:br>
              <a:rPr lang="ar-EG" sz="2800" dirty="0"/>
            </a:br>
            <a:r>
              <a:rPr lang="ar-EG" sz="2800" dirty="0"/>
              <a:t> ملف سري للغاية لمستخدم يحمل تصريح سري فقط</a:t>
            </a:r>
            <a:endParaRPr lang="en-US" sz="5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674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675BBF-22D8-47DB-9A68-491A9646D05F}"/>
              </a:ext>
            </a:extLst>
          </p:cNvPr>
          <p:cNvPicPr>
            <a:picLocks noChangeAspect="1"/>
          </p:cNvPicPr>
          <p:nvPr/>
        </p:nvPicPr>
        <p:blipFill>
          <a:blip r:embed="rId3"/>
          <a:stretch>
            <a:fillRect/>
          </a:stretch>
        </p:blipFill>
        <p:spPr>
          <a:xfrm>
            <a:off x="1828799" y="5562600"/>
            <a:ext cx="838201" cy="822765"/>
          </a:xfrm>
          <a:prstGeom prst="rect">
            <a:avLst/>
          </a:prstGeom>
        </p:spPr>
      </p:pic>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التحكم بالوصول بناء على الأدوار(أرباك)</a:t>
            </a:r>
            <a:endParaRPr lang="en-US" dirty="0"/>
          </a:p>
        </p:txBody>
      </p:sp>
      <p:sp>
        <p:nvSpPr>
          <p:cNvPr id="3" name="Content Placeholder 2"/>
          <p:cNvSpPr>
            <a:spLocks noGrp="1"/>
          </p:cNvSpPr>
          <p:nvPr>
            <p:ph idx="1"/>
          </p:nvPr>
        </p:nvSpPr>
        <p:spPr>
          <a:xfrm>
            <a:off x="444499" y="1244601"/>
            <a:ext cx="8534402" cy="4272282"/>
          </a:xfrm>
        </p:spPr>
        <p:txBody>
          <a:bodyPr/>
          <a:lstStyle/>
          <a:p>
            <a:pPr algn="just"/>
            <a:r>
              <a:rPr lang="ar-EG" sz="2800" dirty="0"/>
              <a:t>يعتمد على دور أو وظيفة الفاعل داخل الشركة. الأدوار هي المهام الوظيفية بداخل المؤسسات، </a:t>
            </a:r>
          </a:p>
          <a:p>
            <a:pPr algn="just"/>
            <a:r>
              <a:rPr lang="ar-EG" sz="2800" dirty="0"/>
              <a:t>يساعد في بناء إدارة أمنية ناجحة في المؤسسات الكبرى والتي بها مئات المستخدمين وآلاف الصلاحيات المحتملة</a:t>
            </a:r>
          </a:p>
          <a:p>
            <a:pPr algn="just"/>
            <a:r>
              <a:rPr lang="ar-EG" sz="2800" dirty="0"/>
              <a:t>تستخدم في التطبيقات فنظام قواعد البيانات </a:t>
            </a:r>
            <a:r>
              <a:rPr lang="en-US" sz="2800" dirty="0"/>
              <a:t>SQL Server </a:t>
            </a:r>
            <a:r>
              <a:rPr lang="ar-EG" sz="2800" dirty="0"/>
              <a:t>ونظام أوراكل يستخدمان نظام أرباك لعمل التفويض.</a:t>
            </a:r>
          </a:p>
          <a:p>
            <a:pPr algn="just"/>
            <a:r>
              <a:rPr lang="ar-EG" sz="2800" dirty="0"/>
              <a:t>لا يتم منح الصلاحيات للمستخدمين بشكل مباشر كما في نظام داك. ولكن توجد قائمة الأدوار التي تفصل المستخدمين عن الموارد. </a:t>
            </a:r>
          </a:p>
          <a:p>
            <a:pPr algn="just"/>
            <a:r>
              <a:rPr lang="ar-EG" sz="2800" dirty="0"/>
              <a:t>لا توضع الصلاحيات على الموارد ولكن توضع على الأدوار</a:t>
            </a:r>
            <a:endParaRPr lang="ar-EG" sz="2400"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290" name="Picture 2" descr="ÙØªÙØ¬Ø© Ø¨Ø­Ø« Ø§ÙØµÙØ± Ø¹Ù âªdocuments iconâ¬â">
            <a:extLst>
              <a:ext uri="{FF2B5EF4-FFF2-40B4-BE49-F238E27FC236}">
                <a16:creationId xmlns:a16="http://schemas.microsoft.com/office/drawing/2014/main" id="{94B0DB32-615D-45F3-9C37-67AFDE5C11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613399"/>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B1E1A3F8-5F35-4B02-8627-F53173FC3918}"/>
              </a:ext>
            </a:extLst>
          </p:cNvPr>
          <p:cNvSpPr/>
          <p:nvPr/>
        </p:nvSpPr>
        <p:spPr>
          <a:xfrm>
            <a:off x="3886200" y="5770681"/>
            <a:ext cx="838200" cy="551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دور</a:t>
            </a:r>
            <a:endParaRPr lang="en-US" sz="2400" b="1" dirty="0"/>
          </a:p>
        </p:txBody>
      </p:sp>
      <p:cxnSp>
        <p:nvCxnSpPr>
          <p:cNvPr id="10" name="Straight Arrow Connector 9">
            <a:extLst>
              <a:ext uri="{FF2B5EF4-FFF2-40B4-BE49-F238E27FC236}">
                <a16:creationId xmlns:a16="http://schemas.microsoft.com/office/drawing/2014/main" id="{B840346B-465E-41A2-81E9-A487C46EA8E5}"/>
              </a:ext>
            </a:extLst>
          </p:cNvPr>
          <p:cNvCxnSpPr>
            <a:cxnSpLocks/>
            <a:stCxn id="7" idx="3"/>
            <a:endCxn id="8" idx="2"/>
          </p:cNvCxnSpPr>
          <p:nvPr/>
        </p:nvCxnSpPr>
        <p:spPr>
          <a:xfrm>
            <a:off x="2667000" y="5973983"/>
            <a:ext cx="1219200" cy="7229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03B4E7-F006-406C-88BB-5D2B4AA6B24B}"/>
              </a:ext>
            </a:extLst>
          </p:cNvPr>
          <p:cNvCxnSpPr>
            <a:stCxn id="8" idx="6"/>
            <a:endCxn id="12290" idx="1"/>
          </p:cNvCxnSpPr>
          <p:nvPr/>
        </p:nvCxnSpPr>
        <p:spPr>
          <a:xfrm flipV="1">
            <a:off x="4724400" y="6032499"/>
            <a:ext cx="1219200" cy="1377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التحكم بالوصول بناء على الأدوار(أرباك)</a:t>
            </a:r>
            <a:endParaRPr lang="en-US" dirty="0"/>
          </a:p>
        </p:txBody>
      </p:sp>
      <p:sp>
        <p:nvSpPr>
          <p:cNvPr id="3" name="Content Placeholder 2"/>
          <p:cNvSpPr>
            <a:spLocks noGrp="1"/>
          </p:cNvSpPr>
          <p:nvPr>
            <p:ph idx="1"/>
          </p:nvPr>
        </p:nvSpPr>
        <p:spPr>
          <a:xfrm>
            <a:off x="5943600" y="1523999"/>
            <a:ext cx="3035300" cy="4191012"/>
          </a:xfrm>
        </p:spPr>
        <p:txBody>
          <a:bodyPr/>
          <a:lstStyle/>
          <a:p>
            <a:pPr marL="0" indent="0" algn="just">
              <a:buNone/>
            </a:pPr>
            <a:r>
              <a:rPr lang="ar-EG" sz="2800" dirty="0"/>
              <a:t>يتم إعطاء الصلاحيات للأدوار كما هو موضح بـ "مصفوفة الوصول" ثم يتم إضافة/إزالة المستخدم عن طريق مصفوفة "تعيين الأدوار للمستخدمين". فإذا انضم المستخدم للدور، أخذ كل صلاحياته.</a:t>
            </a:r>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6CEFA65A-ED90-430F-81C9-C95256E0EA01}"/>
              </a:ext>
            </a:extLst>
          </p:cNvPr>
          <p:cNvGraphicFramePr>
            <a:graphicFrameLocks/>
          </p:cNvGraphicFramePr>
          <p:nvPr>
            <p:extLst>
              <p:ext uri="{D42A27DB-BD31-4B8C-83A1-F6EECF244321}">
                <p14:modId xmlns:p14="http://schemas.microsoft.com/office/powerpoint/2010/main" val="3613767677"/>
              </p:ext>
            </p:extLst>
          </p:nvPr>
        </p:nvGraphicFramePr>
        <p:xfrm>
          <a:off x="25400" y="1523999"/>
          <a:ext cx="5765800" cy="4373881"/>
        </p:xfrm>
        <a:graphic>
          <a:graphicData uri="http://schemas.openxmlformats.org/presentationml/2006/ole">
            <mc:AlternateContent xmlns:mc="http://schemas.openxmlformats.org/markup-compatibility/2006">
              <mc:Choice xmlns:v="urn:schemas-microsoft-com:vml" Requires="v">
                <p:oleObj spid="_x0000_s15374" name="Bitmap Image" r:id="rId4" imgW="2533851" imgH="1690497" progId="Paint.Picture">
                  <p:embed/>
                </p:oleObj>
              </mc:Choice>
              <mc:Fallback>
                <p:oleObj name="Bitmap Image" r:id="rId4" imgW="2533851" imgH="1690497" progId="Paint.Picture">
                  <p:embed/>
                  <p:pic>
                    <p:nvPicPr>
                      <p:cNvPr id="0" name="ole_rId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 y="1523999"/>
                        <a:ext cx="5765800" cy="4373881"/>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421420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 – </a:t>
            </a:r>
            <a:r>
              <a:rPr lang="ar-SA" altLang="en-US" sz="4000" dirty="0"/>
              <a:t>إدارة المستخدمين في ويندوز</a:t>
            </a:r>
            <a:endParaRPr lang="en-US" altLang="en-US" dirty="0"/>
          </a:p>
        </p:txBody>
      </p:sp>
      <p:sp>
        <p:nvSpPr>
          <p:cNvPr id="20483" name="Content Placeholder 3"/>
          <p:cNvSpPr>
            <a:spLocks noGrp="1"/>
          </p:cNvSpPr>
          <p:nvPr>
            <p:ph idx="1"/>
          </p:nvPr>
        </p:nvSpPr>
        <p:spPr/>
        <p:txBody>
          <a:bodyPr/>
          <a:lstStyle/>
          <a:p>
            <a:pPr lvl="2" rtl="0"/>
            <a:r>
              <a:rPr lang="en-US" b="1" dirty="0"/>
              <a:t>Access Local Users and Groups Manager.</a:t>
            </a:r>
            <a:endParaRPr lang="ar-SA" b="1" dirty="0"/>
          </a:p>
          <a:p>
            <a:pPr lvl="2" rtl="0"/>
            <a:r>
              <a:rPr lang="en-US" dirty="0"/>
              <a:t>Create new </a:t>
            </a:r>
            <a:r>
              <a:rPr lang="en-US" dirty="0" err="1"/>
              <a:t>users,change</a:t>
            </a:r>
            <a:r>
              <a:rPr lang="en-US" dirty="0"/>
              <a:t> password</a:t>
            </a:r>
          </a:p>
          <a:p>
            <a:pPr lvl="2" rtl="0"/>
            <a:r>
              <a:rPr lang="en-US" b="1" dirty="0"/>
              <a:t>Verify user and group permissions.(if you member of “Users” group will not be able to create users</a:t>
            </a:r>
          </a:p>
          <a:p>
            <a:pPr lvl="2" rtl="0"/>
            <a:r>
              <a:rPr lang="en-US" dirty="0"/>
              <a:t>You can run most applications as allowed by the permissions for a member of the Users group.</a:t>
            </a:r>
            <a:endParaRPr lang="en-US" b="1" dirty="0"/>
          </a:p>
          <a:p>
            <a:pPr lvl="2" rtl="0"/>
            <a:r>
              <a:rPr lang="en-US" b="1" dirty="0"/>
              <a:t>Create new groups. Add users to them</a:t>
            </a:r>
          </a:p>
          <a:p>
            <a:pPr lvl="2" rtl="0"/>
            <a:r>
              <a:rPr lang="en-US" b="1" dirty="0"/>
              <a:t>Assign group permissions to folders.</a:t>
            </a:r>
          </a:p>
          <a:p>
            <a:pPr lvl="2" rtl="0"/>
            <a:r>
              <a:rPr lang="en-US" b="1" dirty="0"/>
              <a:t>Verify and modify folder permissions.</a:t>
            </a:r>
          </a:p>
          <a:p>
            <a:pPr lvl="2" rtl="0"/>
            <a:r>
              <a:rPr lang="en-US" b="1" dirty="0"/>
              <a:t>Disable a user account.</a:t>
            </a:r>
          </a:p>
          <a:p>
            <a:pPr lvl="2" rtl="0"/>
            <a:r>
              <a:rPr lang="en-US" b="1" dirty="0"/>
              <a:t>Clean up.</a:t>
            </a:r>
          </a:p>
          <a:p>
            <a:pPr marL="914354" lvl="2" indent="0" rtl="0">
              <a:buNone/>
            </a:pPr>
            <a:endParaRPr lang="ar-SA" dirty="0"/>
          </a:p>
          <a:p>
            <a:pPr lvl="2" rtl="0"/>
            <a:endParaRPr lang="en-US" b="1" dirty="0"/>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19</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6833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a:t>
            </a:r>
            <a:r>
              <a:rPr lang="ar-SA" b="1" dirty="0"/>
              <a:t>الخامس</a:t>
            </a:r>
            <a:r>
              <a:rPr lang="ar-EG" b="1" dirty="0"/>
              <a:t> </a:t>
            </a:r>
            <a:endParaRPr lang="en-US" b="1" dirty="0"/>
          </a:p>
        </p:txBody>
      </p:sp>
      <p:sp>
        <p:nvSpPr>
          <p:cNvPr id="3" name="Content Placeholder 2"/>
          <p:cNvSpPr>
            <a:spLocks noGrp="1"/>
          </p:cNvSpPr>
          <p:nvPr>
            <p:ph idx="1"/>
          </p:nvPr>
        </p:nvSpPr>
        <p:spPr>
          <a:xfrm>
            <a:off x="457200" y="1295401"/>
            <a:ext cx="8229600" cy="3200399"/>
          </a:xfrm>
        </p:spPr>
        <p:txBody>
          <a:bodyPr/>
          <a:lstStyle/>
          <a:p>
            <a:pPr algn="r" rtl="1"/>
            <a:r>
              <a:rPr lang="ar-EG" dirty="0"/>
              <a:t>نقدم في هذا الفصل طرق </a:t>
            </a:r>
            <a:r>
              <a:rPr lang="ar-SA" dirty="0"/>
              <a:t>التحكم بالوصول</a:t>
            </a:r>
            <a:endParaRPr lang="ar-EG" dirty="0"/>
          </a:p>
          <a:p>
            <a:pPr algn="r" rtl="1"/>
            <a:endParaRPr lang="ar-EG" dirty="0"/>
          </a:p>
          <a:p>
            <a:pPr marL="514350" indent="-514350" algn="r" rtl="1">
              <a:buAutoNum type="arabicPeriod"/>
            </a:pPr>
            <a:r>
              <a:rPr lang="ar-SA" dirty="0"/>
              <a:t>المصادقة</a:t>
            </a:r>
          </a:p>
          <a:p>
            <a:pPr marL="514350" indent="-514350" algn="r" rtl="1">
              <a:buAutoNum type="arabicPeriod"/>
            </a:pPr>
            <a:r>
              <a:rPr lang="ar-SA" dirty="0"/>
              <a:t>المنح أو التفويض </a:t>
            </a:r>
          </a:p>
          <a:p>
            <a:pPr marL="514350" indent="-514350" algn="r" rtl="1">
              <a:buAutoNum type="arabicPeriod"/>
            </a:pPr>
            <a:r>
              <a:rPr lang="ar-SA" dirty="0"/>
              <a:t>المتابعة أو الرقابة</a:t>
            </a:r>
            <a:endParaRPr lang="en-US" dirty="0"/>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457199" y="1523999"/>
            <a:ext cx="8521701" cy="4191012"/>
          </a:xfrm>
        </p:spPr>
        <p:txBody>
          <a:bodyPr/>
          <a:lstStyle/>
          <a:p>
            <a:pPr marL="0" indent="0" algn="just">
              <a:buNone/>
            </a:pPr>
            <a:r>
              <a:rPr lang="ar-EG" dirty="0"/>
              <a:t>توجد ثلاث نماذج مرجعية لـ أرباك، نموذج واحد أساسي وهو النموذج الذي تبنى عليه النماذج الأخرى، ونموذجين إضافيين اختياريين يمكن استخدامهما أو تركهما، والنماذج المرجعية هي</a:t>
            </a:r>
            <a:r>
              <a:rPr lang="ar-SA" dirty="0"/>
              <a:t>:</a:t>
            </a:r>
          </a:p>
          <a:p>
            <a:pPr algn="just"/>
            <a:endParaRPr lang="ar-SA" sz="1200" dirty="0"/>
          </a:p>
          <a:p>
            <a:pPr lvl="0" algn="just"/>
            <a:r>
              <a:rPr lang="ar-EG" b="1" dirty="0"/>
              <a:t>النموذج المرجعي الأساسي</a:t>
            </a:r>
            <a:endParaRPr lang="en-US" b="1" dirty="0"/>
          </a:p>
          <a:p>
            <a:pPr lvl="0" algn="just"/>
            <a:r>
              <a:rPr lang="ar-EG" b="1" dirty="0"/>
              <a:t>النموذج المرجعي الإضافي – </a:t>
            </a:r>
            <a:r>
              <a:rPr lang="ar-SA" b="1" dirty="0"/>
              <a:t>شجرة الأدوار</a:t>
            </a:r>
            <a:endParaRPr lang="en-US" b="1" dirty="0"/>
          </a:p>
          <a:p>
            <a:pPr lvl="0" algn="just"/>
            <a:r>
              <a:rPr lang="ar-EG" b="1" dirty="0"/>
              <a:t>النموذج المرجعي الإضافي – القيود</a:t>
            </a:r>
            <a:endParaRPr lang="en-US"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3357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A4A27F-22B4-44F9-A61A-A20106681956}"/>
              </a:ext>
            </a:extLst>
          </p:cNvPr>
          <p:cNvPicPr>
            <a:picLocks noChangeAspect="1"/>
          </p:cNvPicPr>
          <p:nvPr/>
        </p:nvPicPr>
        <p:blipFill>
          <a:blip r:embed="rId3"/>
          <a:stretch>
            <a:fillRect/>
          </a:stretch>
        </p:blipFill>
        <p:spPr>
          <a:xfrm>
            <a:off x="25400" y="2997200"/>
            <a:ext cx="6742751" cy="3555998"/>
          </a:xfrm>
          <a:prstGeom prst="rect">
            <a:avLst/>
          </a:prstGeom>
        </p:spPr>
      </p:pic>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228600" y="1523998"/>
            <a:ext cx="8750300" cy="4724401"/>
          </a:xfrm>
        </p:spPr>
        <p:txBody>
          <a:bodyPr/>
          <a:lstStyle/>
          <a:p>
            <a:pPr marL="0" lvl="0" indent="0" algn="just">
              <a:buNone/>
            </a:pPr>
            <a:r>
              <a:rPr lang="ar-EG" b="1" dirty="0"/>
              <a:t>النموذج المرجعي الأساسي</a:t>
            </a:r>
            <a:r>
              <a:rPr lang="ar-SA" b="1" dirty="0"/>
              <a:t>: </a:t>
            </a:r>
            <a:r>
              <a:rPr lang="ar-EG" dirty="0"/>
              <a:t>إذا أراد مدير النظام بناء نظام أرباك فإن عليه أولا أن يبني نموذج مرجعي أساسي. النموذج المرجعي الأساسي يكون في كل نظم أرباك لأنه الأساس الذي يبنى عليه نظام أرباك. يحتوى نظام أرباك على</a:t>
            </a:r>
            <a:r>
              <a:rPr lang="ar-SA" dirty="0"/>
              <a:t>:</a:t>
            </a:r>
            <a:r>
              <a:rPr lang="ar-EG" dirty="0"/>
              <a:t> </a:t>
            </a:r>
            <a:endParaRPr lang="ar-SA" dirty="0"/>
          </a:p>
          <a:p>
            <a:pPr algn="just"/>
            <a:r>
              <a:rPr lang="ar-EG" dirty="0"/>
              <a:t>المستخدمين </a:t>
            </a:r>
            <a:endParaRPr lang="ar-SA" dirty="0"/>
          </a:p>
          <a:p>
            <a:pPr algn="just"/>
            <a:r>
              <a:rPr lang="ar-EG" dirty="0"/>
              <a:t>الأدوار </a:t>
            </a:r>
            <a:endParaRPr lang="ar-SA" dirty="0"/>
          </a:p>
          <a:p>
            <a:pPr algn="just"/>
            <a:r>
              <a:rPr lang="ar-EG" dirty="0"/>
              <a:t>الصلاحيات</a:t>
            </a:r>
            <a:endParaRPr lang="ar-SA" dirty="0"/>
          </a:p>
          <a:p>
            <a:pPr algn="just"/>
            <a:r>
              <a:rPr lang="ar-EG" dirty="0"/>
              <a:t>الجلسات. </a:t>
            </a:r>
            <a:endParaRPr lang="en-US"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6302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228600" y="1523998"/>
            <a:ext cx="8750300" cy="4724401"/>
          </a:xfrm>
        </p:spPr>
        <p:txBody>
          <a:bodyPr/>
          <a:lstStyle/>
          <a:p>
            <a:pPr marL="0" lvl="0" indent="0" algn="just">
              <a:buNone/>
            </a:pPr>
            <a:r>
              <a:rPr lang="ar-SA" sz="2800" b="1" dirty="0"/>
              <a:t>مكونات </a:t>
            </a:r>
            <a:r>
              <a:rPr lang="ar-EG" sz="2800" b="1" dirty="0"/>
              <a:t>النموذج المرجعي الأساسي</a:t>
            </a:r>
            <a:endParaRPr lang="ar-SA" sz="2800" b="1" dirty="0"/>
          </a:p>
          <a:p>
            <a:pPr lvl="0" algn="just"/>
            <a:r>
              <a:rPr lang="ar-EG" sz="2800" b="1" u="sng" dirty="0"/>
              <a:t>المستخدمين</a:t>
            </a:r>
            <a:r>
              <a:rPr lang="ar-EG" sz="2800" u="sng" dirty="0"/>
              <a:t>:</a:t>
            </a:r>
            <a:r>
              <a:rPr lang="ar-EG" sz="2800" dirty="0"/>
              <a:t> هم الفاعلون الذين لديهم صلاحيات النظام</a:t>
            </a:r>
            <a:r>
              <a:rPr lang="ar-SA" sz="2800" dirty="0"/>
              <a:t>.</a:t>
            </a:r>
            <a:endParaRPr lang="en-US" sz="2800" dirty="0"/>
          </a:p>
          <a:p>
            <a:pPr lvl="0" algn="just"/>
            <a:r>
              <a:rPr lang="ar-EG" sz="2800" b="1" u="sng" dirty="0"/>
              <a:t>الأدوار</a:t>
            </a:r>
            <a:r>
              <a:rPr lang="ar-EG" sz="2800" dirty="0"/>
              <a:t>: وهي الوظيفة المؤسسية التي تكون في الشركة، مثل دور مدير ومحاسب وعامل نظافة وأمين مخزن ومساعد مدير</a:t>
            </a:r>
            <a:r>
              <a:rPr lang="ar-SA" sz="2800" dirty="0"/>
              <a:t>.</a:t>
            </a:r>
            <a:endParaRPr lang="en-US" sz="2800" dirty="0"/>
          </a:p>
          <a:p>
            <a:pPr lvl="0" algn="just"/>
            <a:r>
              <a:rPr lang="ar-EG" sz="2800" b="1" u="sng" dirty="0"/>
              <a:t>الصلاحيات</a:t>
            </a:r>
            <a:r>
              <a:rPr lang="ar-EG" sz="2800" b="1" dirty="0"/>
              <a:t>: </a:t>
            </a:r>
            <a:r>
              <a:rPr lang="ar-EG" sz="2800" dirty="0"/>
              <a:t>تحدد شكل الوصول للكائنات داخل النظام، </a:t>
            </a:r>
            <a:endParaRPr lang="en-US" sz="2800" dirty="0"/>
          </a:p>
          <a:p>
            <a:pPr algn="just"/>
            <a:r>
              <a:rPr lang="ar-EG" sz="2800" b="1" u="sng" dirty="0"/>
              <a:t>الجلسات:</a:t>
            </a:r>
            <a:r>
              <a:rPr lang="ar-EG" sz="2800" b="1" dirty="0"/>
              <a:t> </a:t>
            </a:r>
            <a:r>
              <a:rPr lang="ar-EG" sz="2800" dirty="0"/>
              <a:t>هي عبارة عن المجموعة الفرعية من الأدوار(التي تحتوي على الصلاحيات) التي يتم إعطاءها للمستخدم في الوقت الفعلي أو أثناء التشغيل. ويتم إعطاء هذه المجموعة الفرعية من الأدوار للمستخدم للقيام بمهمة معينه، فإذا انتهت المهمة يتم إنهاء الجلسة وسحب الصلاحيات منه مرة أخرى. </a:t>
            </a:r>
            <a:endParaRPr lang="en-US" sz="28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1022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4191000" y="1523998"/>
            <a:ext cx="4787900" cy="4724401"/>
          </a:xfrm>
        </p:spPr>
        <p:txBody>
          <a:bodyPr/>
          <a:lstStyle/>
          <a:p>
            <a:pPr marL="0" lvl="0" indent="0" algn="just">
              <a:buNone/>
            </a:pPr>
            <a:r>
              <a:rPr lang="ar-SA" sz="2800" b="1" dirty="0"/>
              <a:t>النموذج المرجعي الإضافي – شجرة الأدوار</a:t>
            </a:r>
          </a:p>
          <a:p>
            <a:pPr lvl="0" algn="just"/>
            <a:r>
              <a:rPr lang="ar-EG" sz="2800" dirty="0"/>
              <a:t>ممكن زيادة كفاءة النظام المرجعي الأساسي بإضافة النظام المرجعي الشجري</a:t>
            </a:r>
            <a:r>
              <a:rPr lang="ar-SA" sz="2800" dirty="0"/>
              <a:t> (الشكل الهرمي)</a:t>
            </a:r>
          </a:p>
          <a:p>
            <a:pPr lvl="0" algn="just"/>
            <a:r>
              <a:rPr lang="ar-EG" sz="2800" dirty="0"/>
              <a:t>يقسم الأدوار بالمؤسسة على شكل شجرة تسمى شجرة الأدوار يحتوي جذرها على الأدوار الدنيا في المؤسسة كعامل النظافة و والسائقين. وأطرافها تتكون من عدة مستويات مرتبة حسب الدور الوظيفي</a:t>
            </a:r>
            <a:endParaRPr lang="en-US" sz="24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386" name="Picture 2" descr="ÙØªÙØ¬Ø© Ø¨Ø­Ø« Ø§ÙØµÙØ± Ø¹Ù âªtree drawingâ¬â">
            <a:extLst>
              <a:ext uri="{FF2B5EF4-FFF2-40B4-BE49-F238E27FC236}">
                <a16:creationId xmlns:a16="http://schemas.microsoft.com/office/drawing/2014/main" id="{64BB6479-7AF4-4658-8901-EF8C73DC7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43" y="1580604"/>
            <a:ext cx="2960915" cy="403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55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17CD2F0C-0C29-4DD0-826C-99A08FB536CA}"/>
              </a:ext>
            </a:extLst>
          </p:cNvPr>
          <p:cNvGraphicFramePr>
            <a:graphicFrameLocks/>
          </p:cNvGraphicFramePr>
          <p:nvPr>
            <p:extLst>
              <p:ext uri="{D42A27DB-BD31-4B8C-83A1-F6EECF244321}">
                <p14:modId xmlns:p14="http://schemas.microsoft.com/office/powerpoint/2010/main" val="876662368"/>
              </p:ext>
            </p:extLst>
          </p:nvPr>
        </p:nvGraphicFramePr>
        <p:xfrm>
          <a:off x="0" y="1219199"/>
          <a:ext cx="5105400" cy="5029199"/>
        </p:xfrm>
        <a:graphic>
          <a:graphicData uri="http://schemas.openxmlformats.org/presentationml/2006/ole">
            <mc:AlternateContent xmlns:mc="http://schemas.openxmlformats.org/markup-compatibility/2006">
              <mc:Choice xmlns:v="urn:schemas-microsoft-com:vml" Requires="v">
                <p:oleObj spid="_x0000_s20491" name="Bitmap Image" r:id="rId4" imgW="1833554" imgH="1364498" progId="Paint.Picture">
                  <p:embed/>
                </p:oleObj>
              </mc:Choice>
              <mc:Fallback>
                <p:oleObj name="Bitmap Image" r:id="rId4" imgW="1833554" imgH="1364498" progId="Paint.Picture">
                  <p:embed/>
                  <p:pic>
                    <p:nvPicPr>
                      <p:cNvPr id="0" name="ole_rId16"/>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199"/>
                        <a:ext cx="5105400" cy="5029199"/>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5257800" y="1523998"/>
            <a:ext cx="3721100" cy="4724401"/>
          </a:xfrm>
        </p:spPr>
        <p:txBody>
          <a:bodyPr/>
          <a:lstStyle/>
          <a:p>
            <a:pPr marL="0" lvl="0" indent="0" algn="just">
              <a:buNone/>
            </a:pPr>
            <a:r>
              <a:rPr lang="ar-SA" sz="2800" b="1" dirty="0"/>
              <a:t>شجرة الأدوار</a:t>
            </a:r>
          </a:p>
          <a:p>
            <a:pPr marL="0" lvl="0" indent="0" algn="just">
              <a:buNone/>
            </a:pPr>
            <a:r>
              <a:rPr lang="ar-EG" sz="2800" dirty="0"/>
              <a:t>الصلاحيات الأعلى على أطراف الشجرة لأعلى والصلاحيات الأقل توجد في جذور الشجرة، المستويات الأعلى ترث صلاحيات المستويات الأقل. </a:t>
            </a:r>
            <a:endParaRPr lang="ar-SA" sz="2800" dirty="0"/>
          </a:p>
          <a:p>
            <a:pPr marL="0" lvl="0" indent="0" algn="just">
              <a:buNone/>
            </a:pPr>
            <a:r>
              <a:rPr lang="ar-EG" sz="2800" dirty="0"/>
              <a:t>أقل الأدوار في الصلاحية هو دور "العامل" وأعلى الأدوار في الصلاحية هو دور "مدير الجامعة"</a:t>
            </a:r>
            <a:endParaRPr lang="en-US" sz="20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5828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4572000" y="1523998"/>
            <a:ext cx="4406900" cy="4724401"/>
          </a:xfrm>
        </p:spPr>
        <p:txBody>
          <a:bodyPr/>
          <a:lstStyle/>
          <a:p>
            <a:pPr marL="0" lvl="0" indent="0" algn="just">
              <a:buNone/>
            </a:pPr>
            <a:r>
              <a:rPr lang="ar-SA" sz="2800" b="1" dirty="0"/>
              <a:t>النموذج المرجعي الإضافي – القيود</a:t>
            </a:r>
          </a:p>
          <a:p>
            <a:pPr marL="0" lvl="0" indent="0" algn="just">
              <a:buNone/>
            </a:pPr>
            <a:r>
              <a:rPr lang="ar-EG" dirty="0"/>
              <a:t>يتم إضافة نموذج القيود للنموذج المرجعي الأساسي عند الحاجة لفرض سياسات وقيود إدارية في المؤسسة. ويعرف بعض العلاقات بين الأدوار أو شروط للوصول للأدوار. والقيود هي:</a:t>
            </a:r>
            <a:endParaRPr lang="ar-SA" dirty="0"/>
          </a:p>
          <a:p>
            <a:pPr marL="0" lvl="0" indent="0" algn="just">
              <a:buNone/>
            </a:pPr>
            <a:r>
              <a:rPr lang="ar-SA" sz="2800" b="1" dirty="0"/>
              <a:t>الأدوار المنفصلة، رتبة الدور، الدور المتطلب، مبدأ أقل الحاجة والقيد الزماني والمكاني</a:t>
            </a:r>
            <a:endParaRPr lang="en-US" sz="2800" b="1"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E2D461CC-E99F-4F3C-89ED-57EFD4762183}"/>
              </a:ext>
            </a:extLst>
          </p:cNvPr>
          <p:cNvPicPr>
            <a:picLocks noChangeAspect="1"/>
          </p:cNvPicPr>
          <p:nvPr/>
        </p:nvPicPr>
        <p:blipFill>
          <a:blip r:embed="rId3"/>
          <a:stretch>
            <a:fillRect/>
          </a:stretch>
        </p:blipFill>
        <p:spPr>
          <a:xfrm>
            <a:off x="457199" y="1479231"/>
            <a:ext cx="3691166" cy="4644440"/>
          </a:xfrm>
          <a:prstGeom prst="rect">
            <a:avLst/>
          </a:prstGeom>
        </p:spPr>
      </p:pic>
    </p:spTree>
    <p:extLst>
      <p:ext uri="{BB962C8B-B14F-4D97-AF65-F5344CB8AC3E}">
        <p14:creationId xmlns:p14="http://schemas.microsoft.com/office/powerpoint/2010/main" val="43312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25400" y="1523998"/>
            <a:ext cx="8953500" cy="4724401"/>
          </a:xfrm>
        </p:spPr>
        <p:txBody>
          <a:bodyPr/>
          <a:lstStyle/>
          <a:p>
            <a:pPr marL="0" lvl="0" indent="0" algn="just">
              <a:buNone/>
            </a:pPr>
            <a:r>
              <a:rPr lang="ar-SA" sz="2800" b="1" dirty="0"/>
              <a:t>النموذج المرجعي الإضافي – القيود</a:t>
            </a:r>
          </a:p>
          <a:p>
            <a:pPr marL="514350" lvl="0" indent="-514350" algn="just">
              <a:buFont typeface="+mj-lt"/>
              <a:buAutoNum type="arabicPeriod"/>
            </a:pPr>
            <a:r>
              <a:rPr lang="ar-EG" sz="2800" b="1" u="sng" dirty="0"/>
              <a:t>الأدوار المنفصلة</a:t>
            </a:r>
            <a:r>
              <a:rPr lang="ar-EG" sz="2800" b="1" dirty="0"/>
              <a:t>: </a:t>
            </a:r>
            <a:r>
              <a:rPr lang="ar-EG" sz="2800" dirty="0"/>
              <a:t>تعني أن تنفصل الأدوار عن بعضها فلا يمكن لمستخدم واحد أن يوجد في دورين في نفس الوقت</a:t>
            </a:r>
            <a:r>
              <a:rPr lang="ar-SA" sz="2800" dirty="0"/>
              <a:t>.</a:t>
            </a:r>
            <a:r>
              <a:rPr lang="ar-EG" sz="2800" dirty="0"/>
              <a:t> ويمكن أيضا تطبيق قيد الأدوار المنفصلة على الصلاحيات. فلا تعطي صلاحية معينة إلا لدور واحد فقط. بمعنى أنه لا يمكن لصلاحية محددة (كالتعديل في قاعدة بيانات الموظفين مثلا) أن توجد في دورين مختلفين. الحقيقة أن الانفصال المنطقي (</a:t>
            </a:r>
            <a:r>
              <a:rPr lang="en-US" sz="2800" dirty="0"/>
              <a:t>XOR</a:t>
            </a:r>
            <a:r>
              <a:rPr lang="ar-EG" sz="2800" dirty="0"/>
              <a:t>) موجود في نظم عده. </a:t>
            </a:r>
            <a:r>
              <a:rPr lang="ar-SA" sz="2800" dirty="0"/>
              <a:t>ف</a:t>
            </a:r>
            <a:r>
              <a:rPr lang="ar-EG" sz="2800" dirty="0"/>
              <a:t>في نظام المخازن فإنه من غير المنطقي أن توجد قطعة فيزيائية مثل الطابعة في مكتبين مختلفين في نفس الوقت. </a:t>
            </a:r>
            <a:endParaRPr lang="en-US" sz="2800" dirty="0"/>
          </a:p>
          <a:p>
            <a:pPr marL="514350" lvl="0" indent="-514350" algn="just">
              <a:buFont typeface="+mj-lt"/>
              <a:buAutoNum type="arabicPeriod"/>
            </a:pPr>
            <a:r>
              <a:rPr lang="ar-EG" sz="2800" b="1" u="sng" dirty="0"/>
              <a:t>رتبة الدور</a:t>
            </a:r>
            <a:r>
              <a:rPr lang="ar-EG" sz="2800" b="1" dirty="0"/>
              <a:t>: </a:t>
            </a:r>
            <a:r>
              <a:rPr lang="ar-EG" sz="2800" dirty="0"/>
              <a:t>رتبة الدور تعرف أقصى عدد للمستخدمين الملتحقين بدور معين. على سبيل المثال يمكن عمل قيد بأن أقصى عدد للمستخدمين في دور واحد يكون </a:t>
            </a:r>
            <a:r>
              <a:rPr lang="en-US" sz="2800" dirty="0"/>
              <a:t>3</a:t>
            </a:r>
            <a:r>
              <a:rPr lang="ar-EG" sz="2800" dirty="0"/>
              <a:t> مستخدمين. </a:t>
            </a:r>
            <a:endParaRPr lang="en-US" sz="2800"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645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المنح -</a:t>
            </a:r>
            <a:r>
              <a:rPr lang="ar-EG" sz="4000" dirty="0"/>
              <a:t> </a:t>
            </a:r>
            <a:r>
              <a:rPr lang="ar-SA" sz="4000" dirty="0"/>
              <a:t>ا</a:t>
            </a:r>
            <a:r>
              <a:rPr lang="ar-EG" sz="4000" dirty="0"/>
              <a:t>لنماذج المرجعية لنظام أرباك</a:t>
            </a:r>
            <a:endParaRPr lang="en-US" dirty="0"/>
          </a:p>
        </p:txBody>
      </p:sp>
      <p:sp>
        <p:nvSpPr>
          <p:cNvPr id="3" name="Content Placeholder 2"/>
          <p:cNvSpPr>
            <a:spLocks noGrp="1"/>
          </p:cNvSpPr>
          <p:nvPr>
            <p:ph idx="1"/>
          </p:nvPr>
        </p:nvSpPr>
        <p:spPr>
          <a:xfrm>
            <a:off x="25400" y="1371600"/>
            <a:ext cx="8953500" cy="5059683"/>
          </a:xfrm>
        </p:spPr>
        <p:txBody>
          <a:bodyPr/>
          <a:lstStyle/>
          <a:p>
            <a:pPr marL="0" lvl="0" indent="0" algn="just">
              <a:buNone/>
            </a:pPr>
            <a:r>
              <a:rPr lang="ar-SA" sz="2800" b="1" dirty="0"/>
              <a:t>النموذج المرجعي الإضافي – القيود</a:t>
            </a:r>
          </a:p>
          <a:p>
            <a:pPr marL="514350" lvl="0" indent="-514350">
              <a:buFont typeface="+mj-lt"/>
              <a:buAutoNum type="arabicPeriod" startAt="3"/>
            </a:pPr>
            <a:r>
              <a:rPr lang="ar-EG" sz="2800" b="1" u="sng" dirty="0"/>
              <a:t>الدور المتطلب</a:t>
            </a:r>
            <a:r>
              <a:rPr lang="ar-EG" sz="2800" b="1" dirty="0"/>
              <a:t>: </a:t>
            </a:r>
            <a:r>
              <a:rPr lang="ar-EG" sz="2800" dirty="0"/>
              <a:t>وهي مثل المتطلب السابق للمواد في الجامعة. </a:t>
            </a:r>
            <a:r>
              <a:rPr lang="ar-SA" sz="2800" dirty="0"/>
              <a:t>و</a:t>
            </a:r>
            <a:r>
              <a:rPr lang="ar-EG" sz="2800" dirty="0"/>
              <a:t>يعني هذا القيد أن المستخدم لا يمكن أن يلتحق بدور معين إلا إذا كان ملتحقا بالأصل بدور آخر محدد. </a:t>
            </a:r>
            <a:endParaRPr lang="en-US" sz="2800" dirty="0"/>
          </a:p>
          <a:p>
            <a:pPr marL="514350" lvl="0" indent="-514350">
              <a:buFont typeface="+mj-lt"/>
              <a:buAutoNum type="arabicPeriod" startAt="3"/>
            </a:pPr>
            <a:r>
              <a:rPr lang="ar-EG" sz="2800" b="1" u="sng" dirty="0"/>
              <a:t>مبدأ أقل الحاجة</a:t>
            </a:r>
            <a:r>
              <a:rPr lang="ar-EG" sz="2800" b="1" dirty="0"/>
              <a:t>: </a:t>
            </a:r>
            <a:r>
              <a:rPr lang="ar-EG" sz="2800" dirty="0"/>
              <a:t>ويعني تقليل الصلاحيات للدور بحيث تكون أقل ما يمكن. يمكن تطبيق ذلك القيد أثناء بناء النظام أو عند عمل جلسة. </a:t>
            </a:r>
            <a:endParaRPr lang="en-US" sz="2800" dirty="0"/>
          </a:p>
          <a:p>
            <a:pPr marL="514350" lvl="0" indent="-514350">
              <a:buFont typeface="+mj-lt"/>
              <a:buAutoNum type="arabicPeriod" startAt="3"/>
            </a:pPr>
            <a:r>
              <a:rPr lang="ar-EG" sz="2800" b="1" u="sng" dirty="0"/>
              <a:t>القيد الزماني والمكاني</a:t>
            </a:r>
            <a:r>
              <a:rPr lang="ar-EG" sz="2800" dirty="0"/>
              <a:t>: يطبق القيد الزماني والمكاني على الدور. على سبيل المثال، في القيد الزماني يمكن تفعيل صلاحيات الدور في الفترة من </a:t>
            </a:r>
            <a:r>
              <a:rPr lang="en-US" sz="2800" dirty="0"/>
              <a:t>8</a:t>
            </a:r>
            <a:r>
              <a:rPr lang="ar-EG" sz="2800" dirty="0"/>
              <a:t> صباحا حتى </a:t>
            </a:r>
            <a:r>
              <a:rPr lang="en-US" sz="2800" dirty="0"/>
              <a:t>4</a:t>
            </a:r>
            <a:r>
              <a:rPr lang="ar-EG" sz="2800" dirty="0"/>
              <a:t> بعد الظهر وهو وقت العمل الرسمي وتعطيلها في باقي اليوم وفي إجازة نهاية الأسبوع. وفي القيد المكاني يمكن ربط الأدوار بمكان جغرافي محدد</a:t>
            </a:r>
            <a:r>
              <a:rPr lang="ar-SA" sz="2800" dirty="0"/>
              <a:t>.</a:t>
            </a:r>
            <a:endParaRPr lang="en-US" sz="2800"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96595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a:t>
            </a:r>
            <a:r>
              <a:rPr lang="ar-SA" b="1" dirty="0"/>
              <a:t>متابعة</a:t>
            </a:r>
            <a:endParaRPr lang="en-US" dirty="0"/>
          </a:p>
        </p:txBody>
      </p:sp>
      <p:sp>
        <p:nvSpPr>
          <p:cNvPr id="3" name="Content Placeholder 2"/>
          <p:cNvSpPr>
            <a:spLocks noGrp="1"/>
          </p:cNvSpPr>
          <p:nvPr>
            <p:ph idx="1"/>
          </p:nvPr>
        </p:nvSpPr>
        <p:spPr>
          <a:xfrm>
            <a:off x="25400" y="1371601"/>
            <a:ext cx="8953500" cy="2407923"/>
          </a:xfrm>
        </p:spPr>
        <p:txBody>
          <a:bodyPr/>
          <a:lstStyle/>
          <a:p>
            <a:pPr marL="0" lvl="0" indent="0" algn="just">
              <a:buNone/>
            </a:pPr>
            <a:r>
              <a:rPr lang="ar-EG" sz="2800" dirty="0"/>
              <a:t>المتابعة أو المسائلة تعطي مسئولية حدث معين مثل التعديل في النظام وتربطه بشخص ما أو عملية ما وتجمع تلك المعلومات ثم تعطي تقريرا يسمى تقرير استخدام البيانات.</a:t>
            </a:r>
            <a:endParaRPr lang="ar-SA" sz="2800" dirty="0"/>
          </a:p>
          <a:p>
            <a:pPr marL="0" lvl="0" indent="0" algn="just">
              <a:buNone/>
            </a:pPr>
            <a:r>
              <a:rPr lang="ar-EG" sz="2800" dirty="0"/>
              <a:t>والبيانات المجمعة تحتوي على سجل الأحداث بالوقت والتاريخ لمستخدم بعينه سواء تم الحدث بنجاح أم فشل، وأيضا ما استخدمه من موارد لعمل ذلك الحدث.</a:t>
            </a:r>
            <a:endParaRPr lang="ar-SA" sz="2800" dirty="0"/>
          </a:p>
          <a:p>
            <a:pPr marL="0" lvl="0" indent="0" algn="just">
              <a:buNone/>
            </a:pPr>
            <a:endParaRPr lang="en-US" sz="2400"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1273FEF8-B7A7-4A78-94DA-9DF9CE54161C}"/>
              </a:ext>
            </a:extLst>
          </p:cNvPr>
          <p:cNvPicPr>
            <a:picLocks noChangeAspect="1"/>
          </p:cNvPicPr>
          <p:nvPr/>
        </p:nvPicPr>
        <p:blipFill>
          <a:blip r:embed="rId3"/>
          <a:stretch>
            <a:fillRect/>
          </a:stretch>
        </p:blipFill>
        <p:spPr>
          <a:xfrm>
            <a:off x="76200" y="3763196"/>
            <a:ext cx="8991602" cy="2677603"/>
          </a:xfrm>
          <a:prstGeom prst="rect">
            <a:avLst/>
          </a:prstGeom>
        </p:spPr>
      </p:pic>
    </p:spTree>
    <p:extLst>
      <p:ext uri="{BB962C8B-B14F-4D97-AF65-F5344CB8AC3E}">
        <p14:creationId xmlns:p14="http://schemas.microsoft.com/office/powerpoint/2010/main" val="3387120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18"/>
            <a:ext cx="8534402" cy="1109982"/>
          </a:xfrm>
        </p:spPr>
        <p:txBody>
          <a:bodyPr/>
          <a:lstStyle/>
          <a:p>
            <a:r>
              <a:rPr lang="ar-EG" b="1" dirty="0"/>
              <a:t>ال</a:t>
            </a:r>
            <a:r>
              <a:rPr lang="ar-SA" b="1" dirty="0"/>
              <a:t>متابعة</a:t>
            </a:r>
            <a:r>
              <a:rPr lang="en-US" b="1" dirty="0"/>
              <a:t> </a:t>
            </a:r>
            <a:r>
              <a:rPr lang="ar-SA" b="1" dirty="0"/>
              <a:t> - إنشاء المتابعة</a:t>
            </a:r>
            <a:endParaRPr lang="en-US" dirty="0"/>
          </a:p>
        </p:txBody>
      </p:sp>
      <p:sp>
        <p:nvSpPr>
          <p:cNvPr id="3" name="Content Placeholder 2"/>
          <p:cNvSpPr>
            <a:spLocks noGrp="1"/>
          </p:cNvSpPr>
          <p:nvPr>
            <p:ph idx="1"/>
          </p:nvPr>
        </p:nvSpPr>
        <p:spPr>
          <a:xfrm>
            <a:off x="444498" y="1371601"/>
            <a:ext cx="8534402" cy="5105399"/>
          </a:xfrm>
        </p:spPr>
        <p:txBody>
          <a:bodyPr/>
          <a:lstStyle/>
          <a:p>
            <a:pPr algn="just"/>
            <a:r>
              <a:rPr lang="ar-EG" dirty="0"/>
              <a:t>يوفر ملف سجل الأحداث (لوج</a:t>
            </a:r>
            <a:r>
              <a:rPr lang="ar-SA" dirty="0"/>
              <a:t> </a:t>
            </a:r>
            <a:r>
              <a:rPr lang="en-US" dirty="0"/>
              <a:t>Log</a:t>
            </a:r>
            <a:r>
              <a:rPr lang="ar-EG" dirty="0"/>
              <a:t>) معلومات تفصيلية بناء على المتغيرات المختارة. على سبيل المثال، تقوم المؤسسة بالاهتمام بعملية دخول النظام بتسجيل عدد مرات الدخول الناجحة والفاشلة</a:t>
            </a:r>
            <a:endParaRPr lang="ar-SA" dirty="0"/>
          </a:p>
          <a:p>
            <a:pPr algn="just"/>
            <a:r>
              <a:rPr lang="ar-EG" dirty="0"/>
              <a:t>الدخول الفاشل يوضح في غالب الأحيان أن هناك سارقا يحاول اختراق الحساب.</a:t>
            </a:r>
            <a:endParaRPr lang="ar-SA" dirty="0"/>
          </a:p>
          <a:p>
            <a:pPr algn="just"/>
            <a:r>
              <a:rPr lang="ar-EG" dirty="0"/>
              <a:t>عمليات الدخول الناجحة تعرف المؤسسة من المستخدمين الذين استخدموا الموارد ومتى تم الاستخدام. فهل يكون من الطبيعي أن يحاول المستخدم صاحب الصلاحيات الولوج لشبكة النظام الساعة </a:t>
            </a:r>
            <a:r>
              <a:rPr lang="en-US" dirty="0"/>
              <a:t>3</a:t>
            </a:r>
            <a:r>
              <a:rPr lang="ar-EG" dirty="0"/>
              <a:t> بعد منتصف الليل؟</a:t>
            </a:r>
            <a:endParaRPr lang="en-US" sz="2400" dirty="0"/>
          </a:p>
        </p:txBody>
      </p:sp>
      <p:sp>
        <p:nvSpPr>
          <p:cNvPr id="4" name="Rectangle 2">
            <a:extLst>
              <a:ext uri="{FF2B5EF4-FFF2-40B4-BE49-F238E27FC236}">
                <a16:creationId xmlns:a16="http://schemas.microsoft.com/office/drawing/2014/main" id="{18A6ECA1-03DD-4F14-A9E5-8D4426718835}"/>
              </a:ext>
            </a:extLst>
          </p:cNvPr>
          <p:cNvSpPr>
            <a:spLocks noChangeArrowheads="1"/>
          </p:cNvSpPr>
          <p:nvPr/>
        </p:nvSpPr>
        <p:spPr bwMode="auto">
          <a:xfrm>
            <a:off x="457199" y="50799"/>
            <a:ext cx="9602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44D1AB17-FDC9-4F02-9CC3-3DF5F07DE930}"/>
              </a:ext>
            </a:extLst>
          </p:cNvPr>
          <p:cNvSpPr>
            <a:spLocks noChangeArrowheads="1"/>
          </p:cNvSpPr>
          <p:nvPr/>
        </p:nvSpPr>
        <p:spPr bwMode="auto">
          <a:xfrm>
            <a:off x="25400" y="1523999"/>
            <a:ext cx="11102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2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نظم التحكم بالوصول</a:t>
            </a:r>
            <a:endParaRPr lang="en-US" b="1" dirty="0"/>
          </a:p>
        </p:txBody>
      </p:sp>
      <p:sp>
        <p:nvSpPr>
          <p:cNvPr id="3" name="Content Placeholder 2"/>
          <p:cNvSpPr>
            <a:spLocks noGrp="1"/>
          </p:cNvSpPr>
          <p:nvPr>
            <p:ph idx="1"/>
          </p:nvPr>
        </p:nvSpPr>
        <p:spPr>
          <a:xfrm>
            <a:off x="457200" y="1295401"/>
            <a:ext cx="8229600" cy="4952999"/>
          </a:xfrm>
        </p:spPr>
        <p:txBody>
          <a:bodyPr/>
          <a:lstStyle/>
          <a:p>
            <a:pPr marL="0" indent="0">
              <a:buNone/>
            </a:pPr>
            <a:r>
              <a:rPr lang="ar-EG" dirty="0"/>
              <a:t>التحكم بالوصول يعني تحجيم الوصول للملفات أو الحاسبات أو شبكات الحاسب أو قواعد البيانات ومنع الوصول إليها من أي شخص أو مورد إلا إذا أعطي الصلاحية لذلك. </a:t>
            </a:r>
            <a:endParaRPr lang="ar-SA" dirty="0"/>
          </a:p>
          <a:p>
            <a:pPr marL="0" indent="0">
              <a:buNone/>
            </a:pPr>
            <a:r>
              <a:rPr lang="ar-EG" dirty="0"/>
              <a:t>تتكون عملية التحكم بالوصول من ثلاث مراحل رئيسية هي</a:t>
            </a:r>
            <a:r>
              <a:rPr lang="ar-SA" dirty="0"/>
              <a:t>:</a:t>
            </a:r>
          </a:p>
          <a:p>
            <a:r>
              <a:rPr lang="ar-EG" b="1" dirty="0"/>
              <a:t> المصادقة </a:t>
            </a:r>
            <a:r>
              <a:rPr lang="en-US" b="1" dirty="0"/>
              <a:t>Authentication</a:t>
            </a:r>
            <a:endParaRPr lang="ar-SA" b="1" dirty="0"/>
          </a:p>
          <a:p>
            <a:r>
              <a:rPr lang="ar-EG" b="1" dirty="0"/>
              <a:t>المنح </a:t>
            </a:r>
            <a:r>
              <a:rPr lang="en-US" b="1" dirty="0"/>
              <a:t>Authorization</a:t>
            </a:r>
            <a:endParaRPr lang="ar-SA" b="1" dirty="0"/>
          </a:p>
          <a:p>
            <a:r>
              <a:rPr lang="ar-EG" b="1" dirty="0"/>
              <a:t>المتابعة </a:t>
            </a:r>
            <a:r>
              <a:rPr lang="en-US" b="1" dirty="0"/>
              <a:t>Accounting</a:t>
            </a:r>
            <a:r>
              <a:rPr lang="ar-EG" b="1" dirty="0"/>
              <a:t> </a:t>
            </a:r>
            <a:endParaRPr lang="ar-SA" b="1" dirty="0"/>
          </a:p>
          <a:p>
            <a:r>
              <a:rPr lang="ar-EG" dirty="0"/>
              <a:t>(مبدأ الثلاث ميمات "م م م" وخادم</a:t>
            </a:r>
            <a:r>
              <a:rPr lang="ar-SA" dirty="0"/>
              <a:t> م م م </a:t>
            </a:r>
            <a:r>
              <a:rPr lang="en-US" dirty="0"/>
              <a:t>AAA</a:t>
            </a:r>
            <a:r>
              <a:rPr lang="ar-EG" dirty="0"/>
              <a:t> هو خادم خاص يقوم بعمل تلك المراحل الثلاث بطريقة مركزية</a:t>
            </a:r>
            <a:endParaRPr lang="en-US" sz="2000" dirty="0"/>
          </a:p>
        </p:txBody>
      </p:sp>
    </p:spTree>
    <p:extLst>
      <p:ext uri="{BB962C8B-B14F-4D97-AF65-F5344CB8AC3E}">
        <p14:creationId xmlns:p14="http://schemas.microsoft.com/office/powerpoint/2010/main" val="3706649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30</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76CF2BD-D75C-48A3-89FC-21F959AD73C6}"/>
              </a:ext>
            </a:extLst>
          </p:cNvPr>
          <p:cNvGraphicFramePr>
            <a:graphicFrameLocks/>
          </p:cNvGraphicFramePr>
          <p:nvPr>
            <p:extLst>
              <p:ext uri="{D42A27DB-BD31-4B8C-83A1-F6EECF244321}">
                <p14:modId xmlns:p14="http://schemas.microsoft.com/office/powerpoint/2010/main" val="1730467483"/>
              </p:ext>
            </p:extLst>
          </p:nvPr>
        </p:nvGraphicFramePr>
        <p:xfrm>
          <a:off x="76200" y="381000"/>
          <a:ext cx="6241218" cy="6019800"/>
        </p:xfrm>
        <a:graphic>
          <a:graphicData uri="http://schemas.openxmlformats.org/presentationml/2006/ole">
            <mc:AlternateContent xmlns:mc="http://schemas.openxmlformats.org/markup-compatibility/2006">
              <mc:Choice xmlns:v="urn:schemas-microsoft-com:vml" Requires="v">
                <p:oleObj spid="_x0000_s2077" name="Bitmap Image" r:id="rId4" imgW="2487972" imgH="2386584" progId="Paint.Picture">
                  <p:embed/>
                </p:oleObj>
              </mc:Choice>
              <mc:Fallback>
                <p:oleObj name="Bitmap Image" r:id="rId4" imgW="2487972" imgH="2386584" progId="Paint.Picture">
                  <p:embed/>
                  <p:pic>
                    <p:nvPicPr>
                      <p:cNvPr id="0" name="ole_rId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81000"/>
                        <a:ext cx="6241218" cy="601980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a:xfrm>
            <a:off x="4724400" y="76200"/>
            <a:ext cx="4267201" cy="1143000"/>
          </a:xfrm>
          <a:noFill/>
        </p:spPr>
        <p:txBody>
          <a:bodyPr/>
          <a:lstStyle/>
          <a:p>
            <a:r>
              <a:rPr lang="ar-SA" b="1" dirty="0"/>
              <a:t>نظم التحكم بالوصول</a:t>
            </a:r>
            <a:endParaRPr lang="en-US" b="1" dirty="0"/>
          </a:p>
        </p:txBody>
      </p:sp>
      <p:sp>
        <p:nvSpPr>
          <p:cNvPr id="3" name="Content Placeholder 2"/>
          <p:cNvSpPr>
            <a:spLocks noGrp="1"/>
          </p:cNvSpPr>
          <p:nvPr>
            <p:ph idx="1"/>
          </p:nvPr>
        </p:nvSpPr>
        <p:spPr>
          <a:xfrm>
            <a:off x="6934199" y="1143001"/>
            <a:ext cx="2057401" cy="4952999"/>
          </a:xfrm>
        </p:spPr>
        <p:txBody>
          <a:bodyPr/>
          <a:lstStyle/>
          <a:p>
            <a:pPr marL="0" indent="0">
              <a:buNone/>
            </a:pPr>
            <a:r>
              <a:rPr lang="ar-SA" sz="2800" dirty="0"/>
              <a:t>يحاول المستخدم الولوج للنظام مستخدما كلمة سر، اذا نجحت </a:t>
            </a:r>
            <a:r>
              <a:rPr lang="ar-SA" sz="2800" b="1" dirty="0"/>
              <a:t>المصادقة</a:t>
            </a:r>
            <a:r>
              <a:rPr lang="ar-SA" sz="2800" dirty="0"/>
              <a:t> ينتقل بعدها الى مرحلة </a:t>
            </a:r>
            <a:r>
              <a:rPr lang="ar-SA" sz="2800" b="1" dirty="0"/>
              <a:t>التفويض</a:t>
            </a:r>
            <a:r>
              <a:rPr lang="ar-SA" sz="2800" dirty="0"/>
              <a:t> ليعرف ما هي الموارد المسموح له بالوصول إليها</a:t>
            </a:r>
            <a:r>
              <a:rPr lang="ar-EG" sz="2800" dirty="0"/>
              <a:t>، تتم </a:t>
            </a:r>
            <a:r>
              <a:rPr lang="ar-EG" sz="2800" b="1" dirty="0"/>
              <a:t>متابعته</a:t>
            </a:r>
            <a:r>
              <a:rPr lang="ar-EG" sz="2800" dirty="0"/>
              <a:t> في كل المراحل</a:t>
            </a:r>
            <a:endParaRPr lang="en-US" sz="2800" dirty="0"/>
          </a:p>
        </p:txBody>
      </p:sp>
    </p:spTree>
    <p:extLst>
      <p:ext uri="{BB962C8B-B14F-4D97-AF65-F5344CB8AC3E}">
        <p14:creationId xmlns:p14="http://schemas.microsoft.com/office/powerpoint/2010/main" val="1367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4F907329-B2B9-4594-AE31-6BCBD2C002BC}"/>
              </a:ext>
            </a:extLst>
          </p:cNvPr>
          <p:cNvGraphicFramePr>
            <a:graphicFrameLocks/>
          </p:cNvGraphicFramePr>
          <p:nvPr>
            <p:extLst>
              <p:ext uri="{D42A27DB-BD31-4B8C-83A1-F6EECF244321}">
                <p14:modId xmlns:p14="http://schemas.microsoft.com/office/powerpoint/2010/main" val="1376136346"/>
              </p:ext>
            </p:extLst>
          </p:nvPr>
        </p:nvGraphicFramePr>
        <p:xfrm>
          <a:off x="1371600" y="3580015"/>
          <a:ext cx="6019800" cy="2971800"/>
        </p:xfrm>
        <a:graphic>
          <a:graphicData uri="http://schemas.openxmlformats.org/presentationml/2006/ole">
            <mc:AlternateContent xmlns:mc="http://schemas.openxmlformats.org/markup-compatibility/2006">
              <mc:Choice xmlns:v="urn:schemas-microsoft-com:vml" Requires="v">
                <p:oleObj spid="_x0000_s3100" name="Bitmap Image" r:id="rId4" imgW="2518963" imgH="1252451" progId="Paint.Picture">
                  <p:embed/>
                </p:oleObj>
              </mc:Choice>
              <mc:Fallback>
                <p:oleObj name="Bitmap Image" r:id="rId4" imgW="2518963" imgH="1252451" progId="Paint.Picture">
                  <p:embed/>
                  <p:pic>
                    <p:nvPicPr>
                      <p:cNvPr id="0" name="ole_rId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580015"/>
                        <a:ext cx="6019800" cy="297180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p:txBody>
          <a:bodyPr/>
          <a:lstStyle/>
          <a:p>
            <a:r>
              <a:rPr lang="ar-SA" b="1" dirty="0"/>
              <a:t>نظم التحكم بالوصول - المصادقة</a:t>
            </a:r>
            <a:endParaRPr lang="en-US" b="1" dirty="0"/>
          </a:p>
        </p:txBody>
      </p:sp>
      <p:sp>
        <p:nvSpPr>
          <p:cNvPr id="3" name="Content Placeholder 2"/>
          <p:cNvSpPr>
            <a:spLocks noGrp="1"/>
          </p:cNvSpPr>
          <p:nvPr>
            <p:ph idx="1"/>
          </p:nvPr>
        </p:nvSpPr>
        <p:spPr>
          <a:xfrm>
            <a:off x="228600" y="1295401"/>
            <a:ext cx="8915400" cy="5257799"/>
          </a:xfrm>
        </p:spPr>
        <p:txBody>
          <a:bodyPr/>
          <a:lstStyle/>
          <a:p>
            <a:pPr marL="0" indent="0" algn="just">
              <a:buNone/>
            </a:pPr>
            <a:r>
              <a:rPr lang="ar-SA" sz="2800" dirty="0"/>
              <a:t>المصادقة هي </a:t>
            </a:r>
            <a:r>
              <a:rPr lang="ar-EG" sz="2800" dirty="0"/>
              <a:t>التحقق من هوية المستخدمين. يمكن تقسيم </a:t>
            </a:r>
            <a:r>
              <a:rPr lang="ar-SA" sz="2800" dirty="0"/>
              <a:t>طرق </a:t>
            </a:r>
            <a:r>
              <a:rPr lang="ar-EG" sz="2800" dirty="0"/>
              <a:t>المصادقة إلى: </a:t>
            </a:r>
            <a:endParaRPr lang="ar-SA" sz="2800" dirty="0"/>
          </a:p>
          <a:p>
            <a:pPr marL="514350" lvl="1" indent="-514350" algn="just">
              <a:buFont typeface="+mj-lt"/>
              <a:buAutoNum type="arabicPeriod"/>
            </a:pPr>
            <a:r>
              <a:rPr lang="ar-EG" sz="2400" b="1" u="sng" dirty="0"/>
              <a:t>شيئا تعرفه</a:t>
            </a:r>
            <a:r>
              <a:rPr lang="ar-EG" sz="2400" b="1" dirty="0"/>
              <a:t>: </a:t>
            </a:r>
            <a:r>
              <a:rPr lang="ar-EG" sz="2400" dirty="0"/>
              <a:t>ككلمة المرور واسم المستخدم، </a:t>
            </a:r>
            <a:endParaRPr lang="ar-SA" sz="2400" dirty="0"/>
          </a:p>
          <a:p>
            <a:pPr marL="514350" lvl="1" indent="-514350" algn="just">
              <a:buFont typeface="+mj-lt"/>
              <a:buAutoNum type="arabicPeriod"/>
            </a:pPr>
            <a:r>
              <a:rPr lang="ar-EG" sz="2400" b="1" u="sng" dirty="0"/>
              <a:t>شيئا تملكه</a:t>
            </a:r>
            <a:r>
              <a:rPr lang="ar-EG" sz="2400" b="1" dirty="0"/>
              <a:t>: </a:t>
            </a:r>
            <a:r>
              <a:rPr lang="ar-EG" sz="2400" dirty="0"/>
              <a:t>كبطاقة الصراف وبطاقة الفيزا وأيضا مفتاح الفوب </a:t>
            </a:r>
            <a:endParaRPr lang="ar-SA" sz="2400" dirty="0"/>
          </a:p>
          <a:p>
            <a:pPr marL="514350" lvl="1" indent="-514350" algn="just">
              <a:buFont typeface="+mj-lt"/>
              <a:buAutoNum type="arabicPeriod"/>
            </a:pPr>
            <a:r>
              <a:rPr lang="ar-EG" sz="2400" b="1" u="sng" dirty="0"/>
              <a:t>شيئا تفعله</a:t>
            </a:r>
            <a:r>
              <a:rPr lang="ar-EG" sz="2400" b="1" dirty="0"/>
              <a:t>: </a:t>
            </a:r>
            <a:r>
              <a:rPr lang="ar-EG" sz="2400" dirty="0"/>
              <a:t>مثل التوقيع أو الصوت. </a:t>
            </a:r>
            <a:endParaRPr lang="ar-SA" sz="2400" dirty="0"/>
          </a:p>
          <a:p>
            <a:pPr marL="514350" lvl="1" indent="-514350" algn="just">
              <a:buFont typeface="+mj-lt"/>
              <a:buAutoNum type="arabicPeriod"/>
            </a:pPr>
            <a:r>
              <a:rPr lang="ar-EG" sz="2400" b="1" u="sng" dirty="0"/>
              <a:t>شيئا بجسدك</a:t>
            </a:r>
            <a:r>
              <a:rPr lang="ar-EG" sz="2400" dirty="0"/>
              <a:t>: مثل بصمة العين وبصمة الأصابع. </a:t>
            </a:r>
            <a:endParaRPr lang="en-US" sz="1800" dirty="0"/>
          </a:p>
          <a:p>
            <a:pPr marL="0" indent="0" algn="just">
              <a:buNone/>
            </a:pPr>
            <a:endParaRPr lang="en-US" sz="1800" dirty="0"/>
          </a:p>
        </p:txBody>
      </p:sp>
    </p:spTree>
    <p:extLst>
      <p:ext uri="{BB962C8B-B14F-4D97-AF65-F5344CB8AC3E}">
        <p14:creationId xmlns:p14="http://schemas.microsoft.com/office/powerpoint/2010/main" val="204525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نظم التحكم بالوصول - </a:t>
            </a:r>
            <a:r>
              <a:rPr lang="ar-EG" b="1" dirty="0"/>
              <a:t>المنح</a:t>
            </a:r>
            <a:endParaRPr lang="en-US" b="1" dirty="0"/>
          </a:p>
        </p:txBody>
      </p:sp>
      <p:sp>
        <p:nvSpPr>
          <p:cNvPr id="3" name="Content Placeholder 2"/>
          <p:cNvSpPr>
            <a:spLocks noGrp="1"/>
          </p:cNvSpPr>
          <p:nvPr>
            <p:ph idx="1"/>
          </p:nvPr>
        </p:nvSpPr>
        <p:spPr>
          <a:xfrm>
            <a:off x="228600" y="1295401"/>
            <a:ext cx="8534401" cy="5257799"/>
          </a:xfrm>
        </p:spPr>
        <p:txBody>
          <a:bodyPr/>
          <a:lstStyle/>
          <a:p>
            <a:pPr algn="just"/>
            <a:r>
              <a:rPr lang="ar-SA" sz="2800" dirty="0"/>
              <a:t>يسمى أيضا التفويض </a:t>
            </a:r>
            <a:r>
              <a:rPr lang="en-US" sz="2800" dirty="0"/>
              <a:t>authorization. </a:t>
            </a:r>
            <a:r>
              <a:rPr lang="ar-EG" sz="2800" dirty="0"/>
              <a:t> </a:t>
            </a:r>
            <a:r>
              <a:rPr lang="ar-SA" sz="2800" dirty="0"/>
              <a:t>بعد عملية المصادقة التي تتم على المدخل الرئيسي للنظام تأتي المرحلة الثانية وهي مرحلة التفويض وفيها يتم إعطاء أو منح الصلاحيات داخل النظام</a:t>
            </a:r>
            <a:r>
              <a:rPr lang="ar-EG" sz="2800" dirty="0"/>
              <a:t>.</a:t>
            </a:r>
          </a:p>
          <a:p>
            <a:pPr algn="just"/>
            <a:r>
              <a:rPr lang="ar-EG" sz="2800" dirty="0"/>
              <a:t>يتم تعريف الموارد (المستخدمين، البرامج، العمليات، ..) وتعريف نوعية الوصول إليها ( قراءة، كتابة، حذف، ...). </a:t>
            </a:r>
          </a:p>
          <a:p>
            <a:pPr algn="just"/>
            <a:r>
              <a:rPr lang="ar-EG" sz="2800" dirty="0"/>
              <a:t>على سبيل المثال بعد عملية المصادقة لدخول البوابة الرئيسية لنادي رياضي يتم بداخل النادي منح الصلاحيات لدخول أماكن معينة (ملعب التنس مثلا) ومنع دخول أماكن أخرى كأن يمنع الرجال من دخول حمام السباحة للسيدات. </a:t>
            </a:r>
          </a:p>
          <a:p>
            <a:pPr algn="just"/>
            <a:r>
              <a:rPr lang="ar-EG" sz="2800" dirty="0"/>
              <a:t>ليس معنى وجود صلاحيات الولوج للنظام، أن المستخدم يستطيع الوصول لكل شيء داخل النظام</a:t>
            </a:r>
            <a:endParaRPr lang="en-US" sz="1600" dirty="0"/>
          </a:p>
        </p:txBody>
      </p:sp>
    </p:spTree>
    <p:extLst>
      <p:ext uri="{BB962C8B-B14F-4D97-AF65-F5344CB8AC3E}">
        <p14:creationId xmlns:p14="http://schemas.microsoft.com/office/powerpoint/2010/main" val="349045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نظم التحكم بالوصول - </a:t>
            </a:r>
            <a:r>
              <a:rPr lang="ar-EG" b="1" dirty="0"/>
              <a:t>المتابعة</a:t>
            </a:r>
            <a:endParaRPr lang="en-US" b="1" dirty="0"/>
          </a:p>
        </p:txBody>
      </p:sp>
      <p:sp>
        <p:nvSpPr>
          <p:cNvPr id="3" name="Content Placeholder 2"/>
          <p:cNvSpPr>
            <a:spLocks noGrp="1"/>
          </p:cNvSpPr>
          <p:nvPr>
            <p:ph idx="1"/>
          </p:nvPr>
        </p:nvSpPr>
        <p:spPr>
          <a:xfrm>
            <a:off x="457200" y="1295401"/>
            <a:ext cx="8305801" cy="2819399"/>
          </a:xfrm>
        </p:spPr>
        <p:txBody>
          <a:bodyPr/>
          <a:lstStyle/>
          <a:p>
            <a:pPr algn="just"/>
            <a:r>
              <a:rPr lang="ar-SA" sz="2800" dirty="0"/>
              <a:t>بعد المصادقة على دخول المستخدم من البوابة الرئيسية للنظام ومن ثم منحه بعض الصلاحيات للوصول لموارد النظام، يتم متابعته ومراقبته والإشراف على ما يفعله.</a:t>
            </a:r>
            <a:endParaRPr lang="ar-EG" sz="2800" dirty="0"/>
          </a:p>
          <a:p>
            <a:pPr algn="just"/>
            <a:r>
              <a:rPr lang="ar-EG" sz="2400" dirty="0"/>
              <a:t> </a:t>
            </a:r>
            <a:r>
              <a:rPr lang="ar-EG" sz="2800" dirty="0"/>
              <a:t>والمتابعة تعني تسجيل كل ما يقوم به المستخدم. مثلا تسجيل ما هي الموارد التي استخدمها؟ وكيف استخدمها (كتابة، تعديل، حذف، ...) والمدة الزمنية التي استغرقها في استخدام ذلك المورد. </a:t>
            </a:r>
            <a:r>
              <a:rPr lang="ar-SA" sz="2400" dirty="0"/>
              <a:t> </a:t>
            </a:r>
            <a:endParaRPr lang="ar-EG" sz="2400" dirty="0"/>
          </a:p>
          <a:p>
            <a:pPr algn="just"/>
            <a:endParaRPr lang="en-US" sz="1600" dirty="0"/>
          </a:p>
        </p:txBody>
      </p:sp>
      <p:pic>
        <p:nvPicPr>
          <p:cNvPr id="4" name="Picture 3">
            <a:extLst>
              <a:ext uri="{FF2B5EF4-FFF2-40B4-BE49-F238E27FC236}">
                <a16:creationId xmlns:a16="http://schemas.microsoft.com/office/drawing/2014/main" id="{514A22EE-0EB5-4541-8A55-C15CA36F41DB}"/>
              </a:ext>
            </a:extLst>
          </p:cNvPr>
          <p:cNvPicPr>
            <a:picLocks noChangeAspect="1"/>
          </p:cNvPicPr>
          <p:nvPr/>
        </p:nvPicPr>
        <p:blipFill>
          <a:blip r:embed="rId3"/>
          <a:stretch>
            <a:fillRect/>
          </a:stretch>
        </p:blipFill>
        <p:spPr>
          <a:xfrm>
            <a:off x="1345406" y="4114800"/>
            <a:ext cx="6757987" cy="2257250"/>
          </a:xfrm>
          <a:prstGeom prst="rect">
            <a:avLst/>
          </a:prstGeom>
        </p:spPr>
      </p:pic>
    </p:spTree>
    <p:extLst>
      <p:ext uri="{BB962C8B-B14F-4D97-AF65-F5344CB8AC3E}">
        <p14:creationId xmlns:p14="http://schemas.microsoft.com/office/powerpoint/2010/main" val="227520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المصادقة – طرق المصادقة</a:t>
            </a:r>
            <a:endParaRPr lang="en-US" b="1" dirty="0"/>
          </a:p>
        </p:txBody>
      </p:sp>
      <p:sp>
        <p:nvSpPr>
          <p:cNvPr id="3" name="Content Placeholder 2"/>
          <p:cNvSpPr>
            <a:spLocks noGrp="1"/>
          </p:cNvSpPr>
          <p:nvPr>
            <p:ph idx="1"/>
          </p:nvPr>
        </p:nvSpPr>
        <p:spPr>
          <a:xfrm>
            <a:off x="457200" y="1219201"/>
            <a:ext cx="8305801" cy="5181599"/>
          </a:xfrm>
        </p:spPr>
        <p:txBody>
          <a:bodyPr/>
          <a:lstStyle/>
          <a:p>
            <a:pPr marL="0" indent="0" algn="just">
              <a:buNone/>
            </a:pPr>
            <a:r>
              <a:rPr lang="ar-EG" sz="2800" dirty="0"/>
              <a:t>طرق المصادقة هي :</a:t>
            </a:r>
          </a:p>
          <a:p>
            <a:pPr algn="just"/>
            <a:r>
              <a:rPr lang="ar-EG" sz="2800" dirty="0"/>
              <a:t>المصادقة بكلمة المرور</a:t>
            </a:r>
          </a:p>
          <a:p>
            <a:pPr algn="just"/>
            <a:r>
              <a:rPr lang="ar-EG" sz="2800" dirty="0"/>
              <a:t>المصادقة بالبطاقات</a:t>
            </a:r>
          </a:p>
          <a:p>
            <a:pPr algn="just"/>
            <a:r>
              <a:rPr lang="ar-EG" sz="2800" dirty="0"/>
              <a:t>المصادقة بالسمات الحيوية. </a:t>
            </a:r>
          </a:p>
          <a:p>
            <a:pPr marL="0" indent="0" algn="just">
              <a:buNone/>
            </a:pPr>
            <a:r>
              <a:rPr lang="ar-EG" sz="2800" b="1" u="sng" dirty="0"/>
              <a:t>المصادقة بكلمة المرور:</a:t>
            </a:r>
            <a:r>
              <a:rPr lang="ar-EG" sz="2800" dirty="0"/>
              <a:t> تستخدم كلمة المرور بالاقتران مع اسم المستخدم. واسم المستخدم أو </a:t>
            </a:r>
            <a:r>
              <a:rPr lang="en-US" sz="2800" dirty="0"/>
              <a:t>ID</a:t>
            </a:r>
            <a:r>
              <a:rPr lang="ar-EG" sz="2800" dirty="0"/>
              <a:t> لكل مستخدم يحدد هوية كل مستخدم ليتم الرجوع إليه واسترجاع الأحداث الخاصة به بعد عملية المتابعة. </a:t>
            </a:r>
          </a:p>
          <a:p>
            <a:pPr marL="0" indent="0" algn="just">
              <a:buNone/>
            </a:pPr>
            <a:r>
              <a:rPr lang="ar-EG" sz="2800" dirty="0"/>
              <a:t>يعيب المصادقة بكلمة المرور انه يمكن الهجوم على كلمة المرور بهجمة القاموس أو البحث الغاشم أو الاستيلاء على الحاسب أو التصنت على الشبكة. حتى بعد عمل </a:t>
            </a:r>
            <a:r>
              <a:rPr lang="ar-EG" sz="2800" b="1" dirty="0"/>
              <a:t>هاش</a:t>
            </a:r>
            <a:r>
              <a:rPr lang="ar-EG" sz="2800" dirty="0"/>
              <a:t> لها يمكن الهجوم عليها بهجمة جدول قوس قزح (تفاصيل أكثر في فصل التشفير). يستخدم </a:t>
            </a:r>
            <a:r>
              <a:rPr lang="ar-EG" sz="2800" b="1" dirty="0"/>
              <a:t>التمليح</a:t>
            </a:r>
            <a:r>
              <a:rPr lang="ar-EG" sz="2800" dirty="0"/>
              <a:t> لزيادة الحماية.</a:t>
            </a:r>
            <a:endParaRPr lang="en-US" sz="1400" dirty="0"/>
          </a:p>
        </p:txBody>
      </p:sp>
      <p:pic>
        <p:nvPicPr>
          <p:cNvPr id="6" name="Picture 5">
            <a:extLst>
              <a:ext uri="{FF2B5EF4-FFF2-40B4-BE49-F238E27FC236}">
                <a16:creationId xmlns:a16="http://schemas.microsoft.com/office/drawing/2014/main" id="{992B630A-250A-4BFF-A22B-26D6DE36D7C9}"/>
              </a:ext>
            </a:extLst>
          </p:cNvPr>
          <p:cNvPicPr>
            <a:picLocks noChangeAspect="1"/>
          </p:cNvPicPr>
          <p:nvPr/>
        </p:nvPicPr>
        <p:blipFill>
          <a:blip r:embed="rId3"/>
          <a:stretch>
            <a:fillRect/>
          </a:stretch>
        </p:blipFill>
        <p:spPr>
          <a:xfrm>
            <a:off x="609600" y="1600200"/>
            <a:ext cx="2971800" cy="1377826"/>
          </a:xfrm>
          <a:prstGeom prst="rect">
            <a:avLst/>
          </a:prstGeom>
        </p:spPr>
      </p:pic>
    </p:spTree>
    <p:extLst>
      <p:ext uri="{BB962C8B-B14F-4D97-AF65-F5344CB8AC3E}">
        <p14:creationId xmlns:p14="http://schemas.microsoft.com/office/powerpoint/2010/main" val="244550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المصادقة – كلمة المرور</a:t>
            </a:r>
            <a:endParaRPr lang="en-US" b="1" dirty="0"/>
          </a:p>
        </p:txBody>
      </p:sp>
      <p:sp>
        <p:nvSpPr>
          <p:cNvPr id="3" name="Content Placeholder 2"/>
          <p:cNvSpPr>
            <a:spLocks noGrp="1"/>
          </p:cNvSpPr>
          <p:nvPr>
            <p:ph idx="1"/>
          </p:nvPr>
        </p:nvSpPr>
        <p:spPr>
          <a:xfrm>
            <a:off x="228600" y="1219201"/>
            <a:ext cx="8534401" cy="5181599"/>
          </a:xfrm>
        </p:spPr>
        <p:txBody>
          <a:bodyPr/>
          <a:lstStyle/>
          <a:p>
            <a:pPr marL="0" indent="0" algn="just">
              <a:buNone/>
            </a:pPr>
            <a:r>
              <a:rPr lang="ar-EG" sz="2800" b="1" u="sng" dirty="0"/>
              <a:t>مميزات الهاش مع التمليح لكلمات المرور</a:t>
            </a:r>
            <a:r>
              <a:rPr lang="ar-EG" sz="2800" dirty="0"/>
              <a:t>: يتميز الهاش بالمميزات التالية والتي من خلالها نستطيع عرقلة المهاجمين بهجومهم ضد كلمة السر باستخدام القواميس :</a:t>
            </a:r>
            <a:endParaRPr lang="en-US" sz="2800" dirty="0"/>
          </a:p>
          <a:p>
            <a:pPr lvl="0" algn="just"/>
            <a:r>
              <a:rPr lang="ar-EG" sz="2800" dirty="0"/>
              <a:t>منع تخزين كلمات مرور متشابهة على نفس ملف كلمات السر. وبالتالي يمكن لمستخدمين مختلفين استخدام نفس كلمة المرور، وستظهر في ملف كلمات المرور في صورة </a:t>
            </a:r>
            <a:r>
              <a:rPr lang="ar-EG" sz="2800" dirty="0" err="1"/>
              <a:t>أكواد</a:t>
            </a:r>
            <a:r>
              <a:rPr lang="ar-EG" sz="2800" dirty="0"/>
              <a:t> هاش مختلفة. </a:t>
            </a:r>
            <a:endParaRPr lang="en-US" sz="2800" dirty="0"/>
          </a:p>
          <a:p>
            <a:pPr lvl="0" algn="just"/>
            <a:r>
              <a:rPr lang="ar-EG" sz="2800" dirty="0"/>
              <a:t>عرقلة المهاجمين المستخدمين لهجوم التخمين سواء الغاشم أو القاموس، حيث أن إضافة ملح للهاش بمقدار س بت سيزيد من محاولات التخمين بمقدار </a:t>
            </a:r>
            <a:r>
              <a:rPr lang="ar-EG" sz="2800" baseline="30000" dirty="0"/>
              <a:t>س</a:t>
            </a:r>
            <a:r>
              <a:rPr lang="en-US" sz="2800" dirty="0"/>
              <a:t>2</a:t>
            </a:r>
            <a:r>
              <a:rPr lang="ar-EG" sz="2800" dirty="0"/>
              <a:t>. </a:t>
            </a:r>
            <a:endParaRPr lang="en-US" sz="2800" dirty="0"/>
          </a:p>
          <a:p>
            <a:pPr lvl="0" algn="just"/>
            <a:r>
              <a:rPr lang="ar-EG" sz="2800" dirty="0"/>
              <a:t>يستحيل معرفة ما إذا كان المستخدم يستعمل نفس كلمة المرور على أكثر من نظام. وبالتالي عرقلة هجوم </a:t>
            </a:r>
            <a:r>
              <a:rPr lang="ar-EG" sz="2800" b="1" dirty="0"/>
              <a:t>إعادة تدوير كلمات المرور</a:t>
            </a:r>
            <a:r>
              <a:rPr lang="ar-EG" sz="2800" dirty="0"/>
              <a:t>. </a:t>
            </a:r>
            <a:endParaRPr lang="en-US" sz="2800" dirty="0"/>
          </a:p>
          <a:p>
            <a:pPr marL="0" indent="0" algn="just">
              <a:buNone/>
            </a:pPr>
            <a:endParaRPr lang="en-US" sz="1200" dirty="0"/>
          </a:p>
        </p:txBody>
      </p:sp>
    </p:spTree>
    <p:extLst>
      <p:ext uri="{BB962C8B-B14F-4D97-AF65-F5344CB8AC3E}">
        <p14:creationId xmlns:p14="http://schemas.microsoft.com/office/powerpoint/2010/main" val="2476764122"/>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21918</TotalTime>
  <Words>2140</Words>
  <Application>Microsoft Office PowerPoint</Application>
  <PresentationFormat>On-screen Show (4:3)</PresentationFormat>
  <Paragraphs>174</Paragraphs>
  <Slides>30</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ＭＳ Ｐゴシック</vt:lpstr>
      <vt:lpstr>Arial</vt:lpstr>
      <vt:lpstr>Calibri</vt:lpstr>
      <vt:lpstr>Times New Roman</vt:lpstr>
      <vt:lpstr>UNR</vt:lpstr>
      <vt:lpstr>Bitmap Image</vt:lpstr>
      <vt:lpstr>أمن الحاسبات والمعلومات  الفصل الخامس: نظم التحكم بالوصول</vt:lpstr>
      <vt:lpstr>محتوى الفصل الخامس </vt:lpstr>
      <vt:lpstr>نظم التحكم بالوصول</vt:lpstr>
      <vt:lpstr>نظم التحكم بالوصول</vt:lpstr>
      <vt:lpstr>نظم التحكم بالوصول - المصادقة</vt:lpstr>
      <vt:lpstr>نظم التحكم بالوصول - المنح</vt:lpstr>
      <vt:lpstr>نظم التحكم بالوصول - المتابعة</vt:lpstr>
      <vt:lpstr>المصادقة – طرق المصادقة</vt:lpstr>
      <vt:lpstr>المصادقة – كلمة المرور</vt:lpstr>
      <vt:lpstr>تمرين عملي – إنشاء مستخدمين في ويندوز</vt:lpstr>
      <vt:lpstr>المصادقة – البطاقات</vt:lpstr>
      <vt:lpstr>المصادقة – السمات الحيوية</vt:lpstr>
      <vt:lpstr>المنح ( التفويض )</vt:lpstr>
      <vt:lpstr>المنح - التحكم التقديري بالوصول (داك)</vt:lpstr>
      <vt:lpstr>المنح - التحكم التقديري بالوصول (داك)</vt:lpstr>
      <vt:lpstr>المنح - التحكم الإلزامي بالوصول (ماك)</vt:lpstr>
      <vt:lpstr>المنح - التحكم بالوصول بناء على الأدوار(أرباك)</vt:lpstr>
      <vt:lpstr>المنح - التحكم بالوصول بناء على الأدوار(أرباك)</vt:lpstr>
      <vt:lpstr>تمرين عملي – إدارة المستخدمين في ويندوز</vt:lpstr>
      <vt:lpstr>المنح - النماذج المرجعية لنظام أرباك</vt:lpstr>
      <vt:lpstr>المنح - النماذج المرجعية لنظام أرباك</vt:lpstr>
      <vt:lpstr>المنح - النماذج المرجعية لنظام أرباك</vt:lpstr>
      <vt:lpstr>المنح - النماذج المرجعية لنظام أرباك</vt:lpstr>
      <vt:lpstr>المنح - النماذج المرجعية لنظام أرباك</vt:lpstr>
      <vt:lpstr>المنح - النماذج المرجعية لنظام أرباك</vt:lpstr>
      <vt:lpstr>المنح - النماذج المرجعية لنظام أرباك</vt:lpstr>
      <vt:lpstr>المنح - النماذج المرجعية لنظام أرباك</vt:lpstr>
      <vt:lpstr>المتابعة</vt:lpstr>
      <vt:lpstr>المتابعة  - إنشاء المتابعة</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Osama-Hosameldeen</cp:lastModifiedBy>
  <cp:revision>411</cp:revision>
  <cp:lastPrinted>2019-01-06T17:22:20Z</cp:lastPrinted>
  <dcterms:created xsi:type="dcterms:W3CDTF">2011-10-14T10:21:07Z</dcterms:created>
  <dcterms:modified xsi:type="dcterms:W3CDTF">2019-01-09T19:10:21Z</dcterms:modified>
</cp:coreProperties>
</file>