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tif" ContentType="image/tiff"/>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6"/>
  </p:notesMasterIdLst>
  <p:handoutMasterIdLst>
    <p:handoutMasterId r:id="rId27"/>
  </p:handoutMasterIdLst>
  <p:sldIdLst>
    <p:sldId id="383" r:id="rId2"/>
    <p:sldId id="431" r:id="rId3"/>
    <p:sldId id="436"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5" r:id="rId22"/>
    <p:sldId id="454" r:id="rId23"/>
    <p:sldId id="456" r:id="rId24"/>
    <p:sldId id="435" r:id="rId25"/>
  </p:sldIdLst>
  <p:sldSz cx="9144000" cy="6858000" type="screen4x3"/>
  <p:notesSz cx="6735763" cy="9866313"/>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CC"/>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86556" autoAdjust="0"/>
  </p:normalViewPr>
  <p:slideViewPr>
    <p:cSldViewPr>
      <p:cViewPr varScale="1">
        <p:scale>
          <a:sx n="90" d="100"/>
          <a:sy n="90" d="100"/>
        </p:scale>
        <p:origin x="900"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604"/>
    </p:cViewPr>
  </p:sorterViewPr>
  <p:notesViewPr>
    <p:cSldViewPr>
      <p:cViewPr varScale="1">
        <p:scale>
          <a:sx n="115" d="100"/>
          <a:sy n="115" d="100"/>
        </p:scale>
        <p:origin x="-1888" y="-120"/>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608" cy="49365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602" y="0"/>
            <a:ext cx="2919607" cy="493653"/>
          </a:xfrm>
          <a:prstGeom prst="rect">
            <a:avLst/>
          </a:prstGeom>
        </p:spPr>
        <p:txBody>
          <a:bodyPr vert="horz" lIns="91440" tIns="45720" rIns="91440" bIns="45720" rtlCol="0"/>
          <a:lstStyle>
            <a:lvl1pPr algn="r">
              <a:defRPr sz="1200"/>
            </a:lvl1pPr>
          </a:lstStyle>
          <a:p>
            <a:fld id="{A2568792-8993-4B45-85B2-5D46248C2113}" type="datetimeFigureOut">
              <a:rPr lang="en-US" smtClean="0"/>
              <a:pPr/>
              <a:t>1/13/2019</a:t>
            </a:fld>
            <a:endParaRPr lang="en-US"/>
          </a:p>
        </p:txBody>
      </p:sp>
      <p:sp>
        <p:nvSpPr>
          <p:cNvPr id="4" name="Footer Placeholder 3"/>
          <p:cNvSpPr>
            <a:spLocks noGrp="1"/>
          </p:cNvSpPr>
          <p:nvPr>
            <p:ph type="ftr" sz="quarter" idx="2"/>
          </p:nvPr>
        </p:nvSpPr>
        <p:spPr>
          <a:xfrm>
            <a:off x="0" y="9370976"/>
            <a:ext cx="2919608" cy="49365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602" y="9370976"/>
            <a:ext cx="2919607" cy="493653"/>
          </a:xfrm>
          <a:prstGeom prst="rect">
            <a:avLst/>
          </a:prstGeom>
        </p:spPr>
        <p:txBody>
          <a:bodyPr vert="horz" lIns="91440" tIns="45720" rIns="91440" bIns="45720" rtlCol="0" anchor="b"/>
          <a:lstStyle>
            <a:lvl1pPr algn="r">
              <a:defRPr sz="1200"/>
            </a:lvl1pPr>
          </a:lstStyle>
          <a:p>
            <a:fld id="{673434A8-4FF5-49F4-9C58-D73D3B596A47}" type="slidenum">
              <a:rPr lang="en-US" smtClean="0"/>
              <a:pPr/>
              <a:t>‹#›</a:t>
            </a:fld>
            <a:endParaRPr lang="en-US"/>
          </a:p>
        </p:txBody>
      </p:sp>
    </p:spTree>
    <p:extLst>
      <p:ext uri="{BB962C8B-B14F-4D97-AF65-F5344CB8AC3E}">
        <p14:creationId xmlns:p14="http://schemas.microsoft.com/office/powerpoint/2010/main" val="357137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15374"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73577" y="4686499"/>
            <a:ext cx="5388610" cy="443984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15374"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1467012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08073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48882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56862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295121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485941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701175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64724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3702671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85248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222237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210319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322888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678675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2222944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328474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79570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849958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401359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218786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20378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74586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77399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4004193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5"/>
          <p:cNvSpPr/>
          <p:nvPr/>
        </p:nvSpPr>
        <p:spPr>
          <a:xfrm>
            <a:off x="0" y="838200"/>
            <a:ext cx="9144000" cy="1295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lgn="r" rtl="1">
              <a:defRPr>
                <a:solidFill>
                  <a:srgbClr val="002E62"/>
                </a:solidFill>
              </a:defRPr>
            </a:lvl1pPr>
          </a:lstStyle>
          <a:p>
            <a:r>
              <a:rPr lang="en-US" dirty="0"/>
              <a:t>Click to edit Master title style</a:t>
            </a:r>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rtl="1">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dirty="0"/>
              <a:t>Click to edit Master subtitle style</a:t>
            </a:r>
          </a:p>
        </p:txBody>
      </p:sp>
      <p:pic>
        <p:nvPicPr>
          <p:cNvPr id="9" name="Picture 8">
            <a:extLst>
              <a:ext uri="{FF2B5EF4-FFF2-40B4-BE49-F238E27FC236}">
                <a16:creationId xmlns:a16="http://schemas.microsoft.com/office/drawing/2014/main" id="{2B319033-4D5F-4084-9AE8-D8E3A4B478D5}"/>
              </a:ext>
            </a:extLst>
          </p:cNvPr>
          <p:cNvPicPr>
            <a:picLocks noChangeAspect="1"/>
          </p:cNvPicPr>
          <p:nvPr userDrawn="1"/>
        </p:nvPicPr>
        <p:blipFill>
          <a:blip r:embed="rId2"/>
          <a:stretch>
            <a:fillRect/>
          </a:stretch>
        </p:blipFill>
        <p:spPr>
          <a:xfrm>
            <a:off x="2667000" y="2174220"/>
            <a:ext cx="3810000" cy="4524372"/>
          </a:xfrm>
          <a:prstGeom prst="rect">
            <a:avLst/>
          </a:prstGeom>
        </p:spPr>
      </p:pic>
    </p:spTree>
    <p:extLst>
      <p:ext uri="{BB962C8B-B14F-4D97-AF65-F5344CB8AC3E}">
        <p14:creationId xmlns:p14="http://schemas.microsoft.com/office/powerpoint/2010/main" val="111028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11" name="Rectangle 10">
            <a:extLst>
              <a:ext uri="{FF2B5EF4-FFF2-40B4-BE49-F238E27FC236}">
                <a16:creationId xmlns:a16="http://schemas.microsoft.com/office/drawing/2014/main" id="{1E597C66-A580-4396-BC07-B41DA72596C1}"/>
              </a:ext>
            </a:extLst>
          </p:cNvPr>
          <p:cNvSpPr/>
          <p:nvPr userDrawn="1"/>
        </p:nvSpPr>
        <p:spPr>
          <a:xfrm>
            <a:off x="0" y="-15873"/>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5" name="Rectangle 4"/>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457200" y="76200"/>
            <a:ext cx="8534401" cy="1143000"/>
          </a:xfrm>
          <a:solidFill>
            <a:schemeClr val="tx2">
              <a:lumMod val="20000"/>
              <a:lumOff val="80000"/>
            </a:schemeClr>
          </a:solidFill>
        </p:spPr>
        <p:txBody>
          <a:bodyPr/>
          <a:lstStyle>
            <a:lvl1pPr algn="r" rtl="1">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295401"/>
            <a:ext cx="8229600" cy="4830763"/>
          </a:xfrm>
          <a:noFill/>
        </p:spPr>
        <p:txBody>
          <a:bodyPr/>
          <a:lstStyle>
            <a:lvl1pPr algn="r" rtl="1">
              <a:defRPr/>
            </a:lvl1pPr>
            <a:lvl2pPr algn="r" rtl="1">
              <a:defRPr/>
            </a:lvl2pPr>
            <a:lvl3pPr algn="r" rtl="1">
              <a:defRPr/>
            </a:lvl3pPr>
            <a:lvl4pPr algn="r" rtl="1">
              <a:defRPr/>
            </a:lvl4pPr>
            <a:lvl5pPr algn="r" rtl="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fld id="{5F36C9FC-DA22-1F47-8722-58727A1D436E}" type="slidenum">
              <a:rPr lang="en-US" smtClean="0"/>
              <a:pPr/>
              <a:t>‹#›</a:t>
            </a:fld>
            <a:endParaRPr lang="en-US" dirty="0"/>
          </a:p>
        </p:txBody>
      </p:sp>
      <p:sp>
        <p:nvSpPr>
          <p:cNvPr id="8" name="Footer Placeholder 4"/>
          <p:cNvSpPr>
            <a:spLocks noGrp="1"/>
          </p:cNvSpPr>
          <p:nvPr>
            <p:ph type="ftr" sz="quarter" idx="10"/>
          </p:nvPr>
        </p:nvSpPr>
        <p:spPr/>
        <p:txBody>
          <a:bodyPr/>
          <a:lstStyle>
            <a:lvl1pPr>
              <a:defRPr sz="1200">
                <a:solidFill>
                  <a:schemeClr val="bg1"/>
                </a:solidFill>
              </a:defRPr>
            </a:lvl1pPr>
          </a:lstStyle>
          <a:p>
            <a:r>
              <a:rPr lang="ar-EG" dirty="0"/>
              <a:t>اعداد / دكتور أسامة حسام الدين</a:t>
            </a:r>
            <a:endParaRPr lang="en-US" dirty="0"/>
          </a:p>
        </p:txBody>
      </p:sp>
    </p:spTree>
    <p:extLst>
      <p:ext uri="{BB962C8B-B14F-4D97-AF65-F5344CB8AC3E}">
        <p14:creationId xmlns:p14="http://schemas.microsoft.com/office/powerpoint/2010/main" val="38757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r" rtl="1">
              <a:defRPr sz="4000" b="1" cap="none">
                <a:solidFill>
                  <a:srgbClr val="002E62"/>
                </a:solidFill>
              </a:defRPr>
            </a:lvl1pPr>
          </a:lstStyle>
          <a:p>
            <a:r>
              <a:rPr lang="en-US" dirty="0"/>
              <a:t>Click to edit Master title style</a:t>
            </a:r>
          </a:p>
        </p:txBody>
      </p:sp>
      <p:sp>
        <p:nvSpPr>
          <p:cNvPr id="3" name="Text Placeholder 2"/>
          <p:cNvSpPr>
            <a:spLocks noGrp="1"/>
          </p:cNvSpPr>
          <p:nvPr>
            <p:ph type="body" idx="1"/>
          </p:nvPr>
        </p:nvSpPr>
        <p:spPr>
          <a:xfrm>
            <a:off x="722313" y="838201"/>
            <a:ext cx="7772400" cy="1500187"/>
          </a:xfrm>
        </p:spPr>
        <p:txBody>
          <a:bodyPr anchor="b"/>
          <a:lstStyle>
            <a:lvl1pPr marL="0" indent="0" algn="r" rtl="1">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7419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2" name="Rectangle 1"/>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304800" y="76200"/>
            <a:ext cx="8686801" cy="1143000"/>
          </a:xfrm>
          <a:prstGeom prst="rect">
            <a:avLst/>
          </a:prstGeom>
          <a:solidFill>
            <a:schemeClr val="bg1">
              <a:lumMod val="85000"/>
            </a:schemeClr>
          </a:solidFill>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dirty="0">
                <a:solidFill>
                  <a:schemeClr val="tx1"/>
                </a:solidFill>
                <a:latin typeface="+mj-lt"/>
                <a:ea typeface="+mj-ea"/>
                <a:cs typeface="+mj-cs"/>
              </a:rPr>
              <a:t>Click to edit Master title style</a:t>
            </a: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fld id="{A855AEC4-77F9-F44E-AF10-D517C4B655CE}" type="slidenum">
              <a:rPr lang="en-US" smtClean="0"/>
              <a:pPr/>
              <a:t>‹#›</a:t>
            </a:fld>
            <a:endParaRPr lang="en-US" dirty="0"/>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r>
              <a:rPr lang="ar-EG" dirty="0"/>
              <a:t>إعداد / دكتور أسامة حسام الدين</a:t>
            </a:r>
            <a:endParaRPr lang="en-US" dirty="0"/>
          </a:p>
        </p:txBody>
      </p:sp>
    </p:spTree>
    <p:extLst>
      <p:ext uri="{BB962C8B-B14F-4D97-AF65-F5344CB8AC3E}">
        <p14:creationId xmlns:p14="http://schemas.microsoft.com/office/powerpoint/2010/main" val="21460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5365376" y="1573306"/>
            <a:ext cx="3653117" cy="2133600"/>
          </a:xfrm>
        </p:spPr>
        <p:txBody>
          <a:bodyPr anchor="b" anchorCtr="0"/>
          <a:lstStyle>
            <a:lvl1pPr algn="r" rtl="1">
              <a:defRPr/>
            </a:lvl1pPr>
          </a:lstStyle>
          <a:p>
            <a:r>
              <a:rPr lang="en-US" dirty="0"/>
              <a:t>Click to edit Master title style</a:t>
            </a:r>
            <a:endParaRPr dirty="0"/>
          </a:p>
        </p:txBody>
      </p:sp>
      <p:sp>
        <p:nvSpPr>
          <p:cNvPr id="3" name="Subtitle 2"/>
          <p:cNvSpPr>
            <a:spLocks noGrp="1"/>
          </p:cNvSpPr>
          <p:nvPr>
            <p:ph type="subTitle" idx="1"/>
          </p:nvPr>
        </p:nvSpPr>
        <p:spPr>
          <a:xfrm>
            <a:off x="5365376" y="3998259"/>
            <a:ext cx="3653117" cy="883024"/>
          </a:xfrm>
        </p:spPr>
        <p:txBody>
          <a:bodyPr/>
          <a:lstStyle>
            <a:lvl1pPr marL="0" indent="0" algn="r" rtl="1">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p:spPr>
        <p:txBody>
          <a:bodyPr/>
          <a:lstStyle>
            <a:lvl1pPr algn="ctr">
              <a:defRPr/>
            </a:lvl1pPr>
          </a:lstStyle>
          <a:p>
            <a:endParaRPr lang="en-US" dirty="0"/>
          </a:p>
        </p:txBody>
      </p:sp>
      <p:sp>
        <p:nvSpPr>
          <p:cNvPr id="18" name="Picture Placeholder 24"/>
          <p:cNvSpPr>
            <a:spLocks noGrp="1"/>
          </p:cNvSpPr>
          <p:nvPr>
            <p:ph type="pic" sz="quarter" idx="13"/>
          </p:nvPr>
        </p:nvSpPr>
        <p:spPr>
          <a:xfrm>
            <a:off x="241232" y="716992"/>
            <a:ext cx="4906459" cy="4852935"/>
          </a:xfrm>
          <a:prstGeom prst="ellipse">
            <a:avLst/>
          </a:prstGeom>
          <a:effectLst>
            <a:innerShdw blurRad="63500" dist="50800" dir="16200000">
              <a:prstClr val="black">
                <a:alpha val="30000"/>
              </a:prstClr>
            </a:innerShdw>
          </a:effectLst>
        </p:spPr>
        <p:txBody>
          <a:bodyPr>
            <a:normAutofit/>
          </a:bodyPr>
          <a:lstStyle>
            <a:lvl1pPr algn="r">
              <a:buNone/>
              <a:defRPr sz="1800"/>
            </a:lvl1pPr>
          </a:lstStyle>
          <a:p>
            <a:r>
              <a:rPr lang="en-US" dirty="0"/>
              <a:t>Click icon to add picture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a:lvl1pPr>
          </a:lstStyle>
          <a:p>
            <a:r>
              <a:rPr lang="en-US"/>
              <a:t>Click to edit Master title style</a:t>
            </a:r>
            <a:endParaRPr/>
          </a:p>
        </p:txBody>
      </p:sp>
      <p:sp>
        <p:nvSpPr>
          <p:cNvPr id="3" name="Date Placeholder 2"/>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
        <p:nvSpPr>
          <p:cNvPr id="4" name="Footer Placeholder 3"/>
          <p:cNvSpPr>
            <a:spLocks noGrp="1"/>
          </p:cNvSpPr>
          <p:nvPr>
            <p:ph type="ftr" sz="quarter" idx="11"/>
          </p:nvPr>
        </p:nvSpPr>
        <p:spPr/>
        <p:txBody>
          <a:bodyPr/>
          <a:lstStyle/>
          <a:p>
            <a:r>
              <a:rPr lang="ar-EG" dirty="0"/>
              <a:t>أعداد / دكتور أسامة حسام الدين</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fld id="{A855AEC4-77F9-F44E-AF10-D517C4B655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 id="2147483695" r:id="rId6"/>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ecurityfocus.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28600" y="685801"/>
            <a:ext cx="8915400" cy="1470025"/>
          </a:xfrm>
        </p:spPr>
        <p:txBody>
          <a:bodyPr/>
          <a:lstStyle/>
          <a:p>
            <a:pPr algn="r" rtl="1"/>
            <a:r>
              <a:rPr lang="ar-EG" dirty="0"/>
              <a:t>أمن الحاسبات والمعلومات </a:t>
            </a:r>
            <a:br>
              <a:rPr lang="ar-EG" dirty="0"/>
            </a:br>
            <a:r>
              <a:rPr lang="ar-EG" dirty="0"/>
              <a:t>الفصل السادس:</a:t>
            </a:r>
            <a:r>
              <a:rPr lang="ar-SA" dirty="0"/>
              <a:t> </a:t>
            </a:r>
            <a:r>
              <a:rPr lang="ar-EG" b="1" dirty="0"/>
              <a:t>التهديدات</a:t>
            </a:r>
            <a:endParaRPr lang="en-US" b="1" dirty="0"/>
          </a:p>
        </p:txBody>
      </p:sp>
      <p:sp>
        <p:nvSpPr>
          <p:cNvPr id="2" name="TextBox 1">
            <a:extLst>
              <a:ext uri="{FF2B5EF4-FFF2-40B4-BE49-F238E27FC236}">
                <a16:creationId xmlns:a16="http://schemas.microsoft.com/office/drawing/2014/main" id="{E470D27A-8DA9-432C-A46D-4D659E365F5F}"/>
              </a:ext>
            </a:extLst>
          </p:cNvPr>
          <p:cNvSpPr txBox="1"/>
          <p:nvPr/>
        </p:nvSpPr>
        <p:spPr>
          <a:xfrm>
            <a:off x="6172200" y="2438400"/>
            <a:ext cx="2971800" cy="1138773"/>
          </a:xfrm>
          <a:prstGeom prst="rect">
            <a:avLst/>
          </a:prstGeom>
          <a:noFill/>
        </p:spPr>
        <p:txBody>
          <a:bodyPr wrap="square" rtlCol="0">
            <a:spAutoFit/>
          </a:bodyPr>
          <a:lstStyle/>
          <a:p>
            <a:pPr algn="ctr"/>
            <a:r>
              <a:rPr lang="ar-EG" sz="2000" b="1" dirty="0"/>
              <a:t>إعداد الدكتور / أسامة حسام الدين</a:t>
            </a:r>
          </a:p>
          <a:p>
            <a:pPr algn="ctr"/>
            <a:endParaRPr lang="en-US" sz="2000" b="1" dirty="0"/>
          </a:p>
          <a:p>
            <a:pPr algn="ctr"/>
            <a:r>
              <a:rPr lang="ar-EG" sz="1400" b="1" dirty="0"/>
              <a:t>كلية علوم وهندسة الحاسبات </a:t>
            </a:r>
            <a:r>
              <a:rPr lang="ar-EG" sz="1400" b="1" dirty="0" err="1"/>
              <a:t>بينبع</a:t>
            </a:r>
            <a:endParaRPr lang="ar-EG" sz="1400" b="1" dirty="0"/>
          </a:p>
          <a:p>
            <a:pPr algn="ctr"/>
            <a:r>
              <a:rPr lang="ar-EG" sz="1400" b="1" dirty="0"/>
              <a:t>جامعة طيبة</a:t>
            </a:r>
            <a:endParaRPr lang="en-US"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4</a:t>
            </a:r>
            <a:r>
              <a:rPr lang="ar-EG" b="1" dirty="0"/>
              <a:t> </a:t>
            </a:r>
            <a:r>
              <a:rPr lang="ar-SA" b="1" dirty="0"/>
              <a:t>الابتزاز</a:t>
            </a:r>
            <a:endParaRPr lang="en-US" b="1" dirty="0"/>
          </a:p>
        </p:txBody>
      </p:sp>
      <p:sp>
        <p:nvSpPr>
          <p:cNvPr id="3" name="Content Placeholder 2"/>
          <p:cNvSpPr>
            <a:spLocks noGrp="1"/>
          </p:cNvSpPr>
          <p:nvPr>
            <p:ph idx="1"/>
          </p:nvPr>
        </p:nvSpPr>
        <p:spPr>
          <a:xfrm>
            <a:off x="457200" y="1295401"/>
            <a:ext cx="8534401" cy="5181599"/>
          </a:xfrm>
        </p:spPr>
        <p:txBody>
          <a:bodyPr/>
          <a:lstStyle/>
          <a:p>
            <a:pPr marL="0" indent="0" algn="just">
              <a:buNone/>
            </a:pPr>
            <a:r>
              <a:rPr lang="ar-SA" sz="2400" dirty="0"/>
              <a:t>يحدث الابتزاز عندما يقوم شخص بالاستيلاء على بيانات على حاسب الضحية سواء كان هذا الشخص داخليا او خارجيا. الابتزاز يكون بأحد النوعين:</a:t>
            </a:r>
          </a:p>
          <a:p>
            <a:pPr algn="just"/>
            <a:r>
              <a:rPr lang="ar-SA" sz="2400" b="1" dirty="0"/>
              <a:t>التهديد بالإفشاء</a:t>
            </a:r>
            <a:r>
              <a:rPr lang="ar-SA" sz="2400" dirty="0"/>
              <a:t>: ويحدث عندما لا يرغب الضحية في إفشاء أو تسريب تلك المعلومات. كأن تكون معلومات غير قانونية أو إباحية أو تكون معلومات تجارية كمعلومات الزبائن. </a:t>
            </a:r>
          </a:p>
          <a:p>
            <a:pPr algn="just"/>
            <a:r>
              <a:rPr lang="ar-SA" sz="2400" b="1" dirty="0"/>
              <a:t>التهديد بالحجب: </a:t>
            </a:r>
            <a:r>
              <a:rPr lang="ar-SA" sz="2400" dirty="0"/>
              <a:t>وفيها تكون المعلومات مهمة جدا لسير المؤسسة وبدونها تتعطل. كبيانات المستخدمين أو أرصدة المستخدمين أو أرقام كروت الائتمان الخاصة بهم. يقوم المهاجم عادة بعمل برمجية خبيثة تسمى (</a:t>
            </a:r>
            <a:r>
              <a:rPr lang="ar-SA" sz="2400" b="1" dirty="0"/>
              <a:t>برمجية الفدية</a:t>
            </a:r>
            <a:r>
              <a:rPr lang="ar-SA" sz="2400" dirty="0"/>
              <a:t>) وهذا البرنامج يقوم بتشفير تلك البيانات ولا يعطى مفتاح فك التشفير إلا بعد دفع الفدية</a:t>
            </a:r>
          </a:p>
          <a:p>
            <a:pPr marL="0" indent="0" algn="just">
              <a:buNone/>
            </a:pPr>
            <a:r>
              <a:rPr lang="ar-SA" sz="2400" dirty="0"/>
              <a:t>يقوم المبتز بالمقايضة على إفشاء</a:t>
            </a:r>
            <a:endParaRPr lang="en-US" sz="2400" dirty="0"/>
          </a:p>
          <a:p>
            <a:pPr marL="0" indent="0" algn="just">
              <a:buNone/>
            </a:pPr>
            <a:r>
              <a:rPr lang="ar-SA" sz="2400" dirty="0"/>
              <a:t> أو حجب المعلومة. </a:t>
            </a:r>
            <a:endParaRPr lang="ar-EG" sz="2400" dirty="0"/>
          </a:p>
          <a:p>
            <a:pPr algn="just"/>
            <a:endParaRPr lang="ar-EG" sz="2400" dirty="0"/>
          </a:p>
          <a:p>
            <a:pPr algn="just"/>
            <a:endParaRPr lang="ar-EG" sz="2400" dirty="0"/>
          </a:p>
        </p:txBody>
      </p:sp>
      <p:pic>
        <p:nvPicPr>
          <p:cNvPr id="5" name="Picture 4">
            <a:extLst>
              <a:ext uri="{FF2B5EF4-FFF2-40B4-BE49-F238E27FC236}">
                <a16:creationId xmlns:a16="http://schemas.microsoft.com/office/drawing/2014/main" id="{737CEA06-5C3A-4298-B733-5CF082AD136B}"/>
              </a:ext>
            </a:extLst>
          </p:cNvPr>
          <p:cNvPicPr>
            <a:picLocks noChangeAspect="1"/>
          </p:cNvPicPr>
          <p:nvPr/>
        </p:nvPicPr>
        <p:blipFill>
          <a:blip r:embed="rId3"/>
          <a:stretch>
            <a:fillRect/>
          </a:stretch>
        </p:blipFill>
        <p:spPr>
          <a:xfrm>
            <a:off x="1295400" y="4855348"/>
            <a:ext cx="3733801" cy="1850252"/>
          </a:xfrm>
          <a:prstGeom prst="rect">
            <a:avLst/>
          </a:prstGeom>
        </p:spPr>
      </p:pic>
    </p:spTree>
    <p:extLst>
      <p:ext uri="{BB962C8B-B14F-4D97-AF65-F5344CB8AC3E}">
        <p14:creationId xmlns:p14="http://schemas.microsoft.com/office/powerpoint/2010/main" val="488483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a:t>5 التخريب المتعمد</a:t>
            </a:r>
            <a:endParaRPr lang="en-US" b="1" dirty="0"/>
          </a:p>
        </p:txBody>
      </p:sp>
      <p:sp>
        <p:nvSpPr>
          <p:cNvPr id="3" name="Content Placeholder 2"/>
          <p:cNvSpPr>
            <a:spLocks noGrp="1"/>
          </p:cNvSpPr>
          <p:nvPr>
            <p:ph idx="1"/>
          </p:nvPr>
        </p:nvSpPr>
        <p:spPr>
          <a:xfrm>
            <a:off x="457200" y="1295401"/>
            <a:ext cx="8534401" cy="5181599"/>
          </a:xfrm>
        </p:spPr>
        <p:txBody>
          <a:bodyPr/>
          <a:lstStyle/>
          <a:p>
            <a:pPr marL="0" indent="0" algn="just">
              <a:buNone/>
            </a:pPr>
            <a:r>
              <a:rPr lang="ar-SA" sz="2400" dirty="0"/>
              <a:t>التخريب يعني تدمير نظم الحاسب أو البيانات او الأعمال بهدف تعطيل العمل أو الرغبة في التشهير بالشركات والكيانات المنافسة. يوجد نوعين هامين من التخريب:</a:t>
            </a:r>
          </a:p>
          <a:p>
            <a:pPr algn="just"/>
            <a:r>
              <a:rPr lang="ar-SA" sz="2400" b="1" dirty="0"/>
              <a:t>تخريب حسي: </a:t>
            </a:r>
            <a:r>
              <a:rPr lang="ar-SA" sz="2400" dirty="0"/>
              <a:t>كأن يقوم شخص بتدمير بيانات خاصة بالشركة أو بشخص ما بهدف تعطل العمل أو التأثير على سمعة الشركة. </a:t>
            </a:r>
          </a:p>
          <a:p>
            <a:r>
              <a:rPr lang="ar-SA" sz="2400" b="1" dirty="0"/>
              <a:t>تخريب معنوي: </a:t>
            </a:r>
            <a:r>
              <a:rPr lang="ar-SA" sz="2400" dirty="0"/>
              <a:t>ويهدف إلى تدمير سمعة الشركة بالإشاعات والأخبار المزيفة والغير حقيقية. وعادة ما يحدث ذلك بغرض الانتقام مثل الموظف المفصول أو الشركات المنافسة. تقوم بعض مجموعات القراصنة بالدخول على الموقع الضحية بهدف تخريب سمعته.</a:t>
            </a:r>
            <a:br>
              <a:rPr lang="ar-SA" sz="2400" dirty="0"/>
            </a:br>
            <a:r>
              <a:rPr lang="ar-SA" sz="2400" dirty="0"/>
              <a:t>حدث مؤخرا أن قامت مجموعة اطلقوا على انفسهم مجموعة " الدب المنفوش" بكتابة رسالة على الموقع الرسمي لمعهد </a:t>
            </a:r>
            <a:r>
              <a:rPr lang="ar-SA" sz="2400" dirty="0" err="1"/>
              <a:t>سانس</a:t>
            </a:r>
            <a:r>
              <a:rPr lang="ar-SA" sz="2400" dirty="0"/>
              <a:t> (</a:t>
            </a:r>
            <a:r>
              <a:rPr lang="en-US" sz="2400" dirty="0"/>
              <a:t>SANS</a:t>
            </a:r>
            <a:r>
              <a:rPr lang="ar-SA" sz="2400" dirty="0"/>
              <a:t>) وهو معهد يعطي دورات وشهادات متخصصة في أمن المعلومات. كانت الرسالة تقول " </a:t>
            </a:r>
            <a:r>
              <a:rPr lang="ar-SA" sz="2400" b="1" dirty="0"/>
              <a:t>هل تثقون فعلا في هذه الأشخاص لتعليمكم أمن المعلومات؟</a:t>
            </a:r>
            <a:r>
              <a:rPr lang="ar-SA" sz="2400" dirty="0"/>
              <a:t>" كانت بالفعل فضيحة للمعهد اثرت على سمعته وموارده.</a:t>
            </a:r>
            <a:endParaRPr lang="ar-EG" sz="2400" dirty="0"/>
          </a:p>
        </p:txBody>
      </p:sp>
      <p:pic>
        <p:nvPicPr>
          <p:cNvPr id="4" name="Picture 3">
            <a:extLst>
              <a:ext uri="{FF2B5EF4-FFF2-40B4-BE49-F238E27FC236}">
                <a16:creationId xmlns:a16="http://schemas.microsoft.com/office/drawing/2014/main" id="{2C3B91A4-4840-4EB2-8869-6359EC8BE231}"/>
              </a:ext>
            </a:extLst>
          </p:cNvPr>
          <p:cNvPicPr>
            <a:picLocks noChangeAspect="1"/>
          </p:cNvPicPr>
          <p:nvPr/>
        </p:nvPicPr>
        <p:blipFill>
          <a:blip r:embed="rId3"/>
          <a:stretch>
            <a:fillRect/>
          </a:stretch>
        </p:blipFill>
        <p:spPr>
          <a:xfrm>
            <a:off x="457200" y="83127"/>
            <a:ext cx="1450510" cy="1136073"/>
          </a:xfrm>
          <a:prstGeom prst="rect">
            <a:avLst/>
          </a:prstGeom>
        </p:spPr>
      </p:pic>
    </p:spTree>
    <p:extLst>
      <p:ext uri="{BB962C8B-B14F-4D97-AF65-F5344CB8AC3E}">
        <p14:creationId xmlns:p14="http://schemas.microsoft.com/office/powerpoint/2010/main" val="174412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a:t>5 التخريب المتعمد</a:t>
            </a:r>
            <a:endParaRPr lang="en-US" b="1" dirty="0"/>
          </a:p>
        </p:txBody>
      </p:sp>
      <p:sp>
        <p:nvSpPr>
          <p:cNvPr id="3" name="Content Placeholder 2"/>
          <p:cNvSpPr>
            <a:spLocks noGrp="1"/>
          </p:cNvSpPr>
          <p:nvPr>
            <p:ph idx="1"/>
          </p:nvPr>
        </p:nvSpPr>
        <p:spPr>
          <a:xfrm>
            <a:off x="457200" y="1295401"/>
            <a:ext cx="8534401" cy="5181599"/>
          </a:xfrm>
        </p:spPr>
        <p:txBody>
          <a:bodyPr/>
          <a:lstStyle/>
          <a:p>
            <a:pPr marL="0" indent="0" algn="just">
              <a:buNone/>
            </a:pPr>
            <a:r>
              <a:rPr lang="ar-SA" sz="2400" dirty="0"/>
              <a:t>يقسم التخريب المعنوي حسب ميول الشخص العدوانية إلى:</a:t>
            </a:r>
          </a:p>
          <a:p>
            <a:pPr marL="0" indent="0" algn="just">
              <a:buNone/>
            </a:pPr>
            <a:endParaRPr lang="ar-SA" sz="2400" dirty="0"/>
          </a:p>
          <a:p>
            <a:pPr algn="just"/>
            <a:r>
              <a:rPr lang="ar-SA" sz="2400" b="1" dirty="0"/>
              <a:t>مثير الفضائح</a:t>
            </a:r>
            <a:r>
              <a:rPr lang="ar-SA" sz="2400" dirty="0"/>
              <a:t>: وهو الشخص الذي يرغب في التقليل من أهمية شركة وفضيحتها بإفشاء اسرارها أو إثارة الإشاعات. يخترق المواقع الإلكترونية ويبث الإشاعات على المنتديات وشبكات التواصل الاجتماعي.</a:t>
            </a:r>
            <a:endParaRPr lang="ar-SA" sz="2000" dirty="0"/>
          </a:p>
          <a:p>
            <a:pPr algn="just"/>
            <a:r>
              <a:rPr lang="ar-SA" sz="2400" b="1" dirty="0"/>
              <a:t>ناشط سياسي إلكتروني </a:t>
            </a:r>
            <a:r>
              <a:rPr lang="en-US" sz="2400" b="1" dirty="0"/>
              <a:t>Hacktivist</a:t>
            </a:r>
            <a:r>
              <a:rPr lang="ar-SA" sz="2400" dirty="0"/>
              <a:t>: يقوم الناشط السياسي بدعم فكرة ما، سواء إيجابية أو سلبية في المجتمع الإلكتروني. كأن يقوم بحملة الكترونية انتخابية لشخص ما. أو دعم مذهب ديني أو فكرة متطرفة. يمتلك الناشط السياسي الأدوات كالبرمجيات الخبيثة التي تساعده. </a:t>
            </a:r>
          </a:p>
          <a:p>
            <a:pPr algn="just"/>
            <a:r>
              <a:rPr lang="ar-SA" sz="2400" b="1" dirty="0"/>
              <a:t>إرهابي إلكتروني </a:t>
            </a:r>
            <a:r>
              <a:rPr lang="en-US" sz="2400" b="1" dirty="0"/>
              <a:t>Cyberterrorist</a:t>
            </a:r>
            <a:r>
              <a:rPr lang="ar-SA" sz="2400" dirty="0"/>
              <a:t>: وهدفه الأول هو التخريب سواء بسبب الفكر المتطرف أو الانتقام. من الأمثلة على ذلك ان يقوم بتعطيل موقع إلكتروني لمؤسسة حكومية أو تخريب خوادم الإنترنت أو تعطيل خدمتها. </a:t>
            </a:r>
            <a:endParaRPr lang="ar-EG" sz="2400" dirty="0"/>
          </a:p>
        </p:txBody>
      </p:sp>
    </p:spTree>
    <p:extLst>
      <p:ext uri="{BB962C8B-B14F-4D97-AF65-F5344CB8AC3E}">
        <p14:creationId xmlns:p14="http://schemas.microsoft.com/office/powerpoint/2010/main" val="186915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ÙØªÙØ¬Ø© Ø¨Ø­Ø« Ø§ÙØµÙØ± Ø¹Ù ÙØ§ÙÙØ±Ø§Øª Ø§ÙÙØ±Ø§ÙØ¨Ø©">
            <a:extLst>
              <a:ext uri="{FF2B5EF4-FFF2-40B4-BE49-F238E27FC236}">
                <a16:creationId xmlns:a16="http://schemas.microsoft.com/office/drawing/2014/main" id="{3756E4F6-DA28-4112-89F7-94357D576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54" y="2366962"/>
            <a:ext cx="1427047" cy="15954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r" rtl="1"/>
            <a:r>
              <a:rPr lang="ar-SA" b="1" dirty="0"/>
              <a:t>6 السرقة</a:t>
            </a:r>
            <a:endParaRPr lang="en-US" b="1" dirty="0"/>
          </a:p>
        </p:txBody>
      </p:sp>
      <p:sp>
        <p:nvSpPr>
          <p:cNvPr id="3" name="Content Placeholder 2"/>
          <p:cNvSpPr>
            <a:spLocks noGrp="1"/>
          </p:cNvSpPr>
          <p:nvPr>
            <p:ph idx="1"/>
          </p:nvPr>
        </p:nvSpPr>
        <p:spPr>
          <a:xfrm>
            <a:off x="457200" y="1295401"/>
            <a:ext cx="8534401" cy="5181599"/>
          </a:xfrm>
        </p:spPr>
        <p:txBody>
          <a:bodyPr/>
          <a:lstStyle/>
          <a:p>
            <a:pPr marL="0" indent="0" algn="just">
              <a:buNone/>
            </a:pPr>
            <a:r>
              <a:rPr lang="ar-SA" sz="2400" dirty="0"/>
              <a:t>تهديد السرقة عبارة عن أن يقوم شخص بالاستيلاء على ممتلكات شخص آخر والتي من الممكن ان تكون ممتلكات حسية أو الكترونية أو فكرية. كسرقة الهوية أو سرقة حاسبات أو معدات الشبكة في الشركة أو سرقة البيانات. </a:t>
            </a:r>
          </a:p>
          <a:p>
            <a:pPr marL="0" indent="0" algn="just">
              <a:buNone/>
            </a:pPr>
            <a:endParaRPr lang="ar-SA" sz="2400" dirty="0"/>
          </a:p>
          <a:p>
            <a:r>
              <a:rPr lang="ar-SA" sz="2400" b="1" dirty="0"/>
              <a:t>السرقة الحسية </a:t>
            </a:r>
            <a:r>
              <a:rPr lang="ar-SA" sz="2400" dirty="0"/>
              <a:t>يمكن حمايتها بسهولة من خلال استخدام: </a:t>
            </a:r>
            <a:br>
              <a:rPr lang="ar-SA" sz="2400" dirty="0"/>
            </a:br>
            <a:r>
              <a:rPr lang="ar-SA" sz="2400" dirty="0"/>
              <a:t>( </a:t>
            </a:r>
            <a:r>
              <a:rPr lang="ar-SA" sz="2400" b="1" dirty="0"/>
              <a:t>الأقفال، العمالة الأمنية المدربة، كاميرات المراقبة، أو أجهزة الإنذار</a:t>
            </a:r>
            <a:r>
              <a:rPr lang="ar-SA" sz="2400" dirty="0"/>
              <a:t>)</a:t>
            </a:r>
          </a:p>
          <a:p>
            <a:endParaRPr lang="ar-SA" sz="2400" dirty="0"/>
          </a:p>
          <a:p>
            <a:pPr algn="just"/>
            <a:r>
              <a:rPr lang="ar-SA" sz="2400" b="1" dirty="0"/>
              <a:t>السرقة الإلكترونية </a:t>
            </a:r>
            <a:r>
              <a:rPr lang="ar-SA" sz="2400" dirty="0"/>
              <a:t>اكثر تعقيدا في نظم الحماية الخاصة بها مقارنة بالسرقة الحسية. حيث أن الأشياء الحسبة الهامة إذا سرقت ستعرقل العمل ومن ثم يتم اكتشاف سرقتها مباشرة. أما السرقة الإلكترونية (كسرقة نسخة من بيانات هامة) فصعب اكتشافها. فإذا كان المهاجم ماهرا في محو أثار السرقة سيكون من الصعب اكتشاف وجود السرقة، وإذا تم اكتشافها سيكون متأخرا جدا وبعد فوات الأوان. </a:t>
            </a:r>
            <a:endParaRPr lang="ar-EG" sz="2400" dirty="0"/>
          </a:p>
        </p:txBody>
      </p:sp>
    </p:spTree>
    <p:extLst>
      <p:ext uri="{BB962C8B-B14F-4D97-AF65-F5344CB8AC3E}">
        <p14:creationId xmlns:p14="http://schemas.microsoft.com/office/powerpoint/2010/main" val="62130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a:t>7 البرمجيات الخبيثة </a:t>
            </a:r>
            <a:r>
              <a:rPr lang="en-US" b="1" dirty="0"/>
              <a:t>malware</a:t>
            </a:r>
          </a:p>
        </p:txBody>
      </p:sp>
      <p:sp>
        <p:nvSpPr>
          <p:cNvPr id="3" name="Content Placeholder 2"/>
          <p:cNvSpPr>
            <a:spLocks noGrp="1"/>
          </p:cNvSpPr>
          <p:nvPr>
            <p:ph idx="1"/>
          </p:nvPr>
        </p:nvSpPr>
        <p:spPr>
          <a:xfrm>
            <a:off x="457200" y="1295401"/>
            <a:ext cx="8534401" cy="5181599"/>
          </a:xfrm>
        </p:spPr>
        <p:txBody>
          <a:bodyPr/>
          <a:lstStyle/>
          <a:p>
            <a:pPr marL="0" indent="0" algn="just">
              <a:buNone/>
            </a:pPr>
            <a:r>
              <a:rPr lang="ar-SA" sz="2400" dirty="0"/>
              <a:t>يقوم فرد أو مجموعة بتصميم وإطلاق برامج بهدف الهجوم على نظم المعلومات. يتم تسميتها بالبرمجيات الخبيثة </a:t>
            </a:r>
            <a:r>
              <a:rPr lang="en-US" sz="2400" dirty="0"/>
              <a:t>malware</a:t>
            </a:r>
            <a:r>
              <a:rPr lang="ar-SA" sz="2400" dirty="0"/>
              <a:t>. تهدف البرمجيات الخبيثة عادة إلى التخريب أو سرقة البيانات أو تعطيل الخدمة. </a:t>
            </a:r>
          </a:p>
          <a:p>
            <a:pPr marL="0" indent="0" algn="just">
              <a:buNone/>
            </a:pPr>
            <a:r>
              <a:rPr lang="ar-SA" sz="2400" dirty="0"/>
              <a:t>البرمجيات الخبيثة تشمل على سبيل المثال لا الحصر:</a:t>
            </a:r>
          </a:p>
          <a:p>
            <a:pPr marL="457200" indent="-457200" algn="just">
              <a:buFont typeface="+mj-lt"/>
              <a:buAutoNum type="arabicPeriod"/>
            </a:pPr>
            <a:r>
              <a:rPr lang="ar-SA" sz="2400" b="1" dirty="0"/>
              <a:t>الفيروسات: </a:t>
            </a:r>
            <a:r>
              <a:rPr lang="ar-SA" sz="2400" dirty="0"/>
              <a:t>وهي برمجيات خبيثة تنتقل بعائل وسيط وهو الملفات وتنتشر معها</a:t>
            </a:r>
          </a:p>
          <a:p>
            <a:pPr marL="457200" indent="-457200" algn="just">
              <a:buFont typeface="+mj-lt"/>
              <a:buAutoNum type="arabicPeriod"/>
            </a:pPr>
            <a:r>
              <a:rPr lang="ar-SA" sz="2400" b="1" dirty="0"/>
              <a:t>الديدان: </a:t>
            </a:r>
            <a:r>
              <a:rPr lang="ar-SA" sz="2400" dirty="0"/>
              <a:t>وهي سريعة في الانتشار وتنتقل من حساب إلى حساب بصفة مستقلة.</a:t>
            </a:r>
          </a:p>
          <a:p>
            <a:pPr marL="457200" indent="-457200" algn="just">
              <a:buFont typeface="+mj-lt"/>
              <a:buAutoNum type="arabicPeriod"/>
            </a:pPr>
            <a:r>
              <a:rPr lang="ar-SA" sz="2400" b="1" dirty="0"/>
              <a:t>أحصنة طروادة: </a:t>
            </a:r>
            <a:r>
              <a:rPr lang="ar-SA" sz="2400" dirty="0"/>
              <a:t>وهي تتسلل إلى الحاسوب دون أن يتم اكتشافها، وتدخل كأنها ملفات عادية. </a:t>
            </a:r>
          </a:p>
          <a:p>
            <a:pPr marL="457200" indent="-457200" algn="just">
              <a:buFont typeface="+mj-lt"/>
              <a:buAutoNum type="arabicPeriod"/>
            </a:pPr>
            <a:r>
              <a:rPr lang="ar-SA" sz="2400" b="1" dirty="0"/>
              <a:t>القنابل المنطقية: </a:t>
            </a:r>
            <a:r>
              <a:rPr lang="ar-SA" sz="2400" dirty="0"/>
              <a:t>هي عبارة عن برمجيات تنتظر حدث ما حتى تعمل. كتاريخ معين أو حدث معين يقوم به المستخدم.</a:t>
            </a:r>
          </a:p>
          <a:p>
            <a:pPr marL="457200" indent="-457200" algn="just">
              <a:buFont typeface="+mj-lt"/>
              <a:buAutoNum type="arabicPeriod"/>
            </a:pPr>
            <a:r>
              <a:rPr lang="ar-SA" sz="2400" b="1" dirty="0"/>
              <a:t>الباب الخلفي: </a:t>
            </a:r>
            <a:r>
              <a:rPr lang="ar-SA" sz="2400" dirty="0"/>
              <a:t>وهو عبارة عن برمجية يتم تثبيتها على الجهاز الضحية بغرض التجسس. تظل موجوده على الجهاز لترسل بصفة دائمة معلومات عن الجهاز.</a:t>
            </a:r>
          </a:p>
        </p:txBody>
      </p:sp>
      <p:pic>
        <p:nvPicPr>
          <p:cNvPr id="2050" name="Picture 2" descr="ØµÙØ±Ø© Ø°Ø§Øª ØµÙØ©">
            <a:extLst>
              <a:ext uri="{FF2B5EF4-FFF2-40B4-BE49-F238E27FC236}">
                <a16:creationId xmlns:a16="http://schemas.microsoft.com/office/drawing/2014/main" id="{190C50AE-E0C2-474D-B555-62C873E3F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
            <a:ext cx="219456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242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a:t>7 البرمجيات الخبيثة </a:t>
            </a:r>
            <a:r>
              <a:rPr lang="en-US" b="1" dirty="0"/>
              <a:t>malware</a:t>
            </a:r>
          </a:p>
        </p:txBody>
      </p:sp>
      <p:sp>
        <p:nvSpPr>
          <p:cNvPr id="3" name="Content Placeholder 2"/>
          <p:cNvSpPr>
            <a:spLocks noGrp="1"/>
          </p:cNvSpPr>
          <p:nvPr>
            <p:ph idx="1"/>
          </p:nvPr>
        </p:nvSpPr>
        <p:spPr>
          <a:xfrm>
            <a:off x="304800" y="1295401"/>
            <a:ext cx="8686801" cy="5181599"/>
          </a:xfrm>
        </p:spPr>
        <p:txBody>
          <a:bodyPr/>
          <a:lstStyle/>
          <a:p>
            <a:pPr marL="514350" indent="-514350" algn="just">
              <a:buFont typeface="+mj-lt"/>
              <a:buAutoNum type="arabicPeriod" startAt="6"/>
            </a:pPr>
            <a:r>
              <a:rPr lang="ar-SA" sz="2800" b="1" dirty="0"/>
              <a:t>هجمة قطع الخدمة: </a:t>
            </a:r>
            <a:r>
              <a:rPr lang="ar-SA" sz="2800" dirty="0"/>
              <a:t>من أشهر البرمجيات الخبيثة أيضا برمجية "هجمة قطع الخدمة" </a:t>
            </a:r>
            <a:r>
              <a:rPr lang="en-US" sz="2800" dirty="0"/>
              <a:t>Denial of Service </a:t>
            </a:r>
            <a:r>
              <a:rPr lang="ar-SA" sz="2800" dirty="0"/>
              <a:t> وتسمى بالاختصار </a:t>
            </a:r>
            <a:r>
              <a:rPr lang="en-US" sz="2800" dirty="0"/>
              <a:t>DOS</a:t>
            </a:r>
            <a:r>
              <a:rPr lang="ar-SA" sz="2800" dirty="0"/>
              <a:t>. ولا تقوم تلك البرمجية بالتأثير الفيزيائي المباشر على الخدمة بقطعها ولكن تجعل الخادم ( خادم الويب مثلا) مشغول دائما بالرد على طلبات عادية ولكن كمية هذه الطلبات كبيرة تجعله دائما غير متاح للمستخدمين الأبرياء. </a:t>
            </a:r>
          </a:p>
          <a:p>
            <a:pPr marL="457200" indent="-457200" algn="just">
              <a:buFont typeface="+mj-lt"/>
              <a:buAutoNum type="arabicPeriod" startAt="6"/>
            </a:pPr>
            <a:r>
              <a:rPr lang="ar-SA" sz="2800" b="1" dirty="0"/>
              <a:t>الهجمة الموزعة لقطع الخدمة: </a:t>
            </a:r>
            <a:r>
              <a:rPr lang="ar-SA" sz="2800" dirty="0"/>
              <a:t>وفيها يتم</a:t>
            </a:r>
            <a:r>
              <a:rPr lang="en-US" sz="2800" dirty="0"/>
              <a:t> </a:t>
            </a:r>
            <a:r>
              <a:rPr lang="ar-SA" sz="2800" dirty="0"/>
              <a:t>الاستفادة من هجمة قطع الخدمة ولكن بشكل موزع. إذ يقوم المهاجم بزرع برمجيات خبيثة في عدة أجهزة في أماكن متفرقة على الشبكة تسمى هذه الأجهزة "</a:t>
            </a:r>
            <a:r>
              <a:rPr lang="ar-SA" sz="2800" b="1" dirty="0"/>
              <a:t>زومبي</a:t>
            </a:r>
            <a:r>
              <a:rPr lang="ar-SA" sz="2800" dirty="0"/>
              <a:t>" وعندما تأتي ساعة الصفر تقوم كل الأجهزة بإرسال طلبات عادية للخادم بكميات مهولة مما يعطل خدمته ويمنع الاستفادة منه من قبل المستخدمين الأبرياء. </a:t>
            </a:r>
          </a:p>
          <a:p>
            <a:pPr marL="0" indent="0" algn="just">
              <a:buNone/>
            </a:pPr>
            <a:endParaRPr lang="ar-SA" sz="2800" dirty="0"/>
          </a:p>
        </p:txBody>
      </p:sp>
    </p:spTree>
    <p:extLst>
      <p:ext uri="{BB962C8B-B14F-4D97-AF65-F5344CB8AC3E}">
        <p14:creationId xmlns:p14="http://schemas.microsoft.com/office/powerpoint/2010/main" val="264295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a:t>8 قوى الطبيعة</a:t>
            </a:r>
            <a:endParaRPr lang="en-US" b="1" dirty="0"/>
          </a:p>
        </p:txBody>
      </p:sp>
      <p:sp>
        <p:nvSpPr>
          <p:cNvPr id="3" name="Content Placeholder 2"/>
          <p:cNvSpPr>
            <a:spLocks noGrp="1"/>
          </p:cNvSpPr>
          <p:nvPr>
            <p:ph idx="1"/>
          </p:nvPr>
        </p:nvSpPr>
        <p:spPr>
          <a:xfrm>
            <a:off x="457200" y="1295401"/>
            <a:ext cx="8534401" cy="5181599"/>
          </a:xfrm>
        </p:spPr>
        <p:txBody>
          <a:bodyPr/>
          <a:lstStyle/>
          <a:p>
            <a:pPr marL="0" indent="0" algn="just">
              <a:buNone/>
            </a:pPr>
            <a:r>
              <a:rPr lang="ar-SA" sz="2800" dirty="0"/>
              <a:t>هي عبارة عن القوى الخارجة عن إرادة البشر وهي من أخطر التهديدات التي تصيب نظم المعلومات لأنها تأتي عادة بلا إنذار مسبق. ليست فقط تصيب البشر ولكن من الممكن أن تعطل تخزين ونقل ومعالجة البيانات. من الأمثلة عليها :</a:t>
            </a:r>
          </a:p>
          <a:p>
            <a:pPr algn="just"/>
            <a:r>
              <a:rPr lang="ar-SA" sz="2800" b="1" dirty="0"/>
              <a:t>النيران</a:t>
            </a:r>
            <a:r>
              <a:rPr lang="ar-SA" sz="2800" dirty="0"/>
              <a:t>: تستطيع النيران التهام مكونات الحاسوب وتخريب البيانات جزئيا او كليا. ونظم مكافحة النيران مثل رشاشات الماء وطفاية الحرائق تصيب الأجهزة الإلكترونية بالعطب.</a:t>
            </a:r>
          </a:p>
          <a:p>
            <a:pPr algn="just"/>
            <a:r>
              <a:rPr lang="ar-SA" sz="2800" b="1" dirty="0"/>
              <a:t>السيول والفيضانات</a:t>
            </a:r>
            <a:r>
              <a:rPr lang="ar-SA" sz="2800" dirty="0"/>
              <a:t>: عندما تصل السيول للأجهزة والمعدات وخصوصا إن كانت موصلة بالكهرباء ستعطل مباشرة. لأن الماء موصل جيد للكهرباء وستحدث دوائر قصيرة تحرق المكونات الإلكترونية. كما يمكن للفيضان أن يعطل الوصول للمعدات والأجهزة. </a:t>
            </a:r>
          </a:p>
        </p:txBody>
      </p:sp>
    </p:spTree>
    <p:extLst>
      <p:ext uri="{BB962C8B-B14F-4D97-AF65-F5344CB8AC3E}">
        <p14:creationId xmlns:p14="http://schemas.microsoft.com/office/powerpoint/2010/main" val="418786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a:t>8 قوى الطبيعة</a:t>
            </a:r>
            <a:endParaRPr lang="en-US" b="1" dirty="0"/>
          </a:p>
        </p:txBody>
      </p:sp>
      <p:sp>
        <p:nvSpPr>
          <p:cNvPr id="3" name="Content Placeholder 2"/>
          <p:cNvSpPr>
            <a:spLocks noGrp="1"/>
          </p:cNvSpPr>
          <p:nvPr>
            <p:ph idx="1"/>
          </p:nvPr>
        </p:nvSpPr>
        <p:spPr>
          <a:xfrm>
            <a:off x="304800" y="1295401"/>
            <a:ext cx="8686801" cy="5181599"/>
          </a:xfrm>
        </p:spPr>
        <p:txBody>
          <a:bodyPr/>
          <a:lstStyle/>
          <a:p>
            <a:pPr algn="just"/>
            <a:r>
              <a:rPr lang="ar-SA" sz="2800" b="1" dirty="0"/>
              <a:t>الزلازل</a:t>
            </a:r>
            <a:r>
              <a:rPr lang="ar-SA" sz="2800" dirty="0"/>
              <a:t>: عبارة عن حركة أرضية تؤثر على المباني وأحيانا تسقطها بشكل كامل. تدمر المكونات المعلوماتية في حالة سقوط المبنى. وفي بعض الأحيان يصعب الوصول اليها. </a:t>
            </a:r>
          </a:p>
          <a:p>
            <a:pPr algn="just"/>
            <a:r>
              <a:rPr lang="ar-SA" sz="2800" b="1" dirty="0"/>
              <a:t>الصواعق</a:t>
            </a:r>
            <a:r>
              <a:rPr lang="ar-SA" sz="2800" dirty="0"/>
              <a:t>: هو تفريغ الشحنات الموجودة في الجو. عادة ما تؤثر الصواعق على الدوائر الكهربية وشبكات توزيع الكهرباء. وينتج عنها في بعض الأحيان النيران والحرائق. والتي من الممكن ان تؤثر على سير العمل الإلكتروني وتعطل الوصول للمعدات المعلوماتية.</a:t>
            </a:r>
          </a:p>
          <a:p>
            <a:pPr algn="just"/>
            <a:r>
              <a:rPr lang="ar-SA" sz="2800" b="1" dirty="0"/>
              <a:t>الزوابع والأعاصير</a:t>
            </a:r>
            <a:r>
              <a:rPr lang="ar-SA" sz="2800" dirty="0"/>
              <a:t>: تنتج عن الرياح العاتية التي في بعض الأحيان تقطع اسلاك الاتصال المكشوفة وتعطل نظم الاتصالات ونقل المعلومات. وأحيانا يصحبها المطر والسيول التي من الممكن ان تؤثر بشكل مباشر على سير العمل. </a:t>
            </a:r>
          </a:p>
        </p:txBody>
      </p:sp>
    </p:spTree>
    <p:extLst>
      <p:ext uri="{BB962C8B-B14F-4D97-AF65-F5344CB8AC3E}">
        <p14:creationId xmlns:p14="http://schemas.microsoft.com/office/powerpoint/2010/main" val="1191460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a:t>8 قوى الطبيعة</a:t>
            </a:r>
            <a:endParaRPr lang="en-US" b="1" dirty="0"/>
          </a:p>
        </p:txBody>
      </p:sp>
      <p:sp>
        <p:nvSpPr>
          <p:cNvPr id="3" name="Content Placeholder 2"/>
          <p:cNvSpPr>
            <a:spLocks noGrp="1"/>
          </p:cNvSpPr>
          <p:nvPr>
            <p:ph idx="1"/>
          </p:nvPr>
        </p:nvSpPr>
        <p:spPr>
          <a:xfrm>
            <a:off x="304800" y="1295401"/>
            <a:ext cx="8686801" cy="5181599"/>
          </a:xfrm>
        </p:spPr>
        <p:txBody>
          <a:bodyPr/>
          <a:lstStyle/>
          <a:p>
            <a:pPr algn="just"/>
            <a:r>
              <a:rPr lang="ar-SA" sz="2800" b="1" dirty="0"/>
              <a:t>الكهرباء </a:t>
            </a:r>
            <a:r>
              <a:rPr lang="ar-SA" sz="2800" b="1" dirty="0" err="1"/>
              <a:t>الاستاتيكيه</a:t>
            </a:r>
            <a:r>
              <a:rPr lang="ar-SA" sz="2800" b="1" dirty="0"/>
              <a:t>: </a:t>
            </a:r>
            <a:r>
              <a:rPr lang="ar-SA" sz="2800" dirty="0"/>
              <a:t>هي الكهرباء التي تنتج بحك قطعة من الصوف بقضيب من الحديد. وهي كهرباء بسيطة لكنها أحيانا تكون مخربة. على سبيل المثال إذا لم يتخذ مهندس الصيانة الاحتياطات اللازمة عند صيانته للأجهزة ستنتقل الكهرباء </a:t>
            </a:r>
            <a:r>
              <a:rPr lang="ar-SA" sz="2800" dirty="0" err="1"/>
              <a:t>الاستاتيكيه</a:t>
            </a:r>
            <a:r>
              <a:rPr lang="ar-SA" sz="2800" dirty="0"/>
              <a:t> الى الشرائح الالكترونية وتحرقها.</a:t>
            </a:r>
          </a:p>
          <a:p>
            <a:pPr algn="just"/>
            <a:r>
              <a:rPr lang="ar-SA" sz="2800" b="1" dirty="0"/>
              <a:t>التلوث بالأتربة</a:t>
            </a:r>
            <a:r>
              <a:rPr lang="ar-SA" sz="2800" dirty="0"/>
              <a:t>: تدخل الأتربة في الفتحات الضيقة جدا بين الشرائح الالكترونية وتستطيع مع قليل من الرطوبة في الجو ان توصل الكهرباء وتنتج دوائر قصيرة تحرق الشرائح الالكترونية.</a:t>
            </a:r>
          </a:p>
          <a:p>
            <a:pPr marL="0" indent="0" algn="just">
              <a:buNone/>
            </a:pPr>
            <a:r>
              <a:rPr lang="ar-SA" sz="2800" dirty="0"/>
              <a:t>يجب ان يفكر مديرو الامن في الشركة في إقامة خطط لمواجهة تلك الكوارث والحد من تأثيرها. من الخطط العامة لذلك، خطط الحفاظ على استمرارية العمل، خطط مواجهة الأحداث، وخطط التعافي من الكوارث. </a:t>
            </a:r>
          </a:p>
        </p:txBody>
      </p:sp>
    </p:spTree>
    <p:extLst>
      <p:ext uri="{BB962C8B-B14F-4D97-AF65-F5344CB8AC3E}">
        <p14:creationId xmlns:p14="http://schemas.microsoft.com/office/powerpoint/2010/main" val="3979101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pPr algn="r" rtl="1"/>
            <a:r>
              <a:rPr lang="ar-SA" b="1" dirty="0"/>
              <a:t>9 تدني كفاءة مزودي الخدمة</a:t>
            </a:r>
            <a:endParaRPr lang="en-US" b="1" dirty="0"/>
          </a:p>
        </p:txBody>
      </p:sp>
      <p:sp>
        <p:nvSpPr>
          <p:cNvPr id="3" name="Content Placeholder 2"/>
          <p:cNvSpPr>
            <a:spLocks noGrp="1"/>
          </p:cNvSpPr>
          <p:nvPr>
            <p:ph idx="1"/>
          </p:nvPr>
        </p:nvSpPr>
        <p:spPr>
          <a:xfrm>
            <a:off x="304800" y="1295401"/>
            <a:ext cx="8686801" cy="5181599"/>
          </a:xfrm>
        </p:spPr>
        <p:txBody>
          <a:bodyPr/>
          <a:lstStyle/>
          <a:p>
            <a:pPr marL="0" indent="0" algn="just">
              <a:buNone/>
            </a:pPr>
            <a:r>
              <a:rPr lang="ar-SA" sz="2800" dirty="0"/>
              <a:t>تعتمد الشركات في عملها الرقمي على عدة خدمات رئيسية تقدمها شركات أخرى. مثل خدمة الانترنت والكهرباء وقطع الغيار و الورق والأحبار حتى النفايات. </a:t>
            </a:r>
          </a:p>
          <a:p>
            <a:pPr algn="just"/>
            <a:r>
              <a:rPr lang="ar-SA" sz="2800" b="1" dirty="0"/>
              <a:t>مزودي خدمة الإنترنت </a:t>
            </a:r>
            <a:r>
              <a:rPr lang="en-US" sz="2800" b="1" dirty="0"/>
              <a:t>ISP</a:t>
            </a:r>
            <a:r>
              <a:rPr lang="ar-SA" sz="2800" dirty="0"/>
              <a:t>: بعض الشركات تعتمد اعتماد كليا على الانترنت في عملها، على سبيل المثال موقع سوق دوت كوم و أمازون. تعطل خدمة الانترنت تعني الخسارة الفادحة للشركة. </a:t>
            </a:r>
          </a:p>
          <a:p>
            <a:pPr algn="just"/>
            <a:r>
              <a:rPr lang="ar-SA" sz="2800" b="1" dirty="0"/>
              <a:t>المرافق العامة </a:t>
            </a:r>
            <a:r>
              <a:rPr lang="ar-SA" sz="2800" dirty="0"/>
              <a:t>: شبكة الهاتف النقال والكهرباء والماء ونقل النفايات والصرف الصحي وغيرها. تعمل بعض نظم التبريد المركزي اعتمادا على المياه. وإذا تعطلت شبكة الصرف سيتم إخلاء المبنى من الموظفين. </a:t>
            </a:r>
          </a:p>
          <a:p>
            <a:pPr algn="just"/>
            <a:r>
              <a:rPr lang="ar-SA" sz="2800" b="1" dirty="0"/>
              <a:t>الكهرباء</a:t>
            </a:r>
            <a:r>
              <a:rPr lang="ar-SA" sz="2800" dirty="0"/>
              <a:t>: تعمل الأجهزة الإلكترونية بالكهرباء، وأحيانا يؤثر انقطاع وعودة الكهرباء المفاجئ على الأجهزة. </a:t>
            </a:r>
          </a:p>
        </p:txBody>
      </p:sp>
    </p:spTree>
    <p:extLst>
      <p:ext uri="{BB962C8B-B14F-4D97-AF65-F5344CB8AC3E}">
        <p14:creationId xmlns:p14="http://schemas.microsoft.com/office/powerpoint/2010/main" val="225717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محتوى الفصل السادس </a:t>
            </a:r>
            <a:endParaRPr lang="en-US" b="1" dirty="0"/>
          </a:p>
        </p:txBody>
      </p:sp>
      <p:sp>
        <p:nvSpPr>
          <p:cNvPr id="3" name="Content Placeholder 2"/>
          <p:cNvSpPr>
            <a:spLocks noGrp="1"/>
          </p:cNvSpPr>
          <p:nvPr>
            <p:ph idx="1"/>
          </p:nvPr>
        </p:nvSpPr>
        <p:spPr>
          <a:xfrm>
            <a:off x="457200" y="1295401"/>
            <a:ext cx="8229600" cy="4952999"/>
          </a:xfrm>
        </p:spPr>
        <p:txBody>
          <a:bodyPr/>
          <a:lstStyle/>
          <a:p>
            <a:pPr algn="r" rtl="1"/>
            <a:r>
              <a:rPr lang="ar-EG" dirty="0"/>
              <a:t>نقدم في هذا الفصل التهديدات على نظم المعلومات وبنية المعلومات للشركات والأفراد وتقسم إلى 12 بند</a:t>
            </a:r>
          </a:p>
          <a:p>
            <a:pPr algn="r" rtl="1"/>
            <a:endParaRPr lang="ar-EG" dirty="0"/>
          </a:p>
          <a:p>
            <a:pPr algn="r" rtl="1"/>
            <a:endParaRPr lang="ar-EG" dirty="0"/>
          </a:p>
          <a:p>
            <a:pPr algn="r" rtl="1"/>
            <a:endParaRPr lang="ar-EG" dirty="0"/>
          </a:p>
          <a:p>
            <a:pPr algn="r" rtl="1"/>
            <a:endParaRPr lang="ar-EG" dirty="0"/>
          </a:p>
          <a:p>
            <a:pPr algn="r" rtl="1"/>
            <a:endParaRPr lang="ar-EG" dirty="0"/>
          </a:p>
        </p:txBody>
      </p:sp>
      <p:graphicFrame>
        <p:nvGraphicFramePr>
          <p:cNvPr id="4" name="Table 3">
            <a:extLst>
              <a:ext uri="{FF2B5EF4-FFF2-40B4-BE49-F238E27FC236}">
                <a16:creationId xmlns:a16="http://schemas.microsoft.com/office/drawing/2014/main" id="{5FEACC3D-32E1-4934-BD65-5B0ED5CFA215}"/>
              </a:ext>
            </a:extLst>
          </p:cNvPr>
          <p:cNvGraphicFramePr>
            <a:graphicFrameLocks noGrp="1"/>
          </p:cNvGraphicFramePr>
          <p:nvPr>
            <p:extLst>
              <p:ext uri="{D42A27DB-BD31-4B8C-83A1-F6EECF244321}">
                <p14:modId xmlns:p14="http://schemas.microsoft.com/office/powerpoint/2010/main" val="1597257021"/>
              </p:ext>
            </p:extLst>
          </p:nvPr>
        </p:nvGraphicFramePr>
        <p:xfrm>
          <a:off x="457200" y="2514600"/>
          <a:ext cx="8382000" cy="3661728"/>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1707756413"/>
                    </a:ext>
                  </a:extLst>
                </a:gridCol>
                <a:gridCol w="4191000">
                  <a:extLst>
                    <a:ext uri="{9D8B030D-6E8A-4147-A177-3AD203B41FA5}">
                      <a16:colId xmlns:a16="http://schemas.microsoft.com/office/drawing/2014/main" val="2100390546"/>
                    </a:ext>
                  </a:extLst>
                </a:gridCol>
              </a:tblGrid>
              <a:tr h="370840">
                <a:tc>
                  <a:txBody>
                    <a:bodyPr/>
                    <a:lstStyle/>
                    <a:p>
                      <a:pPr marL="342900" indent="-342900" algn="r" rtl="1">
                        <a:lnSpc>
                          <a:spcPct val="200000"/>
                        </a:lnSpc>
                        <a:buFont typeface="+mj-lt"/>
                        <a:buAutoNum type="arabicPeriod" startAt="7"/>
                      </a:pPr>
                      <a:r>
                        <a:rPr lang="ar-EG" sz="2000" dirty="0">
                          <a:solidFill>
                            <a:schemeClr val="tx1"/>
                          </a:solidFill>
                        </a:rPr>
                        <a:t>البرمجيات الخبيثة</a:t>
                      </a:r>
                    </a:p>
                    <a:p>
                      <a:pPr marL="342900" indent="-342900" algn="r" rtl="1">
                        <a:lnSpc>
                          <a:spcPct val="200000"/>
                        </a:lnSpc>
                        <a:buFont typeface="+mj-lt"/>
                        <a:buAutoNum type="arabicPeriod" startAt="7"/>
                      </a:pPr>
                      <a:r>
                        <a:rPr lang="ar-EG" sz="2000" dirty="0">
                          <a:solidFill>
                            <a:schemeClr val="tx1"/>
                          </a:solidFill>
                        </a:rPr>
                        <a:t>قوى الطبيعة</a:t>
                      </a:r>
                    </a:p>
                    <a:p>
                      <a:pPr marL="342900" indent="-342900" algn="r" rtl="1">
                        <a:lnSpc>
                          <a:spcPct val="200000"/>
                        </a:lnSpc>
                        <a:buFont typeface="+mj-lt"/>
                        <a:buAutoNum type="arabicPeriod" startAt="7"/>
                      </a:pPr>
                      <a:r>
                        <a:rPr lang="ar-EG" sz="2000" dirty="0">
                          <a:solidFill>
                            <a:schemeClr val="tx1"/>
                          </a:solidFill>
                        </a:rPr>
                        <a:t>تدني كفاءة مزودي الخدمة</a:t>
                      </a:r>
                    </a:p>
                    <a:p>
                      <a:pPr marL="342900" indent="-342900" algn="r" rtl="1">
                        <a:lnSpc>
                          <a:spcPct val="200000"/>
                        </a:lnSpc>
                        <a:buFont typeface="+mj-lt"/>
                        <a:buAutoNum type="arabicPeriod" startAt="7"/>
                      </a:pPr>
                      <a:r>
                        <a:rPr lang="ar-EG" sz="2000" dirty="0">
                          <a:solidFill>
                            <a:schemeClr val="tx1"/>
                          </a:solidFill>
                        </a:rPr>
                        <a:t> مشكلة في العتاد</a:t>
                      </a:r>
                    </a:p>
                    <a:p>
                      <a:pPr marL="342900" indent="-342900" algn="r" rtl="1">
                        <a:lnSpc>
                          <a:spcPct val="200000"/>
                        </a:lnSpc>
                        <a:buFont typeface="+mj-lt"/>
                        <a:buAutoNum type="arabicPeriod" startAt="7"/>
                      </a:pPr>
                      <a:r>
                        <a:rPr lang="ar-EG" sz="2000" dirty="0">
                          <a:solidFill>
                            <a:schemeClr val="tx1"/>
                          </a:solidFill>
                        </a:rPr>
                        <a:t> مشكلة في البرامج</a:t>
                      </a:r>
                    </a:p>
                    <a:p>
                      <a:pPr marL="342900" indent="-342900" algn="r" rtl="1">
                        <a:lnSpc>
                          <a:spcPct val="200000"/>
                        </a:lnSpc>
                        <a:buFont typeface="+mj-lt"/>
                        <a:buAutoNum type="arabicPeriod" startAt="7"/>
                      </a:pPr>
                      <a:r>
                        <a:rPr lang="ar-EG" sz="2000" dirty="0">
                          <a:solidFill>
                            <a:schemeClr val="tx1"/>
                          </a:solidFill>
                        </a:rPr>
                        <a:t>النظم العتيقة</a:t>
                      </a:r>
                      <a:endParaRPr lang="en-US" sz="2000" dirty="0">
                        <a:solidFill>
                          <a:schemeClr val="tx1"/>
                        </a:solidFill>
                      </a:endParaRPr>
                    </a:p>
                  </a:txBody>
                  <a:tcPr>
                    <a:noFill/>
                  </a:tcPr>
                </a:tc>
                <a:tc>
                  <a:txBody>
                    <a:bodyPr/>
                    <a:lstStyle/>
                    <a:p>
                      <a:pPr marL="342900" indent="-342900" algn="r" rtl="1">
                        <a:lnSpc>
                          <a:spcPct val="200000"/>
                        </a:lnSpc>
                        <a:buFont typeface="+mj-lt"/>
                        <a:buAutoNum type="arabicPeriod"/>
                      </a:pPr>
                      <a:r>
                        <a:rPr lang="ar-EG" sz="2000" dirty="0">
                          <a:solidFill>
                            <a:schemeClr val="tx1"/>
                          </a:solidFill>
                        </a:rPr>
                        <a:t>الخطأ البشري</a:t>
                      </a:r>
                    </a:p>
                    <a:p>
                      <a:pPr marL="342900" indent="-342900" algn="r" rtl="1">
                        <a:lnSpc>
                          <a:spcPct val="200000"/>
                        </a:lnSpc>
                        <a:buFont typeface="+mj-lt"/>
                        <a:buAutoNum type="arabicPeriod"/>
                      </a:pPr>
                      <a:r>
                        <a:rPr lang="ar-EG" sz="2000" dirty="0">
                          <a:solidFill>
                            <a:schemeClr val="tx1"/>
                          </a:solidFill>
                        </a:rPr>
                        <a:t>سرقة حقوق الملكية الفكرية</a:t>
                      </a:r>
                    </a:p>
                    <a:p>
                      <a:pPr marL="342900" indent="-342900" algn="r" rtl="1">
                        <a:lnSpc>
                          <a:spcPct val="200000"/>
                        </a:lnSpc>
                        <a:buFont typeface="+mj-lt"/>
                        <a:buAutoNum type="arabicPeriod"/>
                      </a:pPr>
                      <a:r>
                        <a:rPr lang="ar-EG" sz="2000" dirty="0">
                          <a:solidFill>
                            <a:schemeClr val="tx1"/>
                          </a:solidFill>
                        </a:rPr>
                        <a:t>التسلل (تخطي الحواجز الأمنية)</a:t>
                      </a:r>
                    </a:p>
                    <a:p>
                      <a:pPr marL="342900" indent="-342900" algn="r" rtl="1">
                        <a:lnSpc>
                          <a:spcPct val="200000"/>
                        </a:lnSpc>
                        <a:buFont typeface="+mj-lt"/>
                        <a:buAutoNum type="arabicPeriod"/>
                      </a:pPr>
                      <a:r>
                        <a:rPr lang="ar-EG" sz="2000" dirty="0">
                          <a:solidFill>
                            <a:schemeClr val="tx1"/>
                          </a:solidFill>
                        </a:rPr>
                        <a:t>الابتزاز والفدية</a:t>
                      </a:r>
                    </a:p>
                    <a:p>
                      <a:pPr marL="342900" indent="-342900" algn="r" rtl="1">
                        <a:lnSpc>
                          <a:spcPct val="200000"/>
                        </a:lnSpc>
                        <a:buFont typeface="+mj-lt"/>
                        <a:buAutoNum type="arabicPeriod"/>
                      </a:pPr>
                      <a:r>
                        <a:rPr lang="ar-EG" sz="2000" dirty="0">
                          <a:solidFill>
                            <a:schemeClr val="tx1"/>
                          </a:solidFill>
                        </a:rPr>
                        <a:t>التخريب</a:t>
                      </a:r>
                      <a:r>
                        <a:rPr lang="ar-SA" sz="2000" dirty="0">
                          <a:solidFill>
                            <a:schemeClr val="tx1"/>
                          </a:solidFill>
                        </a:rPr>
                        <a:t> المتعمد</a:t>
                      </a:r>
                      <a:endParaRPr lang="ar-EG" sz="2000" dirty="0">
                        <a:solidFill>
                          <a:schemeClr val="tx1"/>
                        </a:solidFill>
                      </a:endParaRPr>
                    </a:p>
                    <a:p>
                      <a:pPr marL="342900" indent="-342900" algn="r" rtl="1">
                        <a:lnSpc>
                          <a:spcPct val="200000"/>
                        </a:lnSpc>
                        <a:buFont typeface="+mj-lt"/>
                        <a:buAutoNum type="arabicPeriod"/>
                      </a:pPr>
                      <a:r>
                        <a:rPr lang="ar-EG" sz="2000" dirty="0">
                          <a:solidFill>
                            <a:schemeClr val="tx1"/>
                          </a:solidFill>
                        </a:rPr>
                        <a:t>السرقة</a:t>
                      </a:r>
                      <a:endParaRPr lang="en-US" sz="2000" dirty="0">
                        <a:solidFill>
                          <a:schemeClr val="tx1"/>
                        </a:solidFill>
                      </a:endParaRPr>
                    </a:p>
                  </a:txBody>
                  <a:tcPr>
                    <a:noFill/>
                  </a:tcPr>
                </a:tc>
                <a:extLst>
                  <a:ext uri="{0D108BD9-81ED-4DB2-BD59-A6C34878D82A}">
                    <a16:rowId xmlns:a16="http://schemas.microsoft.com/office/drawing/2014/main" val="3433434978"/>
                  </a:ext>
                </a:extLst>
              </a:tr>
            </a:tbl>
          </a:graphicData>
        </a:graphic>
      </p:graphicFrame>
    </p:spTree>
    <p:extLst>
      <p:ext uri="{BB962C8B-B14F-4D97-AF65-F5344CB8AC3E}">
        <p14:creationId xmlns:p14="http://schemas.microsoft.com/office/powerpoint/2010/main" val="363459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3C283A-A673-4B36-8B36-461C39C990D7}"/>
              </a:ext>
            </a:extLst>
          </p:cNvPr>
          <p:cNvPicPr>
            <a:picLocks noChangeAspect="1"/>
          </p:cNvPicPr>
          <p:nvPr/>
        </p:nvPicPr>
        <p:blipFill>
          <a:blip r:embed="rId3"/>
          <a:stretch>
            <a:fillRect/>
          </a:stretch>
        </p:blipFill>
        <p:spPr>
          <a:xfrm>
            <a:off x="152399" y="2590800"/>
            <a:ext cx="1981201" cy="2050474"/>
          </a:xfrm>
          <a:prstGeom prst="rect">
            <a:avLst/>
          </a:prstGeom>
        </p:spPr>
      </p:pic>
      <p:sp>
        <p:nvSpPr>
          <p:cNvPr id="2" name="Title 1"/>
          <p:cNvSpPr>
            <a:spLocks noGrp="1"/>
          </p:cNvSpPr>
          <p:nvPr>
            <p:ph type="title"/>
          </p:nvPr>
        </p:nvSpPr>
        <p:spPr>
          <a:xfrm>
            <a:off x="457200" y="76200"/>
            <a:ext cx="8534401" cy="1143000"/>
          </a:xfrm>
        </p:spPr>
        <p:txBody>
          <a:bodyPr/>
          <a:lstStyle/>
          <a:p>
            <a:pPr algn="r" rtl="1"/>
            <a:r>
              <a:rPr lang="ar-SA" b="1" dirty="0"/>
              <a:t>10 مشكلة في العتاد</a:t>
            </a:r>
            <a:endParaRPr lang="en-US" b="1" dirty="0"/>
          </a:p>
        </p:txBody>
      </p:sp>
      <p:sp>
        <p:nvSpPr>
          <p:cNvPr id="3" name="Content Placeholder 2"/>
          <p:cNvSpPr>
            <a:spLocks noGrp="1"/>
          </p:cNvSpPr>
          <p:nvPr>
            <p:ph idx="1"/>
          </p:nvPr>
        </p:nvSpPr>
        <p:spPr>
          <a:xfrm>
            <a:off x="2286000" y="1295401"/>
            <a:ext cx="6705601" cy="5181599"/>
          </a:xfrm>
        </p:spPr>
        <p:txBody>
          <a:bodyPr/>
          <a:lstStyle/>
          <a:p>
            <a:pPr marL="0" indent="0" algn="just">
              <a:buNone/>
            </a:pPr>
            <a:r>
              <a:rPr lang="ar-SA" sz="2800" dirty="0"/>
              <a:t>عادة ما تحدث الثغرات الأمنية للعتاد بسبب عيب في التصميم. </a:t>
            </a:r>
          </a:p>
          <a:p>
            <a:pPr marL="0" indent="0" algn="just">
              <a:buNone/>
            </a:pPr>
            <a:r>
              <a:rPr lang="ar-SA" sz="2800" dirty="0"/>
              <a:t>على سبيل المثال الذاكرة العشوائية يتم تصميمها باستخدام مكثفات متجاورة، ونظرا لهذا التجاور فأن التأثير على احدها من الممكن أن يؤثر على المكثف المجاور.</a:t>
            </a:r>
          </a:p>
          <a:p>
            <a:pPr marL="0" indent="0" algn="just">
              <a:buNone/>
            </a:pPr>
            <a:r>
              <a:rPr lang="ar-SA" sz="2800" dirty="0"/>
              <a:t>بناء على هذا العيب في التصميم تم استغلال التجاور في الوصول إلي مناطق في الذاكرة غير مصرح بها فيما يسمى بهجمة </a:t>
            </a:r>
            <a:r>
              <a:rPr lang="en-US" sz="2800" dirty="0" err="1"/>
              <a:t>Rowhammer</a:t>
            </a:r>
            <a:r>
              <a:rPr lang="en-US" sz="2800" dirty="0"/>
              <a:t> .</a:t>
            </a:r>
          </a:p>
          <a:p>
            <a:pPr marL="0" indent="0" algn="just">
              <a:buNone/>
            </a:pPr>
            <a:r>
              <a:rPr lang="ar-SA" sz="2800" dirty="0"/>
              <a:t>على الرغم من أن هجمات العتاد هي هدف للهجمات الكبرى إلا أن الحماية منها تتم ببرمجيات ونظم حماية فيزيائية بسيطة.</a:t>
            </a:r>
          </a:p>
        </p:txBody>
      </p:sp>
    </p:spTree>
    <p:extLst>
      <p:ext uri="{BB962C8B-B14F-4D97-AF65-F5344CB8AC3E}">
        <p14:creationId xmlns:p14="http://schemas.microsoft.com/office/powerpoint/2010/main" val="3811431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pPr algn="r" rtl="1"/>
            <a:r>
              <a:rPr lang="ar-SA" b="1" dirty="0"/>
              <a:t>10 مشكلة في العتاد</a:t>
            </a:r>
            <a:endParaRPr lang="en-US" b="1" dirty="0"/>
          </a:p>
        </p:txBody>
      </p:sp>
      <p:sp>
        <p:nvSpPr>
          <p:cNvPr id="3" name="Content Placeholder 2"/>
          <p:cNvSpPr>
            <a:spLocks noGrp="1"/>
          </p:cNvSpPr>
          <p:nvPr>
            <p:ph idx="1"/>
          </p:nvPr>
        </p:nvSpPr>
        <p:spPr>
          <a:xfrm>
            <a:off x="5105402" y="1524000"/>
            <a:ext cx="3886199" cy="4571999"/>
          </a:xfrm>
        </p:spPr>
        <p:txBody>
          <a:bodyPr/>
          <a:lstStyle/>
          <a:p>
            <a:pPr marL="0" indent="0" algn="just">
              <a:buNone/>
            </a:pPr>
            <a:r>
              <a:rPr lang="ar-SA" sz="2800" dirty="0"/>
              <a:t>ومن المشاكل في التصميم أيضا مشكلة في المعالج بنتيوم 2. حيث أعلنت شركة  انتل أن هناك مشكلة في القسمة العشرية يمكن معرفة ان كانت موجودة بقسمة </a:t>
            </a:r>
            <a:r>
              <a:rPr lang="en-US" sz="2800" dirty="0"/>
              <a:t>4195835 </a:t>
            </a:r>
            <a:r>
              <a:rPr lang="ar-SA" sz="2800" dirty="0"/>
              <a:t> و</a:t>
            </a:r>
            <a:r>
              <a:rPr lang="en-US" sz="2800" dirty="0"/>
              <a:t> 3145727</a:t>
            </a:r>
            <a:r>
              <a:rPr lang="ar-SA" sz="2800" dirty="0"/>
              <a:t>. </a:t>
            </a:r>
          </a:p>
          <a:p>
            <a:pPr marL="0" indent="0" algn="just">
              <a:buNone/>
            </a:pPr>
            <a:r>
              <a:rPr lang="ar-SA" sz="2800" dirty="0"/>
              <a:t>تكررت مشاكل العتاد مع شركة انتل اكثر من مرة حتى انها أعلنت أنها لا تضمن إن كان المنتج الجديد به عيوب أو لا. </a:t>
            </a:r>
          </a:p>
          <a:p>
            <a:pPr marL="0" indent="0" algn="just">
              <a:buNone/>
            </a:pPr>
            <a:endParaRPr lang="ar-SA" sz="2800" dirty="0"/>
          </a:p>
          <a:p>
            <a:pPr marL="0" indent="0" algn="just">
              <a:buNone/>
            </a:pPr>
            <a:endParaRPr lang="ar-SA" sz="2800" dirty="0"/>
          </a:p>
        </p:txBody>
      </p:sp>
      <p:pic>
        <p:nvPicPr>
          <p:cNvPr id="5" name="Picture 4">
            <a:extLst>
              <a:ext uri="{FF2B5EF4-FFF2-40B4-BE49-F238E27FC236}">
                <a16:creationId xmlns:a16="http://schemas.microsoft.com/office/drawing/2014/main" id="{8BBAD71D-7FE9-492E-8EB3-8B6C12209391}"/>
              </a:ext>
            </a:extLst>
          </p:cNvPr>
          <p:cNvPicPr>
            <a:picLocks noChangeAspect="1"/>
          </p:cNvPicPr>
          <p:nvPr/>
        </p:nvPicPr>
        <p:blipFill>
          <a:blip r:embed="rId3"/>
          <a:stretch>
            <a:fillRect/>
          </a:stretch>
        </p:blipFill>
        <p:spPr>
          <a:xfrm>
            <a:off x="658091" y="1828800"/>
            <a:ext cx="3886200" cy="3685791"/>
          </a:xfrm>
          <a:prstGeom prst="rect">
            <a:avLst/>
          </a:prstGeom>
        </p:spPr>
      </p:pic>
    </p:spTree>
    <p:extLst>
      <p:ext uri="{BB962C8B-B14F-4D97-AF65-F5344CB8AC3E}">
        <p14:creationId xmlns:p14="http://schemas.microsoft.com/office/powerpoint/2010/main" val="3521626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pPr algn="r" rtl="1"/>
            <a:r>
              <a:rPr lang="en-US" b="1" dirty="0"/>
              <a:t>11</a:t>
            </a:r>
            <a:r>
              <a:rPr lang="ar-SA" b="1" dirty="0"/>
              <a:t> مشكلة في البرمجيات</a:t>
            </a:r>
            <a:endParaRPr lang="en-US" b="1" dirty="0"/>
          </a:p>
        </p:txBody>
      </p:sp>
      <p:sp>
        <p:nvSpPr>
          <p:cNvPr id="3" name="Content Placeholder 2"/>
          <p:cNvSpPr>
            <a:spLocks noGrp="1"/>
          </p:cNvSpPr>
          <p:nvPr>
            <p:ph idx="1"/>
          </p:nvPr>
        </p:nvSpPr>
        <p:spPr>
          <a:xfrm>
            <a:off x="457200" y="1295401"/>
            <a:ext cx="8534401" cy="5181599"/>
          </a:xfrm>
        </p:spPr>
        <p:txBody>
          <a:bodyPr/>
          <a:lstStyle/>
          <a:p>
            <a:pPr algn="just"/>
            <a:r>
              <a:rPr lang="ar-SA" sz="2800" dirty="0"/>
              <a:t>الكثير من الأكواد البرمجية كتبت وتم محاولة إزالة كل الأعطاب منها وتم توزيعها ثم بعدها تم اكتشاف اعطاب أخرى. </a:t>
            </a:r>
          </a:p>
          <a:p>
            <a:pPr algn="just"/>
            <a:r>
              <a:rPr lang="ar-SA" sz="2800" dirty="0"/>
              <a:t>تكون الأعطاب بسبب خطأ برمجي بعدم تغطية كل الحالات في البرنامج. وبعد توزيع البرنامج تحدث حالة نادرة تسبب العطب.</a:t>
            </a:r>
          </a:p>
          <a:p>
            <a:pPr algn="just"/>
            <a:r>
              <a:rPr lang="ar-SA" sz="2800" dirty="0"/>
              <a:t>أحيانا تكون الأعطاب بسبب تحميل البرنامج عند العميل على عتاد مختلف عن الذي قام بتصميم البرنامج عليه. </a:t>
            </a:r>
          </a:p>
          <a:p>
            <a:pPr algn="just"/>
            <a:r>
              <a:rPr lang="ar-SA" sz="2800" dirty="0"/>
              <a:t>تكون تلك الحالات الغير مغطاة ثغرة ينتج عنها أن يقوم القراصنة بزرع باب خلفي. </a:t>
            </a:r>
          </a:p>
          <a:p>
            <a:pPr algn="just"/>
            <a:r>
              <a:rPr lang="ar-SA" sz="2800" dirty="0"/>
              <a:t>يتم تسجيل الأعطاب المشهورة للبرامج على مواقع عامة مثل </a:t>
            </a:r>
            <a:r>
              <a:rPr lang="en-US" i="1" dirty="0">
                <a:hlinkClick r:id="rId3"/>
              </a:rPr>
              <a:t>www.securityfocus.com</a:t>
            </a:r>
            <a:r>
              <a:rPr lang="en-US" dirty="0"/>
              <a:t>,</a:t>
            </a:r>
            <a:r>
              <a:rPr lang="ar-SA" dirty="0"/>
              <a:t> </a:t>
            </a:r>
            <a:endParaRPr lang="ar-SA" sz="2800" dirty="0"/>
          </a:p>
        </p:txBody>
      </p:sp>
      <p:pic>
        <p:nvPicPr>
          <p:cNvPr id="2050" name="Picture 2" descr="SecurityFocus logo">
            <a:extLst>
              <a:ext uri="{FF2B5EF4-FFF2-40B4-BE49-F238E27FC236}">
                <a16:creationId xmlns:a16="http://schemas.microsoft.com/office/drawing/2014/main" id="{3E961BC1-5D36-456F-A115-C8EC9A28D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5562598"/>
            <a:ext cx="2959773" cy="68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47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pPr algn="r" rtl="1"/>
            <a:r>
              <a:rPr lang="ar-SA" b="1" dirty="0"/>
              <a:t>12 النظم العتيقة</a:t>
            </a:r>
            <a:endParaRPr lang="en-US" b="1" dirty="0"/>
          </a:p>
        </p:txBody>
      </p:sp>
      <p:sp>
        <p:nvSpPr>
          <p:cNvPr id="3" name="Content Placeholder 2"/>
          <p:cNvSpPr>
            <a:spLocks noGrp="1"/>
          </p:cNvSpPr>
          <p:nvPr>
            <p:ph idx="1"/>
          </p:nvPr>
        </p:nvSpPr>
        <p:spPr>
          <a:xfrm>
            <a:off x="457200" y="1295401"/>
            <a:ext cx="8534401" cy="5181599"/>
          </a:xfrm>
        </p:spPr>
        <p:txBody>
          <a:bodyPr/>
          <a:lstStyle/>
          <a:p>
            <a:pPr algn="just"/>
            <a:r>
              <a:rPr lang="ar-SA" sz="2800" dirty="0"/>
              <a:t>مشكلة النظم العتيقة أنها قد تم دراستها من قبل القراصنة وتم معرفة كل الثغرات الموجودة بها. </a:t>
            </a:r>
          </a:p>
          <a:p>
            <a:pPr algn="just"/>
            <a:r>
              <a:rPr lang="ar-SA" sz="2800" dirty="0"/>
              <a:t>على سبيل المثال يسهل جدا إيجاد ثغرات في نظام التشغيل ويندوز اكس بي، على عكس النظم الحديثة مثل نظام التشغيل ويندوز 10. </a:t>
            </a:r>
          </a:p>
          <a:p>
            <a:pPr algn="just"/>
            <a:r>
              <a:rPr lang="ar-SA" sz="2800" dirty="0"/>
              <a:t>يجب على مديري النظم تحديث البرامج بشكل دوري وانزال الرقع والتحديثات الجديدة لسد الثغرات المحتملة. </a:t>
            </a:r>
          </a:p>
          <a:p>
            <a:pPr algn="just"/>
            <a:r>
              <a:rPr lang="ar-SA" sz="2800" dirty="0"/>
              <a:t>حدث أن أوقفت شركة </a:t>
            </a:r>
            <a:r>
              <a:rPr lang="ar-SA" sz="2800" dirty="0" err="1"/>
              <a:t>سيمانتك</a:t>
            </a:r>
            <a:r>
              <a:rPr lang="ar-SA" sz="2800" dirty="0"/>
              <a:t> منتج مضاد للفيروسات لها. وأجبرت كل المستخدمين على استخدام منتج اخر وإيقاف العمل بالمنتج القديم. </a:t>
            </a:r>
          </a:p>
        </p:txBody>
      </p:sp>
    </p:spTree>
    <p:extLst>
      <p:ext uri="{BB962C8B-B14F-4D97-AF65-F5344CB8AC3E}">
        <p14:creationId xmlns:p14="http://schemas.microsoft.com/office/powerpoint/2010/main" val="4209999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90800"/>
            <a:ext cx="7239000" cy="1143000"/>
          </a:xfrm>
        </p:spPr>
        <p:txBody>
          <a:bodyPr/>
          <a:lstStyle/>
          <a:p>
            <a:pPr algn="ctr" rtl="1"/>
            <a:r>
              <a:rPr lang="ar-EG" sz="7200" dirty="0"/>
              <a:t>الأسئلة </a:t>
            </a:r>
            <a:endParaRPr lang="en-US" sz="7200" dirty="0"/>
          </a:p>
        </p:txBody>
      </p:sp>
      <p:pic>
        <p:nvPicPr>
          <p:cNvPr id="7" name="Picture 6"/>
          <p:cNvPicPr>
            <a:picLocks noChangeAspect="1"/>
          </p:cNvPicPr>
          <p:nvPr/>
        </p:nvPicPr>
        <p:blipFill>
          <a:blip r:embed="rId3"/>
          <a:stretch>
            <a:fillRect/>
          </a:stretch>
        </p:blipFill>
        <p:spPr>
          <a:xfrm>
            <a:off x="7164288" y="16354"/>
            <a:ext cx="1934987" cy="1447800"/>
          </a:xfrm>
          <a:prstGeom prst="rect">
            <a:avLst/>
          </a:prstGeom>
          <a:effectLst>
            <a:softEdge rad="254000"/>
          </a:effectLst>
        </p:spPr>
      </p:pic>
      <p:sp>
        <p:nvSpPr>
          <p:cNvPr id="4" name="Slide Number Placeholder 3"/>
          <p:cNvSpPr>
            <a:spLocks noGrp="1"/>
          </p:cNvSpPr>
          <p:nvPr>
            <p:ph type="sldNum" sz="quarter" idx="11"/>
          </p:nvPr>
        </p:nvSpPr>
        <p:spPr/>
        <p:txBody>
          <a:bodyPr/>
          <a:lstStyle/>
          <a:p>
            <a:fld id="{5F36C9FC-DA22-1F47-8722-58727A1D436E}" type="slidenum">
              <a:rPr lang="en-US" smtClean="0"/>
              <a:pPr/>
              <a:t>24</a:t>
            </a:fld>
            <a:endParaRPr lang="en-US" dirty="0"/>
          </a:p>
        </p:txBody>
      </p:sp>
    </p:spTree>
    <p:extLst>
      <p:ext uri="{BB962C8B-B14F-4D97-AF65-F5344CB8AC3E}">
        <p14:creationId xmlns:p14="http://schemas.microsoft.com/office/powerpoint/2010/main" val="295002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C49456-A304-4B41-A375-A6EC6CD8C60C}"/>
              </a:ext>
            </a:extLst>
          </p:cNvPr>
          <p:cNvPicPr>
            <a:picLocks noChangeAspect="1"/>
          </p:cNvPicPr>
          <p:nvPr/>
        </p:nvPicPr>
        <p:blipFill>
          <a:blip r:embed="rId3"/>
          <a:stretch>
            <a:fillRect/>
          </a:stretch>
        </p:blipFill>
        <p:spPr>
          <a:xfrm>
            <a:off x="0" y="2057400"/>
            <a:ext cx="4031126" cy="3099341"/>
          </a:xfrm>
          <a:prstGeom prst="rect">
            <a:avLst/>
          </a:prstGeom>
        </p:spPr>
      </p:pic>
      <p:sp>
        <p:nvSpPr>
          <p:cNvPr id="2" name="Title 1"/>
          <p:cNvSpPr>
            <a:spLocks noGrp="1"/>
          </p:cNvSpPr>
          <p:nvPr>
            <p:ph type="title"/>
          </p:nvPr>
        </p:nvSpPr>
        <p:spPr/>
        <p:txBody>
          <a:bodyPr/>
          <a:lstStyle/>
          <a:p>
            <a:pPr algn="r" rtl="1"/>
            <a:r>
              <a:rPr lang="ar-EG" b="1" dirty="0"/>
              <a:t>تعريف التهديد</a:t>
            </a:r>
            <a:endParaRPr lang="en-US" b="1" dirty="0"/>
          </a:p>
        </p:txBody>
      </p:sp>
      <p:sp>
        <p:nvSpPr>
          <p:cNvPr id="3" name="Content Placeholder 2"/>
          <p:cNvSpPr>
            <a:spLocks noGrp="1"/>
          </p:cNvSpPr>
          <p:nvPr>
            <p:ph idx="1"/>
          </p:nvPr>
        </p:nvSpPr>
        <p:spPr>
          <a:xfrm>
            <a:off x="4114801" y="1143001"/>
            <a:ext cx="4876800" cy="4800599"/>
          </a:xfrm>
        </p:spPr>
        <p:txBody>
          <a:bodyPr/>
          <a:lstStyle/>
          <a:p>
            <a:pPr marL="0" lvl="1" indent="0" algn="just">
              <a:spcBef>
                <a:spcPts val="600"/>
              </a:spcBef>
              <a:spcAft>
                <a:spcPts val="600"/>
              </a:spcAft>
              <a:buSzPct val="90000"/>
              <a:buNone/>
            </a:pPr>
            <a:r>
              <a:rPr lang="ar-EG" sz="2400" b="1" u="sng" dirty="0"/>
              <a:t>التهديد: </a:t>
            </a:r>
            <a:r>
              <a:rPr lang="ar-EG" sz="2400" dirty="0"/>
              <a:t>الخطر الذي يحوم حول الممتلكات المعلوماتية. مثل </a:t>
            </a:r>
            <a:r>
              <a:rPr lang="ar-SA" sz="2400" dirty="0"/>
              <a:t>انقطاع الكهرباء </a:t>
            </a:r>
            <a:r>
              <a:rPr lang="ar-EG" sz="2400" dirty="0"/>
              <a:t>والسرقة</a:t>
            </a:r>
          </a:p>
          <a:p>
            <a:pPr marL="169863" lvl="1" indent="-169863" algn="just">
              <a:spcBef>
                <a:spcPts val="600"/>
              </a:spcBef>
              <a:spcAft>
                <a:spcPts val="600"/>
              </a:spcAft>
              <a:buSzPct val="90000"/>
              <a:buFont typeface="Wingdings" panose="05000000000000000000" pitchFamily="2" charset="2"/>
              <a:buChar char="§"/>
            </a:pPr>
            <a:r>
              <a:rPr lang="ar-EG" sz="2400" dirty="0"/>
              <a:t> </a:t>
            </a:r>
            <a:r>
              <a:rPr lang="ar-EG" sz="2400" b="1" u="sng" dirty="0"/>
              <a:t>الثغرات</a:t>
            </a:r>
            <a:r>
              <a:rPr lang="ar-EG" sz="2400" u="sng" dirty="0"/>
              <a:t>: </a:t>
            </a:r>
            <a:r>
              <a:rPr lang="ar-EG" sz="2400" dirty="0"/>
              <a:t>هي ضعف في النظام يمكن أن يتم استغلاله من قبل التهديد. يقوم التهديد ببناء مستغل (بكسر الغين) لاستغلال الثغرة. كل الثغرات المتعلقة بممتلك ما تسمى </a:t>
            </a:r>
            <a:r>
              <a:rPr lang="ar-EG" sz="2400" b="1" dirty="0"/>
              <a:t>سطح الهجوم</a:t>
            </a:r>
            <a:r>
              <a:rPr lang="ar-EG" sz="2400" dirty="0"/>
              <a:t>. على سبيل المثال سطح الهجوم المتعلق بنظام التشغيل ويندوز عند عدم تحديثه.</a:t>
            </a:r>
          </a:p>
          <a:p>
            <a:pPr marL="169863" lvl="1" indent="-169863" algn="just">
              <a:spcBef>
                <a:spcPts val="600"/>
              </a:spcBef>
              <a:spcAft>
                <a:spcPts val="600"/>
              </a:spcAft>
              <a:buSzPct val="90000"/>
              <a:buFont typeface="Wingdings" panose="05000000000000000000" pitchFamily="2" charset="2"/>
              <a:buChar char="§"/>
            </a:pPr>
            <a:r>
              <a:rPr lang="ar-EG" sz="2400" b="1" u="sng" dirty="0"/>
              <a:t>المستغل</a:t>
            </a:r>
            <a:r>
              <a:rPr lang="ar-EG" sz="2400" u="sng" dirty="0"/>
              <a:t>: </a:t>
            </a:r>
            <a:r>
              <a:rPr lang="ar-EG" sz="2400" dirty="0"/>
              <a:t>الميكانيكية المستخدمة في استغلال الثغرة للوصول إلى الممتلك</a:t>
            </a:r>
          </a:p>
          <a:p>
            <a:pPr marL="169863" lvl="1" indent="-169863" algn="just">
              <a:spcBef>
                <a:spcPts val="600"/>
              </a:spcBef>
              <a:spcAft>
                <a:spcPts val="600"/>
              </a:spcAft>
              <a:buSzPct val="90000"/>
              <a:buFont typeface="Wingdings" panose="05000000000000000000" pitchFamily="2" charset="2"/>
              <a:buChar char="§"/>
            </a:pPr>
            <a:r>
              <a:rPr lang="ar-EG" sz="2400" dirty="0"/>
              <a:t> </a:t>
            </a:r>
            <a:r>
              <a:rPr lang="ar-EG" sz="2400" b="1" u="sng" dirty="0"/>
              <a:t>المخاطرة</a:t>
            </a:r>
            <a:r>
              <a:rPr lang="ar-EG" sz="2400" u="sng" dirty="0"/>
              <a:t>: </a:t>
            </a:r>
            <a:r>
              <a:rPr lang="ar-EG" sz="2400" dirty="0"/>
              <a:t>تقيس احتمالية وجود </a:t>
            </a:r>
            <a:r>
              <a:rPr lang="ar-EG" sz="2400" b="1" dirty="0"/>
              <a:t>الهجوم</a:t>
            </a:r>
            <a:r>
              <a:rPr lang="ar-EG" sz="2400" dirty="0"/>
              <a:t> وهو احتمالية أن يقوم التهديد باستغلال الثغرة للوصول للممتلك والحصول على ما يريد.</a:t>
            </a:r>
            <a:endParaRPr lang="ar-EG" sz="3200" dirty="0"/>
          </a:p>
          <a:p>
            <a:pPr algn="just" rtl="1"/>
            <a:endParaRPr lang="ar-EG" sz="3600" dirty="0"/>
          </a:p>
          <a:p>
            <a:pPr algn="just" rtl="1"/>
            <a:endParaRPr lang="ar-EG" sz="3600" dirty="0"/>
          </a:p>
          <a:p>
            <a:pPr algn="just" rtl="1"/>
            <a:endParaRPr lang="ar-EG" sz="3600" dirty="0"/>
          </a:p>
          <a:p>
            <a:pPr algn="just" rtl="1"/>
            <a:endParaRPr lang="ar-EG" sz="3600" dirty="0"/>
          </a:p>
        </p:txBody>
      </p:sp>
    </p:spTree>
    <p:extLst>
      <p:ext uri="{BB962C8B-B14F-4D97-AF65-F5344CB8AC3E}">
        <p14:creationId xmlns:p14="http://schemas.microsoft.com/office/powerpoint/2010/main" val="313071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تعريف التهديد</a:t>
            </a:r>
            <a:endParaRPr lang="en-US" b="1" dirty="0"/>
          </a:p>
        </p:txBody>
      </p:sp>
      <p:sp>
        <p:nvSpPr>
          <p:cNvPr id="3" name="Content Placeholder 2"/>
          <p:cNvSpPr>
            <a:spLocks noGrp="1"/>
          </p:cNvSpPr>
          <p:nvPr>
            <p:ph idx="1"/>
          </p:nvPr>
        </p:nvSpPr>
        <p:spPr>
          <a:xfrm>
            <a:off x="457201" y="1295401"/>
            <a:ext cx="8229600" cy="3428999"/>
          </a:xfrm>
        </p:spPr>
        <p:txBody>
          <a:bodyPr/>
          <a:lstStyle/>
          <a:p>
            <a:pPr marL="0" lvl="1" indent="0" algn="just">
              <a:spcBef>
                <a:spcPts val="600"/>
              </a:spcBef>
              <a:spcAft>
                <a:spcPts val="600"/>
              </a:spcAft>
              <a:buSzPct val="90000"/>
              <a:buNone/>
            </a:pPr>
            <a:r>
              <a:rPr lang="ar-EG" sz="2400" b="1" dirty="0"/>
              <a:t>التهديد: </a:t>
            </a:r>
            <a:r>
              <a:rPr lang="ar-EG" sz="2400" dirty="0"/>
              <a:t>هو الوحدات البرمجية أو الأشخاص أو الكيانات والتي تشكل خطرا دائما على الممتلكات المعلوماتية</a:t>
            </a:r>
          </a:p>
          <a:p>
            <a:pPr marL="169863" lvl="1" indent="-169863" algn="just">
              <a:spcBef>
                <a:spcPts val="600"/>
              </a:spcBef>
              <a:spcAft>
                <a:spcPts val="600"/>
              </a:spcAft>
              <a:buSzPct val="90000"/>
              <a:buFont typeface="Wingdings" panose="05000000000000000000" pitchFamily="2" charset="2"/>
              <a:buChar char="§"/>
            </a:pPr>
            <a:r>
              <a:rPr lang="ar-EG" sz="2400" dirty="0"/>
              <a:t>يجب أن تحدد الإدارة كل التهديدات المحتملة التي تواجه الشركات والأفراد. </a:t>
            </a:r>
          </a:p>
          <a:p>
            <a:pPr marL="169863" lvl="1" indent="-169863" algn="just">
              <a:spcBef>
                <a:spcPts val="600"/>
              </a:spcBef>
              <a:spcAft>
                <a:spcPts val="600"/>
              </a:spcAft>
              <a:buSzPct val="90000"/>
              <a:buFont typeface="Wingdings" panose="05000000000000000000" pitchFamily="2" charset="2"/>
              <a:buChar char="§"/>
            </a:pPr>
            <a:r>
              <a:rPr lang="ar-EG" sz="2400" dirty="0"/>
              <a:t>بعد تحديد كل التهديدات الممكنة يمكن للإدارة أن تقوم بحماية المعلومات من خلال انشاء سياسات في الشركة أو التدريب أو استخدام تقنيات وأدوات الحماية. </a:t>
            </a:r>
          </a:p>
          <a:p>
            <a:pPr marL="0" lvl="1" indent="0" algn="just">
              <a:spcBef>
                <a:spcPts val="600"/>
              </a:spcBef>
              <a:spcAft>
                <a:spcPts val="600"/>
              </a:spcAft>
              <a:buSzPct val="90000"/>
              <a:buNone/>
            </a:pPr>
            <a:r>
              <a:rPr lang="ar-EG" sz="2400" b="1" dirty="0"/>
              <a:t>كمثال</a:t>
            </a:r>
            <a:r>
              <a:rPr lang="ar-EG" sz="2400" dirty="0"/>
              <a:t>: تعرف الشركة ان نظام التشغيل ويندوز اكس بي به ثغرات كثيرة. تقوم الإدارة بتحديد التهديدات المحتملة على الشركة والتي ستستغل تلك الثغرات. كمن يريد الاستيلاء على حقوق الملكية الفكرية أو سرقة بيانات الشركة. </a:t>
            </a:r>
            <a:endParaRPr lang="ar-EG" sz="3200" dirty="0"/>
          </a:p>
          <a:p>
            <a:pPr algn="just" rtl="1"/>
            <a:endParaRPr lang="ar-EG" sz="3600" dirty="0"/>
          </a:p>
          <a:p>
            <a:pPr algn="just" rtl="1"/>
            <a:endParaRPr lang="ar-EG" sz="3600" dirty="0"/>
          </a:p>
          <a:p>
            <a:pPr algn="just" rtl="1"/>
            <a:endParaRPr lang="ar-EG" sz="3600" dirty="0"/>
          </a:p>
          <a:p>
            <a:pPr algn="just" rtl="1"/>
            <a:endParaRPr lang="ar-EG" sz="3600" dirty="0"/>
          </a:p>
        </p:txBody>
      </p:sp>
      <p:pic>
        <p:nvPicPr>
          <p:cNvPr id="4" name="Picture 3">
            <a:extLst>
              <a:ext uri="{FF2B5EF4-FFF2-40B4-BE49-F238E27FC236}">
                <a16:creationId xmlns:a16="http://schemas.microsoft.com/office/drawing/2014/main" id="{4E165D33-38E4-490A-99C5-ACABD1727DFD}"/>
              </a:ext>
            </a:extLst>
          </p:cNvPr>
          <p:cNvPicPr>
            <a:picLocks noChangeAspect="1"/>
          </p:cNvPicPr>
          <p:nvPr/>
        </p:nvPicPr>
        <p:blipFill>
          <a:blip r:embed="rId3"/>
          <a:stretch>
            <a:fillRect/>
          </a:stretch>
        </p:blipFill>
        <p:spPr>
          <a:xfrm>
            <a:off x="3062287" y="4729716"/>
            <a:ext cx="3019425" cy="1680716"/>
          </a:xfrm>
          <a:prstGeom prst="rect">
            <a:avLst/>
          </a:prstGeom>
        </p:spPr>
      </p:pic>
    </p:spTree>
    <p:extLst>
      <p:ext uri="{BB962C8B-B14F-4D97-AF65-F5344CB8AC3E}">
        <p14:creationId xmlns:p14="http://schemas.microsoft.com/office/powerpoint/2010/main" val="9740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601D08-EE00-4FD1-86AD-B55847464154}"/>
              </a:ext>
            </a:extLst>
          </p:cNvPr>
          <p:cNvPicPr>
            <a:picLocks noChangeAspect="1"/>
          </p:cNvPicPr>
          <p:nvPr/>
        </p:nvPicPr>
        <p:blipFill>
          <a:blip r:embed="rId3"/>
          <a:stretch>
            <a:fillRect/>
          </a:stretch>
        </p:blipFill>
        <p:spPr>
          <a:xfrm>
            <a:off x="180752" y="2438400"/>
            <a:ext cx="4800600" cy="2731133"/>
          </a:xfrm>
          <a:prstGeom prst="rect">
            <a:avLst/>
          </a:prstGeom>
        </p:spPr>
      </p:pic>
      <p:sp>
        <p:nvSpPr>
          <p:cNvPr id="2" name="Title 1"/>
          <p:cNvSpPr>
            <a:spLocks noGrp="1"/>
          </p:cNvSpPr>
          <p:nvPr>
            <p:ph type="title"/>
          </p:nvPr>
        </p:nvSpPr>
        <p:spPr/>
        <p:txBody>
          <a:bodyPr/>
          <a:lstStyle/>
          <a:p>
            <a:pPr algn="r" rtl="1"/>
            <a:r>
              <a:rPr lang="ar-EG" b="1" dirty="0"/>
              <a:t>1 الخطأ البشري</a:t>
            </a:r>
            <a:endParaRPr lang="en-US" b="1" dirty="0"/>
          </a:p>
        </p:txBody>
      </p:sp>
      <p:sp>
        <p:nvSpPr>
          <p:cNvPr id="3" name="Content Placeholder 2"/>
          <p:cNvSpPr>
            <a:spLocks noGrp="1"/>
          </p:cNvSpPr>
          <p:nvPr>
            <p:ph idx="1"/>
          </p:nvPr>
        </p:nvSpPr>
        <p:spPr>
          <a:xfrm>
            <a:off x="457200" y="1295401"/>
            <a:ext cx="8534401" cy="4800599"/>
          </a:xfrm>
        </p:spPr>
        <p:txBody>
          <a:bodyPr/>
          <a:lstStyle/>
          <a:p>
            <a:pPr algn="just"/>
            <a:r>
              <a:rPr lang="ar-EG" sz="2800" dirty="0"/>
              <a:t>يقوم الشخص بالخطأ عن غير قصد. على سبيل المثال بإزالة بيانات حساسة أو تسريب معلومات. يتم ذلك بسبب: </a:t>
            </a:r>
          </a:p>
          <a:p>
            <a:pPr lvl="1" algn="just"/>
            <a:r>
              <a:rPr lang="ar-EG" sz="2400" dirty="0"/>
              <a:t>قلة الخبرة</a:t>
            </a:r>
          </a:p>
          <a:p>
            <a:pPr lvl="1" algn="just"/>
            <a:r>
              <a:rPr lang="ar-EG" sz="2400" dirty="0"/>
              <a:t>سوء التدريب</a:t>
            </a:r>
          </a:p>
          <a:p>
            <a:pPr lvl="1"/>
            <a:r>
              <a:rPr lang="ar-EG" sz="2400" dirty="0"/>
              <a:t>الفرضيات الغير </a:t>
            </a:r>
            <a:br>
              <a:rPr lang="ar-EG" sz="2400" dirty="0"/>
            </a:br>
            <a:r>
              <a:rPr lang="ar-EG" sz="2400" dirty="0"/>
              <a:t>صحيحة</a:t>
            </a:r>
          </a:p>
          <a:p>
            <a:r>
              <a:rPr lang="ar-EG" sz="2800" dirty="0"/>
              <a:t>الأخطاء تشمل: </a:t>
            </a:r>
          </a:p>
          <a:p>
            <a:pPr lvl="1"/>
            <a:r>
              <a:rPr lang="ar-EG" sz="2400" dirty="0"/>
              <a:t>تسريب معلومات حساسة</a:t>
            </a:r>
          </a:p>
          <a:p>
            <a:pPr lvl="1"/>
            <a:r>
              <a:rPr lang="ar-EG" sz="2400" dirty="0"/>
              <a:t>إدخال معلومات خاطئة</a:t>
            </a:r>
          </a:p>
          <a:p>
            <a:pPr lvl="1"/>
            <a:r>
              <a:rPr lang="ar-EG" sz="2400" dirty="0"/>
              <a:t>حفظ ملفات في أماكن غير آمنة. </a:t>
            </a:r>
          </a:p>
          <a:p>
            <a:r>
              <a:rPr lang="ar-EG" sz="2400" dirty="0">
                <a:solidFill>
                  <a:srgbClr val="C00000"/>
                </a:solidFill>
              </a:rPr>
              <a:t>بنظرك من هو الأكثر خطورة, الموظفة، الهاكر، السارق؟</a:t>
            </a:r>
          </a:p>
          <a:p>
            <a:pPr algn="just" rtl="1"/>
            <a:endParaRPr lang="ar-EG" sz="2800" dirty="0"/>
          </a:p>
          <a:p>
            <a:pPr algn="just" rtl="1"/>
            <a:endParaRPr lang="ar-EG" sz="2800" dirty="0"/>
          </a:p>
          <a:p>
            <a:pPr algn="just" rtl="1"/>
            <a:endParaRPr lang="ar-EG" sz="2800" dirty="0"/>
          </a:p>
        </p:txBody>
      </p:sp>
    </p:spTree>
    <p:extLst>
      <p:ext uri="{BB962C8B-B14F-4D97-AF65-F5344CB8AC3E}">
        <p14:creationId xmlns:p14="http://schemas.microsoft.com/office/powerpoint/2010/main" val="189223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2 سرقة حقوق الملكية الفكرية</a:t>
            </a:r>
            <a:endParaRPr lang="en-US" b="1" dirty="0"/>
          </a:p>
        </p:txBody>
      </p:sp>
      <p:sp>
        <p:nvSpPr>
          <p:cNvPr id="3" name="Content Placeholder 2"/>
          <p:cNvSpPr>
            <a:spLocks noGrp="1"/>
          </p:cNvSpPr>
          <p:nvPr>
            <p:ph idx="1"/>
          </p:nvPr>
        </p:nvSpPr>
        <p:spPr>
          <a:xfrm>
            <a:off x="457200" y="1295401"/>
            <a:ext cx="8534401" cy="4800599"/>
          </a:xfrm>
        </p:spPr>
        <p:txBody>
          <a:bodyPr/>
          <a:lstStyle/>
          <a:p>
            <a:pPr algn="just"/>
            <a:r>
              <a:rPr lang="ar-EG" sz="2800" dirty="0"/>
              <a:t>بيانات الملكية تحتوي على الابتكارات والأفكار الجديدة لتطوير الشركة مثل </a:t>
            </a:r>
            <a:r>
              <a:rPr lang="ar-EG" sz="2800" b="1" dirty="0"/>
              <a:t>براءات الاختراع</a:t>
            </a:r>
            <a:r>
              <a:rPr lang="ar-EG" sz="2800" dirty="0"/>
              <a:t>، وأفكار لابتكار المنتجات الجديدة. يجب تسجيل براءات الاختراع في قنوات التسجيل الخاصة بذلك لحمايتها.</a:t>
            </a:r>
          </a:p>
          <a:p>
            <a:pPr algn="just"/>
            <a:r>
              <a:rPr lang="ar-EG" sz="2800" dirty="0"/>
              <a:t>شركات انتاج البرمجيات أيضا تحتاج إلى حماية برامجها ضد سرقة  الملكية الفكرية. من أفكار الحماية ان يتم تشغيل نسخ البرامج فقط مع وجود </a:t>
            </a:r>
            <a:r>
              <a:rPr lang="ar-EG" sz="2800" b="1" dirty="0"/>
              <a:t>تصريح</a:t>
            </a:r>
            <a:r>
              <a:rPr lang="ar-EG" sz="2800" dirty="0"/>
              <a:t> (</a:t>
            </a:r>
            <a:r>
              <a:rPr lang="en-US" sz="2800" dirty="0"/>
              <a:t>License</a:t>
            </a:r>
            <a:r>
              <a:rPr lang="ar-EG" sz="2800" dirty="0"/>
              <a:t>). يتم الحصول على التصريح مطبوع من الشركة أو عن طريق الإنترنت. </a:t>
            </a:r>
          </a:p>
          <a:p>
            <a:r>
              <a:rPr lang="ar-EG" sz="2800" dirty="0"/>
              <a:t>يمكن حماية البرمجيات أيضا بتركيب </a:t>
            </a:r>
            <a:r>
              <a:rPr lang="ar-EG" sz="2800" b="1" dirty="0" err="1"/>
              <a:t>الفوب</a:t>
            </a:r>
            <a:r>
              <a:rPr lang="ar-EG" sz="2800" dirty="0"/>
              <a:t> </a:t>
            </a:r>
            <a:br>
              <a:rPr lang="ar-EG" sz="2800" dirty="0"/>
            </a:br>
            <a:r>
              <a:rPr lang="ar-EG" sz="2800" dirty="0"/>
              <a:t>(بالصورة) وهو جهاز يتم تركيبه في جهاز الحاسب</a:t>
            </a:r>
            <a:br>
              <a:rPr lang="ar-EG" sz="2800" dirty="0"/>
            </a:br>
            <a:r>
              <a:rPr lang="ar-EG" sz="2800" dirty="0"/>
              <a:t>عند تشغيل البرنامج. لا يعمل البرنامج إلا بتركيب</a:t>
            </a:r>
            <a:br>
              <a:rPr lang="ar-EG" sz="2800" dirty="0"/>
            </a:br>
            <a:r>
              <a:rPr lang="ar-EG" sz="2800" dirty="0" err="1"/>
              <a:t>الفوب</a:t>
            </a:r>
            <a:r>
              <a:rPr lang="ar-EG" sz="2800" dirty="0"/>
              <a:t> إذ يتأكد البرنامج من أنه مركب قبل التشغيل.</a:t>
            </a:r>
            <a:br>
              <a:rPr lang="ar-EG" sz="2800" dirty="0"/>
            </a:br>
            <a:endParaRPr lang="ar-EG" sz="2800" dirty="0"/>
          </a:p>
          <a:p>
            <a:pPr algn="just"/>
            <a:endParaRPr lang="ar-EG" sz="2800" dirty="0"/>
          </a:p>
          <a:p>
            <a:pPr algn="just"/>
            <a:endParaRPr lang="ar-EG" sz="2400" dirty="0"/>
          </a:p>
          <a:p>
            <a:pPr algn="just" rtl="1"/>
            <a:endParaRPr lang="ar-EG" sz="2400" dirty="0"/>
          </a:p>
          <a:p>
            <a:pPr algn="just" rtl="1"/>
            <a:endParaRPr lang="ar-EG" sz="2400" dirty="0"/>
          </a:p>
        </p:txBody>
      </p:sp>
      <p:graphicFrame>
        <p:nvGraphicFramePr>
          <p:cNvPr id="5" name="Object 4">
            <a:extLst>
              <a:ext uri="{FF2B5EF4-FFF2-40B4-BE49-F238E27FC236}">
                <a16:creationId xmlns:a16="http://schemas.microsoft.com/office/drawing/2014/main" id="{72B2C214-245B-45E9-B163-C445F3B8E063}"/>
              </a:ext>
            </a:extLst>
          </p:cNvPr>
          <p:cNvGraphicFramePr>
            <a:graphicFrameLocks noChangeAspect="1"/>
          </p:cNvGraphicFramePr>
          <p:nvPr>
            <p:extLst>
              <p:ext uri="{D42A27DB-BD31-4B8C-83A1-F6EECF244321}">
                <p14:modId xmlns:p14="http://schemas.microsoft.com/office/powerpoint/2010/main" val="4123922721"/>
              </p:ext>
            </p:extLst>
          </p:nvPr>
        </p:nvGraphicFramePr>
        <p:xfrm>
          <a:off x="446567" y="4267200"/>
          <a:ext cx="2045508" cy="2057400"/>
        </p:xfrm>
        <a:graphic>
          <a:graphicData uri="http://schemas.openxmlformats.org/presentationml/2006/ole">
            <mc:AlternateContent xmlns:mc="http://schemas.openxmlformats.org/markup-compatibility/2006">
              <mc:Choice xmlns:v="urn:schemas-microsoft-com:vml" Requires="v">
                <p:oleObj spid="_x0000_s1047" name="Bitmap Image" r:id="rId4" imgW="2742857" imgH="3067478" progId="Paint.Picture">
                  <p:embed/>
                </p:oleObj>
              </mc:Choice>
              <mc:Fallback>
                <p:oleObj name="Bitmap Image" r:id="rId4" imgW="2742857" imgH="3067478"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567" y="4267200"/>
                        <a:ext cx="2045508" cy="2057400"/>
                      </a:xfrm>
                      <a:prstGeom prst="rect">
                        <a:avLst/>
                      </a:prstGeom>
                      <a:noFill/>
                    </p:spPr>
                  </p:pic>
                </p:oleObj>
              </mc:Fallback>
            </mc:AlternateContent>
          </a:graphicData>
        </a:graphic>
      </p:graphicFrame>
    </p:spTree>
    <p:extLst>
      <p:ext uri="{BB962C8B-B14F-4D97-AF65-F5344CB8AC3E}">
        <p14:creationId xmlns:p14="http://schemas.microsoft.com/office/powerpoint/2010/main" val="130920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2 سرقة حقوق الملكية الفكرية</a:t>
            </a:r>
            <a:endParaRPr lang="en-US" b="1" dirty="0"/>
          </a:p>
        </p:txBody>
      </p:sp>
      <p:sp>
        <p:nvSpPr>
          <p:cNvPr id="3" name="Content Placeholder 2"/>
          <p:cNvSpPr>
            <a:spLocks noGrp="1"/>
          </p:cNvSpPr>
          <p:nvPr>
            <p:ph idx="1"/>
          </p:nvPr>
        </p:nvSpPr>
        <p:spPr>
          <a:xfrm>
            <a:off x="457200" y="1295401"/>
            <a:ext cx="8534401" cy="4800599"/>
          </a:xfrm>
        </p:spPr>
        <p:txBody>
          <a:bodyPr/>
          <a:lstStyle/>
          <a:p>
            <a:pPr marL="0" indent="0" algn="just">
              <a:buNone/>
            </a:pPr>
            <a:r>
              <a:rPr lang="ar-EG" sz="2800" dirty="0"/>
              <a:t>يتم حماية الممتلكات الإلكترونية باستخدام العلامات التجارية (</a:t>
            </a:r>
            <a:r>
              <a:rPr lang="en-US" sz="2800" dirty="0"/>
              <a:t>Trademark</a:t>
            </a:r>
            <a:r>
              <a:rPr lang="ar-EG" sz="2800" dirty="0"/>
              <a:t>) والعلامات المائية (</a:t>
            </a:r>
            <a:r>
              <a:rPr lang="en-US" sz="2800" dirty="0"/>
              <a:t>Watermark</a:t>
            </a:r>
            <a:r>
              <a:rPr lang="ar-EG" sz="2800" dirty="0"/>
              <a:t>)</a:t>
            </a:r>
          </a:p>
          <a:p>
            <a:pPr algn="just"/>
            <a:r>
              <a:rPr lang="ar-EG" sz="2800" b="1" dirty="0"/>
              <a:t>العلامة التجارية </a:t>
            </a:r>
            <a:r>
              <a:rPr lang="ar-EG" sz="2800" dirty="0"/>
              <a:t>عبارة عن رمز تجاري معروف للشركة. تقوم بإلصاقه على المنتجات الخاصة بها. </a:t>
            </a:r>
          </a:p>
          <a:p>
            <a:pPr algn="just"/>
            <a:r>
              <a:rPr lang="ar-EG" sz="2800" b="1" dirty="0"/>
              <a:t>العلامة المائية </a:t>
            </a:r>
            <a:r>
              <a:rPr lang="ar-EG" sz="2800" dirty="0"/>
              <a:t>هي عبارة عن رمز أو كتابة معينة يتم إلصاقه</a:t>
            </a:r>
            <a:r>
              <a:rPr lang="ar-SA" sz="2800" dirty="0"/>
              <a:t>ا</a:t>
            </a:r>
            <a:r>
              <a:rPr lang="ar-EG" sz="2800" dirty="0"/>
              <a:t> بالمنتج أو على الفيديو للتعريف بمالكه</a:t>
            </a:r>
            <a:r>
              <a:rPr lang="ar-SA" sz="2800" dirty="0"/>
              <a:t> او تصنيف المستند</a:t>
            </a:r>
            <a:endParaRPr lang="ar-EG" sz="2800" dirty="0"/>
          </a:p>
          <a:p>
            <a:pPr algn="just"/>
            <a:endParaRPr lang="ar-EG" sz="2800" dirty="0"/>
          </a:p>
          <a:p>
            <a:pPr algn="just"/>
            <a:endParaRPr lang="ar-EG" sz="2400" dirty="0"/>
          </a:p>
          <a:p>
            <a:pPr algn="just" rtl="1"/>
            <a:endParaRPr lang="ar-EG" sz="2400" dirty="0"/>
          </a:p>
          <a:p>
            <a:pPr algn="just" rtl="1"/>
            <a:endParaRPr lang="ar-EG" sz="2400" dirty="0"/>
          </a:p>
        </p:txBody>
      </p:sp>
      <p:pic>
        <p:nvPicPr>
          <p:cNvPr id="4" name="Picture 3">
            <a:extLst>
              <a:ext uri="{FF2B5EF4-FFF2-40B4-BE49-F238E27FC236}">
                <a16:creationId xmlns:a16="http://schemas.microsoft.com/office/drawing/2014/main" id="{907BFC2F-BFC4-4AB0-A218-67D2D2451E24}"/>
              </a:ext>
            </a:extLst>
          </p:cNvPr>
          <p:cNvPicPr>
            <a:picLocks noChangeAspect="1"/>
          </p:cNvPicPr>
          <p:nvPr/>
        </p:nvPicPr>
        <p:blipFill>
          <a:blip r:embed="rId3"/>
          <a:stretch>
            <a:fillRect/>
          </a:stretch>
        </p:blipFill>
        <p:spPr>
          <a:xfrm>
            <a:off x="6934200" y="4343400"/>
            <a:ext cx="1590675" cy="2019300"/>
          </a:xfrm>
          <a:prstGeom prst="rect">
            <a:avLst/>
          </a:prstGeom>
        </p:spPr>
      </p:pic>
      <p:pic>
        <p:nvPicPr>
          <p:cNvPr id="2050" name="Picture 2" descr="ÙØªÙØ¬Ø© Ø¨Ø­Ø« Ø§ÙØµÙØ± Ø¹Ù âªwatermark of documentsâ¬â">
            <a:extLst>
              <a:ext uri="{FF2B5EF4-FFF2-40B4-BE49-F238E27FC236}">
                <a16:creationId xmlns:a16="http://schemas.microsoft.com/office/drawing/2014/main" id="{61021AB8-1D96-4E87-83D5-E358289B6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156840"/>
            <a:ext cx="1752600" cy="22058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277B008-5034-4FF0-84DB-C8BFCAB5E9B5}"/>
              </a:ext>
            </a:extLst>
          </p:cNvPr>
          <p:cNvPicPr>
            <a:picLocks noChangeAspect="1"/>
          </p:cNvPicPr>
          <p:nvPr/>
        </p:nvPicPr>
        <p:blipFill>
          <a:blip r:embed="rId5"/>
          <a:stretch>
            <a:fillRect/>
          </a:stretch>
        </p:blipFill>
        <p:spPr>
          <a:xfrm>
            <a:off x="460744" y="3962207"/>
            <a:ext cx="2772883" cy="2400492"/>
          </a:xfrm>
          <a:prstGeom prst="rect">
            <a:avLst/>
          </a:prstGeom>
        </p:spPr>
      </p:pic>
    </p:spTree>
    <p:extLst>
      <p:ext uri="{BB962C8B-B14F-4D97-AF65-F5344CB8AC3E}">
        <p14:creationId xmlns:p14="http://schemas.microsoft.com/office/powerpoint/2010/main" val="185274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3 التسلل ( تخطي الحواجز الأمنية)</a:t>
            </a:r>
            <a:endParaRPr lang="en-US" b="1" dirty="0"/>
          </a:p>
        </p:txBody>
      </p:sp>
      <p:sp>
        <p:nvSpPr>
          <p:cNvPr id="3" name="Content Placeholder 2"/>
          <p:cNvSpPr>
            <a:spLocks noGrp="1"/>
          </p:cNvSpPr>
          <p:nvPr>
            <p:ph idx="1"/>
          </p:nvPr>
        </p:nvSpPr>
        <p:spPr>
          <a:xfrm>
            <a:off x="457200" y="1295401"/>
            <a:ext cx="8534401" cy="3200399"/>
          </a:xfrm>
        </p:spPr>
        <p:txBody>
          <a:bodyPr/>
          <a:lstStyle/>
          <a:p>
            <a:pPr marL="0" indent="0" algn="just">
              <a:buNone/>
            </a:pPr>
            <a:r>
              <a:rPr lang="ar-EG" sz="2400" b="1" dirty="0"/>
              <a:t>التسلل</a:t>
            </a:r>
            <a:r>
              <a:rPr lang="ar-EG" sz="2400" dirty="0"/>
              <a:t> هو النشاط البشري أو الإلكتروني لخرق </a:t>
            </a:r>
            <a:r>
              <a:rPr lang="ar-EG" sz="2400" b="1" dirty="0"/>
              <a:t>سرية</a:t>
            </a:r>
            <a:r>
              <a:rPr lang="ar-EG" sz="2400" dirty="0"/>
              <a:t> الممتلكات، أو محاولة الوصول إلى شيء غير مصرح بالوصول إليه. </a:t>
            </a:r>
          </a:p>
          <a:p>
            <a:pPr algn="just"/>
            <a:r>
              <a:rPr lang="ar-EG" sz="2400" dirty="0"/>
              <a:t>على سبيل المثال على المستوى الدولي (</a:t>
            </a:r>
            <a:r>
              <a:rPr lang="ar-EG" sz="2400" b="1" dirty="0"/>
              <a:t>التجسس</a:t>
            </a:r>
            <a:r>
              <a:rPr lang="ar-EG" sz="2400" dirty="0"/>
              <a:t>) حيث يتم جمع معلومات عن الجيش</a:t>
            </a:r>
            <a:r>
              <a:rPr lang="ar-SA" sz="2400" dirty="0"/>
              <a:t> أو الأماكن الحيوية</a:t>
            </a:r>
            <a:r>
              <a:rPr lang="ar-EG" sz="2400" dirty="0"/>
              <a:t> للدولة الضحية. ويمكن أيضا جمع معلومات عن الشركة من خلال الوصول الغير مصرح به لبياناتها. </a:t>
            </a:r>
          </a:p>
          <a:p>
            <a:pPr algn="just"/>
            <a:r>
              <a:rPr lang="ar-EG" sz="2400" dirty="0"/>
              <a:t>من أشهر </a:t>
            </a:r>
            <a:r>
              <a:rPr lang="ar-SA" sz="2400" dirty="0"/>
              <a:t>ال</a:t>
            </a:r>
            <a:r>
              <a:rPr lang="ar-EG" sz="2400" dirty="0"/>
              <a:t>تهديدات هجمة (</a:t>
            </a:r>
            <a:r>
              <a:rPr lang="ar-EG" sz="2400" b="1" dirty="0"/>
              <a:t>قراءة الكتف</a:t>
            </a:r>
            <a:r>
              <a:rPr lang="ar-EG" sz="2400" dirty="0"/>
              <a:t>) حيث يقف المهاجم خلف الضحية عند ادخال كلمة المرور على الحاسب أو في ماكينة الصراف </a:t>
            </a:r>
            <a:r>
              <a:rPr lang="en-US" sz="2400" dirty="0"/>
              <a:t>ATM</a:t>
            </a:r>
            <a:r>
              <a:rPr lang="ar-EG" sz="2400" dirty="0"/>
              <a:t> أو الجهاز اللوحي أو الهاتف الذكي ليحصل عليها. يمكن استخدام الكاميرات لقراءة الكتف. </a:t>
            </a:r>
          </a:p>
        </p:txBody>
      </p:sp>
      <p:pic>
        <p:nvPicPr>
          <p:cNvPr id="5" name="Picture 4">
            <a:extLst>
              <a:ext uri="{FF2B5EF4-FFF2-40B4-BE49-F238E27FC236}">
                <a16:creationId xmlns:a16="http://schemas.microsoft.com/office/drawing/2014/main" id="{39E87C1B-F288-4B08-9BC1-65F94B37C32A}"/>
              </a:ext>
            </a:extLst>
          </p:cNvPr>
          <p:cNvPicPr>
            <a:picLocks noChangeAspect="1"/>
          </p:cNvPicPr>
          <p:nvPr/>
        </p:nvPicPr>
        <p:blipFill>
          <a:blip r:embed="rId3"/>
          <a:stretch>
            <a:fillRect/>
          </a:stretch>
        </p:blipFill>
        <p:spPr>
          <a:xfrm>
            <a:off x="685800" y="4572001"/>
            <a:ext cx="2705100" cy="1733550"/>
          </a:xfrm>
          <a:prstGeom prst="rect">
            <a:avLst/>
          </a:prstGeom>
        </p:spPr>
      </p:pic>
      <p:pic>
        <p:nvPicPr>
          <p:cNvPr id="7" name="Picture 6">
            <a:extLst>
              <a:ext uri="{FF2B5EF4-FFF2-40B4-BE49-F238E27FC236}">
                <a16:creationId xmlns:a16="http://schemas.microsoft.com/office/drawing/2014/main" id="{8795ECE4-E4CB-4031-ACA6-ADD57DAE2106}"/>
              </a:ext>
            </a:extLst>
          </p:cNvPr>
          <p:cNvPicPr>
            <a:picLocks noChangeAspect="1"/>
          </p:cNvPicPr>
          <p:nvPr/>
        </p:nvPicPr>
        <p:blipFill>
          <a:blip r:embed="rId4"/>
          <a:stretch>
            <a:fillRect/>
          </a:stretch>
        </p:blipFill>
        <p:spPr>
          <a:xfrm>
            <a:off x="5410200" y="4610101"/>
            <a:ext cx="2524125" cy="1695450"/>
          </a:xfrm>
          <a:prstGeom prst="rect">
            <a:avLst/>
          </a:prstGeom>
        </p:spPr>
      </p:pic>
    </p:spTree>
    <p:extLst>
      <p:ext uri="{BB962C8B-B14F-4D97-AF65-F5344CB8AC3E}">
        <p14:creationId xmlns:p14="http://schemas.microsoft.com/office/powerpoint/2010/main" val="333209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3 التسلل ( تخطي الحواجز الأمنية)</a:t>
            </a:r>
            <a:endParaRPr lang="en-US" b="1" dirty="0"/>
          </a:p>
        </p:txBody>
      </p:sp>
      <p:sp>
        <p:nvSpPr>
          <p:cNvPr id="3" name="Content Placeholder 2"/>
          <p:cNvSpPr>
            <a:spLocks noGrp="1"/>
          </p:cNvSpPr>
          <p:nvPr>
            <p:ph idx="1"/>
          </p:nvPr>
        </p:nvSpPr>
        <p:spPr>
          <a:xfrm>
            <a:off x="457200" y="1295401"/>
            <a:ext cx="8534401" cy="5181599"/>
          </a:xfrm>
        </p:spPr>
        <p:txBody>
          <a:bodyPr/>
          <a:lstStyle/>
          <a:p>
            <a:pPr marL="0" indent="0" algn="just">
              <a:buNone/>
            </a:pPr>
            <a:r>
              <a:rPr lang="ar-EG" sz="2400" b="1" dirty="0"/>
              <a:t>التسلل </a:t>
            </a:r>
            <a:r>
              <a:rPr lang="ar-EG" sz="2400" dirty="0"/>
              <a:t>يتم بتخطي الحواجز الأمنية سواء الحواجز الفيزيائية كالأسوار والبوابات أو تخطي نظم الأمن الإلكترونية كتخطي الجدار الناري أو تخمين كلمة المرور. </a:t>
            </a:r>
          </a:p>
          <a:p>
            <a:pPr marL="0" indent="0" algn="just">
              <a:buNone/>
            </a:pPr>
            <a:r>
              <a:rPr lang="ar-EG" sz="2400" dirty="0"/>
              <a:t>يقوم ثلاث أنواع من الأشخاص بهجمة التسلل: </a:t>
            </a:r>
          </a:p>
          <a:p>
            <a:pPr algn="just"/>
            <a:r>
              <a:rPr lang="ar-EG" sz="2400" b="1" dirty="0"/>
              <a:t>الهاكر</a:t>
            </a:r>
            <a:r>
              <a:rPr lang="ar-EG" sz="2400" dirty="0"/>
              <a:t>: هو الشخص المحترف في تخطي الحواجز الأمنية. يمكن أن يقوم بذلك بشكل عشوائي عندما يكون هاكر مبتدئ (صغار الهاكر).</a:t>
            </a:r>
          </a:p>
          <a:p>
            <a:pPr algn="just"/>
            <a:r>
              <a:rPr lang="ar-EG" sz="2400" b="1" dirty="0"/>
              <a:t>الكراكر</a:t>
            </a:r>
            <a:r>
              <a:rPr lang="ar-EG" sz="2400" dirty="0"/>
              <a:t>: هو شخص متخصص في كسر حماية البرامج وكسر الحواجز الأمنية في الشركات. عادة ما يقوم الكراكر بعمل برنامج (كراك) يقوم بالمهمة بدلا منه. </a:t>
            </a:r>
          </a:p>
          <a:p>
            <a:pPr algn="just"/>
            <a:r>
              <a:rPr lang="ar-EG" sz="2400" b="1" dirty="0" err="1"/>
              <a:t>الفريكر</a:t>
            </a:r>
            <a:r>
              <a:rPr lang="ar-EG" sz="2400" dirty="0"/>
              <a:t>: الشخص المتخصص في التصنت على المحادثات الهاتفية. أو الحصول على مكالمات مجانية بلا تصريح. </a:t>
            </a:r>
          </a:p>
          <a:p>
            <a:pPr algn="just"/>
            <a:endParaRPr lang="ar-EG" sz="2400" dirty="0"/>
          </a:p>
          <a:p>
            <a:pPr algn="just"/>
            <a:endParaRPr lang="ar-EG" sz="2400" dirty="0"/>
          </a:p>
        </p:txBody>
      </p:sp>
      <p:pic>
        <p:nvPicPr>
          <p:cNvPr id="4" name="Picture 3">
            <a:extLst>
              <a:ext uri="{FF2B5EF4-FFF2-40B4-BE49-F238E27FC236}">
                <a16:creationId xmlns:a16="http://schemas.microsoft.com/office/drawing/2014/main" id="{7D69DCA7-0B66-481E-B8E3-BD91041BD458}"/>
              </a:ext>
            </a:extLst>
          </p:cNvPr>
          <p:cNvPicPr>
            <a:picLocks noChangeAspect="1"/>
          </p:cNvPicPr>
          <p:nvPr/>
        </p:nvPicPr>
        <p:blipFill>
          <a:blip r:embed="rId3"/>
          <a:stretch>
            <a:fillRect/>
          </a:stretch>
        </p:blipFill>
        <p:spPr>
          <a:xfrm>
            <a:off x="1142096" y="4752501"/>
            <a:ext cx="3429904" cy="1800700"/>
          </a:xfrm>
          <a:prstGeom prst="rect">
            <a:avLst/>
          </a:prstGeom>
        </p:spPr>
      </p:pic>
    </p:spTree>
    <p:extLst>
      <p:ext uri="{BB962C8B-B14F-4D97-AF65-F5344CB8AC3E}">
        <p14:creationId xmlns:p14="http://schemas.microsoft.com/office/powerpoint/2010/main" val="2837261088"/>
      </p:ext>
    </p:extLst>
  </p:cSld>
  <p:clrMapOvr>
    <a:masterClrMapping/>
  </p:clrMapOvr>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22543</TotalTime>
  <Words>2056</Words>
  <Application>Microsoft Office PowerPoint</Application>
  <PresentationFormat>On-screen Show (4:3)</PresentationFormat>
  <Paragraphs>164</Paragraphs>
  <Slides>24</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ＭＳ Ｐゴシック</vt:lpstr>
      <vt:lpstr>Arial</vt:lpstr>
      <vt:lpstr>Calibri</vt:lpstr>
      <vt:lpstr>Times New Roman</vt:lpstr>
      <vt:lpstr>Wingdings</vt:lpstr>
      <vt:lpstr>UNR</vt:lpstr>
      <vt:lpstr>Bitmap Image</vt:lpstr>
      <vt:lpstr>أمن الحاسبات والمعلومات  الفصل السادس: التهديدات</vt:lpstr>
      <vt:lpstr>محتوى الفصل السادس </vt:lpstr>
      <vt:lpstr>تعريف التهديد</vt:lpstr>
      <vt:lpstr>تعريف التهديد</vt:lpstr>
      <vt:lpstr>1 الخطأ البشري</vt:lpstr>
      <vt:lpstr>2 سرقة حقوق الملكية الفكرية</vt:lpstr>
      <vt:lpstr>2 سرقة حقوق الملكية الفكرية</vt:lpstr>
      <vt:lpstr>3 التسلل ( تخطي الحواجز الأمنية)</vt:lpstr>
      <vt:lpstr>3 التسلل ( تخطي الحواجز الأمنية)</vt:lpstr>
      <vt:lpstr>4 الابتزاز</vt:lpstr>
      <vt:lpstr>5 التخريب المتعمد</vt:lpstr>
      <vt:lpstr>5 التخريب المتعمد</vt:lpstr>
      <vt:lpstr>6 السرقة</vt:lpstr>
      <vt:lpstr>7 البرمجيات الخبيثة malware</vt:lpstr>
      <vt:lpstr>7 البرمجيات الخبيثة malware</vt:lpstr>
      <vt:lpstr>8 قوى الطبيعة</vt:lpstr>
      <vt:lpstr>8 قوى الطبيعة</vt:lpstr>
      <vt:lpstr>8 قوى الطبيعة</vt:lpstr>
      <vt:lpstr>9 تدني كفاءة مزودي الخدمة</vt:lpstr>
      <vt:lpstr>10 مشكلة في العتاد</vt:lpstr>
      <vt:lpstr>10 مشكلة في العتاد</vt:lpstr>
      <vt:lpstr>11 مشكلة في البرمجيات</vt:lpstr>
      <vt:lpstr>12 النظم العتيقة</vt:lpstr>
      <vt:lpstr>الأسئلة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Brown;Mehmet Gunes</dc:creator>
  <cp:lastModifiedBy>Osama hosam elde</cp:lastModifiedBy>
  <cp:revision>462</cp:revision>
  <cp:lastPrinted>2019-01-06T17:22:20Z</cp:lastPrinted>
  <dcterms:created xsi:type="dcterms:W3CDTF">2011-10-14T10:21:07Z</dcterms:created>
  <dcterms:modified xsi:type="dcterms:W3CDTF">2019-01-13T16:22:53Z</dcterms:modified>
</cp:coreProperties>
</file>