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1"/>
  </p:notesMasterIdLst>
  <p:handoutMasterIdLst>
    <p:handoutMasterId r:id="rId22"/>
  </p:handoutMasterIdLst>
  <p:sldIdLst>
    <p:sldId id="383" r:id="rId2"/>
    <p:sldId id="431" r:id="rId3"/>
    <p:sldId id="436" r:id="rId4"/>
    <p:sldId id="456" r:id="rId5"/>
    <p:sldId id="499" r:id="rId6"/>
    <p:sldId id="500" r:id="rId7"/>
    <p:sldId id="501" r:id="rId8"/>
    <p:sldId id="503" r:id="rId9"/>
    <p:sldId id="504" r:id="rId10"/>
    <p:sldId id="505" r:id="rId11"/>
    <p:sldId id="506" r:id="rId12"/>
    <p:sldId id="508" r:id="rId13"/>
    <p:sldId id="510" r:id="rId14"/>
    <p:sldId id="509" r:id="rId15"/>
    <p:sldId id="511" r:id="rId16"/>
    <p:sldId id="512" r:id="rId17"/>
    <p:sldId id="513" r:id="rId18"/>
    <p:sldId id="498" r:id="rId19"/>
    <p:sldId id="435" r:id="rId20"/>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CC"/>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6DD65-A5DC-4898-84DE-BF37DE2D6EF7}" v="4" dt="2019-07-28T01:17:13.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6556" autoAdjust="0"/>
  </p:normalViewPr>
  <p:slideViewPr>
    <p:cSldViewPr>
      <p:cViewPr varScale="1">
        <p:scale>
          <a:sx n="68" d="100"/>
          <a:sy n="68" d="100"/>
        </p:scale>
        <p:origin x="1266"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604"/>
    </p:cViewPr>
  </p:sorterViewPr>
  <p:notesViewPr>
    <p:cSldViewPr>
      <p:cViewPr varScale="1">
        <p:scale>
          <a:sx n="115" d="100"/>
          <a:sy n="115" d="100"/>
        </p:scale>
        <p:origin x="-1888" y="-12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9BD8E2ED-5D78-4DF3-AE53-5F1F0B2FDE18}"/>
  </pc:docChgLst>
  <pc:docChgLst>
    <pc:chgData name="Osama Mohammed Moustafa Hosam Elde" userId="ab8f451e-a635-42ee-be12-e2dde55852bf" providerId="ADAL" clId="{F156DD65-A5DC-4898-84DE-BF37DE2D6EF7}"/>
    <pc:docChg chg="modSld">
      <pc:chgData name="Osama Mohammed Moustafa Hosam Elde" userId="ab8f451e-a635-42ee-be12-e2dde55852bf" providerId="ADAL" clId="{F156DD65-A5DC-4898-84DE-BF37DE2D6EF7}" dt="2019-07-28T01:17:11.698" v="1"/>
      <pc:docMkLst>
        <pc:docMk/>
      </pc:docMkLst>
      <pc:sldChg chg="modSp">
        <pc:chgData name="Osama Mohammed Moustafa Hosam Elde" userId="ab8f451e-a635-42ee-be12-e2dde55852bf" providerId="ADAL" clId="{F156DD65-A5DC-4898-84DE-BF37DE2D6EF7}" dt="2019-07-28T01:17:11.698" v="1"/>
        <pc:sldMkLst>
          <pc:docMk/>
          <pc:sldMk cId="4209999324" sldId="456"/>
        </pc:sldMkLst>
        <pc:graphicFrameChg chg="mod">
          <ac:chgData name="Osama Mohammed Moustafa Hosam Elde" userId="ab8f451e-a635-42ee-be12-e2dde55852bf" providerId="ADAL" clId="{F156DD65-A5DC-4898-84DE-BF37DE2D6EF7}" dt="2019-07-28T01:17:11.698" v="1"/>
          <ac:graphicFrameMkLst>
            <pc:docMk/>
            <pc:sldMk cId="4209999324" sldId="456"/>
            <ac:graphicFrameMk id="6" creationId="{0FA80CAE-93AD-47FE-9AAA-61C91C11A309}"/>
          </ac:graphicFrameMkLst>
        </pc:graphicFrameChg>
      </pc:sldChg>
    </pc:docChg>
  </pc:docChgLst>
  <pc:docChgLst>
    <pc:chgData name="Osama Mohammed Moustafa Hosam Elde" userId="ab8f451e-a635-42ee-be12-e2dde55852bf" providerId="ADAL" clId="{65D855CF-EA09-454C-81EB-6B6D7858253C}"/>
  </pc:docChgLst>
  <pc:docChgLst>
    <pc:chgData name="Osama hosam elde" userId="ab8f451e-a635-42ee-be12-e2dde55852bf" providerId="ADAL" clId="{65D855CF-EA09-454C-81EB-6B6D7858253C}"/>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608" cy="49365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4602" y="0"/>
            <a:ext cx="2919607" cy="493653"/>
          </a:xfrm>
          <a:prstGeom prst="rect">
            <a:avLst/>
          </a:prstGeom>
        </p:spPr>
        <p:txBody>
          <a:bodyPr vert="horz" lIns="91440" tIns="45720" rIns="91440" bIns="45720" rtlCol="0"/>
          <a:lstStyle>
            <a:lvl1pPr algn="r">
              <a:defRPr sz="1200"/>
            </a:lvl1pPr>
          </a:lstStyle>
          <a:p>
            <a:fld id="{A2568792-8993-4B45-85B2-5D46248C2113}" type="datetimeFigureOut">
              <a:rPr lang="en-US" smtClean="0"/>
              <a:pPr/>
              <a:t>7/28/2019</a:t>
            </a:fld>
            <a:endParaRPr lang="en-US"/>
          </a:p>
        </p:txBody>
      </p:sp>
      <p:sp>
        <p:nvSpPr>
          <p:cNvPr id="4" name="Footer Placeholder 3"/>
          <p:cNvSpPr>
            <a:spLocks noGrp="1"/>
          </p:cNvSpPr>
          <p:nvPr>
            <p:ph type="ftr" sz="quarter" idx="2"/>
          </p:nvPr>
        </p:nvSpPr>
        <p:spPr>
          <a:xfrm>
            <a:off x="0" y="9370976"/>
            <a:ext cx="2919608" cy="49365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4602" y="9370976"/>
            <a:ext cx="2919607" cy="493653"/>
          </a:xfrm>
          <a:prstGeom prst="rect">
            <a:avLst/>
          </a:prstGeom>
        </p:spPr>
        <p:txBody>
          <a:bodyPr vert="horz" lIns="91440" tIns="45720" rIns="91440" bIns="45720" rtlCol="0" anchor="b"/>
          <a:lstStyle>
            <a:lvl1pPr algn="r">
              <a:defRPr sz="1200"/>
            </a:lvl1pPr>
          </a:lstStyle>
          <a:p>
            <a:fld id="{673434A8-4FF5-49F4-9C58-D73D3B596A47}" type="slidenum">
              <a:rPr lang="en-US" smtClean="0"/>
              <a:pPr/>
              <a:t>‹#›</a:t>
            </a:fld>
            <a:endParaRPr lang="en-US"/>
          </a:p>
        </p:txBody>
      </p:sp>
    </p:spTree>
    <p:extLst>
      <p:ext uri="{BB962C8B-B14F-4D97-AF65-F5344CB8AC3E}">
        <p14:creationId xmlns:p14="http://schemas.microsoft.com/office/powerpoint/2010/main" val="357137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15374"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73577" y="4686499"/>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15374"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1467012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080736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13686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79570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0075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849958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328474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825046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88411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6136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733659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897877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p:nvSpPr>
        <p:spPr>
          <a:xfrm>
            <a:off x="0" y="838200"/>
            <a:ext cx="9144000" cy="1295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lgn="r" rtl="1">
              <a:defRPr>
                <a:solidFill>
                  <a:srgbClr val="002E62"/>
                </a:solidFill>
              </a:defRPr>
            </a:lvl1pPr>
          </a:lstStyle>
          <a:p>
            <a:r>
              <a:rPr lang="en-US" dirty="0"/>
              <a:t>Click to edit Master title style</a:t>
            </a:r>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rtl="1">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dirty="0"/>
              <a:t>Click to edit Master subtitle style</a:t>
            </a:r>
          </a:p>
        </p:txBody>
      </p:sp>
      <p:pic>
        <p:nvPicPr>
          <p:cNvPr id="9" name="Picture 8">
            <a:extLst>
              <a:ext uri="{FF2B5EF4-FFF2-40B4-BE49-F238E27FC236}">
                <a16:creationId xmlns:a16="http://schemas.microsoft.com/office/drawing/2014/main" id="{2B319033-4D5F-4084-9AE8-D8E3A4B478D5}"/>
              </a:ext>
            </a:extLst>
          </p:cNvPr>
          <p:cNvPicPr>
            <a:picLocks noChangeAspect="1"/>
          </p:cNvPicPr>
          <p:nvPr userDrawn="1"/>
        </p:nvPicPr>
        <p:blipFill>
          <a:blip r:embed="rId2"/>
          <a:stretch>
            <a:fillRect/>
          </a:stretch>
        </p:blipFill>
        <p:spPr>
          <a:xfrm>
            <a:off x="2667000" y="2174220"/>
            <a:ext cx="3810000" cy="4524372"/>
          </a:xfrm>
          <a:prstGeom prst="rect">
            <a:avLst/>
          </a:prstGeom>
        </p:spPr>
      </p:pic>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11" name="Rectangle 10">
            <a:extLst>
              <a:ext uri="{FF2B5EF4-FFF2-40B4-BE49-F238E27FC236}">
                <a16:creationId xmlns:a16="http://schemas.microsoft.com/office/drawing/2014/main" id="{1E597C66-A580-4396-BC07-B41DA72596C1}"/>
              </a:ext>
            </a:extLst>
          </p:cNvPr>
          <p:cNvSpPr/>
          <p:nvPr userDrawn="1"/>
        </p:nvSpPr>
        <p:spPr>
          <a:xfrm>
            <a:off x="0" y="-15873"/>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457200" y="76200"/>
            <a:ext cx="8534401" cy="1143000"/>
          </a:xfrm>
          <a:solidFill>
            <a:schemeClr val="tx2">
              <a:lumMod val="20000"/>
              <a:lumOff val="80000"/>
            </a:schemeClr>
          </a:solidFill>
        </p:spPr>
        <p:txBody>
          <a:bodyPr/>
          <a:lstStyle>
            <a:lvl1pPr algn="r" rtl="1">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a:noFill/>
        </p:spPr>
        <p:txBody>
          <a:bodyPr/>
          <a:lstStyle>
            <a:lvl1pPr algn="r" rtl="1">
              <a:defRPr/>
            </a:lvl1pPr>
            <a:lvl2pPr algn="r" rtl="1">
              <a:defRPr/>
            </a:lvl2pPr>
            <a:lvl3pPr algn="r" rtl="1">
              <a:defRPr/>
            </a:lvl3pPr>
            <a:lvl4pPr algn="r" rtl="1">
              <a:defRPr/>
            </a:lvl4pPr>
            <a:lvl5pPr algn="r" rtl="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fld id="{5F36C9FC-DA22-1F47-8722-58727A1D436E}" type="slidenum">
              <a:rPr lang="en-US" smtClean="0"/>
              <a:pPr/>
              <a:t>‹#›</a:t>
            </a:fld>
            <a:endParaRPr lang="en-US" dirty="0"/>
          </a:p>
        </p:txBody>
      </p:sp>
      <p:sp>
        <p:nvSpPr>
          <p:cNvPr id="8" name="Footer Placeholder 4"/>
          <p:cNvSpPr>
            <a:spLocks noGrp="1"/>
          </p:cNvSpPr>
          <p:nvPr>
            <p:ph type="ftr" sz="quarter" idx="10"/>
          </p:nvPr>
        </p:nvSpPr>
        <p:spPr/>
        <p:txBody>
          <a:bodyPr/>
          <a:lstStyle>
            <a:lvl1pPr>
              <a:defRPr sz="1200">
                <a:solidFill>
                  <a:schemeClr val="bg1"/>
                </a:solidFill>
              </a:defRPr>
            </a:lvl1pPr>
          </a:lstStyle>
          <a:p>
            <a:r>
              <a:rPr lang="ar-EG" dirty="0"/>
              <a:t>اعداد / دكتور أسامة حسام الدين</a:t>
            </a:r>
            <a:endParaRPr lang="en-US" dirty="0"/>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r" rtl="1">
              <a:defRPr sz="4000" b="1" cap="none">
                <a:solidFill>
                  <a:srgbClr val="002E62"/>
                </a:solidFill>
              </a:defRPr>
            </a:lvl1pPr>
          </a:lstStyle>
          <a:p>
            <a:r>
              <a:rPr lang="en-US" dirty="0"/>
              <a:t>Click to edit Master title style</a:t>
            </a:r>
          </a:p>
        </p:txBody>
      </p:sp>
      <p:sp>
        <p:nvSpPr>
          <p:cNvPr id="3" name="Text Placeholder 2"/>
          <p:cNvSpPr>
            <a:spLocks noGrp="1"/>
          </p:cNvSpPr>
          <p:nvPr>
            <p:ph type="body" idx="1"/>
          </p:nvPr>
        </p:nvSpPr>
        <p:spPr>
          <a:xfrm>
            <a:off x="722313" y="838201"/>
            <a:ext cx="7772400" cy="1500187"/>
          </a:xfrm>
        </p:spPr>
        <p:txBody>
          <a:bodyPr anchor="b"/>
          <a:lstStyle>
            <a:lvl1pPr marL="0" indent="0" algn="r" rtl="1">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304800" y="76200"/>
            <a:ext cx="8686801" cy="1143000"/>
          </a:xfrm>
          <a:prstGeom prst="rect">
            <a:avLst/>
          </a:prstGeom>
          <a:solidFill>
            <a:schemeClr val="bg1">
              <a:lumMod val="85000"/>
            </a:schemeClr>
          </a:solidFill>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fld id="{A855AEC4-77F9-F44E-AF10-D517C4B655CE}" type="slidenum">
              <a:rPr lang="en-US" smtClean="0"/>
              <a:pPr/>
              <a:t>‹#›</a:t>
            </a:fld>
            <a:endParaRPr lang="en-US" dirty="0"/>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r>
              <a:rPr lang="ar-EG" dirty="0"/>
              <a:t>إعداد / دكتور أسامة حسام الدين</a:t>
            </a:r>
            <a:endParaRPr lang="en-US" dirty="0"/>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5365376" y="1573306"/>
            <a:ext cx="3653117" cy="2133600"/>
          </a:xfrm>
        </p:spPr>
        <p:txBody>
          <a:bodyPr anchor="b" anchorCtr="0"/>
          <a:lstStyle>
            <a:lvl1pPr algn="r" rtl="1">
              <a:defRPr/>
            </a:lvl1pPr>
          </a:lstStyle>
          <a:p>
            <a:r>
              <a:rPr lang="en-US" dirty="0"/>
              <a:t>Click to edit Master title style</a:t>
            </a:r>
            <a:endParaRPr dirty="0"/>
          </a:p>
        </p:txBody>
      </p:sp>
      <p:sp>
        <p:nvSpPr>
          <p:cNvPr id="3" name="Subtitle 2"/>
          <p:cNvSpPr>
            <a:spLocks noGrp="1"/>
          </p:cNvSpPr>
          <p:nvPr>
            <p:ph type="subTitle" idx="1"/>
          </p:nvPr>
        </p:nvSpPr>
        <p:spPr>
          <a:xfrm>
            <a:off x="5365376" y="3998259"/>
            <a:ext cx="3653117" cy="883024"/>
          </a:xfrm>
        </p:spPr>
        <p:txBody>
          <a:bodyPr/>
          <a:lstStyle>
            <a:lvl1pPr marL="0" indent="0" algn="r" rtl="1">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p:spPr>
        <p:txBody>
          <a:bodyPr/>
          <a:lstStyle>
            <a:lvl1pPr algn="ctr">
              <a:defRPr/>
            </a:lvl1pPr>
          </a:lstStyle>
          <a:p>
            <a:endParaRPr lang="en-US" dirty="0"/>
          </a:p>
        </p:txBody>
      </p:sp>
      <p:sp>
        <p:nvSpPr>
          <p:cNvPr id="18" name="Picture Placeholder 24"/>
          <p:cNvSpPr>
            <a:spLocks noGrp="1"/>
          </p:cNvSpPr>
          <p:nvPr>
            <p:ph type="pic" sz="quarter" idx="13"/>
          </p:nvPr>
        </p:nvSpPr>
        <p:spPr>
          <a:xfrm>
            <a:off x="241232" y="716992"/>
            <a:ext cx="4906459" cy="4852935"/>
          </a:xfrm>
          <a:prstGeom prst="ellipse">
            <a:avLst/>
          </a:prstGeom>
          <a:effectLst>
            <a:innerShdw blurRad="63500" dist="50800" dir="16200000">
              <a:prstClr val="black">
                <a:alpha val="30000"/>
              </a:prstClr>
            </a:innerShdw>
          </a:effectLst>
        </p:spPr>
        <p:txBody>
          <a:bodyPr>
            <a:normAutofit/>
          </a:bodyPr>
          <a:lstStyle>
            <a:lvl1pPr algn="r">
              <a:buNone/>
              <a:defRPr sz="1800"/>
            </a:lvl1pPr>
          </a:lstStyle>
          <a:p>
            <a:r>
              <a:rPr lang="en-US" dirty="0"/>
              <a:t>Click icon to add picture</a:t>
            </a:r>
            <a:endParaRPr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a:lvl1pPr>
          </a:lstStyle>
          <a:p>
            <a:r>
              <a:rPr lang="en-US"/>
              <a:t>Click to edit Master title style</a:t>
            </a:r>
            <a:endParaRPr/>
          </a:p>
        </p:txBody>
      </p:sp>
      <p:sp>
        <p:nvSpPr>
          <p:cNvPr id="3" name="Date Placeholder 2"/>
          <p:cNvSpPr>
            <a:spLocks noGrp="1"/>
          </p:cNvSpPr>
          <p:nvPr>
            <p:ph type="dt" sz="half" idx="10"/>
          </p:nvPr>
        </p:nvSpPr>
        <p:spPr>
          <a:xfrm>
            <a:off x="6571129" y="6356350"/>
            <a:ext cx="2133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
        <p:nvSpPr>
          <p:cNvPr id="4" name="Footer Placeholder 3"/>
          <p:cNvSpPr>
            <a:spLocks noGrp="1"/>
          </p:cNvSpPr>
          <p:nvPr>
            <p:ph type="ftr" sz="quarter" idx="11"/>
          </p:nvPr>
        </p:nvSpPr>
        <p:spPr/>
        <p:txBody>
          <a:bodyPr/>
          <a:lstStyle/>
          <a:p>
            <a:r>
              <a:rPr lang="ar-EG" dirty="0"/>
              <a:t>أعداد / دكتور أسامة حسام الدين</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fld id="{A855AEC4-77F9-F44E-AF10-D517C4B655C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3" r:id="rId5"/>
    <p:sldLayoutId id="2147483695" r:id="rId6"/>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28600" y="685801"/>
            <a:ext cx="8915400" cy="1470025"/>
          </a:xfrm>
        </p:spPr>
        <p:txBody>
          <a:bodyPr/>
          <a:lstStyle/>
          <a:p>
            <a:pPr algn="r" rtl="1"/>
            <a:r>
              <a:rPr lang="ar-EG" dirty="0"/>
              <a:t>أمن الحاسبات والمعلومات </a:t>
            </a:r>
            <a:br>
              <a:rPr lang="ar-EG" dirty="0"/>
            </a:br>
            <a:r>
              <a:rPr lang="ar-EG" dirty="0"/>
              <a:t>الفصل </a:t>
            </a:r>
            <a:r>
              <a:rPr lang="ar-SA" dirty="0"/>
              <a:t>السابع</a:t>
            </a:r>
            <a:r>
              <a:rPr lang="ar-EG" dirty="0"/>
              <a:t>:</a:t>
            </a:r>
            <a:r>
              <a:rPr lang="ar-SA" dirty="0"/>
              <a:t> </a:t>
            </a:r>
            <a:r>
              <a:rPr lang="ar-SA" b="1" dirty="0"/>
              <a:t>البرمجيات الخبيثة </a:t>
            </a:r>
            <a:r>
              <a:rPr lang="en-US" b="1" dirty="0"/>
              <a:t>Malware</a:t>
            </a:r>
          </a:p>
        </p:txBody>
      </p:sp>
      <p:sp>
        <p:nvSpPr>
          <p:cNvPr id="2" name="TextBox 1">
            <a:extLst>
              <a:ext uri="{FF2B5EF4-FFF2-40B4-BE49-F238E27FC236}">
                <a16:creationId xmlns:a16="http://schemas.microsoft.com/office/drawing/2014/main" id="{E470D27A-8DA9-432C-A46D-4D659E365F5F}"/>
              </a:ext>
            </a:extLst>
          </p:cNvPr>
          <p:cNvSpPr txBox="1"/>
          <p:nvPr/>
        </p:nvSpPr>
        <p:spPr>
          <a:xfrm>
            <a:off x="6172200" y="2438400"/>
            <a:ext cx="2971800" cy="1138773"/>
          </a:xfrm>
          <a:prstGeom prst="rect">
            <a:avLst/>
          </a:prstGeom>
          <a:noFill/>
        </p:spPr>
        <p:txBody>
          <a:bodyPr wrap="square" rtlCol="0">
            <a:spAutoFit/>
          </a:bodyPr>
          <a:lstStyle/>
          <a:p>
            <a:pPr algn="ctr"/>
            <a:r>
              <a:rPr lang="ar-EG" sz="2000" b="1" dirty="0"/>
              <a:t>إعداد الدكتور / أسامة حسام الدين</a:t>
            </a:r>
          </a:p>
          <a:p>
            <a:pPr algn="ctr"/>
            <a:endParaRPr lang="en-US" sz="2000" b="1" dirty="0"/>
          </a:p>
          <a:p>
            <a:pPr algn="ctr"/>
            <a:r>
              <a:rPr lang="ar-EG" sz="1400" b="1" dirty="0"/>
              <a:t>كلية علوم وهندسة الحاسبات </a:t>
            </a:r>
            <a:r>
              <a:rPr lang="ar-EG" sz="1400" b="1" dirty="0" err="1"/>
              <a:t>بينبع</a:t>
            </a:r>
            <a:endParaRPr lang="ar-EG" sz="1400" b="1" dirty="0"/>
          </a:p>
          <a:p>
            <a:pPr algn="ctr"/>
            <a:r>
              <a:rPr lang="ar-EG" sz="1400" b="1" dirty="0"/>
              <a:t>جامعة طيبة</a:t>
            </a:r>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r>
              <a:rPr lang="ar-SA" b="1" dirty="0"/>
              <a:t>مراحل تنفيذ البرنامج الخبيث</a:t>
            </a:r>
            <a:endParaRPr lang="en-US" b="1" dirty="0"/>
          </a:p>
        </p:txBody>
      </p:sp>
      <p:sp>
        <p:nvSpPr>
          <p:cNvPr id="4" name="Content Placeholder 3">
            <a:extLst>
              <a:ext uri="{FF2B5EF4-FFF2-40B4-BE49-F238E27FC236}">
                <a16:creationId xmlns:a16="http://schemas.microsoft.com/office/drawing/2014/main" id="{73B9C669-A221-486C-A70D-DDBABF8365A1}"/>
              </a:ext>
            </a:extLst>
          </p:cNvPr>
          <p:cNvSpPr>
            <a:spLocks noGrp="1"/>
          </p:cNvSpPr>
          <p:nvPr>
            <p:ph idx="1"/>
          </p:nvPr>
        </p:nvSpPr>
        <p:spPr/>
        <p:txBody>
          <a:bodyPr/>
          <a:lstStyle/>
          <a:p>
            <a:pPr marL="0" indent="0" algn="just">
              <a:buNone/>
            </a:pPr>
            <a:r>
              <a:rPr lang="ar-SA" b="1" dirty="0"/>
              <a:t>المرحلة الثالثة: مرحلة تنفيذ الحمولة</a:t>
            </a:r>
          </a:p>
          <a:p>
            <a:pPr algn="just"/>
            <a:r>
              <a:rPr lang="ar-SA" dirty="0"/>
              <a:t>عندما تأتي ساعة الصفر، تقوم البرمجية الخبيثة بتنفيذ الحمولة (مسح القرص الصلب، اظهار رسالة مزعجة، الخ)</a:t>
            </a:r>
          </a:p>
          <a:p>
            <a:pPr algn="just"/>
            <a:r>
              <a:rPr lang="ar-SA" dirty="0"/>
              <a:t>يستطيع الفيروس فعل اي شي او احداث اي خلل اذا تم ارفاقه ببرنامج قابل للتنفيذ, يتم تشغيله سراً عندما يتم تشغيل البرنامج المختص بنظام التشغيل والأجهزة ، ويستفيد من تفاصيلها وضعفها.</a:t>
            </a:r>
            <a:endParaRPr lang="en-US" dirty="0"/>
          </a:p>
        </p:txBody>
      </p:sp>
    </p:spTree>
    <p:extLst>
      <p:ext uri="{BB962C8B-B14F-4D97-AF65-F5344CB8AC3E}">
        <p14:creationId xmlns:p14="http://schemas.microsoft.com/office/powerpoint/2010/main" val="277953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6D44-AC34-4F94-BA50-791731BDE87A}"/>
              </a:ext>
            </a:extLst>
          </p:cNvPr>
          <p:cNvSpPr>
            <a:spLocks noGrp="1"/>
          </p:cNvSpPr>
          <p:nvPr>
            <p:ph type="title"/>
          </p:nvPr>
        </p:nvSpPr>
        <p:spPr/>
        <p:txBody>
          <a:bodyPr/>
          <a:lstStyle/>
          <a:p>
            <a:r>
              <a:rPr lang="ar-SA" b="1" dirty="0"/>
              <a:t>الفيروس </a:t>
            </a:r>
            <a:r>
              <a:rPr lang="en-US" b="1" dirty="0"/>
              <a:t>Virus</a:t>
            </a:r>
          </a:p>
        </p:txBody>
      </p:sp>
      <p:sp>
        <p:nvSpPr>
          <p:cNvPr id="3" name="Content Placeholder 2">
            <a:extLst>
              <a:ext uri="{FF2B5EF4-FFF2-40B4-BE49-F238E27FC236}">
                <a16:creationId xmlns:a16="http://schemas.microsoft.com/office/drawing/2014/main" id="{4FF65C33-9B60-4F72-AD90-207B957ABBA1}"/>
              </a:ext>
            </a:extLst>
          </p:cNvPr>
          <p:cNvSpPr>
            <a:spLocks noGrp="1"/>
          </p:cNvSpPr>
          <p:nvPr>
            <p:ph idx="1"/>
          </p:nvPr>
        </p:nvSpPr>
        <p:spPr>
          <a:xfrm>
            <a:off x="252846" y="1336747"/>
            <a:ext cx="8724900" cy="4830763"/>
          </a:xfrm>
        </p:spPr>
        <p:txBody>
          <a:bodyPr/>
          <a:lstStyle/>
          <a:p>
            <a:pPr marL="0" indent="0">
              <a:buNone/>
            </a:pPr>
            <a:r>
              <a:rPr lang="ar-EG" sz="2800" b="1" dirty="0">
                <a:solidFill>
                  <a:schemeClr val="accent4">
                    <a:lumMod val="50000"/>
                  </a:schemeClr>
                </a:solidFill>
              </a:rPr>
              <a:t>مكونات الفيروس</a:t>
            </a:r>
            <a:endParaRPr lang="en-US" sz="2800" b="1" dirty="0">
              <a:solidFill>
                <a:schemeClr val="accent4">
                  <a:lumMod val="50000"/>
                </a:schemeClr>
              </a:solidFill>
            </a:endParaRPr>
          </a:p>
          <a:p>
            <a:pPr marL="0" indent="0">
              <a:buNone/>
            </a:pPr>
            <a:r>
              <a:rPr lang="ar-SA" sz="2800" dirty="0"/>
              <a:t>المكونات التالية أساسية في أي فيروس:</a:t>
            </a:r>
          </a:p>
          <a:p>
            <a:r>
              <a:rPr lang="ar-SA" sz="2800" b="1" dirty="0"/>
              <a:t>آلية العدوى:  </a:t>
            </a:r>
            <a:r>
              <a:rPr lang="ar-SA" sz="2800" dirty="0"/>
              <a:t>وهي الطريقة التي ينتشر بها الفيروس عن طريق تكرار نفسه. يشار إليها ايضا بآلية نقل العدى. </a:t>
            </a:r>
          </a:p>
          <a:p>
            <a:pPr marL="0" indent="0">
              <a:buNone/>
            </a:pPr>
            <a:endParaRPr lang="ar-SA" sz="2800" dirty="0"/>
          </a:p>
          <a:p>
            <a:r>
              <a:rPr lang="ar-EG" sz="2800" b="1" dirty="0"/>
              <a:t>ضاغط</a:t>
            </a:r>
            <a:r>
              <a:rPr lang="ar-SA" sz="2800" b="1" dirty="0"/>
              <a:t> الزناد (</a:t>
            </a:r>
            <a:r>
              <a:rPr lang="en-US" sz="2800" b="1" dirty="0"/>
              <a:t>Trigger</a:t>
            </a:r>
            <a:r>
              <a:rPr lang="ar-SA" sz="2800" b="1" dirty="0"/>
              <a:t>) </a:t>
            </a:r>
            <a:r>
              <a:rPr lang="ar-SA" sz="2800" dirty="0"/>
              <a:t>: وتفسر على انها الحدث أو الحالة التي تقوم بتحديد متى سيتم التنشيط والتي تعرف أحيانًا باسم القنبلة المنطقية.</a:t>
            </a:r>
          </a:p>
          <a:p>
            <a:pPr marL="0" indent="0">
              <a:buNone/>
            </a:pPr>
            <a:endParaRPr lang="ar-SA" sz="2800" dirty="0"/>
          </a:p>
          <a:p>
            <a:r>
              <a:rPr lang="ar-SA" sz="2800" b="1" dirty="0"/>
              <a:t>الحمولة:  </a:t>
            </a:r>
            <a:r>
              <a:rPr lang="ar-SA" sz="2800" dirty="0"/>
              <a:t>ويعرف بما يفعله الفيروس ، إلى جانب الانتشار. قد ينحصر عملها على انها ضرر أو نشاط حميد ولكن يمكن ملاحظته.</a:t>
            </a:r>
          </a:p>
          <a:p>
            <a:pPr marL="0" indent="0">
              <a:buNone/>
            </a:pPr>
            <a:endParaRPr lang="en-US" sz="2800" dirty="0"/>
          </a:p>
        </p:txBody>
      </p:sp>
      <p:sp>
        <p:nvSpPr>
          <p:cNvPr id="4" name="Slide Number Placeholder 3">
            <a:extLst>
              <a:ext uri="{FF2B5EF4-FFF2-40B4-BE49-F238E27FC236}">
                <a16:creationId xmlns:a16="http://schemas.microsoft.com/office/drawing/2014/main" id="{5EE02131-0A7C-4A18-8FAF-E066101F4ADF}"/>
              </a:ext>
            </a:extLst>
          </p:cNvPr>
          <p:cNvSpPr>
            <a:spLocks noGrp="1"/>
          </p:cNvSpPr>
          <p:nvPr>
            <p:ph type="sldNum" sz="quarter" idx="11"/>
          </p:nvPr>
        </p:nvSpPr>
        <p:spPr/>
        <p:txBody>
          <a:bodyPr/>
          <a:lstStyle/>
          <a:p>
            <a:fld id="{5F36C9FC-DA22-1F47-8722-58727A1D436E}" type="slidenum">
              <a:rPr lang="en-US" smtClean="0"/>
              <a:pPr/>
              <a:t>11</a:t>
            </a:fld>
            <a:endParaRPr lang="en-US" dirty="0"/>
          </a:p>
        </p:txBody>
      </p:sp>
      <p:pic>
        <p:nvPicPr>
          <p:cNvPr id="6148" name="Picture 4" descr="ÙØªÙØ¬Ø© Ø¨Ø­Ø« Ø§ÙØµÙØ± Ø¹Ù ÙØ³Ø¯Ø³ Ø¹ÙØ§Ø± 9 Ø§ÙÙÙÙØ§Øª">
            <a:extLst>
              <a:ext uri="{FF2B5EF4-FFF2-40B4-BE49-F238E27FC236}">
                <a16:creationId xmlns:a16="http://schemas.microsoft.com/office/drawing/2014/main" id="{4FCC2B6F-11A1-411C-90D1-524C24E4F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46" y="3810000"/>
            <a:ext cx="9906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24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6D44-AC34-4F94-BA50-791731BDE87A}"/>
              </a:ext>
            </a:extLst>
          </p:cNvPr>
          <p:cNvSpPr>
            <a:spLocks noGrp="1"/>
          </p:cNvSpPr>
          <p:nvPr>
            <p:ph type="title"/>
          </p:nvPr>
        </p:nvSpPr>
        <p:spPr/>
        <p:txBody>
          <a:bodyPr/>
          <a:lstStyle/>
          <a:p>
            <a:r>
              <a:rPr lang="ar-SA" b="1" dirty="0"/>
              <a:t>الفيروس | </a:t>
            </a:r>
            <a:r>
              <a:rPr lang="ar-SA" sz="3600" b="1" dirty="0"/>
              <a:t>بنية الفيروس</a:t>
            </a:r>
            <a:endParaRPr lang="en-US" b="1" dirty="0"/>
          </a:p>
        </p:txBody>
      </p:sp>
      <p:sp>
        <p:nvSpPr>
          <p:cNvPr id="3" name="Content Placeholder 2">
            <a:extLst>
              <a:ext uri="{FF2B5EF4-FFF2-40B4-BE49-F238E27FC236}">
                <a16:creationId xmlns:a16="http://schemas.microsoft.com/office/drawing/2014/main" id="{4FF65C33-9B60-4F72-AD90-207B957ABBA1}"/>
              </a:ext>
            </a:extLst>
          </p:cNvPr>
          <p:cNvSpPr>
            <a:spLocks noGrp="1"/>
          </p:cNvSpPr>
          <p:nvPr>
            <p:ph idx="1"/>
          </p:nvPr>
        </p:nvSpPr>
        <p:spPr>
          <a:xfrm>
            <a:off x="457199" y="1336747"/>
            <a:ext cx="8534401" cy="4830763"/>
          </a:xfrm>
        </p:spPr>
        <p:txBody>
          <a:bodyPr/>
          <a:lstStyle/>
          <a:p>
            <a:pPr marL="0" indent="0">
              <a:buNone/>
            </a:pPr>
            <a:r>
              <a:rPr lang="ar-SA" sz="2800" dirty="0"/>
              <a:t>الشفرة التالية توضح بنية الفيروس</a:t>
            </a:r>
            <a:endParaRPr lang="en-US" sz="2800" dirty="0"/>
          </a:p>
        </p:txBody>
      </p:sp>
      <p:sp>
        <p:nvSpPr>
          <p:cNvPr id="4" name="Slide Number Placeholder 3">
            <a:extLst>
              <a:ext uri="{FF2B5EF4-FFF2-40B4-BE49-F238E27FC236}">
                <a16:creationId xmlns:a16="http://schemas.microsoft.com/office/drawing/2014/main" id="{5EE02131-0A7C-4A18-8FAF-E066101F4ADF}"/>
              </a:ext>
            </a:extLst>
          </p:cNvPr>
          <p:cNvSpPr>
            <a:spLocks noGrp="1"/>
          </p:cNvSpPr>
          <p:nvPr>
            <p:ph type="sldNum" sz="quarter" idx="11"/>
          </p:nvPr>
        </p:nvSpPr>
        <p:spPr/>
        <p:txBody>
          <a:bodyPr/>
          <a:lstStyle/>
          <a:p>
            <a:fld id="{5F36C9FC-DA22-1F47-8722-58727A1D436E}" type="slidenum">
              <a:rPr lang="en-US" smtClean="0"/>
              <a:pPr/>
              <a:t>12</a:t>
            </a:fld>
            <a:endParaRPr lang="en-US" dirty="0"/>
          </a:p>
        </p:txBody>
      </p:sp>
      <p:pic>
        <p:nvPicPr>
          <p:cNvPr id="5" name="Picture 4">
            <a:extLst>
              <a:ext uri="{FF2B5EF4-FFF2-40B4-BE49-F238E27FC236}">
                <a16:creationId xmlns:a16="http://schemas.microsoft.com/office/drawing/2014/main" id="{344D9002-1559-4AA9-8AD9-C9E6E47140D0}"/>
              </a:ext>
            </a:extLst>
          </p:cNvPr>
          <p:cNvPicPr>
            <a:picLocks noChangeAspect="1"/>
          </p:cNvPicPr>
          <p:nvPr/>
        </p:nvPicPr>
        <p:blipFill>
          <a:blip r:embed="rId2"/>
          <a:stretch>
            <a:fillRect/>
          </a:stretch>
        </p:blipFill>
        <p:spPr>
          <a:xfrm>
            <a:off x="257175" y="1895475"/>
            <a:ext cx="8734425" cy="4429125"/>
          </a:xfrm>
          <a:prstGeom prst="rect">
            <a:avLst/>
          </a:prstGeom>
        </p:spPr>
      </p:pic>
    </p:spTree>
    <p:extLst>
      <p:ext uri="{BB962C8B-B14F-4D97-AF65-F5344CB8AC3E}">
        <p14:creationId xmlns:p14="http://schemas.microsoft.com/office/powerpoint/2010/main" val="222510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6D44-AC34-4F94-BA50-791731BDE87A}"/>
              </a:ext>
            </a:extLst>
          </p:cNvPr>
          <p:cNvSpPr>
            <a:spLocks noGrp="1"/>
          </p:cNvSpPr>
          <p:nvPr>
            <p:ph type="title"/>
          </p:nvPr>
        </p:nvSpPr>
        <p:spPr/>
        <p:txBody>
          <a:bodyPr/>
          <a:lstStyle/>
          <a:p>
            <a:r>
              <a:rPr lang="ar-SA" b="1" dirty="0"/>
              <a:t>الفيروس | </a:t>
            </a:r>
            <a:r>
              <a:rPr lang="ar-SA" sz="3600" b="1" dirty="0"/>
              <a:t>بنية الفيروس</a:t>
            </a:r>
            <a:endParaRPr lang="en-US" b="1" dirty="0"/>
          </a:p>
        </p:txBody>
      </p:sp>
      <p:sp>
        <p:nvSpPr>
          <p:cNvPr id="3" name="Content Placeholder 2">
            <a:extLst>
              <a:ext uri="{FF2B5EF4-FFF2-40B4-BE49-F238E27FC236}">
                <a16:creationId xmlns:a16="http://schemas.microsoft.com/office/drawing/2014/main" id="{4FF65C33-9B60-4F72-AD90-207B957ABBA1}"/>
              </a:ext>
            </a:extLst>
          </p:cNvPr>
          <p:cNvSpPr>
            <a:spLocks noGrp="1"/>
          </p:cNvSpPr>
          <p:nvPr>
            <p:ph idx="1"/>
          </p:nvPr>
        </p:nvSpPr>
        <p:spPr>
          <a:xfrm>
            <a:off x="457199" y="1336747"/>
            <a:ext cx="8534401" cy="4830763"/>
          </a:xfrm>
        </p:spPr>
        <p:txBody>
          <a:bodyPr/>
          <a:lstStyle/>
          <a:p>
            <a:pPr marL="0" indent="0">
              <a:buNone/>
            </a:pPr>
            <a:r>
              <a:rPr lang="ar-EG" sz="2800" dirty="0"/>
              <a:t>شفرة الفيروس تعمل على النحو التالي:</a:t>
            </a:r>
          </a:p>
          <a:p>
            <a:r>
              <a:rPr lang="ar-EG" sz="2800" dirty="0"/>
              <a:t>في آلية العدوى يقوم الفيروس بالبحث عن كل الملفات التي لا تبدأ بالرقم 1234567 إذا وجد واحدا يقوم بلصق الشفرة كلها في بداية الملف. وإذا وجد ملفات تبدأ بالرقم 1234567 سيتجاهلها لأنها مصابة أصلا. </a:t>
            </a:r>
          </a:p>
          <a:p>
            <a:r>
              <a:rPr lang="ar-EG" sz="2800" dirty="0"/>
              <a:t>يظل الفيروس كامنا حتى يتم تفعيل ضاغط الزناد، وحينها يتم تنفيذ الحمولة. </a:t>
            </a:r>
          </a:p>
          <a:p>
            <a:r>
              <a:rPr lang="ar-EG" sz="2800" dirty="0"/>
              <a:t>يمكن معرفة كيف يتم عمل البرنامج بالنظر إلى </a:t>
            </a:r>
            <a:r>
              <a:rPr lang="ar-EG" sz="2800" dirty="0">
                <a:solidFill>
                  <a:schemeClr val="accent2">
                    <a:lumMod val="50000"/>
                  </a:schemeClr>
                </a:solidFill>
              </a:rPr>
              <a:t>البرنامج الرئيسي</a:t>
            </a:r>
            <a:r>
              <a:rPr lang="ar-EG" sz="2800" dirty="0"/>
              <a:t>، حيث ينادي على الوظائف (</a:t>
            </a:r>
            <a:r>
              <a:rPr lang="ar-EG" sz="2800" dirty="0">
                <a:solidFill>
                  <a:schemeClr val="accent2">
                    <a:lumMod val="50000"/>
                  </a:schemeClr>
                </a:solidFill>
              </a:rPr>
              <a:t>آلية العدوى، والزناد، والحمولة</a:t>
            </a:r>
            <a:r>
              <a:rPr lang="ar-EG" sz="2800" dirty="0"/>
              <a:t>)، بشكل عام فإن شفرته تقول، قم بعدوى الملفات حتى تنتهي من كل الملفات، وإذا تم ضغط الزناد قم بتنفيذ الحمولة. </a:t>
            </a:r>
            <a:endParaRPr lang="en-US" sz="2800" dirty="0"/>
          </a:p>
        </p:txBody>
      </p:sp>
      <p:sp>
        <p:nvSpPr>
          <p:cNvPr id="4" name="Slide Number Placeholder 3">
            <a:extLst>
              <a:ext uri="{FF2B5EF4-FFF2-40B4-BE49-F238E27FC236}">
                <a16:creationId xmlns:a16="http://schemas.microsoft.com/office/drawing/2014/main" id="{5EE02131-0A7C-4A18-8FAF-E066101F4ADF}"/>
              </a:ext>
            </a:extLst>
          </p:cNvPr>
          <p:cNvSpPr>
            <a:spLocks noGrp="1"/>
          </p:cNvSpPr>
          <p:nvPr>
            <p:ph type="sldNum" sz="quarter" idx="11"/>
          </p:nvPr>
        </p:nvSpPr>
        <p:spPr/>
        <p:txBody>
          <a:bodyPr/>
          <a:lstStyle/>
          <a:p>
            <a:fld id="{5F36C9FC-DA22-1F47-8722-58727A1D436E}" type="slidenum">
              <a:rPr lang="en-US" smtClean="0"/>
              <a:pPr/>
              <a:t>13</a:t>
            </a:fld>
            <a:endParaRPr lang="en-US" dirty="0"/>
          </a:p>
        </p:txBody>
      </p:sp>
    </p:spTree>
    <p:extLst>
      <p:ext uri="{BB962C8B-B14F-4D97-AF65-F5344CB8AC3E}">
        <p14:creationId xmlns:p14="http://schemas.microsoft.com/office/powerpoint/2010/main" val="51312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a:extLst>
              <a:ext uri="{FF2B5EF4-FFF2-40B4-BE49-F238E27FC236}">
                <a16:creationId xmlns:a16="http://schemas.microsoft.com/office/drawing/2014/main" id="{CEC7C578-31BE-432C-BDE7-B297D7B7FB49}"/>
              </a:ext>
            </a:extLst>
          </p:cNvPr>
          <p:cNvPicPr/>
          <p:nvPr/>
        </p:nvPicPr>
        <p:blipFill rotWithShape="1">
          <a:blip r:embed="rId2" cstate="print">
            <a:extLst>
              <a:ext uri="{28A0092B-C50C-407E-A947-70E740481C1C}">
                <a14:useLocalDpi xmlns:a14="http://schemas.microsoft.com/office/drawing/2010/main" val="0"/>
              </a:ext>
            </a:extLst>
          </a:blip>
          <a:srcRect l="6745" t="14695" r="8596" b="31123"/>
          <a:stretch/>
        </p:blipFill>
        <p:spPr bwMode="auto">
          <a:xfrm>
            <a:off x="1752600" y="2209800"/>
            <a:ext cx="5638800" cy="2209800"/>
          </a:xfrm>
          <a:prstGeom prst="rect">
            <a:avLst/>
          </a:prstGeom>
          <a:solidFill>
            <a:schemeClr val="bg1"/>
          </a:solidFill>
          <a:ln w="9525">
            <a:noFill/>
            <a:miter lim="800000"/>
            <a:headEnd/>
            <a:tailEnd/>
          </a:ln>
        </p:spPr>
      </p:pic>
      <p:sp>
        <p:nvSpPr>
          <p:cNvPr id="2" name="Title 1">
            <a:extLst>
              <a:ext uri="{FF2B5EF4-FFF2-40B4-BE49-F238E27FC236}">
                <a16:creationId xmlns:a16="http://schemas.microsoft.com/office/drawing/2014/main" id="{96B76D44-AC34-4F94-BA50-791731BDE87A}"/>
              </a:ext>
            </a:extLst>
          </p:cNvPr>
          <p:cNvSpPr>
            <a:spLocks noGrp="1"/>
          </p:cNvSpPr>
          <p:nvPr>
            <p:ph type="title"/>
          </p:nvPr>
        </p:nvSpPr>
        <p:spPr/>
        <p:txBody>
          <a:bodyPr/>
          <a:lstStyle/>
          <a:p>
            <a:r>
              <a:rPr lang="ar-SA" b="1" dirty="0"/>
              <a:t>الفيروس | </a:t>
            </a:r>
            <a:r>
              <a:rPr lang="ar-EG" sz="3600" b="1" dirty="0"/>
              <a:t>اكتشاف الفيروس</a:t>
            </a:r>
            <a:endParaRPr lang="en-US" b="1" dirty="0"/>
          </a:p>
        </p:txBody>
      </p:sp>
      <p:sp>
        <p:nvSpPr>
          <p:cNvPr id="3" name="Content Placeholder 2">
            <a:extLst>
              <a:ext uri="{FF2B5EF4-FFF2-40B4-BE49-F238E27FC236}">
                <a16:creationId xmlns:a16="http://schemas.microsoft.com/office/drawing/2014/main" id="{4FF65C33-9B60-4F72-AD90-207B957ABBA1}"/>
              </a:ext>
            </a:extLst>
          </p:cNvPr>
          <p:cNvSpPr>
            <a:spLocks noGrp="1"/>
          </p:cNvSpPr>
          <p:nvPr>
            <p:ph idx="1"/>
          </p:nvPr>
        </p:nvSpPr>
        <p:spPr>
          <a:xfrm>
            <a:off x="407624" y="1219200"/>
            <a:ext cx="8534401" cy="4830763"/>
          </a:xfrm>
        </p:spPr>
        <p:txBody>
          <a:bodyPr/>
          <a:lstStyle/>
          <a:p>
            <a:pPr marL="0" indent="0">
              <a:buNone/>
            </a:pPr>
            <a:r>
              <a:rPr lang="ar-EG" sz="2800" dirty="0"/>
              <a:t>يتم اكتشاف الفيروس مثل الفيروس الذي تم توضيحه بسهولة. لأن إصابة نسخه من الملف التنفيذي تزيد من حجم الملف بشكل واضح للنظام.</a:t>
            </a:r>
          </a:p>
          <a:p>
            <a:pPr marL="0" indent="0">
              <a:buNone/>
            </a:pPr>
            <a:endParaRPr lang="ar-EG" sz="2800" dirty="0"/>
          </a:p>
          <a:p>
            <a:pPr marL="0" indent="0">
              <a:buNone/>
            </a:pPr>
            <a:endParaRPr lang="ar-EG" sz="2800" dirty="0"/>
          </a:p>
          <a:p>
            <a:pPr marL="0" indent="0">
              <a:buNone/>
            </a:pPr>
            <a:endParaRPr lang="ar-EG" sz="2800" dirty="0"/>
          </a:p>
          <a:p>
            <a:pPr marL="0" indent="0">
              <a:buNone/>
            </a:pPr>
            <a:endParaRPr lang="ar-EG" sz="2800" dirty="0"/>
          </a:p>
          <a:p>
            <a:pPr marL="0" indent="0">
              <a:buNone/>
            </a:pPr>
            <a:endParaRPr lang="ar-EG" sz="2000" dirty="0"/>
          </a:p>
          <a:p>
            <a:pPr marL="0" indent="0">
              <a:buNone/>
            </a:pPr>
            <a:r>
              <a:rPr lang="ar-EG" sz="2800" dirty="0"/>
              <a:t> طريقة احباط مثل هذا الهجوم بوسيلة بسيطة للكشف عن فيروس هو ضغط الملف القابل للتنفيذ بحيث تكون كل من الإصدارات المصابة وغير المصابة ذات طول متطابق. </a:t>
            </a:r>
            <a:endParaRPr lang="en-US" sz="2800" dirty="0"/>
          </a:p>
        </p:txBody>
      </p:sp>
      <p:sp>
        <p:nvSpPr>
          <p:cNvPr id="4" name="Slide Number Placeholder 3">
            <a:extLst>
              <a:ext uri="{FF2B5EF4-FFF2-40B4-BE49-F238E27FC236}">
                <a16:creationId xmlns:a16="http://schemas.microsoft.com/office/drawing/2014/main" id="{5EE02131-0A7C-4A18-8FAF-E066101F4ADF}"/>
              </a:ext>
            </a:extLst>
          </p:cNvPr>
          <p:cNvSpPr>
            <a:spLocks noGrp="1"/>
          </p:cNvSpPr>
          <p:nvPr>
            <p:ph type="sldNum" sz="quarter" idx="11"/>
          </p:nvPr>
        </p:nvSpPr>
        <p:spPr/>
        <p:txBody>
          <a:bodyPr/>
          <a:lstStyle/>
          <a:p>
            <a:fld id="{5F36C9FC-DA22-1F47-8722-58727A1D436E}" type="slidenum">
              <a:rPr lang="en-US" smtClean="0"/>
              <a:pPr/>
              <a:t>14</a:t>
            </a:fld>
            <a:endParaRPr lang="en-US" dirty="0"/>
          </a:p>
        </p:txBody>
      </p:sp>
    </p:spTree>
    <p:extLst>
      <p:ext uri="{BB962C8B-B14F-4D97-AF65-F5344CB8AC3E}">
        <p14:creationId xmlns:p14="http://schemas.microsoft.com/office/powerpoint/2010/main" val="307564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6D44-AC34-4F94-BA50-791731BDE87A}"/>
              </a:ext>
            </a:extLst>
          </p:cNvPr>
          <p:cNvSpPr>
            <a:spLocks noGrp="1"/>
          </p:cNvSpPr>
          <p:nvPr>
            <p:ph type="title"/>
          </p:nvPr>
        </p:nvSpPr>
        <p:spPr/>
        <p:txBody>
          <a:bodyPr/>
          <a:lstStyle/>
          <a:p>
            <a:r>
              <a:rPr lang="ar-SA" b="1" dirty="0"/>
              <a:t>الفيروس | </a:t>
            </a:r>
            <a:r>
              <a:rPr lang="ar-EG" sz="3600" b="1" dirty="0"/>
              <a:t>أنواع الفيروسات</a:t>
            </a:r>
            <a:endParaRPr lang="en-US" b="1" dirty="0"/>
          </a:p>
        </p:txBody>
      </p:sp>
      <p:sp>
        <p:nvSpPr>
          <p:cNvPr id="3" name="Content Placeholder 2">
            <a:extLst>
              <a:ext uri="{FF2B5EF4-FFF2-40B4-BE49-F238E27FC236}">
                <a16:creationId xmlns:a16="http://schemas.microsoft.com/office/drawing/2014/main" id="{4FF65C33-9B60-4F72-AD90-207B957ABBA1}"/>
              </a:ext>
            </a:extLst>
          </p:cNvPr>
          <p:cNvSpPr>
            <a:spLocks noGrp="1"/>
          </p:cNvSpPr>
          <p:nvPr>
            <p:ph idx="1"/>
          </p:nvPr>
        </p:nvSpPr>
        <p:spPr>
          <a:xfrm>
            <a:off x="152400" y="1364456"/>
            <a:ext cx="8839201" cy="4830763"/>
          </a:xfrm>
        </p:spPr>
        <p:txBody>
          <a:bodyPr/>
          <a:lstStyle/>
          <a:p>
            <a:pPr marL="0" indent="0" algn="just">
              <a:buNone/>
            </a:pPr>
            <a:r>
              <a:rPr lang="ar-EG" sz="2800" b="1" dirty="0"/>
              <a:t> الفيروس المشفر </a:t>
            </a:r>
            <a:r>
              <a:rPr lang="en-US" sz="2800" b="1" dirty="0"/>
              <a:t>Encrypted virus</a:t>
            </a:r>
            <a:r>
              <a:rPr lang="ar-EG" sz="2800" dirty="0"/>
              <a:t>: النموذج المعياري منه، انه يقوم جزء من الفيروس بإنشاء مفتاح تشفير عشوائي ويقوم بتشفير ما تبقى من الفيروس. </a:t>
            </a:r>
          </a:p>
          <a:p>
            <a:pPr marL="0" indent="0" algn="just">
              <a:buNone/>
            </a:pPr>
            <a:r>
              <a:rPr lang="ar-EG" sz="2800" dirty="0"/>
              <a:t> </a:t>
            </a:r>
            <a:r>
              <a:rPr lang="ar-EG" sz="2800" b="1" dirty="0"/>
              <a:t>الفيروس المتخفي </a:t>
            </a:r>
            <a:r>
              <a:rPr lang="en-US" sz="2800" b="1" dirty="0"/>
              <a:t>Stealth virus</a:t>
            </a:r>
            <a:r>
              <a:rPr lang="ar-EG" sz="2800" dirty="0"/>
              <a:t>: نوع من الفيروسات المصممة لإخفاء نفسها من الكشف ببرنامج مكافحة الفيروسات. يتم إخفاء الفيروس بأكمله.</a:t>
            </a:r>
          </a:p>
          <a:p>
            <a:pPr marL="0" indent="0" algn="just">
              <a:buNone/>
            </a:pPr>
            <a:r>
              <a:rPr lang="ar-EG" sz="2800" b="1" dirty="0"/>
              <a:t>الفيروس المتشكل </a:t>
            </a:r>
            <a:r>
              <a:rPr lang="en-US" sz="2800" b="1" dirty="0"/>
              <a:t>Polymorphic virus</a:t>
            </a:r>
            <a:r>
              <a:rPr lang="ar-EG" sz="2800" dirty="0"/>
              <a:t>: يتغير هذا الفيروس مع كل إصابة ليكون شكله مختلف، ليكون الكشف عن "توقيع" الفيروس مستحيلاً.</a:t>
            </a:r>
          </a:p>
          <a:p>
            <a:pPr marL="0" indent="0" algn="just">
              <a:buNone/>
            </a:pPr>
            <a:r>
              <a:rPr lang="ar-EG" sz="2800" b="1" dirty="0"/>
              <a:t>الفيروس المتحول </a:t>
            </a:r>
            <a:r>
              <a:rPr lang="en-US" sz="2800" b="1" dirty="0"/>
              <a:t>Metamorphic virus</a:t>
            </a:r>
            <a:r>
              <a:rPr lang="ar-EG" sz="2800" dirty="0"/>
              <a:t>:يشبه الفيروس المتشكل في أنه يتغير شكله مع كل عدوى. والفرق هو أن الفيروس المتحول يعيد كتابة نفسه تمامًا عند كل عملية تكرار (يغير شكله ووظيفته بالكامل) ، مما يزيد من صعوبة الكشف. يمكن للفيروسات المتحولة  تغير سلوكها وكذلك مظهرها.</a:t>
            </a:r>
          </a:p>
          <a:p>
            <a:pPr marL="0" indent="0" algn="just">
              <a:buNone/>
            </a:pPr>
            <a:endParaRPr lang="en-US" sz="2800" dirty="0"/>
          </a:p>
        </p:txBody>
      </p:sp>
      <p:sp>
        <p:nvSpPr>
          <p:cNvPr id="4" name="Slide Number Placeholder 3">
            <a:extLst>
              <a:ext uri="{FF2B5EF4-FFF2-40B4-BE49-F238E27FC236}">
                <a16:creationId xmlns:a16="http://schemas.microsoft.com/office/drawing/2014/main" id="{5EE02131-0A7C-4A18-8FAF-E066101F4ADF}"/>
              </a:ext>
            </a:extLst>
          </p:cNvPr>
          <p:cNvSpPr>
            <a:spLocks noGrp="1"/>
          </p:cNvSpPr>
          <p:nvPr>
            <p:ph type="sldNum" sz="quarter" idx="11"/>
          </p:nvPr>
        </p:nvSpPr>
        <p:spPr/>
        <p:txBody>
          <a:bodyPr/>
          <a:lstStyle/>
          <a:p>
            <a:fld id="{5F36C9FC-DA22-1F47-8722-58727A1D436E}" type="slidenum">
              <a:rPr lang="en-US" smtClean="0"/>
              <a:pPr/>
              <a:t>15</a:t>
            </a:fld>
            <a:endParaRPr lang="en-US" dirty="0"/>
          </a:p>
        </p:txBody>
      </p:sp>
    </p:spTree>
    <p:extLst>
      <p:ext uri="{BB962C8B-B14F-4D97-AF65-F5344CB8AC3E}">
        <p14:creationId xmlns:p14="http://schemas.microsoft.com/office/powerpoint/2010/main" val="132303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6D44-AC34-4F94-BA50-791731BDE87A}"/>
              </a:ext>
            </a:extLst>
          </p:cNvPr>
          <p:cNvSpPr>
            <a:spLocks noGrp="1"/>
          </p:cNvSpPr>
          <p:nvPr>
            <p:ph type="title"/>
          </p:nvPr>
        </p:nvSpPr>
        <p:spPr/>
        <p:txBody>
          <a:bodyPr/>
          <a:lstStyle/>
          <a:p>
            <a:r>
              <a:rPr lang="ar-EG" b="1" dirty="0"/>
              <a:t>الديدان </a:t>
            </a:r>
            <a:r>
              <a:rPr lang="en-US" b="1" dirty="0"/>
              <a:t>worms</a:t>
            </a:r>
          </a:p>
        </p:txBody>
      </p:sp>
      <p:sp>
        <p:nvSpPr>
          <p:cNvPr id="3" name="Content Placeholder 2">
            <a:extLst>
              <a:ext uri="{FF2B5EF4-FFF2-40B4-BE49-F238E27FC236}">
                <a16:creationId xmlns:a16="http://schemas.microsoft.com/office/drawing/2014/main" id="{4FF65C33-9B60-4F72-AD90-207B957ABBA1}"/>
              </a:ext>
            </a:extLst>
          </p:cNvPr>
          <p:cNvSpPr>
            <a:spLocks noGrp="1"/>
          </p:cNvSpPr>
          <p:nvPr>
            <p:ph idx="1"/>
          </p:nvPr>
        </p:nvSpPr>
        <p:spPr>
          <a:xfrm>
            <a:off x="457200" y="1272380"/>
            <a:ext cx="8534401" cy="4976020"/>
          </a:xfrm>
        </p:spPr>
        <p:txBody>
          <a:bodyPr/>
          <a:lstStyle/>
          <a:p>
            <a:pPr marL="0" indent="0" algn="just">
              <a:buNone/>
            </a:pPr>
            <a:r>
              <a:rPr lang="ar-EG" sz="2800" b="1" dirty="0"/>
              <a:t> الديدان </a:t>
            </a:r>
            <a:r>
              <a:rPr lang="ar-EG" sz="2800" dirty="0"/>
              <a:t>هو برنامج  يقوم بالبحث بنشاط عن المزيد من الاجزاء للإصابة ، ومن ثم يعمل كل جزء مصاب بمثابة منصة إطلاق آلية للهجمات على الأجهزة الأخرى.</a:t>
            </a:r>
          </a:p>
          <a:p>
            <a:pPr marL="0" indent="0" algn="just">
              <a:buNone/>
            </a:pPr>
            <a:r>
              <a:rPr lang="ar-EG" sz="2800" b="1" u="sng" dirty="0"/>
              <a:t>آلية الانتشار: </a:t>
            </a:r>
            <a:r>
              <a:rPr lang="ar-EG" sz="2800" dirty="0"/>
              <a:t>تقوم الديدان باستغلال نقاط ضعف البرامج أو الخادم للوصول إلى كل نظام جديد. يمكنها الانتشار عبر الشبكات أو الوسائط المشتركة، مثل محركات أقراص </a:t>
            </a:r>
            <a:r>
              <a:rPr lang="en-US" sz="2800" dirty="0"/>
              <a:t>USB </a:t>
            </a:r>
            <a:r>
              <a:rPr lang="ar-EG" sz="2800" dirty="0"/>
              <a:t>أو أقراص سي دي.</a:t>
            </a:r>
            <a:r>
              <a:rPr lang="en-US" sz="2800" dirty="0"/>
              <a:t> </a:t>
            </a:r>
            <a:r>
              <a:rPr lang="ar-EG" sz="2800" dirty="0"/>
              <a:t>من الممكن أن تنتقل في التعليمات البرمجية للماكرو أو البرنامج النصي المضمنة في المستندات المرفقة بالبريد الإلكتروني. </a:t>
            </a:r>
          </a:p>
          <a:p>
            <a:pPr marL="0" indent="0" algn="just">
              <a:buNone/>
            </a:pPr>
            <a:r>
              <a:rPr lang="ar-EG" sz="2800" dirty="0"/>
              <a:t>تتكاثر الدودة اثناء الانتشار !!! </a:t>
            </a:r>
          </a:p>
          <a:p>
            <a:pPr marL="0" indent="0" algn="just">
              <a:buNone/>
            </a:pPr>
            <a:r>
              <a:rPr lang="ar-EG" sz="2800" b="1" u="sng" dirty="0"/>
              <a:t>ساعة الصفر: </a:t>
            </a:r>
            <a:r>
              <a:rPr lang="ar-EG" sz="2800" dirty="0"/>
              <a:t>هو الوقت الذي يتم فيه ضغط الزناد وتفعيل حمولة الدودة قبل اكتشافها من قبل مكافحات الفيروسات أو الجدران النارية. </a:t>
            </a:r>
            <a:endParaRPr lang="en-US" sz="2800" dirty="0"/>
          </a:p>
        </p:txBody>
      </p:sp>
      <p:sp>
        <p:nvSpPr>
          <p:cNvPr id="4" name="Slide Number Placeholder 3">
            <a:extLst>
              <a:ext uri="{FF2B5EF4-FFF2-40B4-BE49-F238E27FC236}">
                <a16:creationId xmlns:a16="http://schemas.microsoft.com/office/drawing/2014/main" id="{5EE02131-0A7C-4A18-8FAF-E066101F4ADF}"/>
              </a:ext>
            </a:extLst>
          </p:cNvPr>
          <p:cNvSpPr>
            <a:spLocks noGrp="1"/>
          </p:cNvSpPr>
          <p:nvPr>
            <p:ph type="sldNum" sz="quarter" idx="11"/>
          </p:nvPr>
        </p:nvSpPr>
        <p:spPr/>
        <p:txBody>
          <a:bodyPr/>
          <a:lstStyle/>
          <a:p>
            <a:fld id="{5F36C9FC-DA22-1F47-8722-58727A1D436E}" type="slidenum">
              <a:rPr lang="en-US" smtClean="0"/>
              <a:pPr/>
              <a:t>16</a:t>
            </a:fld>
            <a:endParaRPr lang="en-US" dirty="0"/>
          </a:p>
        </p:txBody>
      </p:sp>
    </p:spTree>
    <p:extLst>
      <p:ext uri="{BB962C8B-B14F-4D97-AF65-F5344CB8AC3E}">
        <p14:creationId xmlns:p14="http://schemas.microsoft.com/office/powerpoint/2010/main" val="362202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6D44-AC34-4F94-BA50-791731BDE87A}"/>
              </a:ext>
            </a:extLst>
          </p:cNvPr>
          <p:cNvSpPr>
            <a:spLocks noGrp="1"/>
          </p:cNvSpPr>
          <p:nvPr>
            <p:ph type="title"/>
          </p:nvPr>
        </p:nvSpPr>
        <p:spPr>
          <a:xfrm>
            <a:off x="304800" y="76200"/>
            <a:ext cx="8686801" cy="1143000"/>
          </a:xfrm>
        </p:spPr>
        <p:txBody>
          <a:bodyPr/>
          <a:lstStyle/>
          <a:p>
            <a:r>
              <a:rPr lang="ar-EG" b="1" dirty="0"/>
              <a:t>الديدان | </a:t>
            </a:r>
            <a:r>
              <a:rPr lang="ar-EG" sz="3600" b="1" dirty="0"/>
              <a:t>نموذج التكاثر</a:t>
            </a:r>
            <a:endParaRPr lang="en-US" b="1" dirty="0"/>
          </a:p>
        </p:txBody>
      </p:sp>
      <p:sp>
        <p:nvSpPr>
          <p:cNvPr id="3" name="Content Placeholder 2">
            <a:extLst>
              <a:ext uri="{FF2B5EF4-FFF2-40B4-BE49-F238E27FC236}">
                <a16:creationId xmlns:a16="http://schemas.microsoft.com/office/drawing/2014/main" id="{4FF65C33-9B60-4F72-AD90-207B957ABBA1}"/>
              </a:ext>
            </a:extLst>
          </p:cNvPr>
          <p:cNvSpPr>
            <a:spLocks noGrp="1"/>
          </p:cNvSpPr>
          <p:nvPr>
            <p:ph idx="1"/>
          </p:nvPr>
        </p:nvSpPr>
        <p:spPr>
          <a:xfrm>
            <a:off x="304800" y="1272380"/>
            <a:ext cx="8686801" cy="4976020"/>
          </a:xfrm>
        </p:spPr>
        <p:txBody>
          <a:bodyPr/>
          <a:lstStyle/>
          <a:p>
            <a:pPr marL="0" indent="0" algn="just">
              <a:buNone/>
            </a:pPr>
            <a:r>
              <a:rPr lang="ar-EG" sz="2800" b="1" dirty="0"/>
              <a:t> </a:t>
            </a:r>
            <a:r>
              <a:rPr lang="ar-EG" sz="2800" dirty="0"/>
              <a:t>تنتشر الديدان بسرعة جدا وتتكاثر في شكل تضاعفي </a:t>
            </a:r>
            <a:r>
              <a:rPr lang="en-US" sz="2800" dirty="0"/>
              <a:t>exponential</a:t>
            </a:r>
            <a:r>
              <a:rPr lang="ar-EG" sz="2800" dirty="0"/>
              <a:t>   </a:t>
            </a:r>
            <a:endParaRPr lang="en-US" sz="2800" dirty="0"/>
          </a:p>
        </p:txBody>
      </p:sp>
      <p:sp>
        <p:nvSpPr>
          <p:cNvPr id="4" name="Slide Number Placeholder 3">
            <a:extLst>
              <a:ext uri="{FF2B5EF4-FFF2-40B4-BE49-F238E27FC236}">
                <a16:creationId xmlns:a16="http://schemas.microsoft.com/office/drawing/2014/main" id="{5EE02131-0A7C-4A18-8FAF-E066101F4ADF}"/>
              </a:ext>
            </a:extLst>
          </p:cNvPr>
          <p:cNvSpPr>
            <a:spLocks noGrp="1"/>
          </p:cNvSpPr>
          <p:nvPr>
            <p:ph type="sldNum" sz="quarter" idx="11"/>
          </p:nvPr>
        </p:nvSpPr>
        <p:spPr/>
        <p:txBody>
          <a:bodyPr/>
          <a:lstStyle/>
          <a:p>
            <a:fld id="{5F36C9FC-DA22-1F47-8722-58727A1D436E}" type="slidenum">
              <a:rPr lang="en-US" smtClean="0"/>
              <a:pPr/>
              <a:t>17</a:t>
            </a:fld>
            <a:endParaRPr lang="en-US" dirty="0"/>
          </a:p>
        </p:txBody>
      </p:sp>
      <p:pic>
        <p:nvPicPr>
          <p:cNvPr id="5" name="Picture 4">
            <a:extLst>
              <a:ext uri="{FF2B5EF4-FFF2-40B4-BE49-F238E27FC236}">
                <a16:creationId xmlns:a16="http://schemas.microsoft.com/office/drawing/2014/main" id="{9C65CC8F-F91B-49AF-93EC-52A9023D86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62200"/>
            <a:ext cx="3912824" cy="3352800"/>
          </a:xfrm>
          <a:prstGeom prst="rect">
            <a:avLst/>
          </a:prstGeom>
          <a:noFill/>
          <a:ln>
            <a:solidFill>
              <a:schemeClr val="tx1"/>
            </a:solidFill>
          </a:ln>
        </p:spPr>
      </p:pic>
      <p:pic>
        <p:nvPicPr>
          <p:cNvPr id="6" name="Picture 5">
            <a:extLst>
              <a:ext uri="{FF2B5EF4-FFF2-40B4-BE49-F238E27FC236}">
                <a16:creationId xmlns:a16="http://schemas.microsoft.com/office/drawing/2014/main" id="{E77ACCC9-A063-4915-9482-17490E9A7942}"/>
              </a:ext>
            </a:extLst>
          </p:cNvPr>
          <p:cNvPicPr>
            <a:picLocks noChangeAspect="1"/>
          </p:cNvPicPr>
          <p:nvPr/>
        </p:nvPicPr>
        <p:blipFill>
          <a:blip r:embed="rId3"/>
          <a:stretch>
            <a:fillRect/>
          </a:stretch>
        </p:blipFill>
        <p:spPr>
          <a:xfrm>
            <a:off x="533400" y="1833562"/>
            <a:ext cx="4114800" cy="4461029"/>
          </a:xfrm>
          <a:prstGeom prst="rect">
            <a:avLst/>
          </a:prstGeom>
        </p:spPr>
      </p:pic>
    </p:spTree>
    <p:extLst>
      <p:ext uri="{BB962C8B-B14F-4D97-AF65-F5344CB8AC3E}">
        <p14:creationId xmlns:p14="http://schemas.microsoft.com/office/powerpoint/2010/main" val="2059117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ar-EG" altLang="en-US" dirty="0"/>
              <a:t>تمرين عملي – </a:t>
            </a:r>
            <a:r>
              <a:rPr lang="ar-SA" altLang="en-US" sz="4000" dirty="0"/>
              <a:t>إنشاء مستخدمين في ويندوز</a:t>
            </a:r>
            <a:endParaRPr lang="en-US" altLang="en-US" dirty="0"/>
          </a:p>
        </p:txBody>
      </p:sp>
      <p:sp>
        <p:nvSpPr>
          <p:cNvPr id="20483" name="Content Placeholder 3"/>
          <p:cNvSpPr>
            <a:spLocks noGrp="1"/>
          </p:cNvSpPr>
          <p:nvPr>
            <p:ph idx="1"/>
          </p:nvPr>
        </p:nvSpPr>
        <p:spPr/>
        <p:txBody>
          <a:bodyPr/>
          <a:lstStyle/>
          <a:p>
            <a:pPr lvl="1" rtl="0"/>
            <a:r>
              <a:rPr lang="en-US" b="1" dirty="0"/>
              <a:t>Open the User Account Tool</a:t>
            </a:r>
          </a:p>
          <a:p>
            <a:r>
              <a:rPr lang="en-US" b="1" dirty="0"/>
              <a:t>Create an Account</a:t>
            </a:r>
          </a:p>
          <a:p>
            <a:r>
              <a:rPr lang="en-US" b="1" dirty="0"/>
              <a:t>Password Protect the Account</a:t>
            </a:r>
          </a:p>
          <a:p>
            <a:r>
              <a:rPr lang="en-US" b="1" dirty="0"/>
              <a:t>Change the Account Type</a:t>
            </a:r>
          </a:p>
          <a:p>
            <a:r>
              <a:rPr lang="en-US" b="1" dirty="0"/>
              <a:t>Delete the Account</a:t>
            </a:r>
          </a:p>
          <a:p>
            <a:r>
              <a:rPr lang="en-US" altLang="en-US" dirty="0"/>
              <a:t>Show the created account in </a:t>
            </a:r>
            <a:r>
              <a:rPr lang="en-US" altLang="en-US" dirty="0" err="1"/>
              <a:t>MyPC</a:t>
            </a:r>
            <a:r>
              <a:rPr lang="en-US" altLang="en-US" dirty="0"/>
              <a:t>-&gt; Manage</a:t>
            </a:r>
          </a:p>
        </p:txBody>
      </p:sp>
      <p:sp>
        <p:nvSpPr>
          <p:cNvPr id="20485"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chemeClr val="bg2"/>
                </a:solidFill>
                <a:latin typeface="Times New Roman" panose="02020603050405020304" pitchFamily="18" charset="0"/>
              </a:defRPr>
            </a:lvl1pPr>
            <a:lvl2pPr marL="742950" indent="-285750">
              <a:defRPr kumimoji="1" sz="3200">
                <a:solidFill>
                  <a:schemeClr val="bg2"/>
                </a:solidFill>
                <a:latin typeface="Times New Roman" panose="02020603050405020304" pitchFamily="18" charset="0"/>
              </a:defRPr>
            </a:lvl2pPr>
            <a:lvl3pPr marL="1143000" indent="-228600">
              <a:defRPr kumimoji="1" sz="3200">
                <a:solidFill>
                  <a:schemeClr val="bg2"/>
                </a:solidFill>
                <a:latin typeface="Times New Roman" panose="02020603050405020304" pitchFamily="18" charset="0"/>
              </a:defRPr>
            </a:lvl3pPr>
            <a:lvl4pPr marL="1600200" indent="-228600">
              <a:defRPr kumimoji="1" sz="3200">
                <a:solidFill>
                  <a:schemeClr val="bg2"/>
                </a:solidFill>
                <a:latin typeface="Times New Roman" panose="02020603050405020304" pitchFamily="18" charset="0"/>
              </a:defRPr>
            </a:lvl4pPr>
            <a:lvl5pPr marL="2057400" indent="-228600">
              <a:defRPr kumimoji="1" sz="3200">
                <a:solidFill>
                  <a:schemeClr val="bg2"/>
                </a:solidFill>
                <a:latin typeface="Times New Roman" panose="02020603050405020304" pitchFamily="18" charset="0"/>
              </a:defRPr>
            </a:lvl5pPr>
            <a:lvl6pPr marL="25146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6pPr>
            <a:lvl7pPr marL="29718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7pPr>
            <a:lvl8pPr marL="34290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8pPr>
            <a:lvl9pPr marL="3886200" indent="-228600" eaLnBrk="0" fontAlgn="base" hangingPunct="0">
              <a:spcBef>
                <a:spcPct val="20000"/>
              </a:spcBef>
              <a:spcAft>
                <a:spcPct val="0"/>
              </a:spcAft>
              <a:buChar char="•"/>
              <a:defRPr kumimoji="1" sz="3200">
                <a:solidFill>
                  <a:schemeClr val="bg2"/>
                </a:solidFill>
                <a:latin typeface="Times New Roman" panose="02020603050405020304" pitchFamily="18" charset="0"/>
              </a:defRPr>
            </a:lvl9pPr>
          </a:lstStyle>
          <a:p>
            <a:fld id="{81368C40-5D1D-4063-A8A2-5F5578F4D73C}" type="slidenum">
              <a:rPr kumimoji="0" lang="en-US" altLang="en-US" sz="1200">
                <a:solidFill>
                  <a:schemeClr val="bg1"/>
                </a:solidFill>
              </a:rPr>
              <a:pPr/>
              <a:t>18</a:t>
            </a:fld>
            <a:endParaRPr kumimoji="0" lang="en-US" altLang="en-US" sz="1200">
              <a:solidFill>
                <a:schemeClr val="bg1"/>
              </a:solidFill>
            </a:endParaRPr>
          </a:p>
        </p:txBody>
      </p:sp>
      <p:pic>
        <p:nvPicPr>
          <p:cNvPr id="204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7010"/>
            <a:ext cx="838200" cy="92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9582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239000" cy="1143000"/>
          </a:xfrm>
        </p:spPr>
        <p:txBody>
          <a:bodyPr/>
          <a:lstStyle/>
          <a:p>
            <a:pPr algn="ctr" rtl="1"/>
            <a:r>
              <a:rPr lang="ar-EG" sz="7200" dirty="0"/>
              <a:t>الأسئلة </a:t>
            </a:r>
            <a:endParaRPr lang="en-US" sz="7200" dirty="0"/>
          </a:p>
        </p:txBody>
      </p:sp>
      <p:pic>
        <p:nvPicPr>
          <p:cNvPr id="7" name="Picture 6"/>
          <p:cNvPicPr>
            <a:picLocks noChangeAspect="1"/>
          </p:cNvPicPr>
          <p:nvPr/>
        </p:nvPicPr>
        <p:blipFill>
          <a:blip r:embed="rId3"/>
          <a:stretch>
            <a:fillRect/>
          </a:stretch>
        </p:blipFill>
        <p:spPr>
          <a:xfrm>
            <a:off x="7164288" y="16354"/>
            <a:ext cx="1934987" cy="1447800"/>
          </a:xfrm>
          <a:prstGeom prst="rect">
            <a:avLst/>
          </a:prstGeom>
          <a:effectLst>
            <a:softEdge rad="254000"/>
          </a:effectLst>
        </p:spPr>
      </p:pic>
      <p:sp>
        <p:nvSpPr>
          <p:cNvPr id="4" name="Slide Number Placeholder 3"/>
          <p:cNvSpPr>
            <a:spLocks noGrp="1"/>
          </p:cNvSpPr>
          <p:nvPr>
            <p:ph type="sldNum" sz="quarter" idx="11"/>
          </p:nvPr>
        </p:nvSpPr>
        <p:spPr/>
        <p:txBody>
          <a:bodyPr/>
          <a:lstStyle/>
          <a:p>
            <a:fld id="{5F36C9FC-DA22-1F47-8722-58727A1D436E}" type="slidenum">
              <a:rPr lang="en-US" smtClean="0"/>
              <a:pPr/>
              <a:t>19</a:t>
            </a:fld>
            <a:endParaRPr lang="en-US" dirty="0"/>
          </a:p>
        </p:txBody>
      </p:sp>
    </p:spTree>
    <p:extLst>
      <p:ext uri="{BB962C8B-B14F-4D97-AF65-F5344CB8AC3E}">
        <p14:creationId xmlns:p14="http://schemas.microsoft.com/office/powerpoint/2010/main" val="295002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محتوى الفصل </a:t>
            </a:r>
            <a:r>
              <a:rPr lang="ar-SA" b="1" dirty="0"/>
              <a:t>السابع</a:t>
            </a:r>
            <a:r>
              <a:rPr lang="ar-EG" b="1" dirty="0"/>
              <a:t> </a:t>
            </a:r>
            <a:endParaRPr lang="en-US" b="1" dirty="0"/>
          </a:p>
        </p:txBody>
      </p:sp>
      <p:sp>
        <p:nvSpPr>
          <p:cNvPr id="3" name="Content Placeholder 2"/>
          <p:cNvSpPr>
            <a:spLocks noGrp="1"/>
          </p:cNvSpPr>
          <p:nvPr>
            <p:ph idx="1"/>
          </p:nvPr>
        </p:nvSpPr>
        <p:spPr>
          <a:xfrm>
            <a:off x="457200" y="1295401"/>
            <a:ext cx="8229600" cy="4952999"/>
          </a:xfrm>
        </p:spPr>
        <p:txBody>
          <a:bodyPr/>
          <a:lstStyle/>
          <a:p>
            <a:pPr algn="r" rtl="1"/>
            <a:r>
              <a:rPr lang="ar-EG" dirty="0"/>
              <a:t>نقدم في هذا الفصل</a:t>
            </a:r>
            <a:r>
              <a:rPr lang="ar-SA" dirty="0"/>
              <a:t> أنواع البرمجيات الخبيثة وطرق عملها</a:t>
            </a:r>
          </a:p>
          <a:p>
            <a:pPr algn="r" rtl="1"/>
            <a:r>
              <a:rPr lang="ar-SA" dirty="0"/>
              <a:t>نقدم للتركيب الداخلي للفيروس</a:t>
            </a:r>
          </a:p>
          <a:p>
            <a:pPr algn="r" rtl="1"/>
            <a:r>
              <a:rPr lang="ar-SA" dirty="0"/>
              <a:t>نقدم لطرق انتشار الديدان</a:t>
            </a:r>
          </a:p>
          <a:p>
            <a:pPr marL="0" indent="0" algn="r" rtl="1">
              <a:buNone/>
            </a:pPr>
            <a:endParaRPr lang="ar-EG" dirty="0"/>
          </a:p>
          <a:p>
            <a:pPr algn="r" rtl="1"/>
            <a:endParaRPr lang="ar-EG" dirty="0"/>
          </a:p>
          <a:p>
            <a:pPr algn="r" rtl="1"/>
            <a:endParaRPr lang="ar-EG" dirty="0"/>
          </a:p>
          <a:p>
            <a:pPr algn="r" rtl="1"/>
            <a:endParaRPr lang="ar-EG" dirty="0"/>
          </a:p>
          <a:p>
            <a:pPr algn="r" rtl="1"/>
            <a:endParaRPr lang="ar-EG" dirty="0"/>
          </a:p>
          <a:p>
            <a:pPr algn="r" rtl="1"/>
            <a:endParaRPr lang="ar-EG" dirty="0"/>
          </a:p>
        </p:txBody>
      </p:sp>
    </p:spTree>
    <p:extLst>
      <p:ext uri="{BB962C8B-B14F-4D97-AF65-F5344CB8AC3E}">
        <p14:creationId xmlns:p14="http://schemas.microsoft.com/office/powerpoint/2010/main" val="363459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t>تعريف </a:t>
            </a:r>
            <a:r>
              <a:rPr lang="ar-SA" b="1" dirty="0"/>
              <a:t>البرمجيات الخبيثة</a:t>
            </a:r>
            <a:endParaRPr lang="en-US" b="1" dirty="0"/>
          </a:p>
        </p:txBody>
      </p:sp>
      <p:sp>
        <p:nvSpPr>
          <p:cNvPr id="3" name="Content Placeholder 2"/>
          <p:cNvSpPr>
            <a:spLocks noGrp="1"/>
          </p:cNvSpPr>
          <p:nvPr>
            <p:ph idx="1"/>
          </p:nvPr>
        </p:nvSpPr>
        <p:spPr>
          <a:xfrm>
            <a:off x="457200" y="1212273"/>
            <a:ext cx="8534401" cy="2285999"/>
          </a:xfrm>
        </p:spPr>
        <p:txBody>
          <a:bodyPr/>
          <a:lstStyle/>
          <a:p>
            <a:pPr marL="0" lvl="1" indent="0" algn="just">
              <a:spcBef>
                <a:spcPts val="600"/>
              </a:spcBef>
              <a:spcAft>
                <a:spcPts val="600"/>
              </a:spcAft>
              <a:buSzPct val="90000"/>
              <a:buNone/>
            </a:pPr>
            <a:r>
              <a:rPr lang="ar-EG" sz="2400" b="1" u="sng" dirty="0"/>
              <a:t> البرامج الضارة:</a:t>
            </a:r>
          </a:p>
          <a:p>
            <a:pPr marL="0" lvl="1" indent="0" algn="just">
              <a:spcBef>
                <a:spcPts val="600"/>
              </a:spcBef>
              <a:spcAft>
                <a:spcPts val="600"/>
              </a:spcAft>
              <a:buSzPct val="90000"/>
              <a:buNone/>
            </a:pPr>
            <a:r>
              <a:rPr lang="ar-SA" sz="2400" dirty="0"/>
              <a:t>تعر</a:t>
            </a:r>
            <a:r>
              <a:rPr lang="ar-EG" sz="2400" dirty="0"/>
              <a:t>ف البرمجيات الضارة (الخبيثة) على أنها: " برنامج يتم ادخاله </a:t>
            </a:r>
            <a:r>
              <a:rPr lang="ar-SA" sz="2400" dirty="0"/>
              <a:t>إلى</a:t>
            </a:r>
            <a:r>
              <a:rPr lang="ar-EG" sz="2400" dirty="0"/>
              <a:t> النظام ، في الغالب يكون سرا ، الهدف منه </a:t>
            </a:r>
            <a:r>
              <a:rPr lang="ar-SA" sz="2400" dirty="0"/>
              <a:t>ال</a:t>
            </a:r>
            <a:r>
              <a:rPr lang="ar-EG" sz="2400" dirty="0"/>
              <a:t>تخريب او التدخل بسرية أو سلامة أو إتاحة بيانات الشخص المخترق جهازه، أو نظام التشغيل أو موضوع اخر يزعج الشخص المخترق جهازه أو يعطل</a:t>
            </a:r>
            <a:r>
              <a:rPr lang="ar-SA" sz="2400" dirty="0"/>
              <a:t> له</a:t>
            </a:r>
            <a:r>
              <a:rPr lang="ar-EG" sz="2400" dirty="0"/>
              <a:t> اعماله".</a:t>
            </a:r>
            <a:endParaRPr lang="ar-EG" sz="3600" dirty="0"/>
          </a:p>
        </p:txBody>
      </p:sp>
      <p:pic>
        <p:nvPicPr>
          <p:cNvPr id="1026" name="Picture 2" descr="ÙØªÙØ¬Ø© Ø¨Ø­Ø« Ø§ÙØµÙØ± Ø¹Ù âªMalware cartoonâ¬â">
            <a:extLst>
              <a:ext uri="{FF2B5EF4-FFF2-40B4-BE49-F238E27FC236}">
                <a16:creationId xmlns:a16="http://schemas.microsoft.com/office/drawing/2014/main" id="{11662DBA-68B2-4D12-B4F2-D41473814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72245"/>
            <a:ext cx="31242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71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r>
              <a:rPr lang="ar-SA" b="1" dirty="0"/>
              <a:t>أنواع البرمجيات الخبيثة</a:t>
            </a:r>
            <a:endParaRPr lang="en-US" b="1" dirty="0"/>
          </a:p>
        </p:txBody>
      </p:sp>
      <p:graphicFrame>
        <p:nvGraphicFramePr>
          <p:cNvPr id="6" name="Content Placeholder 5">
            <a:extLst>
              <a:ext uri="{FF2B5EF4-FFF2-40B4-BE49-F238E27FC236}">
                <a16:creationId xmlns:a16="http://schemas.microsoft.com/office/drawing/2014/main" id="{0FA80CAE-93AD-47FE-9AAA-61C91C11A309}"/>
              </a:ext>
            </a:extLst>
          </p:cNvPr>
          <p:cNvGraphicFramePr>
            <a:graphicFrameLocks noGrp="1"/>
          </p:cNvGraphicFramePr>
          <p:nvPr>
            <p:ph idx="1"/>
            <p:extLst>
              <p:ext uri="{D42A27DB-BD31-4B8C-83A1-F6EECF244321}">
                <p14:modId xmlns:p14="http://schemas.microsoft.com/office/powerpoint/2010/main" val="394841836"/>
              </p:ext>
            </p:extLst>
          </p:nvPr>
        </p:nvGraphicFramePr>
        <p:xfrm>
          <a:off x="457200" y="1371600"/>
          <a:ext cx="8534401" cy="4637152"/>
        </p:xfrm>
        <a:graphic>
          <a:graphicData uri="http://schemas.openxmlformats.org/drawingml/2006/table">
            <a:tbl>
              <a:tblPr firstRow="1" firstCol="1" bandRow="1"/>
              <a:tblGrid>
                <a:gridCol w="6156635">
                  <a:extLst>
                    <a:ext uri="{9D8B030D-6E8A-4147-A177-3AD203B41FA5}">
                      <a16:colId xmlns:a16="http://schemas.microsoft.com/office/drawing/2014/main" val="3527035547"/>
                    </a:ext>
                  </a:extLst>
                </a:gridCol>
                <a:gridCol w="2377766">
                  <a:extLst>
                    <a:ext uri="{9D8B030D-6E8A-4147-A177-3AD203B41FA5}">
                      <a16:colId xmlns:a16="http://schemas.microsoft.com/office/drawing/2014/main" val="2026914143"/>
                    </a:ext>
                  </a:extLst>
                </a:gridCol>
              </a:tblGrid>
              <a:tr h="1909884">
                <a:tc>
                  <a:txBody>
                    <a:bodyPr/>
                    <a:lstStyle/>
                    <a:p>
                      <a:pPr marL="0" marR="0" algn="r">
                        <a:lnSpc>
                          <a:spcPct val="107000"/>
                        </a:lnSpc>
                        <a:spcBef>
                          <a:spcPts val="0"/>
                        </a:spcBef>
                        <a:spcAft>
                          <a:spcPts val="0"/>
                        </a:spcAft>
                      </a:pPr>
                      <a:r>
                        <a:rPr lang="ar-JO" sz="2400" dirty="0">
                          <a:effectLst/>
                          <a:latin typeface="Calibri" panose="020F0502020204030204" pitchFamily="34" charset="0"/>
                          <a:ea typeface="Calibri" panose="020F0502020204030204" pitchFamily="34" charset="0"/>
                          <a:cs typeface="Arial" panose="020B0604020202020204" pitchFamily="34" charset="0"/>
                        </a:rPr>
                        <a:t>هو التهديد</a:t>
                      </a:r>
                      <a:r>
                        <a:rPr lang="ar-SA" sz="2400" dirty="0">
                          <a:effectLst/>
                          <a:latin typeface="Calibri" panose="020F0502020204030204" pitchFamily="34" charset="0"/>
                          <a:ea typeface="Calibri" panose="020F0502020204030204" pitchFamily="34" charset="0"/>
                          <a:cs typeface="Arial" panose="020B0604020202020204" pitchFamily="34" charset="0"/>
                        </a:rPr>
                        <a:t> الموجه إلى اشخاص الأعمال والسياسة ، يتم عن طريق استخدام مجموعة كبيرة من تقنيات الاقتحام والبرامج الضارة ،  يتم تطبيقيها بشكل فعال وبصورة </a:t>
                      </a:r>
                      <a:r>
                        <a:rPr lang="ar-SA" sz="2400" dirty="0" err="1">
                          <a:effectLst/>
                          <a:latin typeface="Calibri" panose="020F0502020204030204" pitchFamily="34" charset="0"/>
                          <a:ea typeface="Calibri" panose="020F0502020204030204" pitchFamily="34" charset="0"/>
                          <a:cs typeface="Arial" panose="020B0604020202020204" pitchFamily="34" charset="0"/>
                        </a:rPr>
                        <a:t>مستمره</a:t>
                      </a:r>
                      <a:r>
                        <a:rPr lang="ar-SA" sz="2400" dirty="0">
                          <a:effectLst/>
                          <a:latin typeface="Calibri" panose="020F0502020204030204" pitchFamily="34" charset="0"/>
                          <a:ea typeface="Calibri" panose="020F0502020204030204" pitchFamily="34" charset="0"/>
                          <a:cs typeface="Arial" panose="020B0604020202020204" pitchFamily="34" charset="0"/>
                        </a:rPr>
                        <a:t> على أهداف معينة لفترة زمنية معينة وطويلة، بالعادة ما تُنسب إلى المنظمات التي تمتلكها الدولة.</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ar-JO"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التهديد المستمر المتقدم</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0" marR="0" algn="r">
                        <a:lnSpc>
                          <a:spcPct val="107000"/>
                        </a:lnSpc>
                        <a:spcBef>
                          <a:spcPts val="0"/>
                        </a:spcBef>
                        <a:spcAft>
                          <a:spcPts val="0"/>
                        </a:spcAft>
                      </a:pPr>
                      <a:r>
                        <a:rPr lang="en-US" sz="20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(APT) </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3162499"/>
                  </a:ext>
                </a:extLst>
              </a:tr>
              <a:tr h="1138117">
                <a:tc>
                  <a:txBody>
                    <a:bodyPr/>
                    <a:lstStyle/>
                    <a:p>
                      <a:pPr marL="0" marR="0" algn="r">
                        <a:lnSpc>
                          <a:spcPct val="107000"/>
                        </a:lnSpc>
                        <a:spcBef>
                          <a:spcPts val="0"/>
                        </a:spcBef>
                        <a:spcAft>
                          <a:spcPts val="0"/>
                        </a:spcAft>
                      </a:pPr>
                      <a:r>
                        <a:rPr lang="ar-SA" sz="2400">
                          <a:effectLst/>
                          <a:latin typeface="Calibri" panose="020F0502020204030204" pitchFamily="34" charset="0"/>
                          <a:ea typeface="Calibri" panose="020F0502020204030204" pitchFamily="34" charset="0"/>
                          <a:cs typeface="Arial" panose="020B0604020202020204" pitchFamily="34" charset="0"/>
                        </a:rPr>
                        <a:t>الإعلان المدمج بالبرنامج المستخدم. يظهر عن طريق الاعلانات التي تظهر في البرنامج او عند النقر على رابط يحدث اعاده توجيه المتصفح الى موقع تجاري اعلاني.</a:t>
                      </a:r>
                      <a:r>
                        <a:rPr lang="en-US" sz="2400">
                          <a:effectLst/>
                          <a:latin typeface="Arial" panose="020B0604020202020204" pitchFamily="34" charset="0"/>
                          <a:ea typeface="Calibri" panose="020F0502020204030204" pitchFamily="34" charset="0"/>
                          <a:cs typeface="Arial" panose="020B0604020202020204" pitchFamily="34" charset="0"/>
                        </a:rPr>
                        <a:t>.</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ar-SA"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أدوير ( الإعلانات المزعجة)</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410389"/>
                  </a:ext>
                </a:extLst>
              </a:tr>
              <a:tr h="1524000">
                <a:tc>
                  <a:txBody>
                    <a:bodyPr/>
                    <a:lstStyle/>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2400" dirty="0">
                          <a:effectLst/>
                          <a:latin typeface="Calibri" panose="020F0502020204030204" pitchFamily="34" charset="0"/>
                          <a:ea typeface="Calibri" panose="020F0502020204030204" pitchFamily="34" charset="0"/>
                          <a:cs typeface="Arial" panose="020B0604020202020204" pitchFamily="34" charset="0"/>
                        </a:rPr>
                        <a:t>هي آلية تتخطى الحواجز الأمنية؛ وتتمكن من الوصول إلى وظائف في حاسب ما وهو غير مصرح لها أو  تتمكن من الوصول إلى نظام وتخترقه وتنزل برمجية خبيثة به.</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r">
                        <a:lnSpc>
                          <a:spcPct val="107000"/>
                        </a:lnSpc>
                        <a:spcBef>
                          <a:spcPts val="0"/>
                        </a:spcBef>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ar-JO" sz="20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الباب الخلفي </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758190" algn="ctr"/>
                          <a:tab pos="1517015" algn="r"/>
                        </a:tabLst>
                      </a:pPr>
                      <a:r>
                        <a:rPr lang="en-US" sz="2000" b="1" dirty="0">
                          <a:solidFill>
                            <a:srgbClr val="C00000"/>
                          </a:solidFill>
                          <a:effectLst/>
                          <a:latin typeface="Arial" panose="020B0604020202020204" pitchFamily="34" charset="0"/>
                          <a:ea typeface="Calibri" panose="020F0502020204030204" pitchFamily="34" charset="0"/>
                          <a:cs typeface="Arial" panose="020B0604020202020204" pitchFamily="34" charset="0"/>
                        </a:rPr>
                        <a:t>		(Backdoor)</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128180"/>
                  </a:ext>
                </a:extLst>
              </a:tr>
            </a:tbl>
          </a:graphicData>
        </a:graphic>
      </p:graphicFrame>
    </p:spTree>
    <p:extLst>
      <p:ext uri="{BB962C8B-B14F-4D97-AF65-F5344CB8AC3E}">
        <p14:creationId xmlns:p14="http://schemas.microsoft.com/office/powerpoint/2010/main" val="4209999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r>
              <a:rPr lang="ar-SA" b="1" dirty="0"/>
              <a:t>أنواع البرمجيات الخبيثة</a:t>
            </a:r>
            <a:endParaRPr lang="en-US" b="1" dirty="0"/>
          </a:p>
        </p:txBody>
      </p:sp>
      <p:graphicFrame>
        <p:nvGraphicFramePr>
          <p:cNvPr id="5" name="Content Placeholder 4">
            <a:extLst>
              <a:ext uri="{FF2B5EF4-FFF2-40B4-BE49-F238E27FC236}">
                <a16:creationId xmlns:a16="http://schemas.microsoft.com/office/drawing/2014/main" id="{1A7B7D52-8B06-46CD-AFDD-474226B92DAC}"/>
              </a:ext>
            </a:extLst>
          </p:cNvPr>
          <p:cNvGraphicFramePr>
            <a:graphicFrameLocks noGrp="1"/>
          </p:cNvGraphicFramePr>
          <p:nvPr>
            <p:ph idx="1"/>
            <p:extLst>
              <p:ext uri="{D42A27DB-BD31-4B8C-83A1-F6EECF244321}">
                <p14:modId xmlns:p14="http://schemas.microsoft.com/office/powerpoint/2010/main" val="430411480"/>
              </p:ext>
            </p:extLst>
          </p:nvPr>
        </p:nvGraphicFramePr>
        <p:xfrm>
          <a:off x="457200" y="1371601"/>
          <a:ext cx="8534401" cy="5279704"/>
        </p:xfrm>
        <a:graphic>
          <a:graphicData uri="http://schemas.openxmlformats.org/drawingml/2006/table">
            <a:tbl>
              <a:tblPr firstRow="1" firstCol="1" bandRow="1"/>
              <a:tblGrid>
                <a:gridCol w="6156635">
                  <a:extLst>
                    <a:ext uri="{9D8B030D-6E8A-4147-A177-3AD203B41FA5}">
                      <a16:colId xmlns:a16="http://schemas.microsoft.com/office/drawing/2014/main" val="3625270903"/>
                    </a:ext>
                  </a:extLst>
                </a:gridCol>
                <a:gridCol w="2377766">
                  <a:extLst>
                    <a:ext uri="{9D8B030D-6E8A-4147-A177-3AD203B41FA5}">
                      <a16:colId xmlns:a16="http://schemas.microsoft.com/office/drawing/2014/main" val="2884010410"/>
                    </a:ext>
                  </a:extLst>
                </a:gridCol>
              </a:tblGrid>
              <a:tr h="1565434">
                <a:tc>
                  <a:txBody>
                    <a:bodyPr/>
                    <a:lstStyle/>
                    <a:p>
                      <a:pPr marL="0" marR="0" algn="r" rtl="1">
                        <a:lnSpc>
                          <a:spcPct val="107000"/>
                        </a:lnSpc>
                        <a:spcBef>
                          <a:spcPts val="0"/>
                        </a:spcBef>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Arial" panose="020B0604020202020204" pitchFamily="34" charset="0"/>
                        </a:rPr>
                        <a:t>يحدث هذه الهجوم من اجل توليد اعداد كبيرة من البيانات لإيصالها لنظام او انظمه الحاسوب المتصلة مع الشبكة ، ومن ثم قطع الخدمة عن المستخدمين الأبرياء، تسمى هذه الهجمة بهجمة قطع الخدمة (</a:t>
                      </a:r>
                      <a:r>
                        <a:rPr lang="en-US" sz="2400" dirty="0">
                          <a:effectLst/>
                          <a:latin typeface="Arial" panose="020B0604020202020204" pitchFamily="34" charset="0"/>
                          <a:ea typeface="Calibri" panose="020F0502020204030204" pitchFamily="34" charset="0"/>
                          <a:cs typeface="Arial" panose="020B0604020202020204" pitchFamily="34" charset="0"/>
                        </a:rPr>
                        <a:t>DoS</a:t>
                      </a:r>
                      <a:r>
                        <a:rPr lang="ar-SA" sz="2400" dirty="0">
                          <a:effectLst/>
                          <a:latin typeface="Calibri" panose="020F0502020204030204" pitchFamily="34" charset="0"/>
                          <a:ea typeface="Calibri" panose="020F0502020204030204" pitchFamily="34" charset="0"/>
                          <a:cs typeface="Arial" panose="020B0604020202020204" pitchFamily="34" charset="0"/>
                        </a:rPr>
                        <a:t>).</a:t>
                      </a:r>
                      <a:r>
                        <a:rPr lang="en-US" sz="1400" dirty="0">
                          <a:effectLst/>
                          <a:latin typeface="Calibri" panose="020F0502020204030204" pitchFamily="34" charset="0"/>
                          <a:cs typeface="Arial" panose="020B0604020202020204" pitchFamily="34" charset="0"/>
                        </a:rPr>
                        <a:t> </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575" marR="64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ar-JO"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هجوم</a:t>
                      </a:r>
                      <a:r>
                        <a:rPr lang="ar-SA"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قطع</a:t>
                      </a:r>
                      <a:r>
                        <a:rPr lang="ar-JO"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الخدمة</a:t>
                      </a:r>
                      <a:r>
                        <a:rPr lang="ar-SA"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DOS</a:t>
                      </a:r>
                      <a:r>
                        <a:rPr lang="ar-SA"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4575" marR="64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900169"/>
                  </a:ext>
                </a:extLst>
              </a:tr>
              <a:tr h="1676052">
                <a:tc>
                  <a:txBody>
                    <a:bodyPr/>
                    <a:lstStyle/>
                    <a:p>
                      <a:pPr marL="0" marR="0" algn="r" rtl="1">
                        <a:lnSpc>
                          <a:spcPct val="107000"/>
                        </a:lnSpc>
                        <a:spcBef>
                          <a:spcPts val="0"/>
                        </a:spcBef>
                        <a:spcAft>
                          <a:spcPts val="0"/>
                        </a:spcAft>
                      </a:pPr>
                      <a:r>
                        <a:rPr lang="ar-SA" sz="2400" dirty="0">
                          <a:effectLst/>
                          <a:latin typeface="Calibri" panose="020F0502020204030204" pitchFamily="34" charset="0"/>
                          <a:ea typeface="Calibri" panose="020F0502020204030204" pitchFamily="34" charset="0"/>
                          <a:cs typeface="Arial" panose="020B0604020202020204" pitchFamily="34" charset="0"/>
                        </a:rPr>
                        <a:t> يكون هجوم هذه النوع باستخدام احدى البرامج (على سبيل المثال ، برنامج محرر النصوص، به ما </a:t>
                      </a:r>
                      <a:r>
                        <a:rPr lang="ar-SA" sz="2400" dirty="0" err="1">
                          <a:effectLst/>
                          <a:latin typeface="Calibri" panose="020F0502020204030204" pitchFamily="34" charset="0"/>
                          <a:ea typeface="Calibri" panose="020F0502020204030204" pitchFamily="34" charset="0"/>
                          <a:cs typeface="Arial" panose="020B0604020202020204" pitchFamily="34" charset="0"/>
                        </a:rPr>
                        <a:t>يمسمى</a:t>
                      </a:r>
                      <a:r>
                        <a:rPr lang="ar-SA" sz="2400" dirty="0">
                          <a:effectLst/>
                          <a:latin typeface="Calibri" panose="020F0502020204030204" pitchFamily="34" charset="0"/>
                          <a:ea typeface="Calibri" panose="020F0502020204030204" pitchFamily="34" charset="0"/>
                          <a:cs typeface="Arial" panose="020B0604020202020204" pitchFamily="34" charset="0"/>
                        </a:rPr>
                        <a:t> ماكرو) وهو عبارة عن كود يستخدم في برنامج محرر النصوص ويمكن استبداله بكود خبيث. </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575" marR="64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ar-SA"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الكود المتجول</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4575" marR="64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23944"/>
                  </a:ext>
                </a:extLst>
              </a:tr>
              <a:tr h="2038218">
                <a:tc>
                  <a:txBody>
                    <a:bodyPr/>
                    <a:lstStyle/>
                    <a:p>
                      <a:pPr marL="0" marR="0" algn="r" rtl="1">
                        <a:lnSpc>
                          <a:spcPct val="107000"/>
                        </a:lnSpc>
                        <a:spcBef>
                          <a:spcPts val="0"/>
                        </a:spcBef>
                        <a:spcAft>
                          <a:spcPts val="0"/>
                        </a:spcAft>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Arial" panose="020B0604020202020204" pitchFamily="34" charset="0"/>
                        </a:rPr>
                        <a:t>هو هجوم يحدث عندما يستطيع الهاكر الوصول إلى نظام تشغيل عن بعد ويخترقه ومن ثم ينزل برمجيات خبيثة على الحاسب المضيف تصل إلى </a:t>
                      </a:r>
                      <a:r>
                        <a:rPr lang="en-US" sz="2400" dirty="0">
                          <a:effectLst/>
                          <a:latin typeface="Calibri" panose="020F0502020204030204" pitchFamily="34" charset="0"/>
                          <a:ea typeface="Calibri" panose="020F0502020204030204" pitchFamily="34" charset="0"/>
                          <a:cs typeface="Arial" panose="020B0604020202020204" pitchFamily="34" charset="0"/>
                        </a:rPr>
                        <a:t>root</a:t>
                      </a:r>
                      <a:r>
                        <a:rPr lang="ar-SA" sz="2400" dirty="0">
                          <a:effectLst/>
                          <a:latin typeface="Calibri" panose="020F0502020204030204" pitchFamily="34" charset="0"/>
                          <a:ea typeface="Calibri" panose="020F0502020204030204" pitchFamily="34" charset="0"/>
                          <a:cs typeface="Arial" panose="020B0604020202020204" pitchFamily="34" charset="0"/>
                        </a:rPr>
                        <a:t> بمعنى تتحكم بشكل كامل بالحاسب من مستوى </a:t>
                      </a:r>
                      <a:r>
                        <a:rPr lang="ar-SA" sz="2400" dirty="0" err="1">
                          <a:effectLst/>
                          <a:latin typeface="Calibri" panose="020F0502020204030204" pitchFamily="34" charset="0"/>
                          <a:ea typeface="Calibri" panose="020F0502020204030204" pitchFamily="34" charset="0"/>
                          <a:cs typeface="Arial" panose="020B0604020202020204" pitchFamily="34" charset="0"/>
                        </a:rPr>
                        <a:t>الكرنل</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kernel</a:t>
                      </a:r>
                      <a:r>
                        <a:rPr lang="ar-SA" sz="2400" dirty="0">
                          <a:effectLst/>
                          <a:latin typeface="Calibri" panose="020F0502020204030204" pitchFamily="34" charset="0"/>
                          <a:ea typeface="Calibri" panose="020F0502020204030204" pitchFamily="34" charset="0"/>
                          <a:cs typeface="Arial" panose="020B0604020202020204" pitchFamily="34" charset="0"/>
                        </a:rPr>
                        <a:t> وتحوله إلى بوت</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575" marR="64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600"/>
                        </a:spcBef>
                        <a:spcAft>
                          <a:spcPts val="600"/>
                        </a:spcAft>
                      </a:pPr>
                      <a:r>
                        <a:rPr lang="ar-SA" sz="2400" b="1" spc="55"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كلمة </a:t>
                      </a:r>
                      <a:r>
                        <a:rPr lang="en-US" sz="2400" b="1" spc="55"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rootkit</a:t>
                      </a:r>
                      <a:r>
                        <a:rPr lang="ar-SA" sz="2400" b="1" spc="55"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 مركبة من كلمتين</a:t>
                      </a:r>
                      <a:r>
                        <a:rPr lang="en-US" sz="2400" b="1"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487680" lvl="0" indent="-342900" algn="l" rtl="1">
                        <a:lnSpc>
                          <a:spcPts val="1920"/>
                        </a:lnSpc>
                        <a:spcBef>
                          <a:spcPts val="0"/>
                        </a:spcBef>
                        <a:spcAft>
                          <a:spcPts val="120"/>
                        </a:spcAft>
                        <a:buFont typeface="+mj-lt"/>
                        <a:buAutoNum type="arabicPeriod"/>
                        <a:tabLst>
                          <a:tab pos="228600" algn="l"/>
                        </a:tabLst>
                      </a:pPr>
                      <a:r>
                        <a:rPr lang="en-US" sz="18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root</a:t>
                      </a:r>
                      <a:r>
                        <a:rPr lang="ar-SA" sz="18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 و تعني جذر</a:t>
                      </a:r>
                      <a:endParaRPr lang="en-US" sz="11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p>
                      <a:pPr marL="342900" marR="487680" lvl="0" indent="-342900" algn="l" rtl="1">
                        <a:lnSpc>
                          <a:spcPts val="1920"/>
                        </a:lnSpc>
                        <a:spcBef>
                          <a:spcPts val="0"/>
                        </a:spcBef>
                        <a:spcAft>
                          <a:spcPts val="120"/>
                        </a:spcAft>
                        <a:buFont typeface="+mj-lt"/>
                        <a:buAutoNum type="arabicPeriod"/>
                        <a:tabLst>
                          <a:tab pos="228600" algn="l"/>
                        </a:tabLst>
                      </a:pPr>
                      <a:r>
                        <a:rPr lang="en-US" sz="18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kit</a:t>
                      </a:r>
                      <a:r>
                        <a:rPr lang="ar-SA" sz="1800" b="1" dirty="0">
                          <a:solidFill>
                            <a:srgbClr val="C00000"/>
                          </a:solidFill>
                          <a:effectLst/>
                          <a:latin typeface="Calibri" panose="020F0502020204030204" pitchFamily="34" charset="0"/>
                          <a:ea typeface="Times New Roman" panose="02020603050405020304" pitchFamily="18" charset="0"/>
                          <a:cs typeface="Arial" panose="020B0604020202020204" pitchFamily="34" charset="0"/>
                        </a:rPr>
                        <a:t> هو ممثل من تجميع عدة أجزاء</a:t>
                      </a:r>
                      <a:endParaRPr lang="en-US" sz="11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4575" marR="64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377240"/>
                  </a:ext>
                </a:extLst>
              </a:tr>
            </a:tbl>
          </a:graphicData>
        </a:graphic>
      </p:graphicFrame>
    </p:spTree>
    <p:extLst>
      <p:ext uri="{BB962C8B-B14F-4D97-AF65-F5344CB8AC3E}">
        <p14:creationId xmlns:p14="http://schemas.microsoft.com/office/powerpoint/2010/main" val="269804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r>
              <a:rPr lang="ar-SA" b="1" dirty="0"/>
              <a:t>أنواع البرمجيات الخبيثة</a:t>
            </a:r>
            <a:endParaRPr lang="en-US" b="1" dirty="0"/>
          </a:p>
        </p:txBody>
      </p:sp>
      <p:graphicFrame>
        <p:nvGraphicFramePr>
          <p:cNvPr id="6" name="Content Placeholder 5">
            <a:extLst>
              <a:ext uri="{FF2B5EF4-FFF2-40B4-BE49-F238E27FC236}">
                <a16:creationId xmlns:a16="http://schemas.microsoft.com/office/drawing/2014/main" id="{58A2DD1D-5D44-4D45-A8B4-CF42B32396B0}"/>
              </a:ext>
            </a:extLst>
          </p:cNvPr>
          <p:cNvGraphicFramePr>
            <a:graphicFrameLocks noGrp="1"/>
          </p:cNvGraphicFramePr>
          <p:nvPr>
            <p:ph idx="1"/>
            <p:extLst>
              <p:ext uri="{D42A27DB-BD31-4B8C-83A1-F6EECF244321}">
                <p14:modId xmlns:p14="http://schemas.microsoft.com/office/powerpoint/2010/main" val="704845803"/>
              </p:ext>
            </p:extLst>
          </p:nvPr>
        </p:nvGraphicFramePr>
        <p:xfrm>
          <a:off x="457199" y="1676400"/>
          <a:ext cx="8534401" cy="3988126"/>
        </p:xfrm>
        <a:graphic>
          <a:graphicData uri="http://schemas.openxmlformats.org/drawingml/2006/table">
            <a:tbl>
              <a:tblPr firstRow="1" firstCol="1" bandRow="1"/>
              <a:tblGrid>
                <a:gridCol w="6156635">
                  <a:extLst>
                    <a:ext uri="{9D8B030D-6E8A-4147-A177-3AD203B41FA5}">
                      <a16:colId xmlns:a16="http://schemas.microsoft.com/office/drawing/2014/main" val="2823069508"/>
                    </a:ext>
                  </a:extLst>
                </a:gridCol>
                <a:gridCol w="2377766">
                  <a:extLst>
                    <a:ext uri="{9D8B030D-6E8A-4147-A177-3AD203B41FA5}">
                      <a16:colId xmlns:a16="http://schemas.microsoft.com/office/drawing/2014/main" val="1864430645"/>
                    </a:ext>
                  </a:extLst>
                </a:gridCol>
              </a:tblGrid>
              <a:tr h="2133600">
                <a:tc>
                  <a:txBody>
                    <a:bodyPr/>
                    <a:lstStyle/>
                    <a:p>
                      <a:pPr marL="0" marR="0" algn="r" rtl="1">
                        <a:lnSpc>
                          <a:spcPct val="107000"/>
                        </a:lnSpc>
                        <a:spcBef>
                          <a:spcPts val="0"/>
                        </a:spcBef>
                        <a:spcAft>
                          <a:spcPts val="0"/>
                        </a:spcAft>
                      </a:pPr>
                      <a:r>
                        <a:rPr lang="ar-SA" sz="2400" dirty="0">
                          <a:effectLst/>
                          <a:latin typeface="Arial" panose="020B0604020202020204" pitchFamily="34" charset="0"/>
                          <a:ea typeface="Calibri" panose="020F0502020204030204" pitchFamily="34" charset="0"/>
                          <a:cs typeface="Arial" panose="020B0604020202020204" pitchFamily="34" charset="0"/>
                        </a:rPr>
                        <a:t> يكون هجومها على شكل برامج تقوم بجمع المعلومات من جهاز كمبيوتر ومن ثم ترسلها إلى نظام آخر عن طريق مراقبة نقرات لوحة المفاتيح وبيانات الشاشة أو حركة مرور الشبكة ؛ أو عن طريق مسح الملفات على النظام للحصول على معلومات حساسة</a:t>
                      </a:r>
                      <a:r>
                        <a:rPr lang="en-US" sz="2400" dirty="0">
                          <a:effectLst/>
                          <a:latin typeface="Arial" panose="020B0604020202020204" pitchFamily="34"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JO"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برامج التجسس</a:t>
                      </a:r>
                      <a:r>
                        <a:rPr lang="ar-SA"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Spyware </a:t>
                      </a:r>
                      <a:endPar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080784"/>
                  </a:ext>
                </a:extLst>
              </a:tr>
              <a:tr h="1854526">
                <a:tc>
                  <a:txBody>
                    <a:bodyPr/>
                    <a:lstStyle/>
                    <a:p>
                      <a:pPr marL="0" marR="0" algn="r" rtl="1">
                        <a:lnSpc>
                          <a:spcPct val="107000"/>
                        </a:lnSpc>
                        <a:spcBef>
                          <a:spcPts val="0"/>
                        </a:spcBef>
                        <a:spcAft>
                          <a:spcPts val="0"/>
                        </a:spcAft>
                      </a:pPr>
                      <a:r>
                        <a:rPr lang="ar-SA" sz="2400" dirty="0">
                          <a:effectLst/>
                          <a:latin typeface="Calibri" panose="020F0502020204030204" pitchFamily="34" charset="0"/>
                          <a:ea typeface="Calibri" panose="020F0502020204030204" pitchFamily="34" charset="0"/>
                          <a:cs typeface="Arial" panose="020B0604020202020204" pitchFamily="34" charset="0"/>
                        </a:rPr>
                        <a:t>هو برنامج حاسوبي يظهر ان له وظيفة مفيدة ، ولكنه سلاح متنكر، ايضا له وظيفة مخفية ويمكن ان تكون ضارة تستطيع تجاوز آليات الأمان ، وأيضا بمقدورها استغلال تراخيص متاحه ومشروعه  باختراق النظام الأمني. </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JO"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حصان طروادة </a:t>
                      </a:r>
                      <a:endPar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308049"/>
                  </a:ext>
                </a:extLst>
              </a:tr>
            </a:tbl>
          </a:graphicData>
        </a:graphic>
      </p:graphicFrame>
    </p:spTree>
    <p:extLst>
      <p:ext uri="{BB962C8B-B14F-4D97-AF65-F5344CB8AC3E}">
        <p14:creationId xmlns:p14="http://schemas.microsoft.com/office/powerpoint/2010/main" val="236563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r>
              <a:rPr lang="ar-SA" b="1" dirty="0"/>
              <a:t>أنواع البرمجيات الخبيثة</a:t>
            </a:r>
            <a:endParaRPr lang="en-US" b="1" dirty="0"/>
          </a:p>
        </p:txBody>
      </p:sp>
      <p:graphicFrame>
        <p:nvGraphicFramePr>
          <p:cNvPr id="5" name="Content Placeholder 4">
            <a:extLst>
              <a:ext uri="{FF2B5EF4-FFF2-40B4-BE49-F238E27FC236}">
                <a16:creationId xmlns:a16="http://schemas.microsoft.com/office/drawing/2014/main" id="{89D5BB39-5CFB-4378-9904-E0FE17CE0A72}"/>
              </a:ext>
            </a:extLst>
          </p:cNvPr>
          <p:cNvGraphicFramePr>
            <a:graphicFrameLocks noGrp="1"/>
          </p:cNvGraphicFramePr>
          <p:nvPr>
            <p:ph idx="1"/>
            <p:extLst>
              <p:ext uri="{D42A27DB-BD31-4B8C-83A1-F6EECF244321}">
                <p14:modId xmlns:p14="http://schemas.microsoft.com/office/powerpoint/2010/main" val="2078110966"/>
              </p:ext>
            </p:extLst>
          </p:nvPr>
        </p:nvGraphicFramePr>
        <p:xfrm>
          <a:off x="457200" y="1371600"/>
          <a:ext cx="8520546" cy="4419599"/>
        </p:xfrm>
        <a:graphic>
          <a:graphicData uri="http://schemas.openxmlformats.org/drawingml/2006/table">
            <a:tbl>
              <a:tblPr firstRow="1" firstCol="1" bandRow="1"/>
              <a:tblGrid>
                <a:gridCol w="6146640">
                  <a:extLst>
                    <a:ext uri="{9D8B030D-6E8A-4147-A177-3AD203B41FA5}">
                      <a16:colId xmlns:a16="http://schemas.microsoft.com/office/drawing/2014/main" val="2545908112"/>
                    </a:ext>
                  </a:extLst>
                </a:gridCol>
                <a:gridCol w="2373906">
                  <a:extLst>
                    <a:ext uri="{9D8B030D-6E8A-4147-A177-3AD203B41FA5}">
                      <a16:colId xmlns:a16="http://schemas.microsoft.com/office/drawing/2014/main" val="4083854444"/>
                    </a:ext>
                  </a:extLst>
                </a:gridCol>
              </a:tblGrid>
              <a:tr h="1772383">
                <a:tc>
                  <a:txBody>
                    <a:bodyPr/>
                    <a:lstStyle/>
                    <a:p>
                      <a:pPr marL="0" marR="0" algn="r" rtl="1">
                        <a:lnSpc>
                          <a:spcPct val="107000"/>
                        </a:lnSpc>
                        <a:spcBef>
                          <a:spcPts val="0"/>
                        </a:spcBef>
                        <a:spcAft>
                          <a:spcPts val="0"/>
                        </a:spcAft>
                      </a:pPr>
                      <a:r>
                        <a:rPr lang="ar-SA" sz="2400" dirty="0">
                          <a:effectLst/>
                          <a:latin typeface="Calibri" panose="020F0502020204030204" pitchFamily="34" charset="0"/>
                          <a:ea typeface="Calibri" panose="020F0502020204030204" pitchFamily="34" charset="0"/>
                          <a:cs typeface="Arial" panose="020B0604020202020204" pitchFamily="34" charset="0"/>
                        </a:rPr>
                        <a:t> هي عبارة عن برامج غير مفيدة تسبب ضرر بمجرد تنفيذها ، عن طريق إجراء نسخ متماثل لنفسها، وهي تحتاج إلى عائل وسيط تنتشر به. على عكس الديدان التي تنتشر بشكل مستقل. بمعنى انها "تركب" ظهر البرامج وتنتقل معها.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JO"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فيروس</a:t>
                      </a:r>
                      <a:r>
                        <a:rPr lang="ar-SA"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Virus</a:t>
                      </a:r>
                      <a:endPar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948686"/>
                  </a:ext>
                </a:extLst>
              </a:tr>
              <a:tr h="1772383">
                <a:tc>
                  <a:txBody>
                    <a:bodyPr/>
                    <a:lstStyle/>
                    <a:p>
                      <a:pPr marL="0" marR="0" algn="r" rtl="1">
                        <a:lnSpc>
                          <a:spcPct val="107000"/>
                        </a:lnSpc>
                        <a:spcBef>
                          <a:spcPts val="0"/>
                        </a:spcBef>
                        <a:spcAft>
                          <a:spcPts val="0"/>
                        </a:spcAft>
                      </a:pPr>
                      <a:r>
                        <a:rPr lang="ar-SA" sz="2400" dirty="0">
                          <a:effectLst/>
                          <a:latin typeface="Calibri" panose="020F0502020204030204" pitchFamily="34" charset="0"/>
                          <a:ea typeface="Calibri" panose="020F0502020204030204" pitchFamily="34" charset="0"/>
                          <a:cs typeface="Arial" panose="020B0604020202020204" pitchFamily="34" charset="0"/>
                        </a:rPr>
                        <a:t> تعرف على انها برنامج حاسوبي من الامكان تفعيله بشكل مستقل او بالإمكان نشر نسخة كاملة لنفسه على انظمه آخرين على الشبكة بالغالب يقوم باستغلال ثغرات البرامج في النظام الذي تم استهدافه.</a:t>
                      </a:r>
                      <a:r>
                        <a:rPr lang="en-US" sz="1600" dirty="0">
                          <a:effectLst/>
                          <a:latin typeface="Calibri" panose="020F0502020204030204" pitchFamily="34" charset="0"/>
                          <a:cs typeface="Arial" panose="020B0604020202020204" pitchFamily="34" charset="0"/>
                        </a:rPr>
                        <a:t> </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JO"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الدودة </a:t>
                      </a:r>
                      <a:r>
                        <a:rPr lang="en-US"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Worm</a:t>
                      </a:r>
                      <a:endPar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394413"/>
                  </a:ext>
                </a:extLst>
              </a:tr>
              <a:tr h="874833">
                <a:tc>
                  <a:txBody>
                    <a:bodyPr/>
                    <a:lstStyle/>
                    <a:p>
                      <a:pPr marL="0" marR="0" algn="r" rtl="1">
                        <a:lnSpc>
                          <a:spcPct val="107000"/>
                        </a:lnSpc>
                        <a:spcBef>
                          <a:spcPts val="0"/>
                        </a:spcBef>
                        <a:spcAft>
                          <a:spcPts val="0"/>
                        </a:spcAft>
                      </a:pPr>
                      <a:r>
                        <a:rPr lang="ar-SA" sz="2400" dirty="0">
                          <a:effectLst/>
                          <a:latin typeface="Calibri" panose="020F0502020204030204" pitchFamily="34" charset="0"/>
                          <a:ea typeface="Calibri" panose="020F0502020204030204" pitchFamily="34" charset="0"/>
                          <a:cs typeface="Arial" panose="020B0604020202020204" pitchFamily="34" charset="0"/>
                        </a:rPr>
                        <a:t> هو عبارة عن برنامج يتم تفعيله على الجهاز المطلوب من اجل شن هجمات على اجهزه اخرى</a:t>
                      </a:r>
                      <a:r>
                        <a:rPr lang="en-US" sz="1600" dirty="0">
                          <a:solidFill>
                            <a:srgbClr val="212121"/>
                          </a:solidFill>
                          <a:effectLst/>
                          <a:latin typeface="inherit"/>
                          <a:cs typeface="Arial" panose="020B0604020202020204" pitchFamily="34" charset="0"/>
                        </a:rPr>
                        <a:t>.</a:t>
                      </a:r>
                      <a:r>
                        <a:rPr lang="en-US" sz="1600" dirty="0">
                          <a:effectLst/>
                          <a:latin typeface="Calibri" panose="020F0502020204030204" pitchFamily="34" charset="0"/>
                          <a:cs typeface="Arial" panose="020B0604020202020204" pitchFamily="34" charset="0"/>
                        </a:rPr>
                        <a:t> </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rtl="1">
                        <a:lnSpc>
                          <a:spcPct val="107000"/>
                        </a:lnSpc>
                        <a:spcBef>
                          <a:spcPts val="0"/>
                        </a:spcBef>
                        <a:spcAft>
                          <a:spcPts val="0"/>
                        </a:spcAft>
                      </a:pPr>
                      <a:r>
                        <a:rPr lang="ar-SA"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البوت</a:t>
                      </a:r>
                      <a:r>
                        <a:rPr lang="en-US" sz="24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 Bot </a:t>
                      </a:r>
                      <a:endParaRPr lang="en-US" sz="16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93852"/>
                  </a:ext>
                </a:extLst>
              </a:tr>
            </a:tbl>
          </a:graphicData>
        </a:graphic>
      </p:graphicFrame>
    </p:spTree>
    <p:extLst>
      <p:ext uri="{BB962C8B-B14F-4D97-AF65-F5344CB8AC3E}">
        <p14:creationId xmlns:p14="http://schemas.microsoft.com/office/powerpoint/2010/main" val="412274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r>
              <a:rPr lang="ar-SA" b="1" dirty="0"/>
              <a:t>مراحل تنفيذ البرنامج الخبيث</a:t>
            </a:r>
            <a:endParaRPr lang="en-US" b="1" dirty="0"/>
          </a:p>
        </p:txBody>
      </p:sp>
      <p:sp>
        <p:nvSpPr>
          <p:cNvPr id="4" name="Content Placeholder 3">
            <a:extLst>
              <a:ext uri="{FF2B5EF4-FFF2-40B4-BE49-F238E27FC236}">
                <a16:creationId xmlns:a16="http://schemas.microsoft.com/office/drawing/2014/main" id="{73B9C669-A221-486C-A70D-DDBABF8365A1}"/>
              </a:ext>
            </a:extLst>
          </p:cNvPr>
          <p:cNvSpPr>
            <a:spLocks noGrp="1"/>
          </p:cNvSpPr>
          <p:nvPr>
            <p:ph idx="1"/>
          </p:nvPr>
        </p:nvSpPr>
        <p:spPr/>
        <p:txBody>
          <a:bodyPr/>
          <a:lstStyle/>
          <a:p>
            <a:pPr marL="0" indent="0" algn="just">
              <a:buNone/>
            </a:pPr>
            <a:r>
              <a:rPr lang="ar-SA" b="1" dirty="0"/>
              <a:t>المرحلة الأولى: مرحلة الانتشار</a:t>
            </a:r>
          </a:p>
          <a:p>
            <a:pPr algn="just"/>
            <a:r>
              <a:rPr lang="ar-SA" dirty="0"/>
              <a:t>تحدث آليه الانتشار عن طريق العدوى بالفيروسات التي تنتشر فيما بعد الى الأنظمة الاخرى. ممكن الانتقال عن طريق الشبكة أو وسائط التخزين. </a:t>
            </a:r>
          </a:p>
          <a:p>
            <a:pPr algn="just"/>
            <a:r>
              <a:rPr lang="ar-SA" dirty="0"/>
              <a:t>او عن طريق استغلال ثغرات البرامج المستهدفة</a:t>
            </a:r>
          </a:p>
          <a:p>
            <a:pPr algn="just"/>
            <a:r>
              <a:rPr lang="ar-SA" dirty="0"/>
              <a:t>أو باستخدام إحدى تقنيات </a:t>
            </a:r>
            <a:r>
              <a:rPr lang="ar-SA" b="1" dirty="0"/>
              <a:t>هجمات الهندسة الاجتماعية </a:t>
            </a:r>
            <a:r>
              <a:rPr lang="ar-SA" dirty="0"/>
              <a:t>التي تتمكن من اقناع المستخدمين بفتح ملف مرفقات البريد الإلكتروني بغرض تثبيت احد انواع الفيروسات مثل حصان طروادة.</a:t>
            </a:r>
            <a:endParaRPr lang="en-US" dirty="0"/>
          </a:p>
        </p:txBody>
      </p:sp>
    </p:spTree>
    <p:extLst>
      <p:ext uri="{BB962C8B-B14F-4D97-AF65-F5344CB8AC3E}">
        <p14:creationId xmlns:p14="http://schemas.microsoft.com/office/powerpoint/2010/main" val="104285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1" cy="1143000"/>
          </a:xfrm>
        </p:spPr>
        <p:txBody>
          <a:bodyPr/>
          <a:lstStyle/>
          <a:p>
            <a:r>
              <a:rPr lang="ar-SA" b="1" dirty="0"/>
              <a:t>مراحل تنفيذ البرنامج الخبيث</a:t>
            </a:r>
            <a:endParaRPr lang="en-US" b="1" dirty="0"/>
          </a:p>
        </p:txBody>
      </p:sp>
      <p:sp>
        <p:nvSpPr>
          <p:cNvPr id="4" name="Content Placeholder 3">
            <a:extLst>
              <a:ext uri="{FF2B5EF4-FFF2-40B4-BE49-F238E27FC236}">
                <a16:creationId xmlns:a16="http://schemas.microsoft.com/office/drawing/2014/main" id="{73B9C669-A221-486C-A70D-DDBABF8365A1}"/>
              </a:ext>
            </a:extLst>
          </p:cNvPr>
          <p:cNvSpPr>
            <a:spLocks noGrp="1"/>
          </p:cNvSpPr>
          <p:nvPr>
            <p:ph idx="1"/>
          </p:nvPr>
        </p:nvSpPr>
        <p:spPr/>
        <p:txBody>
          <a:bodyPr/>
          <a:lstStyle/>
          <a:p>
            <a:pPr marL="0" indent="0" algn="just">
              <a:buNone/>
            </a:pPr>
            <a:r>
              <a:rPr lang="ar-SA" b="1" dirty="0"/>
              <a:t>المرحلة الثانية: مرحلة التربص والكمون</a:t>
            </a:r>
          </a:p>
          <a:p>
            <a:pPr algn="just"/>
            <a:r>
              <a:rPr lang="ar-SA" dirty="0"/>
              <a:t>في هذه المرحلة يصيب الفيروس الملفات ولكن لا يفعل شيء. </a:t>
            </a:r>
          </a:p>
          <a:p>
            <a:pPr algn="just"/>
            <a:r>
              <a:rPr lang="ar-EG" dirty="0"/>
              <a:t>يستمر</a:t>
            </a:r>
            <a:r>
              <a:rPr lang="ar-SA" dirty="0"/>
              <a:t> التربص حتى تأتي ساعة الصفر (وهو الوقت المحدد لتنفيذ الحمولة) والحمولة هو البرمجية الخبيثة التي يحملها الفيروس، كبرمجية التجسس وبرمجية مسح القرص الصلب أو برمجية قطع الخدمة. </a:t>
            </a:r>
          </a:p>
          <a:p>
            <a:pPr algn="just"/>
            <a:r>
              <a:rPr lang="ar-SA" dirty="0"/>
              <a:t>يمكن أن تكون ساعة الصفر (حدث ما) كالنقر على رابط أو فتح ملف ما أو ساعة معينة أو تاريخ معين. </a:t>
            </a:r>
            <a:endParaRPr lang="en-US" dirty="0"/>
          </a:p>
        </p:txBody>
      </p:sp>
    </p:spTree>
    <p:extLst>
      <p:ext uri="{BB962C8B-B14F-4D97-AF65-F5344CB8AC3E}">
        <p14:creationId xmlns:p14="http://schemas.microsoft.com/office/powerpoint/2010/main" val="972635105"/>
      </p:ext>
    </p:extLst>
  </p:cSld>
  <p:clrMapOvr>
    <a:masterClrMapping/>
  </p:clrMapOvr>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22719</TotalTime>
  <Words>1216</Words>
  <Application>Microsoft Office PowerPoint</Application>
  <PresentationFormat>On-screen Show (4:3)</PresentationFormat>
  <Paragraphs>124</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inherit</vt:lpstr>
      <vt:lpstr>Times New Roman</vt:lpstr>
      <vt:lpstr>UNR</vt:lpstr>
      <vt:lpstr>أمن الحاسبات والمعلومات  الفصل السابع: البرمجيات الخبيثة Malware</vt:lpstr>
      <vt:lpstr>محتوى الفصل السابع </vt:lpstr>
      <vt:lpstr>تعريف البرمجيات الخبيثة</vt:lpstr>
      <vt:lpstr>أنواع البرمجيات الخبيثة</vt:lpstr>
      <vt:lpstr>أنواع البرمجيات الخبيثة</vt:lpstr>
      <vt:lpstr>أنواع البرمجيات الخبيثة</vt:lpstr>
      <vt:lpstr>أنواع البرمجيات الخبيثة</vt:lpstr>
      <vt:lpstr>مراحل تنفيذ البرنامج الخبيث</vt:lpstr>
      <vt:lpstr>مراحل تنفيذ البرنامج الخبيث</vt:lpstr>
      <vt:lpstr>مراحل تنفيذ البرنامج الخبيث</vt:lpstr>
      <vt:lpstr>الفيروس Virus</vt:lpstr>
      <vt:lpstr>الفيروس | بنية الفيروس</vt:lpstr>
      <vt:lpstr>الفيروس | بنية الفيروس</vt:lpstr>
      <vt:lpstr>الفيروس | اكتشاف الفيروس</vt:lpstr>
      <vt:lpstr>الفيروس | أنواع الفيروسات</vt:lpstr>
      <vt:lpstr>الديدان worms</vt:lpstr>
      <vt:lpstr>الديدان | نموذج التكاثر</vt:lpstr>
      <vt:lpstr>تمرين عملي – إنشاء مستخدمين في ويندوز</vt:lpstr>
      <vt:lpstr>الأسئلة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Brown;Mehmet Gunes</dc:creator>
  <cp:lastModifiedBy>Osama Mohammed Moustafa Hosam Elde</cp:lastModifiedBy>
  <cp:revision>462</cp:revision>
  <cp:lastPrinted>2019-01-06T17:22:20Z</cp:lastPrinted>
  <dcterms:created xsi:type="dcterms:W3CDTF">2011-10-14T10:21:07Z</dcterms:created>
  <dcterms:modified xsi:type="dcterms:W3CDTF">2019-07-28T01:17:20Z</dcterms:modified>
</cp:coreProperties>
</file>