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43"/>
  </p:notesMasterIdLst>
  <p:handoutMasterIdLst>
    <p:handoutMasterId r:id="rId44"/>
  </p:handoutMasterIdLst>
  <p:sldIdLst>
    <p:sldId id="256" r:id="rId2"/>
    <p:sldId id="261" r:id="rId3"/>
    <p:sldId id="265" r:id="rId4"/>
    <p:sldId id="267" r:id="rId5"/>
    <p:sldId id="257" r:id="rId6"/>
    <p:sldId id="269" r:id="rId7"/>
    <p:sldId id="262" r:id="rId8"/>
    <p:sldId id="271" r:id="rId9"/>
    <p:sldId id="266" r:id="rId10"/>
    <p:sldId id="263" r:id="rId11"/>
    <p:sldId id="272" r:id="rId12"/>
    <p:sldId id="273" r:id="rId13"/>
    <p:sldId id="274" r:id="rId14"/>
    <p:sldId id="264" r:id="rId15"/>
    <p:sldId id="276" r:id="rId16"/>
    <p:sldId id="277" r:id="rId17"/>
    <p:sldId id="278" r:id="rId18"/>
    <p:sldId id="279" r:id="rId19"/>
    <p:sldId id="280" r:id="rId20"/>
    <p:sldId id="304" r:id="rId21"/>
    <p:sldId id="292" r:id="rId22"/>
    <p:sldId id="294" r:id="rId23"/>
    <p:sldId id="293" r:id="rId24"/>
    <p:sldId id="281" r:id="rId25"/>
    <p:sldId id="282" r:id="rId26"/>
    <p:sldId id="297" r:id="rId27"/>
    <p:sldId id="298" r:id="rId28"/>
    <p:sldId id="296" r:id="rId29"/>
    <p:sldId id="283" r:id="rId30"/>
    <p:sldId id="284" r:id="rId31"/>
    <p:sldId id="299" r:id="rId32"/>
    <p:sldId id="285" r:id="rId33"/>
    <p:sldId id="286" r:id="rId34"/>
    <p:sldId id="287" r:id="rId35"/>
    <p:sldId id="300" r:id="rId36"/>
    <p:sldId id="301" r:id="rId37"/>
    <p:sldId id="288" r:id="rId38"/>
    <p:sldId id="259" r:id="rId39"/>
    <p:sldId id="258" r:id="rId40"/>
    <p:sldId id="289" r:id="rId41"/>
    <p:sldId id="30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7E453-868D-4922-AF83-5125671D9B3A}"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pPr rtl="1"/>
          <a:endParaRPr lang="ar-SA"/>
        </a:p>
      </dgm:t>
    </dgm:pt>
    <dgm:pt modelId="{53CA310C-0FFE-40E7-8C88-7929B4B9B1AD}">
      <dgm:prSet phldrT="[Text]" custT="1"/>
      <dgm:spPr/>
      <dgm:t>
        <a:bodyPr/>
        <a:lstStyle/>
        <a:p>
          <a:pPr algn="ctr" rtl="1"/>
          <a:r>
            <a:rPr lang="ar-KW" sz="2000" b="1" dirty="0"/>
            <a:t>ريادة الأعمال</a:t>
          </a:r>
          <a:endParaRPr lang="ar-SA" sz="2000" b="1" dirty="0"/>
        </a:p>
      </dgm:t>
    </dgm:pt>
    <dgm:pt modelId="{05FA8F1E-9277-4F2F-8FA7-B67630B10182}" type="parTrans" cxnId="{D026C713-E67A-49BA-81B8-7FAD66267F4E}">
      <dgm:prSet/>
      <dgm:spPr/>
      <dgm:t>
        <a:bodyPr/>
        <a:lstStyle/>
        <a:p>
          <a:pPr algn="ctr" rtl="1"/>
          <a:endParaRPr lang="ar-SA" b="1"/>
        </a:p>
      </dgm:t>
    </dgm:pt>
    <dgm:pt modelId="{09A98414-3FBD-484A-B99C-A6A4F1EFBC45}" type="sibTrans" cxnId="{D026C713-E67A-49BA-81B8-7FAD66267F4E}">
      <dgm:prSet/>
      <dgm:spPr/>
      <dgm:t>
        <a:bodyPr/>
        <a:lstStyle/>
        <a:p>
          <a:pPr algn="ctr" rtl="1"/>
          <a:endParaRPr lang="ar-SA" b="1"/>
        </a:p>
      </dgm:t>
    </dgm:pt>
    <dgm:pt modelId="{8C6C764F-696C-41A4-82D8-8358D2AA1C36}">
      <dgm:prSet phldrT="[Text]"/>
      <dgm:spPr/>
      <dgm:t>
        <a:bodyPr/>
        <a:lstStyle/>
        <a:p>
          <a:pPr algn="ctr" rtl="1"/>
          <a:r>
            <a:rPr lang="ar-KW" b="1" dirty="0"/>
            <a:t>الأسرة</a:t>
          </a:r>
          <a:endParaRPr lang="ar-SA" b="1" dirty="0"/>
        </a:p>
      </dgm:t>
    </dgm:pt>
    <dgm:pt modelId="{34C44292-AACD-4A5A-BF41-642FF26113D6}" type="parTrans" cxnId="{CBD70EAE-6828-480E-B326-16A726F4F0FD}">
      <dgm:prSet/>
      <dgm:spPr/>
      <dgm:t>
        <a:bodyPr/>
        <a:lstStyle/>
        <a:p>
          <a:pPr algn="ctr" rtl="1"/>
          <a:endParaRPr lang="ar-SA" b="1"/>
        </a:p>
      </dgm:t>
    </dgm:pt>
    <dgm:pt modelId="{CB056641-A352-4E92-AFD6-3A524D2B1134}" type="sibTrans" cxnId="{CBD70EAE-6828-480E-B326-16A726F4F0FD}">
      <dgm:prSet/>
      <dgm:spPr/>
      <dgm:t>
        <a:bodyPr/>
        <a:lstStyle/>
        <a:p>
          <a:pPr algn="ctr" rtl="1"/>
          <a:endParaRPr lang="ar-SA" b="1"/>
        </a:p>
      </dgm:t>
    </dgm:pt>
    <dgm:pt modelId="{9F150C3C-BCA1-4CEB-8AB9-2C836B827E56}">
      <dgm:prSet phldrT="[Text]"/>
      <dgm:spPr/>
      <dgm:t>
        <a:bodyPr/>
        <a:lstStyle/>
        <a:p>
          <a:pPr algn="ctr" rtl="1"/>
          <a:r>
            <a:rPr lang="ar-KW" b="1" dirty="0"/>
            <a:t>حاضنات الأعمال</a:t>
          </a:r>
          <a:endParaRPr lang="ar-SA" b="1" dirty="0"/>
        </a:p>
      </dgm:t>
    </dgm:pt>
    <dgm:pt modelId="{93B96545-5F50-4F60-925F-554CF53EC296}" type="parTrans" cxnId="{948B4FB6-69C2-4141-AFB1-DB4D0898A550}">
      <dgm:prSet/>
      <dgm:spPr/>
      <dgm:t>
        <a:bodyPr/>
        <a:lstStyle/>
        <a:p>
          <a:pPr algn="ctr" rtl="1"/>
          <a:endParaRPr lang="ar-SA" b="1"/>
        </a:p>
      </dgm:t>
    </dgm:pt>
    <dgm:pt modelId="{BFE83F94-B641-48FD-A68D-839D7356F6F5}" type="sibTrans" cxnId="{948B4FB6-69C2-4141-AFB1-DB4D0898A550}">
      <dgm:prSet/>
      <dgm:spPr/>
      <dgm:t>
        <a:bodyPr/>
        <a:lstStyle/>
        <a:p>
          <a:pPr algn="ctr" rtl="1"/>
          <a:endParaRPr lang="ar-SA" b="1"/>
        </a:p>
      </dgm:t>
    </dgm:pt>
    <dgm:pt modelId="{039F03DC-306E-4429-BEAD-C86B93F31A1C}">
      <dgm:prSet phldrT="[Text]"/>
      <dgm:spPr/>
      <dgm:t>
        <a:bodyPr/>
        <a:lstStyle/>
        <a:p>
          <a:pPr algn="ctr" rtl="1"/>
          <a:r>
            <a:rPr lang="ar-KW" b="1" dirty="0"/>
            <a:t>رأس المال الجريء</a:t>
          </a:r>
          <a:endParaRPr lang="ar-SA" b="1" dirty="0"/>
        </a:p>
      </dgm:t>
    </dgm:pt>
    <dgm:pt modelId="{A9251550-5915-4F36-8B82-E9DC3D33EED0}" type="parTrans" cxnId="{327847B7-2086-4FFE-8E46-CA8D0A50278F}">
      <dgm:prSet/>
      <dgm:spPr/>
      <dgm:t>
        <a:bodyPr/>
        <a:lstStyle/>
        <a:p>
          <a:pPr algn="ctr" rtl="1"/>
          <a:endParaRPr lang="ar-SA" b="1"/>
        </a:p>
      </dgm:t>
    </dgm:pt>
    <dgm:pt modelId="{9CFBC817-8822-4B88-B185-854BB9F62166}" type="sibTrans" cxnId="{327847B7-2086-4FFE-8E46-CA8D0A50278F}">
      <dgm:prSet/>
      <dgm:spPr/>
      <dgm:t>
        <a:bodyPr/>
        <a:lstStyle/>
        <a:p>
          <a:pPr algn="ctr" rtl="1"/>
          <a:endParaRPr lang="ar-SA" b="1"/>
        </a:p>
      </dgm:t>
    </dgm:pt>
    <dgm:pt modelId="{A821625D-20DA-4BF6-96EF-A9407BB66573}">
      <dgm:prSet phldrT="[Text]"/>
      <dgm:spPr/>
      <dgm:t>
        <a:bodyPr/>
        <a:lstStyle/>
        <a:p>
          <a:pPr algn="ctr" rtl="1"/>
          <a:r>
            <a:rPr lang="ar-KW" b="1" dirty="0"/>
            <a:t>الجهات الداعمة</a:t>
          </a:r>
          <a:endParaRPr lang="ar-SA" b="1" dirty="0"/>
        </a:p>
      </dgm:t>
    </dgm:pt>
    <dgm:pt modelId="{8D7FDACD-AC65-41C3-BB91-F5C26B5B5833}" type="parTrans" cxnId="{FAB033CF-F96B-43B6-87E2-0A3C4EFF48D0}">
      <dgm:prSet/>
      <dgm:spPr/>
      <dgm:t>
        <a:bodyPr/>
        <a:lstStyle/>
        <a:p>
          <a:pPr algn="ctr" rtl="1"/>
          <a:endParaRPr lang="ar-SA" b="1"/>
        </a:p>
      </dgm:t>
    </dgm:pt>
    <dgm:pt modelId="{81647A0E-604A-421E-8AC2-E6B3549AC460}" type="sibTrans" cxnId="{FAB033CF-F96B-43B6-87E2-0A3C4EFF48D0}">
      <dgm:prSet/>
      <dgm:spPr/>
      <dgm:t>
        <a:bodyPr/>
        <a:lstStyle/>
        <a:p>
          <a:pPr algn="ctr" rtl="1"/>
          <a:endParaRPr lang="ar-SA" b="1"/>
        </a:p>
      </dgm:t>
    </dgm:pt>
    <dgm:pt modelId="{089801EF-6FCB-4101-BFDF-69295F335046}">
      <dgm:prSet/>
      <dgm:spPr/>
      <dgm:t>
        <a:bodyPr/>
        <a:lstStyle/>
        <a:p>
          <a:pPr rtl="1"/>
          <a:r>
            <a:rPr lang="ar-KW" b="1" dirty="0"/>
            <a:t>البحث التطبيقي</a:t>
          </a:r>
          <a:endParaRPr lang="ar-SA" b="1" dirty="0"/>
        </a:p>
      </dgm:t>
    </dgm:pt>
    <dgm:pt modelId="{10BD8E28-0489-47BD-81FF-3A35625F8CF7}" type="parTrans" cxnId="{7E496AF0-0BFA-4B35-86B8-7DFB88AE1858}">
      <dgm:prSet/>
      <dgm:spPr/>
      <dgm:t>
        <a:bodyPr/>
        <a:lstStyle/>
        <a:p>
          <a:pPr rtl="1"/>
          <a:endParaRPr lang="ar-SA" b="1"/>
        </a:p>
      </dgm:t>
    </dgm:pt>
    <dgm:pt modelId="{DB584CE7-667F-4FE2-AE5B-CFF8441DDD71}" type="sibTrans" cxnId="{7E496AF0-0BFA-4B35-86B8-7DFB88AE1858}">
      <dgm:prSet/>
      <dgm:spPr/>
      <dgm:t>
        <a:bodyPr/>
        <a:lstStyle/>
        <a:p>
          <a:pPr rtl="1"/>
          <a:endParaRPr lang="ar-SA" b="1"/>
        </a:p>
      </dgm:t>
    </dgm:pt>
    <dgm:pt modelId="{4E934ADC-6083-4DAD-A29C-75A60BCD2074}" type="pres">
      <dgm:prSet presAssocID="{7517E453-868D-4922-AF83-5125671D9B3A}" presName="Name0" presStyleCnt="0">
        <dgm:presLayoutVars>
          <dgm:chMax val="1"/>
          <dgm:dir/>
          <dgm:animLvl val="ctr"/>
          <dgm:resizeHandles val="exact"/>
        </dgm:presLayoutVars>
      </dgm:prSet>
      <dgm:spPr/>
    </dgm:pt>
    <dgm:pt modelId="{F3638E38-A803-4D5C-B29B-F4D41B21DF80}" type="pres">
      <dgm:prSet presAssocID="{53CA310C-0FFE-40E7-8C88-7929B4B9B1AD}" presName="centerShape" presStyleLbl="node0" presStyleIdx="0" presStyleCnt="1"/>
      <dgm:spPr/>
    </dgm:pt>
    <dgm:pt modelId="{BCD37630-DFC5-4905-917D-2A182D4D4CBC}" type="pres">
      <dgm:prSet presAssocID="{089801EF-6FCB-4101-BFDF-69295F335046}" presName="node" presStyleLbl="node1" presStyleIdx="0" presStyleCnt="5">
        <dgm:presLayoutVars>
          <dgm:bulletEnabled val="1"/>
        </dgm:presLayoutVars>
      </dgm:prSet>
      <dgm:spPr/>
    </dgm:pt>
    <dgm:pt modelId="{05D0BCF9-38A7-450D-B276-8D1FEBC9A173}" type="pres">
      <dgm:prSet presAssocID="{089801EF-6FCB-4101-BFDF-69295F335046}" presName="dummy" presStyleCnt="0"/>
      <dgm:spPr/>
    </dgm:pt>
    <dgm:pt modelId="{470B56CB-BE07-4192-A1F6-36EE593AE6C5}" type="pres">
      <dgm:prSet presAssocID="{DB584CE7-667F-4FE2-AE5B-CFF8441DDD71}" presName="sibTrans" presStyleLbl="sibTrans2D1" presStyleIdx="0" presStyleCnt="5"/>
      <dgm:spPr/>
    </dgm:pt>
    <dgm:pt modelId="{58DD9C5D-FE2A-4BFF-BD62-6CB8B1DC1185}" type="pres">
      <dgm:prSet presAssocID="{8C6C764F-696C-41A4-82D8-8358D2AA1C36}" presName="node" presStyleLbl="node1" presStyleIdx="1" presStyleCnt="5">
        <dgm:presLayoutVars>
          <dgm:bulletEnabled val="1"/>
        </dgm:presLayoutVars>
      </dgm:prSet>
      <dgm:spPr/>
    </dgm:pt>
    <dgm:pt modelId="{77F58133-6F65-4180-97A1-F2F4D5E06ED9}" type="pres">
      <dgm:prSet presAssocID="{8C6C764F-696C-41A4-82D8-8358D2AA1C36}" presName="dummy" presStyleCnt="0"/>
      <dgm:spPr/>
    </dgm:pt>
    <dgm:pt modelId="{7F57E644-DCE9-4205-A6ED-CD9827455B4E}" type="pres">
      <dgm:prSet presAssocID="{CB056641-A352-4E92-AFD6-3A524D2B1134}" presName="sibTrans" presStyleLbl="sibTrans2D1" presStyleIdx="1" presStyleCnt="5"/>
      <dgm:spPr/>
    </dgm:pt>
    <dgm:pt modelId="{20CB5B82-7654-453A-824E-B52B1D679DF0}" type="pres">
      <dgm:prSet presAssocID="{9F150C3C-BCA1-4CEB-8AB9-2C836B827E56}" presName="node" presStyleLbl="node1" presStyleIdx="2" presStyleCnt="5">
        <dgm:presLayoutVars>
          <dgm:bulletEnabled val="1"/>
        </dgm:presLayoutVars>
      </dgm:prSet>
      <dgm:spPr/>
    </dgm:pt>
    <dgm:pt modelId="{97FBBAC7-A48A-4A83-A08C-8E5D0E00D267}" type="pres">
      <dgm:prSet presAssocID="{9F150C3C-BCA1-4CEB-8AB9-2C836B827E56}" presName="dummy" presStyleCnt="0"/>
      <dgm:spPr/>
    </dgm:pt>
    <dgm:pt modelId="{B87170F2-A79A-4204-BF08-3CF82EED43BA}" type="pres">
      <dgm:prSet presAssocID="{BFE83F94-B641-48FD-A68D-839D7356F6F5}" presName="sibTrans" presStyleLbl="sibTrans2D1" presStyleIdx="2" presStyleCnt="5"/>
      <dgm:spPr/>
    </dgm:pt>
    <dgm:pt modelId="{89BD1F17-3844-4D1E-B7D9-9570BE77ADCB}" type="pres">
      <dgm:prSet presAssocID="{039F03DC-306E-4429-BEAD-C86B93F31A1C}" presName="node" presStyleLbl="node1" presStyleIdx="3" presStyleCnt="5">
        <dgm:presLayoutVars>
          <dgm:bulletEnabled val="1"/>
        </dgm:presLayoutVars>
      </dgm:prSet>
      <dgm:spPr/>
    </dgm:pt>
    <dgm:pt modelId="{7845B7C4-A4C3-43BA-88B1-EDCE6667415B}" type="pres">
      <dgm:prSet presAssocID="{039F03DC-306E-4429-BEAD-C86B93F31A1C}" presName="dummy" presStyleCnt="0"/>
      <dgm:spPr/>
    </dgm:pt>
    <dgm:pt modelId="{9E6610BB-5B03-4E87-BC16-FC1BFE8546D1}" type="pres">
      <dgm:prSet presAssocID="{9CFBC817-8822-4B88-B185-854BB9F62166}" presName="sibTrans" presStyleLbl="sibTrans2D1" presStyleIdx="3" presStyleCnt="5"/>
      <dgm:spPr/>
    </dgm:pt>
    <dgm:pt modelId="{22C4281E-DF64-48B3-BE47-2124508C1B70}" type="pres">
      <dgm:prSet presAssocID="{A821625D-20DA-4BF6-96EF-A9407BB66573}" presName="node" presStyleLbl="node1" presStyleIdx="4" presStyleCnt="5">
        <dgm:presLayoutVars>
          <dgm:bulletEnabled val="1"/>
        </dgm:presLayoutVars>
      </dgm:prSet>
      <dgm:spPr/>
    </dgm:pt>
    <dgm:pt modelId="{0CDDE51D-47EA-413E-8433-53943FED63C4}" type="pres">
      <dgm:prSet presAssocID="{A821625D-20DA-4BF6-96EF-A9407BB66573}" presName="dummy" presStyleCnt="0"/>
      <dgm:spPr/>
    </dgm:pt>
    <dgm:pt modelId="{5E1F42F2-4F5F-4A2B-80B3-88920CC2AF27}" type="pres">
      <dgm:prSet presAssocID="{81647A0E-604A-421E-8AC2-E6B3549AC460}" presName="sibTrans" presStyleLbl="sibTrans2D1" presStyleIdx="4" presStyleCnt="5"/>
      <dgm:spPr/>
    </dgm:pt>
  </dgm:ptLst>
  <dgm:cxnLst>
    <dgm:cxn modelId="{B9955F03-4581-43D6-8F54-9CE3D8C4690C}" type="presOf" srcId="{DB584CE7-667F-4FE2-AE5B-CFF8441DDD71}" destId="{470B56CB-BE07-4192-A1F6-36EE593AE6C5}" srcOrd="0" destOrd="0" presId="urn:microsoft.com/office/officeart/2005/8/layout/radial6"/>
    <dgm:cxn modelId="{D026C713-E67A-49BA-81B8-7FAD66267F4E}" srcId="{7517E453-868D-4922-AF83-5125671D9B3A}" destId="{53CA310C-0FFE-40E7-8C88-7929B4B9B1AD}" srcOrd="0" destOrd="0" parTransId="{05FA8F1E-9277-4F2F-8FA7-B67630B10182}" sibTransId="{09A98414-3FBD-484A-B99C-A6A4F1EFBC45}"/>
    <dgm:cxn modelId="{0F1A1D2E-0DDC-41E7-A78C-0DD7208D7630}" type="presOf" srcId="{039F03DC-306E-4429-BEAD-C86B93F31A1C}" destId="{89BD1F17-3844-4D1E-B7D9-9570BE77ADCB}" srcOrd="0" destOrd="0" presId="urn:microsoft.com/office/officeart/2005/8/layout/radial6"/>
    <dgm:cxn modelId="{0FA94836-BBCB-4B6E-B3C8-C6B98F2F9B72}" type="presOf" srcId="{A821625D-20DA-4BF6-96EF-A9407BB66573}" destId="{22C4281E-DF64-48B3-BE47-2124508C1B70}" srcOrd="0" destOrd="0" presId="urn:microsoft.com/office/officeart/2005/8/layout/radial6"/>
    <dgm:cxn modelId="{0A536064-5DA1-4C6C-8805-6236EB325464}" type="presOf" srcId="{81647A0E-604A-421E-8AC2-E6B3549AC460}" destId="{5E1F42F2-4F5F-4A2B-80B3-88920CC2AF27}" srcOrd="0" destOrd="0" presId="urn:microsoft.com/office/officeart/2005/8/layout/radial6"/>
    <dgm:cxn modelId="{A7154265-B758-4BF6-8BDA-4A400177769D}" type="presOf" srcId="{9F150C3C-BCA1-4CEB-8AB9-2C836B827E56}" destId="{20CB5B82-7654-453A-824E-B52B1D679DF0}" srcOrd="0" destOrd="0" presId="urn:microsoft.com/office/officeart/2005/8/layout/radial6"/>
    <dgm:cxn modelId="{94666650-2D9A-453E-9C91-86874A1AF193}" type="presOf" srcId="{9CFBC817-8822-4B88-B185-854BB9F62166}" destId="{9E6610BB-5B03-4E87-BC16-FC1BFE8546D1}" srcOrd="0" destOrd="0" presId="urn:microsoft.com/office/officeart/2005/8/layout/radial6"/>
    <dgm:cxn modelId="{91EEF28C-5543-44DE-A99E-ED8C168A5EFE}" type="presOf" srcId="{7517E453-868D-4922-AF83-5125671D9B3A}" destId="{4E934ADC-6083-4DAD-A29C-75A60BCD2074}" srcOrd="0" destOrd="0" presId="urn:microsoft.com/office/officeart/2005/8/layout/radial6"/>
    <dgm:cxn modelId="{E6CA50A0-DA64-4FCD-864E-3FAA6FF58D48}" type="presOf" srcId="{BFE83F94-B641-48FD-A68D-839D7356F6F5}" destId="{B87170F2-A79A-4204-BF08-3CF82EED43BA}" srcOrd="0" destOrd="0" presId="urn:microsoft.com/office/officeart/2005/8/layout/radial6"/>
    <dgm:cxn modelId="{CBD70EAE-6828-480E-B326-16A726F4F0FD}" srcId="{53CA310C-0FFE-40E7-8C88-7929B4B9B1AD}" destId="{8C6C764F-696C-41A4-82D8-8358D2AA1C36}" srcOrd="1" destOrd="0" parTransId="{34C44292-AACD-4A5A-BF41-642FF26113D6}" sibTransId="{CB056641-A352-4E92-AFD6-3A524D2B1134}"/>
    <dgm:cxn modelId="{948B4FB6-69C2-4141-AFB1-DB4D0898A550}" srcId="{53CA310C-0FFE-40E7-8C88-7929B4B9B1AD}" destId="{9F150C3C-BCA1-4CEB-8AB9-2C836B827E56}" srcOrd="2" destOrd="0" parTransId="{93B96545-5F50-4F60-925F-554CF53EC296}" sibTransId="{BFE83F94-B641-48FD-A68D-839D7356F6F5}"/>
    <dgm:cxn modelId="{327847B7-2086-4FFE-8E46-CA8D0A50278F}" srcId="{53CA310C-0FFE-40E7-8C88-7929B4B9B1AD}" destId="{039F03DC-306E-4429-BEAD-C86B93F31A1C}" srcOrd="3" destOrd="0" parTransId="{A9251550-5915-4F36-8B82-E9DC3D33EED0}" sibTransId="{9CFBC817-8822-4B88-B185-854BB9F62166}"/>
    <dgm:cxn modelId="{583431BA-26C9-4520-8B6E-E7D32A68CFE8}" type="presOf" srcId="{089801EF-6FCB-4101-BFDF-69295F335046}" destId="{BCD37630-DFC5-4905-917D-2A182D4D4CBC}" srcOrd="0" destOrd="0" presId="urn:microsoft.com/office/officeart/2005/8/layout/radial6"/>
    <dgm:cxn modelId="{A6974EC6-1AFB-4769-8ED4-08DE9C26B2D5}" type="presOf" srcId="{CB056641-A352-4E92-AFD6-3A524D2B1134}" destId="{7F57E644-DCE9-4205-A6ED-CD9827455B4E}" srcOrd="0" destOrd="0" presId="urn:microsoft.com/office/officeart/2005/8/layout/radial6"/>
    <dgm:cxn modelId="{FAB033CF-F96B-43B6-87E2-0A3C4EFF48D0}" srcId="{53CA310C-0FFE-40E7-8C88-7929B4B9B1AD}" destId="{A821625D-20DA-4BF6-96EF-A9407BB66573}" srcOrd="4" destOrd="0" parTransId="{8D7FDACD-AC65-41C3-BB91-F5C26B5B5833}" sibTransId="{81647A0E-604A-421E-8AC2-E6B3549AC460}"/>
    <dgm:cxn modelId="{CAE28CCF-8D97-4C38-A0B3-D6A3B943751D}" type="presOf" srcId="{53CA310C-0FFE-40E7-8C88-7929B4B9B1AD}" destId="{F3638E38-A803-4D5C-B29B-F4D41B21DF80}" srcOrd="0" destOrd="0" presId="urn:microsoft.com/office/officeart/2005/8/layout/radial6"/>
    <dgm:cxn modelId="{7E496AF0-0BFA-4B35-86B8-7DFB88AE1858}" srcId="{53CA310C-0FFE-40E7-8C88-7929B4B9B1AD}" destId="{089801EF-6FCB-4101-BFDF-69295F335046}" srcOrd="0" destOrd="0" parTransId="{10BD8E28-0489-47BD-81FF-3A35625F8CF7}" sibTransId="{DB584CE7-667F-4FE2-AE5B-CFF8441DDD71}"/>
    <dgm:cxn modelId="{5B4629F6-5E88-4FC3-8D6E-ABC193DB2DAA}" type="presOf" srcId="{8C6C764F-696C-41A4-82D8-8358D2AA1C36}" destId="{58DD9C5D-FE2A-4BFF-BD62-6CB8B1DC1185}" srcOrd="0" destOrd="0" presId="urn:microsoft.com/office/officeart/2005/8/layout/radial6"/>
    <dgm:cxn modelId="{BD284865-183F-4D15-BC16-C609784749A3}" type="presParOf" srcId="{4E934ADC-6083-4DAD-A29C-75A60BCD2074}" destId="{F3638E38-A803-4D5C-B29B-F4D41B21DF80}" srcOrd="0" destOrd="0" presId="urn:microsoft.com/office/officeart/2005/8/layout/radial6"/>
    <dgm:cxn modelId="{BAFFC3F1-A1D1-4887-B431-9C08C13979D5}" type="presParOf" srcId="{4E934ADC-6083-4DAD-A29C-75A60BCD2074}" destId="{BCD37630-DFC5-4905-917D-2A182D4D4CBC}" srcOrd="1" destOrd="0" presId="urn:microsoft.com/office/officeart/2005/8/layout/radial6"/>
    <dgm:cxn modelId="{0770BDF3-7C1E-4AC8-B341-958F611C2317}" type="presParOf" srcId="{4E934ADC-6083-4DAD-A29C-75A60BCD2074}" destId="{05D0BCF9-38A7-450D-B276-8D1FEBC9A173}" srcOrd="2" destOrd="0" presId="urn:microsoft.com/office/officeart/2005/8/layout/radial6"/>
    <dgm:cxn modelId="{F3F5379F-25EF-4D1E-97A8-A8B9D82B66F2}" type="presParOf" srcId="{4E934ADC-6083-4DAD-A29C-75A60BCD2074}" destId="{470B56CB-BE07-4192-A1F6-36EE593AE6C5}" srcOrd="3" destOrd="0" presId="urn:microsoft.com/office/officeart/2005/8/layout/radial6"/>
    <dgm:cxn modelId="{5AA652E4-F5E2-4345-8BEC-E46311E20DFB}" type="presParOf" srcId="{4E934ADC-6083-4DAD-A29C-75A60BCD2074}" destId="{58DD9C5D-FE2A-4BFF-BD62-6CB8B1DC1185}" srcOrd="4" destOrd="0" presId="urn:microsoft.com/office/officeart/2005/8/layout/radial6"/>
    <dgm:cxn modelId="{6BA9AB26-83E9-4EE3-916F-1B16DD41237D}" type="presParOf" srcId="{4E934ADC-6083-4DAD-A29C-75A60BCD2074}" destId="{77F58133-6F65-4180-97A1-F2F4D5E06ED9}" srcOrd="5" destOrd="0" presId="urn:microsoft.com/office/officeart/2005/8/layout/radial6"/>
    <dgm:cxn modelId="{46B81A98-7774-4CCB-8680-8BD5DB8E6841}" type="presParOf" srcId="{4E934ADC-6083-4DAD-A29C-75A60BCD2074}" destId="{7F57E644-DCE9-4205-A6ED-CD9827455B4E}" srcOrd="6" destOrd="0" presId="urn:microsoft.com/office/officeart/2005/8/layout/radial6"/>
    <dgm:cxn modelId="{B97986A2-513B-41A4-9754-E62AD14D0D85}" type="presParOf" srcId="{4E934ADC-6083-4DAD-A29C-75A60BCD2074}" destId="{20CB5B82-7654-453A-824E-B52B1D679DF0}" srcOrd="7" destOrd="0" presId="urn:microsoft.com/office/officeart/2005/8/layout/radial6"/>
    <dgm:cxn modelId="{334A5079-7334-4A10-A6AF-732C5F27990B}" type="presParOf" srcId="{4E934ADC-6083-4DAD-A29C-75A60BCD2074}" destId="{97FBBAC7-A48A-4A83-A08C-8E5D0E00D267}" srcOrd="8" destOrd="0" presId="urn:microsoft.com/office/officeart/2005/8/layout/radial6"/>
    <dgm:cxn modelId="{F7E9D7E0-3438-4014-B43E-46F7FFE4EBF0}" type="presParOf" srcId="{4E934ADC-6083-4DAD-A29C-75A60BCD2074}" destId="{B87170F2-A79A-4204-BF08-3CF82EED43BA}" srcOrd="9" destOrd="0" presId="urn:microsoft.com/office/officeart/2005/8/layout/radial6"/>
    <dgm:cxn modelId="{A99F6AC2-4ABF-4A4C-BE20-7E7BB97CB5A6}" type="presParOf" srcId="{4E934ADC-6083-4DAD-A29C-75A60BCD2074}" destId="{89BD1F17-3844-4D1E-B7D9-9570BE77ADCB}" srcOrd="10" destOrd="0" presId="urn:microsoft.com/office/officeart/2005/8/layout/radial6"/>
    <dgm:cxn modelId="{A5014080-90DF-4A2A-9CC6-A87DB5017B32}" type="presParOf" srcId="{4E934ADC-6083-4DAD-A29C-75A60BCD2074}" destId="{7845B7C4-A4C3-43BA-88B1-EDCE6667415B}" srcOrd="11" destOrd="0" presId="urn:microsoft.com/office/officeart/2005/8/layout/radial6"/>
    <dgm:cxn modelId="{542E3392-BBEA-4A41-B70C-00C6E2784EAD}" type="presParOf" srcId="{4E934ADC-6083-4DAD-A29C-75A60BCD2074}" destId="{9E6610BB-5B03-4E87-BC16-FC1BFE8546D1}" srcOrd="12" destOrd="0" presId="urn:microsoft.com/office/officeart/2005/8/layout/radial6"/>
    <dgm:cxn modelId="{5406962C-DF74-477A-946F-BFB1A6827986}" type="presParOf" srcId="{4E934ADC-6083-4DAD-A29C-75A60BCD2074}" destId="{22C4281E-DF64-48B3-BE47-2124508C1B70}" srcOrd="13" destOrd="0" presId="urn:microsoft.com/office/officeart/2005/8/layout/radial6"/>
    <dgm:cxn modelId="{59BF0629-D6F9-4A8F-95B1-EF9631E301BE}" type="presParOf" srcId="{4E934ADC-6083-4DAD-A29C-75A60BCD2074}" destId="{0CDDE51D-47EA-413E-8433-53943FED63C4}" srcOrd="14" destOrd="0" presId="urn:microsoft.com/office/officeart/2005/8/layout/radial6"/>
    <dgm:cxn modelId="{D565BE9A-EC98-4F88-99C3-424636864181}" type="presParOf" srcId="{4E934ADC-6083-4DAD-A29C-75A60BCD2074}" destId="{5E1F42F2-4F5F-4A2B-80B3-88920CC2AF2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17E453-868D-4922-AF83-5125671D9B3A}"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pPr rtl="1"/>
          <a:endParaRPr lang="ar-SA"/>
        </a:p>
      </dgm:t>
    </dgm:pt>
    <dgm:pt modelId="{53CA310C-0FFE-40E7-8C88-7929B4B9B1AD}">
      <dgm:prSet phldrT="[Text]" custT="1"/>
      <dgm:spPr/>
      <dgm:t>
        <a:bodyPr/>
        <a:lstStyle/>
        <a:p>
          <a:pPr algn="ctr" rtl="1"/>
          <a:r>
            <a:rPr lang="ar-KW" sz="2000" b="1"/>
            <a:t>ريادة الأعمال</a:t>
          </a:r>
          <a:endParaRPr lang="ar-SA" sz="2000" b="1"/>
        </a:p>
      </dgm:t>
    </dgm:pt>
    <dgm:pt modelId="{05FA8F1E-9277-4F2F-8FA7-B67630B10182}" type="parTrans" cxnId="{D026C713-E67A-49BA-81B8-7FAD66267F4E}">
      <dgm:prSet/>
      <dgm:spPr/>
      <dgm:t>
        <a:bodyPr/>
        <a:lstStyle/>
        <a:p>
          <a:pPr algn="ctr" rtl="1"/>
          <a:endParaRPr lang="ar-SA" b="1"/>
        </a:p>
      </dgm:t>
    </dgm:pt>
    <dgm:pt modelId="{09A98414-3FBD-484A-B99C-A6A4F1EFBC45}" type="sibTrans" cxnId="{D026C713-E67A-49BA-81B8-7FAD66267F4E}">
      <dgm:prSet/>
      <dgm:spPr/>
      <dgm:t>
        <a:bodyPr/>
        <a:lstStyle/>
        <a:p>
          <a:pPr algn="ctr" rtl="1"/>
          <a:endParaRPr lang="ar-SA" b="1"/>
        </a:p>
      </dgm:t>
    </dgm:pt>
    <dgm:pt modelId="{8C6C764F-696C-41A4-82D8-8358D2AA1C36}">
      <dgm:prSet phldrT="[Text]"/>
      <dgm:spPr/>
      <dgm:t>
        <a:bodyPr/>
        <a:lstStyle/>
        <a:p>
          <a:pPr algn="ctr" rtl="1"/>
          <a:r>
            <a:rPr lang="ar-KW" b="1"/>
            <a:t>الثقافية</a:t>
          </a:r>
          <a:endParaRPr lang="ar-SA" b="1"/>
        </a:p>
      </dgm:t>
    </dgm:pt>
    <dgm:pt modelId="{34C44292-AACD-4A5A-BF41-642FF26113D6}" type="parTrans" cxnId="{CBD70EAE-6828-480E-B326-16A726F4F0FD}">
      <dgm:prSet/>
      <dgm:spPr/>
      <dgm:t>
        <a:bodyPr/>
        <a:lstStyle/>
        <a:p>
          <a:pPr algn="ctr" rtl="1"/>
          <a:endParaRPr lang="ar-SA" b="1"/>
        </a:p>
      </dgm:t>
    </dgm:pt>
    <dgm:pt modelId="{CB056641-A352-4E92-AFD6-3A524D2B1134}" type="sibTrans" cxnId="{CBD70EAE-6828-480E-B326-16A726F4F0FD}">
      <dgm:prSet/>
      <dgm:spPr/>
      <dgm:t>
        <a:bodyPr/>
        <a:lstStyle/>
        <a:p>
          <a:pPr algn="ctr" rtl="1"/>
          <a:endParaRPr lang="ar-SA" b="1"/>
        </a:p>
      </dgm:t>
    </dgm:pt>
    <dgm:pt modelId="{9F150C3C-BCA1-4CEB-8AB9-2C836B827E56}">
      <dgm:prSet phldrT="[Text]"/>
      <dgm:spPr/>
      <dgm:t>
        <a:bodyPr/>
        <a:lstStyle/>
        <a:p>
          <a:pPr algn="ctr" rtl="1"/>
          <a:r>
            <a:rPr lang="ar-KW" b="1"/>
            <a:t>السياسية</a:t>
          </a:r>
          <a:endParaRPr lang="ar-SA" b="1"/>
        </a:p>
      </dgm:t>
    </dgm:pt>
    <dgm:pt modelId="{93B96545-5F50-4F60-925F-554CF53EC296}" type="parTrans" cxnId="{948B4FB6-69C2-4141-AFB1-DB4D0898A550}">
      <dgm:prSet/>
      <dgm:spPr/>
      <dgm:t>
        <a:bodyPr/>
        <a:lstStyle/>
        <a:p>
          <a:pPr algn="ctr" rtl="1"/>
          <a:endParaRPr lang="ar-SA" b="1"/>
        </a:p>
      </dgm:t>
    </dgm:pt>
    <dgm:pt modelId="{BFE83F94-B641-48FD-A68D-839D7356F6F5}" type="sibTrans" cxnId="{948B4FB6-69C2-4141-AFB1-DB4D0898A550}">
      <dgm:prSet/>
      <dgm:spPr/>
      <dgm:t>
        <a:bodyPr/>
        <a:lstStyle/>
        <a:p>
          <a:pPr algn="ctr" rtl="1"/>
          <a:endParaRPr lang="ar-SA" b="1"/>
        </a:p>
      </dgm:t>
    </dgm:pt>
    <dgm:pt modelId="{039F03DC-306E-4429-BEAD-C86B93F31A1C}">
      <dgm:prSet phldrT="[Text]"/>
      <dgm:spPr/>
      <dgm:t>
        <a:bodyPr/>
        <a:lstStyle/>
        <a:p>
          <a:pPr algn="ctr" rtl="1"/>
          <a:r>
            <a:rPr lang="ar-KW" b="1"/>
            <a:t>الاقتصادية</a:t>
          </a:r>
          <a:endParaRPr lang="ar-SA" b="1"/>
        </a:p>
      </dgm:t>
    </dgm:pt>
    <dgm:pt modelId="{A9251550-5915-4F36-8B82-E9DC3D33EED0}" type="parTrans" cxnId="{327847B7-2086-4FFE-8E46-CA8D0A50278F}">
      <dgm:prSet/>
      <dgm:spPr/>
      <dgm:t>
        <a:bodyPr/>
        <a:lstStyle/>
        <a:p>
          <a:pPr algn="ctr" rtl="1"/>
          <a:endParaRPr lang="ar-SA" b="1"/>
        </a:p>
      </dgm:t>
    </dgm:pt>
    <dgm:pt modelId="{9CFBC817-8822-4B88-B185-854BB9F62166}" type="sibTrans" cxnId="{327847B7-2086-4FFE-8E46-CA8D0A50278F}">
      <dgm:prSet/>
      <dgm:spPr/>
      <dgm:t>
        <a:bodyPr/>
        <a:lstStyle/>
        <a:p>
          <a:pPr algn="ctr" rtl="1"/>
          <a:endParaRPr lang="ar-SA" b="1"/>
        </a:p>
      </dgm:t>
    </dgm:pt>
    <dgm:pt modelId="{A821625D-20DA-4BF6-96EF-A9407BB66573}">
      <dgm:prSet phldrT="[Text]"/>
      <dgm:spPr/>
      <dgm:t>
        <a:bodyPr/>
        <a:lstStyle/>
        <a:p>
          <a:pPr algn="ctr" rtl="1"/>
          <a:r>
            <a:rPr lang="ar-KW" b="1"/>
            <a:t>البنى التحتية</a:t>
          </a:r>
          <a:endParaRPr lang="ar-SA" b="1"/>
        </a:p>
      </dgm:t>
    </dgm:pt>
    <dgm:pt modelId="{8D7FDACD-AC65-41C3-BB91-F5C26B5B5833}" type="parTrans" cxnId="{FAB033CF-F96B-43B6-87E2-0A3C4EFF48D0}">
      <dgm:prSet/>
      <dgm:spPr/>
      <dgm:t>
        <a:bodyPr/>
        <a:lstStyle/>
        <a:p>
          <a:pPr algn="ctr" rtl="1"/>
          <a:endParaRPr lang="ar-SA" b="1"/>
        </a:p>
      </dgm:t>
    </dgm:pt>
    <dgm:pt modelId="{81647A0E-604A-421E-8AC2-E6B3549AC460}" type="sibTrans" cxnId="{FAB033CF-F96B-43B6-87E2-0A3C4EFF48D0}">
      <dgm:prSet/>
      <dgm:spPr/>
      <dgm:t>
        <a:bodyPr/>
        <a:lstStyle/>
        <a:p>
          <a:pPr algn="ctr" rtl="1"/>
          <a:endParaRPr lang="ar-SA" b="1"/>
        </a:p>
      </dgm:t>
    </dgm:pt>
    <dgm:pt modelId="{097B1D89-9952-4E0A-9133-F771486391A9}">
      <dgm:prSet/>
      <dgm:spPr/>
      <dgm:t>
        <a:bodyPr/>
        <a:lstStyle/>
        <a:p>
          <a:pPr rtl="1"/>
          <a:r>
            <a:rPr lang="ar-KW" b="1"/>
            <a:t>القانونية</a:t>
          </a:r>
          <a:endParaRPr lang="ar-SA" b="1"/>
        </a:p>
      </dgm:t>
    </dgm:pt>
    <dgm:pt modelId="{E54AF190-1A1B-423E-B96A-87A51019ED23}" type="parTrans" cxnId="{52F24F90-21AE-4D72-93D2-7A11713D3664}">
      <dgm:prSet/>
      <dgm:spPr/>
      <dgm:t>
        <a:bodyPr/>
        <a:lstStyle/>
        <a:p>
          <a:pPr rtl="1"/>
          <a:endParaRPr lang="ar-SA" b="1"/>
        </a:p>
      </dgm:t>
    </dgm:pt>
    <dgm:pt modelId="{7E7D113E-D3EC-424C-A29A-3D7AB9F80301}" type="sibTrans" cxnId="{52F24F90-21AE-4D72-93D2-7A11713D3664}">
      <dgm:prSet/>
      <dgm:spPr/>
      <dgm:t>
        <a:bodyPr/>
        <a:lstStyle/>
        <a:p>
          <a:pPr rtl="1"/>
          <a:endParaRPr lang="ar-SA" b="1"/>
        </a:p>
      </dgm:t>
    </dgm:pt>
    <dgm:pt modelId="{4E934ADC-6083-4DAD-A29C-75A60BCD2074}" type="pres">
      <dgm:prSet presAssocID="{7517E453-868D-4922-AF83-5125671D9B3A}" presName="Name0" presStyleCnt="0">
        <dgm:presLayoutVars>
          <dgm:chMax val="1"/>
          <dgm:dir/>
          <dgm:animLvl val="ctr"/>
          <dgm:resizeHandles val="exact"/>
        </dgm:presLayoutVars>
      </dgm:prSet>
      <dgm:spPr/>
    </dgm:pt>
    <dgm:pt modelId="{F3638E38-A803-4D5C-B29B-F4D41B21DF80}" type="pres">
      <dgm:prSet presAssocID="{53CA310C-0FFE-40E7-8C88-7929B4B9B1AD}" presName="centerShape" presStyleLbl="node0" presStyleIdx="0" presStyleCnt="1"/>
      <dgm:spPr/>
    </dgm:pt>
    <dgm:pt modelId="{58DD9C5D-FE2A-4BFF-BD62-6CB8B1DC1185}" type="pres">
      <dgm:prSet presAssocID="{8C6C764F-696C-41A4-82D8-8358D2AA1C36}" presName="node" presStyleLbl="node1" presStyleIdx="0" presStyleCnt="5">
        <dgm:presLayoutVars>
          <dgm:bulletEnabled val="1"/>
        </dgm:presLayoutVars>
      </dgm:prSet>
      <dgm:spPr/>
    </dgm:pt>
    <dgm:pt modelId="{77F58133-6F65-4180-97A1-F2F4D5E06ED9}" type="pres">
      <dgm:prSet presAssocID="{8C6C764F-696C-41A4-82D8-8358D2AA1C36}" presName="dummy" presStyleCnt="0"/>
      <dgm:spPr/>
    </dgm:pt>
    <dgm:pt modelId="{7F57E644-DCE9-4205-A6ED-CD9827455B4E}" type="pres">
      <dgm:prSet presAssocID="{CB056641-A352-4E92-AFD6-3A524D2B1134}" presName="sibTrans" presStyleLbl="sibTrans2D1" presStyleIdx="0" presStyleCnt="5"/>
      <dgm:spPr/>
    </dgm:pt>
    <dgm:pt modelId="{86749702-F33C-4049-B413-014D24886210}" type="pres">
      <dgm:prSet presAssocID="{097B1D89-9952-4E0A-9133-F771486391A9}" presName="node" presStyleLbl="node1" presStyleIdx="1" presStyleCnt="5">
        <dgm:presLayoutVars>
          <dgm:bulletEnabled val="1"/>
        </dgm:presLayoutVars>
      </dgm:prSet>
      <dgm:spPr/>
    </dgm:pt>
    <dgm:pt modelId="{E83544EB-BE18-4A0B-BBC4-1D3DDB13414E}" type="pres">
      <dgm:prSet presAssocID="{097B1D89-9952-4E0A-9133-F771486391A9}" presName="dummy" presStyleCnt="0"/>
      <dgm:spPr/>
    </dgm:pt>
    <dgm:pt modelId="{18F80031-A910-4330-8F30-B952F6FBEB31}" type="pres">
      <dgm:prSet presAssocID="{7E7D113E-D3EC-424C-A29A-3D7AB9F80301}" presName="sibTrans" presStyleLbl="sibTrans2D1" presStyleIdx="1" presStyleCnt="5"/>
      <dgm:spPr/>
    </dgm:pt>
    <dgm:pt modelId="{20CB5B82-7654-453A-824E-B52B1D679DF0}" type="pres">
      <dgm:prSet presAssocID="{9F150C3C-BCA1-4CEB-8AB9-2C836B827E56}" presName="node" presStyleLbl="node1" presStyleIdx="2" presStyleCnt="5">
        <dgm:presLayoutVars>
          <dgm:bulletEnabled val="1"/>
        </dgm:presLayoutVars>
      </dgm:prSet>
      <dgm:spPr/>
    </dgm:pt>
    <dgm:pt modelId="{97FBBAC7-A48A-4A83-A08C-8E5D0E00D267}" type="pres">
      <dgm:prSet presAssocID="{9F150C3C-BCA1-4CEB-8AB9-2C836B827E56}" presName="dummy" presStyleCnt="0"/>
      <dgm:spPr/>
    </dgm:pt>
    <dgm:pt modelId="{B87170F2-A79A-4204-BF08-3CF82EED43BA}" type="pres">
      <dgm:prSet presAssocID="{BFE83F94-B641-48FD-A68D-839D7356F6F5}" presName="sibTrans" presStyleLbl="sibTrans2D1" presStyleIdx="2" presStyleCnt="5"/>
      <dgm:spPr/>
    </dgm:pt>
    <dgm:pt modelId="{89BD1F17-3844-4D1E-B7D9-9570BE77ADCB}" type="pres">
      <dgm:prSet presAssocID="{039F03DC-306E-4429-BEAD-C86B93F31A1C}" presName="node" presStyleLbl="node1" presStyleIdx="3" presStyleCnt="5">
        <dgm:presLayoutVars>
          <dgm:bulletEnabled val="1"/>
        </dgm:presLayoutVars>
      </dgm:prSet>
      <dgm:spPr/>
    </dgm:pt>
    <dgm:pt modelId="{7845B7C4-A4C3-43BA-88B1-EDCE6667415B}" type="pres">
      <dgm:prSet presAssocID="{039F03DC-306E-4429-BEAD-C86B93F31A1C}" presName="dummy" presStyleCnt="0"/>
      <dgm:spPr/>
    </dgm:pt>
    <dgm:pt modelId="{9E6610BB-5B03-4E87-BC16-FC1BFE8546D1}" type="pres">
      <dgm:prSet presAssocID="{9CFBC817-8822-4B88-B185-854BB9F62166}" presName="sibTrans" presStyleLbl="sibTrans2D1" presStyleIdx="3" presStyleCnt="5"/>
      <dgm:spPr/>
    </dgm:pt>
    <dgm:pt modelId="{22C4281E-DF64-48B3-BE47-2124508C1B70}" type="pres">
      <dgm:prSet presAssocID="{A821625D-20DA-4BF6-96EF-A9407BB66573}" presName="node" presStyleLbl="node1" presStyleIdx="4" presStyleCnt="5">
        <dgm:presLayoutVars>
          <dgm:bulletEnabled val="1"/>
        </dgm:presLayoutVars>
      </dgm:prSet>
      <dgm:spPr/>
    </dgm:pt>
    <dgm:pt modelId="{0CDDE51D-47EA-413E-8433-53943FED63C4}" type="pres">
      <dgm:prSet presAssocID="{A821625D-20DA-4BF6-96EF-A9407BB66573}" presName="dummy" presStyleCnt="0"/>
      <dgm:spPr/>
    </dgm:pt>
    <dgm:pt modelId="{5E1F42F2-4F5F-4A2B-80B3-88920CC2AF27}" type="pres">
      <dgm:prSet presAssocID="{81647A0E-604A-421E-8AC2-E6B3549AC460}" presName="sibTrans" presStyleLbl="sibTrans2D1" presStyleIdx="4" presStyleCnt="5"/>
      <dgm:spPr/>
    </dgm:pt>
  </dgm:ptLst>
  <dgm:cxnLst>
    <dgm:cxn modelId="{D026C713-E67A-49BA-81B8-7FAD66267F4E}" srcId="{7517E453-868D-4922-AF83-5125671D9B3A}" destId="{53CA310C-0FFE-40E7-8C88-7929B4B9B1AD}" srcOrd="0" destOrd="0" parTransId="{05FA8F1E-9277-4F2F-8FA7-B67630B10182}" sibTransId="{09A98414-3FBD-484A-B99C-A6A4F1EFBC45}"/>
    <dgm:cxn modelId="{2EA2071C-AA77-4997-A729-984514F93D6A}" type="presOf" srcId="{CB056641-A352-4E92-AFD6-3A524D2B1134}" destId="{7F57E644-DCE9-4205-A6ED-CD9827455B4E}" srcOrd="0" destOrd="0" presId="urn:microsoft.com/office/officeart/2005/8/layout/radial6"/>
    <dgm:cxn modelId="{5ABA1637-1943-4B8F-983A-C38BFDE2E6D9}" type="presOf" srcId="{81647A0E-604A-421E-8AC2-E6B3549AC460}" destId="{5E1F42F2-4F5F-4A2B-80B3-88920CC2AF27}" srcOrd="0" destOrd="0" presId="urn:microsoft.com/office/officeart/2005/8/layout/radial6"/>
    <dgm:cxn modelId="{751EF73A-6B77-4C74-A4CA-38CF1B83E6C1}" type="presOf" srcId="{9F150C3C-BCA1-4CEB-8AB9-2C836B827E56}" destId="{20CB5B82-7654-453A-824E-B52B1D679DF0}" srcOrd="0" destOrd="0" presId="urn:microsoft.com/office/officeart/2005/8/layout/radial6"/>
    <dgm:cxn modelId="{E3900F40-4691-4D97-95A0-0D827B9EEEE9}" type="presOf" srcId="{BFE83F94-B641-48FD-A68D-839D7356F6F5}" destId="{B87170F2-A79A-4204-BF08-3CF82EED43BA}" srcOrd="0" destOrd="0" presId="urn:microsoft.com/office/officeart/2005/8/layout/radial6"/>
    <dgm:cxn modelId="{2A001C43-D799-4933-8295-E423ED620F7F}" type="presOf" srcId="{097B1D89-9952-4E0A-9133-F771486391A9}" destId="{86749702-F33C-4049-B413-014D24886210}" srcOrd="0" destOrd="0" presId="urn:microsoft.com/office/officeart/2005/8/layout/radial6"/>
    <dgm:cxn modelId="{48919556-75C6-45E6-BD3D-A4F05EDCA402}" type="presOf" srcId="{A821625D-20DA-4BF6-96EF-A9407BB66573}" destId="{22C4281E-DF64-48B3-BE47-2124508C1B70}" srcOrd="0" destOrd="0" presId="urn:microsoft.com/office/officeart/2005/8/layout/radial6"/>
    <dgm:cxn modelId="{31ECFE8D-2784-401D-9A9E-A29CD5D371A3}" type="presOf" srcId="{7517E453-868D-4922-AF83-5125671D9B3A}" destId="{4E934ADC-6083-4DAD-A29C-75A60BCD2074}" srcOrd="0" destOrd="0" presId="urn:microsoft.com/office/officeart/2005/8/layout/radial6"/>
    <dgm:cxn modelId="{52F24F90-21AE-4D72-93D2-7A11713D3664}" srcId="{53CA310C-0FFE-40E7-8C88-7929B4B9B1AD}" destId="{097B1D89-9952-4E0A-9133-F771486391A9}" srcOrd="1" destOrd="0" parTransId="{E54AF190-1A1B-423E-B96A-87A51019ED23}" sibTransId="{7E7D113E-D3EC-424C-A29A-3D7AB9F80301}"/>
    <dgm:cxn modelId="{443325A9-0566-4DB9-9C8D-E5A7E1DFD725}" type="presOf" srcId="{53CA310C-0FFE-40E7-8C88-7929B4B9B1AD}" destId="{F3638E38-A803-4D5C-B29B-F4D41B21DF80}" srcOrd="0" destOrd="0" presId="urn:microsoft.com/office/officeart/2005/8/layout/radial6"/>
    <dgm:cxn modelId="{CBD70EAE-6828-480E-B326-16A726F4F0FD}" srcId="{53CA310C-0FFE-40E7-8C88-7929B4B9B1AD}" destId="{8C6C764F-696C-41A4-82D8-8358D2AA1C36}" srcOrd="0" destOrd="0" parTransId="{34C44292-AACD-4A5A-BF41-642FF26113D6}" sibTransId="{CB056641-A352-4E92-AFD6-3A524D2B1134}"/>
    <dgm:cxn modelId="{8AB6D5B0-2A1C-4A9B-9505-1D27088E979F}" type="presOf" srcId="{8C6C764F-696C-41A4-82D8-8358D2AA1C36}" destId="{58DD9C5D-FE2A-4BFF-BD62-6CB8B1DC1185}" srcOrd="0" destOrd="0" presId="urn:microsoft.com/office/officeart/2005/8/layout/radial6"/>
    <dgm:cxn modelId="{948B4FB6-69C2-4141-AFB1-DB4D0898A550}" srcId="{53CA310C-0FFE-40E7-8C88-7929B4B9B1AD}" destId="{9F150C3C-BCA1-4CEB-8AB9-2C836B827E56}" srcOrd="2" destOrd="0" parTransId="{93B96545-5F50-4F60-925F-554CF53EC296}" sibTransId="{BFE83F94-B641-48FD-A68D-839D7356F6F5}"/>
    <dgm:cxn modelId="{327847B7-2086-4FFE-8E46-CA8D0A50278F}" srcId="{53CA310C-0FFE-40E7-8C88-7929B4B9B1AD}" destId="{039F03DC-306E-4429-BEAD-C86B93F31A1C}" srcOrd="3" destOrd="0" parTransId="{A9251550-5915-4F36-8B82-E9DC3D33EED0}" sibTransId="{9CFBC817-8822-4B88-B185-854BB9F62166}"/>
    <dgm:cxn modelId="{090101C5-39DB-4567-B200-C9B2AA020A15}" type="presOf" srcId="{9CFBC817-8822-4B88-B185-854BB9F62166}" destId="{9E6610BB-5B03-4E87-BC16-FC1BFE8546D1}" srcOrd="0" destOrd="0" presId="urn:microsoft.com/office/officeart/2005/8/layout/radial6"/>
    <dgm:cxn modelId="{FAB033CF-F96B-43B6-87E2-0A3C4EFF48D0}" srcId="{53CA310C-0FFE-40E7-8C88-7929B4B9B1AD}" destId="{A821625D-20DA-4BF6-96EF-A9407BB66573}" srcOrd="4" destOrd="0" parTransId="{8D7FDACD-AC65-41C3-BB91-F5C26B5B5833}" sibTransId="{81647A0E-604A-421E-8AC2-E6B3549AC460}"/>
    <dgm:cxn modelId="{E131AAE5-56CF-422E-B52E-A8B1B88C2C94}" type="presOf" srcId="{039F03DC-306E-4429-BEAD-C86B93F31A1C}" destId="{89BD1F17-3844-4D1E-B7D9-9570BE77ADCB}" srcOrd="0" destOrd="0" presId="urn:microsoft.com/office/officeart/2005/8/layout/radial6"/>
    <dgm:cxn modelId="{11BF70FD-BC6B-499F-B5C5-8F6042211670}" type="presOf" srcId="{7E7D113E-D3EC-424C-A29A-3D7AB9F80301}" destId="{18F80031-A910-4330-8F30-B952F6FBEB31}" srcOrd="0" destOrd="0" presId="urn:microsoft.com/office/officeart/2005/8/layout/radial6"/>
    <dgm:cxn modelId="{0A4C72D1-5787-49A7-931C-2C9BB6879816}" type="presParOf" srcId="{4E934ADC-6083-4DAD-A29C-75A60BCD2074}" destId="{F3638E38-A803-4D5C-B29B-F4D41B21DF80}" srcOrd="0" destOrd="0" presId="urn:microsoft.com/office/officeart/2005/8/layout/radial6"/>
    <dgm:cxn modelId="{BFB1E4B9-4D70-44F3-A8CF-B0F803EC4C85}" type="presParOf" srcId="{4E934ADC-6083-4DAD-A29C-75A60BCD2074}" destId="{58DD9C5D-FE2A-4BFF-BD62-6CB8B1DC1185}" srcOrd="1" destOrd="0" presId="urn:microsoft.com/office/officeart/2005/8/layout/radial6"/>
    <dgm:cxn modelId="{136B2CD4-ADA3-435B-8A90-82A3E0AC964D}" type="presParOf" srcId="{4E934ADC-6083-4DAD-A29C-75A60BCD2074}" destId="{77F58133-6F65-4180-97A1-F2F4D5E06ED9}" srcOrd="2" destOrd="0" presId="urn:microsoft.com/office/officeart/2005/8/layout/radial6"/>
    <dgm:cxn modelId="{E2E593BB-F265-43A7-9CF5-5138AA58B70A}" type="presParOf" srcId="{4E934ADC-6083-4DAD-A29C-75A60BCD2074}" destId="{7F57E644-DCE9-4205-A6ED-CD9827455B4E}" srcOrd="3" destOrd="0" presId="urn:microsoft.com/office/officeart/2005/8/layout/radial6"/>
    <dgm:cxn modelId="{EB439408-0A96-4F9B-A28B-A49E4F2C97F6}" type="presParOf" srcId="{4E934ADC-6083-4DAD-A29C-75A60BCD2074}" destId="{86749702-F33C-4049-B413-014D24886210}" srcOrd="4" destOrd="0" presId="urn:microsoft.com/office/officeart/2005/8/layout/radial6"/>
    <dgm:cxn modelId="{2C917974-8550-40D6-BFD4-D21564FFD8B9}" type="presParOf" srcId="{4E934ADC-6083-4DAD-A29C-75A60BCD2074}" destId="{E83544EB-BE18-4A0B-BBC4-1D3DDB13414E}" srcOrd="5" destOrd="0" presId="urn:microsoft.com/office/officeart/2005/8/layout/radial6"/>
    <dgm:cxn modelId="{A667E013-DE45-4AD5-82AF-04469313C7D1}" type="presParOf" srcId="{4E934ADC-6083-4DAD-A29C-75A60BCD2074}" destId="{18F80031-A910-4330-8F30-B952F6FBEB31}" srcOrd="6" destOrd="0" presId="urn:microsoft.com/office/officeart/2005/8/layout/radial6"/>
    <dgm:cxn modelId="{05A2683C-2AD1-4BF8-8E54-652D6ACBD578}" type="presParOf" srcId="{4E934ADC-6083-4DAD-A29C-75A60BCD2074}" destId="{20CB5B82-7654-453A-824E-B52B1D679DF0}" srcOrd="7" destOrd="0" presId="urn:microsoft.com/office/officeart/2005/8/layout/radial6"/>
    <dgm:cxn modelId="{30DD45E1-79D6-4CDB-98BF-244699E83C33}" type="presParOf" srcId="{4E934ADC-6083-4DAD-A29C-75A60BCD2074}" destId="{97FBBAC7-A48A-4A83-A08C-8E5D0E00D267}" srcOrd="8" destOrd="0" presId="urn:microsoft.com/office/officeart/2005/8/layout/radial6"/>
    <dgm:cxn modelId="{5E403B22-B701-4942-B402-837677F76858}" type="presParOf" srcId="{4E934ADC-6083-4DAD-A29C-75A60BCD2074}" destId="{B87170F2-A79A-4204-BF08-3CF82EED43BA}" srcOrd="9" destOrd="0" presId="urn:microsoft.com/office/officeart/2005/8/layout/radial6"/>
    <dgm:cxn modelId="{BAFD2741-62A5-44BA-A690-BE591522FBC8}" type="presParOf" srcId="{4E934ADC-6083-4DAD-A29C-75A60BCD2074}" destId="{89BD1F17-3844-4D1E-B7D9-9570BE77ADCB}" srcOrd="10" destOrd="0" presId="urn:microsoft.com/office/officeart/2005/8/layout/radial6"/>
    <dgm:cxn modelId="{2673880D-1ABB-40FB-99C2-1499002619FA}" type="presParOf" srcId="{4E934ADC-6083-4DAD-A29C-75A60BCD2074}" destId="{7845B7C4-A4C3-43BA-88B1-EDCE6667415B}" srcOrd="11" destOrd="0" presId="urn:microsoft.com/office/officeart/2005/8/layout/radial6"/>
    <dgm:cxn modelId="{FACE5B7F-1D31-424F-BDF8-1555A03FEDDE}" type="presParOf" srcId="{4E934ADC-6083-4DAD-A29C-75A60BCD2074}" destId="{9E6610BB-5B03-4E87-BC16-FC1BFE8546D1}" srcOrd="12" destOrd="0" presId="urn:microsoft.com/office/officeart/2005/8/layout/radial6"/>
    <dgm:cxn modelId="{D302965C-3145-493D-A757-3AE1C4FC3169}" type="presParOf" srcId="{4E934ADC-6083-4DAD-A29C-75A60BCD2074}" destId="{22C4281E-DF64-48B3-BE47-2124508C1B70}" srcOrd="13" destOrd="0" presId="urn:microsoft.com/office/officeart/2005/8/layout/radial6"/>
    <dgm:cxn modelId="{67587BEA-5CA4-4ED2-81B0-1AF6F56B055C}" type="presParOf" srcId="{4E934ADC-6083-4DAD-A29C-75A60BCD2074}" destId="{0CDDE51D-47EA-413E-8433-53943FED63C4}" srcOrd="14" destOrd="0" presId="urn:microsoft.com/office/officeart/2005/8/layout/radial6"/>
    <dgm:cxn modelId="{603F0987-CADF-47E6-9ED0-E594D075E014}" type="presParOf" srcId="{4E934ADC-6083-4DAD-A29C-75A60BCD2074}" destId="{5E1F42F2-4F5F-4A2B-80B3-88920CC2AF2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F42F2-4F5F-4A2B-80B3-88920CC2AF27}">
      <dsp:nvSpPr>
        <dsp:cNvPr id="0" name=""/>
        <dsp:cNvSpPr/>
      </dsp:nvSpPr>
      <dsp:spPr>
        <a:xfrm>
          <a:off x="719309" y="526358"/>
          <a:ext cx="3514380" cy="3514380"/>
        </a:xfrm>
        <a:prstGeom prst="blockArc">
          <a:avLst>
            <a:gd name="adj1" fmla="val 11880000"/>
            <a:gd name="adj2" fmla="val 16200000"/>
            <a:gd name="adj3" fmla="val 4634"/>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6610BB-5B03-4E87-BC16-FC1BFE8546D1}">
      <dsp:nvSpPr>
        <dsp:cNvPr id="0" name=""/>
        <dsp:cNvSpPr/>
      </dsp:nvSpPr>
      <dsp:spPr>
        <a:xfrm>
          <a:off x="719309" y="526358"/>
          <a:ext cx="3514380" cy="3514380"/>
        </a:xfrm>
        <a:prstGeom prst="blockArc">
          <a:avLst>
            <a:gd name="adj1" fmla="val 7560000"/>
            <a:gd name="adj2" fmla="val 11880000"/>
            <a:gd name="adj3" fmla="val 4634"/>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7170F2-A79A-4204-BF08-3CF82EED43BA}">
      <dsp:nvSpPr>
        <dsp:cNvPr id="0" name=""/>
        <dsp:cNvSpPr/>
      </dsp:nvSpPr>
      <dsp:spPr>
        <a:xfrm>
          <a:off x="719309" y="526358"/>
          <a:ext cx="3514380" cy="3514380"/>
        </a:xfrm>
        <a:prstGeom prst="blockArc">
          <a:avLst>
            <a:gd name="adj1" fmla="val 3240000"/>
            <a:gd name="adj2" fmla="val 7560000"/>
            <a:gd name="adj3" fmla="val 4634"/>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57E644-DCE9-4205-A6ED-CD9827455B4E}">
      <dsp:nvSpPr>
        <dsp:cNvPr id="0" name=""/>
        <dsp:cNvSpPr/>
      </dsp:nvSpPr>
      <dsp:spPr>
        <a:xfrm>
          <a:off x="719309" y="526358"/>
          <a:ext cx="3514380" cy="3514380"/>
        </a:xfrm>
        <a:prstGeom prst="blockArc">
          <a:avLst>
            <a:gd name="adj1" fmla="val 20520000"/>
            <a:gd name="adj2" fmla="val 3240000"/>
            <a:gd name="adj3" fmla="val 4634"/>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0B56CB-BE07-4192-A1F6-36EE593AE6C5}">
      <dsp:nvSpPr>
        <dsp:cNvPr id="0" name=""/>
        <dsp:cNvSpPr/>
      </dsp:nvSpPr>
      <dsp:spPr>
        <a:xfrm>
          <a:off x="719309" y="526358"/>
          <a:ext cx="3514380" cy="3514380"/>
        </a:xfrm>
        <a:prstGeom prst="blockArc">
          <a:avLst>
            <a:gd name="adj1" fmla="val 16200000"/>
            <a:gd name="adj2" fmla="val 20520000"/>
            <a:gd name="adj3" fmla="val 4634"/>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638E38-A803-4D5C-B29B-F4D41B21DF80}">
      <dsp:nvSpPr>
        <dsp:cNvPr id="0" name=""/>
        <dsp:cNvSpPr/>
      </dsp:nvSpPr>
      <dsp:spPr>
        <a:xfrm>
          <a:off x="1668735" y="1475784"/>
          <a:ext cx="1615529" cy="1615529"/>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ar-KW" sz="2000" b="1" kern="1200" dirty="0"/>
            <a:t>ريادة الأعمال</a:t>
          </a:r>
          <a:endParaRPr lang="ar-SA" sz="2000" b="1" kern="1200" dirty="0"/>
        </a:p>
      </dsp:txBody>
      <dsp:txXfrm>
        <a:off x="1905324" y="1712373"/>
        <a:ext cx="1142351" cy="1142351"/>
      </dsp:txXfrm>
    </dsp:sp>
    <dsp:sp modelId="{BCD37630-DFC5-4905-917D-2A182D4D4CBC}">
      <dsp:nvSpPr>
        <dsp:cNvPr id="0" name=""/>
        <dsp:cNvSpPr/>
      </dsp:nvSpPr>
      <dsp:spPr>
        <a:xfrm>
          <a:off x="1911064" y="1634"/>
          <a:ext cx="1130870" cy="1130870"/>
        </a:xfrm>
        <a:prstGeom prst="ellipse">
          <a:avLst/>
        </a:prstGeom>
        <a:solidFill>
          <a:schemeClr val="accent2">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ar-KW" sz="1900" b="1" kern="1200" dirty="0"/>
            <a:t>البحث التطبيقي</a:t>
          </a:r>
          <a:endParaRPr lang="ar-SA" sz="1900" b="1" kern="1200" dirty="0"/>
        </a:p>
      </dsp:txBody>
      <dsp:txXfrm>
        <a:off x="2076676" y="167246"/>
        <a:ext cx="799646" cy="799646"/>
      </dsp:txXfrm>
    </dsp:sp>
    <dsp:sp modelId="{58DD9C5D-FE2A-4BFF-BD62-6CB8B1DC1185}">
      <dsp:nvSpPr>
        <dsp:cNvPr id="0" name=""/>
        <dsp:cNvSpPr/>
      </dsp:nvSpPr>
      <dsp:spPr>
        <a:xfrm>
          <a:off x="3543533" y="1187692"/>
          <a:ext cx="1130870" cy="1130870"/>
        </a:xfrm>
        <a:prstGeom prst="ellipse">
          <a:avLst/>
        </a:prstGeom>
        <a:solidFill>
          <a:schemeClr val="accent2">
            <a:hueOff val="1170380"/>
            <a:satOff val="-1460"/>
            <a:lumOff val="343"/>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ar-KW" sz="1900" b="1" kern="1200" dirty="0"/>
            <a:t>الأسرة</a:t>
          </a:r>
          <a:endParaRPr lang="ar-SA" sz="1900" b="1" kern="1200" dirty="0"/>
        </a:p>
      </dsp:txBody>
      <dsp:txXfrm>
        <a:off x="3709145" y="1353304"/>
        <a:ext cx="799646" cy="799646"/>
      </dsp:txXfrm>
    </dsp:sp>
    <dsp:sp modelId="{20CB5B82-7654-453A-824E-B52B1D679DF0}">
      <dsp:nvSpPr>
        <dsp:cNvPr id="0" name=""/>
        <dsp:cNvSpPr/>
      </dsp:nvSpPr>
      <dsp:spPr>
        <a:xfrm>
          <a:off x="2919985" y="3106774"/>
          <a:ext cx="1130870" cy="1130870"/>
        </a:xfrm>
        <a:prstGeom prst="ellipse">
          <a:avLst/>
        </a:prstGeom>
        <a:solidFill>
          <a:schemeClr val="accent2">
            <a:hueOff val="2340759"/>
            <a:satOff val="-2919"/>
            <a:lumOff val="686"/>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ar-KW" sz="1900" b="1" kern="1200" dirty="0"/>
            <a:t>حاضنات الأعمال</a:t>
          </a:r>
          <a:endParaRPr lang="ar-SA" sz="1900" b="1" kern="1200" dirty="0"/>
        </a:p>
      </dsp:txBody>
      <dsp:txXfrm>
        <a:off x="3085597" y="3272386"/>
        <a:ext cx="799646" cy="799646"/>
      </dsp:txXfrm>
    </dsp:sp>
    <dsp:sp modelId="{89BD1F17-3844-4D1E-B7D9-9570BE77ADCB}">
      <dsp:nvSpPr>
        <dsp:cNvPr id="0" name=""/>
        <dsp:cNvSpPr/>
      </dsp:nvSpPr>
      <dsp:spPr>
        <a:xfrm>
          <a:off x="902143" y="3106774"/>
          <a:ext cx="1130870" cy="1130870"/>
        </a:xfrm>
        <a:prstGeom prst="ellipse">
          <a:avLst/>
        </a:prstGeom>
        <a:solidFill>
          <a:schemeClr val="accent2">
            <a:hueOff val="3511139"/>
            <a:satOff val="-4379"/>
            <a:lumOff val="103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ar-KW" sz="1900" b="1" kern="1200" dirty="0"/>
            <a:t>رأس المال الجريء</a:t>
          </a:r>
          <a:endParaRPr lang="ar-SA" sz="1900" b="1" kern="1200" dirty="0"/>
        </a:p>
      </dsp:txBody>
      <dsp:txXfrm>
        <a:off x="1067755" y="3272386"/>
        <a:ext cx="799646" cy="799646"/>
      </dsp:txXfrm>
    </dsp:sp>
    <dsp:sp modelId="{22C4281E-DF64-48B3-BE47-2124508C1B70}">
      <dsp:nvSpPr>
        <dsp:cNvPr id="0" name=""/>
        <dsp:cNvSpPr/>
      </dsp:nvSpPr>
      <dsp:spPr>
        <a:xfrm>
          <a:off x="278596" y="1187692"/>
          <a:ext cx="1130870" cy="1130870"/>
        </a:xfrm>
        <a:prstGeom prst="ellipse">
          <a:avLst/>
        </a:prstGeom>
        <a:solidFill>
          <a:schemeClr val="accent2">
            <a:hueOff val="4681519"/>
            <a:satOff val="-5839"/>
            <a:lumOff val="1373"/>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1">
            <a:lnSpc>
              <a:spcPct val="90000"/>
            </a:lnSpc>
            <a:spcBef>
              <a:spcPct val="0"/>
            </a:spcBef>
            <a:spcAft>
              <a:spcPct val="35000"/>
            </a:spcAft>
            <a:buNone/>
          </a:pPr>
          <a:r>
            <a:rPr lang="ar-KW" sz="1900" b="1" kern="1200" dirty="0"/>
            <a:t>الجهات الداعمة</a:t>
          </a:r>
          <a:endParaRPr lang="ar-SA" sz="1900" b="1" kern="1200" dirty="0"/>
        </a:p>
      </dsp:txBody>
      <dsp:txXfrm>
        <a:off x="444208" y="1353304"/>
        <a:ext cx="799646" cy="799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F42F2-4F5F-4A2B-80B3-88920CC2AF27}">
      <dsp:nvSpPr>
        <dsp:cNvPr id="0" name=""/>
        <dsp:cNvSpPr/>
      </dsp:nvSpPr>
      <dsp:spPr>
        <a:xfrm>
          <a:off x="444454" y="709936"/>
          <a:ext cx="3530691" cy="3530691"/>
        </a:xfrm>
        <a:prstGeom prst="blockArc">
          <a:avLst>
            <a:gd name="adj1" fmla="val 11880000"/>
            <a:gd name="adj2" fmla="val 16200000"/>
            <a:gd name="adj3" fmla="val 4639"/>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6610BB-5B03-4E87-BC16-FC1BFE8546D1}">
      <dsp:nvSpPr>
        <dsp:cNvPr id="0" name=""/>
        <dsp:cNvSpPr/>
      </dsp:nvSpPr>
      <dsp:spPr>
        <a:xfrm>
          <a:off x="444454" y="709936"/>
          <a:ext cx="3530691" cy="3530691"/>
        </a:xfrm>
        <a:prstGeom prst="blockArc">
          <a:avLst>
            <a:gd name="adj1" fmla="val 7560000"/>
            <a:gd name="adj2" fmla="val 11880000"/>
            <a:gd name="adj3" fmla="val 4639"/>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7170F2-A79A-4204-BF08-3CF82EED43BA}">
      <dsp:nvSpPr>
        <dsp:cNvPr id="0" name=""/>
        <dsp:cNvSpPr/>
      </dsp:nvSpPr>
      <dsp:spPr>
        <a:xfrm>
          <a:off x="444454" y="709936"/>
          <a:ext cx="3530691" cy="3530691"/>
        </a:xfrm>
        <a:prstGeom prst="blockArc">
          <a:avLst>
            <a:gd name="adj1" fmla="val 3240000"/>
            <a:gd name="adj2" fmla="val 7560000"/>
            <a:gd name="adj3" fmla="val 4639"/>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F80031-A910-4330-8F30-B952F6FBEB31}">
      <dsp:nvSpPr>
        <dsp:cNvPr id="0" name=""/>
        <dsp:cNvSpPr/>
      </dsp:nvSpPr>
      <dsp:spPr>
        <a:xfrm>
          <a:off x="444454" y="709936"/>
          <a:ext cx="3530691" cy="3530691"/>
        </a:xfrm>
        <a:prstGeom prst="blockArc">
          <a:avLst>
            <a:gd name="adj1" fmla="val 20520000"/>
            <a:gd name="adj2" fmla="val 3240000"/>
            <a:gd name="adj3" fmla="val 4639"/>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57E644-DCE9-4205-A6ED-CD9827455B4E}">
      <dsp:nvSpPr>
        <dsp:cNvPr id="0" name=""/>
        <dsp:cNvSpPr/>
      </dsp:nvSpPr>
      <dsp:spPr>
        <a:xfrm>
          <a:off x="444454" y="709936"/>
          <a:ext cx="3530691" cy="3530691"/>
        </a:xfrm>
        <a:prstGeom prst="blockArc">
          <a:avLst>
            <a:gd name="adj1" fmla="val 16200000"/>
            <a:gd name="adj2" fmla="val 20520000"/>
            <a:gd name="adj3" fmla="val 463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638E38-A803-4D5C-B29B-F4D41B21DF80}">
      <dsp:nvSpPr>
        <dsp:cNvPr id="0" name=""/>
        <dsp:cNvSpPr/>
      </dsp:nvSpPr>
      <dsp:spPr>
        <a:xfrm>
          <a:off x="1397310" y="1662792"/>
          <a:ext cx="1624979" cy="1624979"/>
        </a:xfrm>
        <a:prstGeom prst="ellipse">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ar-KW" sz="2000" b="1" kern="1200"/>
            <a:t>ريادة الأعمال</a:t>
          </a:r>
          <a:endParaRPr lang="ar-SA" sz="2000" b="1" kern="1200"/>
        </a:p>
      </dsp:txBody>
      <dsp:txXfrm>
        <a:off x="1635283" y="1900765"/>
        <a:ext cx="1149033" cy="1149033"/>
      </dsp:txXfrm>
    </dsp:sp>
    <dsp:sp modelId="{58DD9C5D-FE2A-4BFF-BD62-6CB8B1DC1185}">
      <dsp:nvSpPr>
        <dsp:cNvPr id="0" name=""/>
        <dsp:cNvSpPr/>
      </dsp:nvSpPr>
      <dsp:spPr>
        <a:xfrm>
          <a:off x="1641057" y="182143"/>
          <a:ext cx="1137485" cy="1137485"/>
        </a:xfrm>
        <a:prstGeom prst="ellipse">
          <a:avLst/>
        </a:prstGeom>
        <a:solidFill>
          <a:schemeClr val="accent2">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KW" sz="1800" b="1" kern="1200"/>
            <a:t>الثقافية</a:t>
          </a:r>
          <a:endParaRPr lang="ar-SA" sz="1800" b="1" kern="1200"/>
        </a:p>
      </dsp:txBody>
      <dsp:txXfrm>
        <a:off x="1807638" y="348724"/>
        <a:ext cx="804323" cy="804323"/>
      </dsp:txXfrm>
    </dsp:sp>
    <dsp:sp modelId="{86749702-F33C-4049-B413-014D24886210}">
      <dsp:nvSpPr>
        <dsp:cNvPr id="0" name=""/>
        <dsp:cNvSpPr/>
      </dsp:nvSpPr>
      <dsp:spPr>
        <a:xfrm>
          <a:off x="3281055" y="1373671"/>
          <a:ext cx="1137485" cy="1137485"/>
        </a:xfrm>
        <a:prstGeom prst="ellipse">
          <a:avLst/>
        </a:prstGeom>
        <a:solidFill>
          <a:schemeClr val="accent2">
            <a:hueOff val="1170380"/>
            <a:satOff val="-1460"/>
            <a:lumOff val="343"/>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KW" sz="1800" b="1" kern="1200"/>
            <a:t>القانونية</a:t>
          </a:r>
          <a:endParaRPr lang="ar-SA" sz="1800" b="1" kern="1200"/>
        </a:p>
      </dsp:txBody>
      <dsp:txXfrm>
        <a:off x="3447636" y="1540252"/>
        <a:ext cx="804323" cy="804323"/>
      </dsp:txXfrm>
    </dsp:sp>
    <dsp:sp modelId="{20CB5B82-7654-453A-824E-B52B1D679DF0}">
      <dsp:nvSpPr>
        <dsp:cNvPr id="0" name=""/>
        <dsp:cNvSpPr/>
      </dsp:nvSpPr>
      <dsp:spPr>
        <a:xfrm>
          <a:off x="2654631" y="3301605"/>
          <a:ext cx="1137485" cy="1137485"/>
        </a:xfrm>
        <a:prstGeom prst="ellipse">
          <a:avLst/>
        </a:prstGeom>
        <a:solidFill>
          <a:schemeClr val="accent2">
            <a:hueOff val="2340759"/>
            <a:satOff val="-2919"/>
            <a:lumOff val="686"/>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KW" sz="1800" b="1" kern="1200"/>
            <a:t>السياسية</a:t>
          </a:r>
          <a:endParaRPr lang="ar-SA" sz="1800" b="1" kern="1200"/>
        </a:p>
      </dsp:txBody>
      <dsp:txXfrm>
        <a:off x="2821212" y="3468186"/>
        <a:ext cx="804323" cy="804323"/>
      </dsp:txXfrm>
    </dsp:sp>
    <dsp:sp modelId="{89BD1F17-3844-4D1E-B7D9-9570BE77ADCB}">
      <dsp:nvSpPr>
        <dsp:cNvPr id="0" name=""/>
        <dsp:cNvSpPr/>
      </dsp:nvSpPr>
      <dsp:spPr>
        <a:xfrm>
          <a:off x="627482" y="3301605"/>
          <a:ext cx="1137485" cy="1137485"/>
        </a:xfrm>
        <a:prstGeom prst="ellipse">
          <a:avLst/>
        </a:prstGeom>
        <a:solidFill>
          <a:schemeClr val="accent2">
            <a:hueOff val="3511139"/>
            <a:satOff val="-4379"/>
            <a:lumOff val="103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KW" sz="1800" b="1" kern="1200"/>
            <a:t>الاقتصادية</a:t>
          </a:r>
          <a:endParaRPr lang="ar-SA" sz="1800" b="1" kern="1200"/>
        </a:p>
      </dsp:txBody>
      <dsp:txXfrm>
        <a:off x="794063" y="3468186"/>
        <a:ext cx="804323" cy="804323"/>
      </dsp:txXfrm>
    </dsp:sp>
    <dsp:sp modelId="{22C4281E-DF64-48B3-BE47-2124508C1B70}">
      <dsp:nvSpPr>
        <dsp:cNvPr id="0" name=""/>
        <dsp:cNvSpPr/>
      </dsp:nvSpPr>
      <dsp:spPr>
        <a:xfrm>
          <a:off x="1058" y="1373671"/>
          <a:ext cx="1137485" cy="1137485"/>
        </a:xfrm>
        <a:prstGeom prst="ellipse">
          <a:avLst/>
        </a:prstGeom>
        <a:solidFill>
          <a:schemeClr val="accent2">
            <a:hueOff val="4681519"/>
            <a:satOff val="-5839"/>
            <a:lumOff val="1373"/>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ar-KW" sz="1800" b="1" kern="1200"/>
            <a:t>البنى التحتية</a:t>
          </a:r>
          <a:endParaRPr lang="ar-SA" sz="1800" b="1" kern="1200"/>
        </a:p>
      </dsp:txBody>
      <dsp:txXfrm>
        <a:off x="167639" y="1540252"/>
        <a:ext cx="804323" cy="80432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57359D-5CDE-41FF-B493-9F426DA4D3B0}" type="datetimeFigureOut">
              <a:rPr lang="en-US" smtClean="0"/>
              <a:pPr/>
              <a:t>1/14/2019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B89494-100F-4431-9990-D1B0868CE05D}" type="slidenum">
              <a:rPr lang="en-US" smtClean="0"/>
              <a:pPr/>
              <a:t>‹#›</a:t>
            </a:fld>
            <a:endParaRPr lang="en-US"/>
          </a:p>
        </p:txBody>
      </p:sp>
    </p:spTree>
    <p:extLst>
      <p:ext uri="{BB962C8B-B14F-4D97-AF65-F5344CB8AC3E}">
        <p14:creationId xmlns:p14="http://schemas.microsoft.com/office/powerpoint/2010/main" val="3203149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1BAEC-CF21-443B-BD48-A3A5167BD41F}" type="datetimeFigureOut">
              <a:rPr lang="en-US" smtClean="0"/>
              <a:pPr/>
              <a:t>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CF520-11A1-4437-B625-579C7753DD49}" type="slidenum">
              <a:rPr lang="en-US" smtClean="0"/>
              <a:pPr/>
              <a:t>‹#›</a:t>
            </a:fld>
            <a:endParaRPr lang="en-US"/>
          </a:p>
        </p:txBody>
      </p:sp>
    </p:spTree>
    <p:extLst>
      <p:ext uri="{BB962C8B-B14F-4D97-AF65-F5344CB8AC3E}">
        <p14:creationId xmlns:p14="http://schemas.microsoft.com/office/powerpoint/2010/main" val="196587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47CF520-11A1-4437-B625-579C7753DD4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5612F7D-B37D-49DF-8327-F1CD17330885}" type="datetime1">
              <a:rPr lang="en-US" smtClean="0"/>
              <a:pPr/>
              <a:t>1/14/2019</a:t>
            </a:fld>
            <a:endParaRPr lang="en-US"/>
          </a:p>
        </p:txBody>
      </p:sp>
      <p:sp>
        <p:nvSpPr>
          <p:cNvPr id="17" name="Footer Placeholder 16"/>
          <p:cNvSpPr>
            <a:spLocks noGrp="1"/>
          </p:cNvSpPr>
          <p:nvPr>
            <p:ph type="ftr" sz="quarter" idx="11"/>
          </p:nvPr>
        </p:nvSpPr>
        <p:spPr/>
        <p:txBody>
          <a:bodyPr/>
          <a:lstStyle/>
          <a:p>
            <a:r>
              <a:rPr lang="ar-SA"/>
              <a:t>أ.نورة  الجاسر </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BEAC45-0654-4006-9DC5-BA57C59CE05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transition spd="med">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A6B829-98A9-45FE-B4DE-5230A4CB6C3B}" type="datetime1">
              <a:rPr lang="en-US" smtClean="0"/>
              <a:pPr/>
              <a:t>1/14/2019</a:t>
            </a:fld>
            <a:endParaRPr lang="en-US"/>
          </a:p>
        </p:txBody>
      </p:sp>
      <p:sp>
        <p:nvSpPr>
          <p:cNvPr id="5" name="Footer Placeholder 4"/>
          <p:cNvSpPr>
            <a:spLocks noGrp="1"/>
          </p:cNvSpPr>
          <p:nvPr>
            <p:ph type="ftr" sz="quarter" idx="11"/>
          </p:nvPr>
        </p:nvSpPr>
        <p:spPr/>
        <p:txBody>
          <a:bodyPr/>
          <a:lstStyle/>
          <a:p>
            <a:r>
              <a:rPr lang="ar-SA"/>
              <a:t>أ.نورة  الجاسر </a:t>
            </a:r>
            <a:endParaRPr lang="en-US"/>
          </a:p>
        </p:txBody>
      </p:sp>
      <p:sp>
        <p:nvSpPr>
          <p:cNvPr id="6" name="Slide Number Placeholder 5"/>
          <p:cNvSpPr>
            <a:spLocks noGrp="1"/>
          </p:cNvSpPr>
          <p:nvPr>
            <p:ph type="sldNum" sz="quarter" idx="12"/>
          </p:nvPr>
        </p:nvSpPr>
        <p:spPr/>
        <p:txBody>
          <a:bodyPr/>
          <a:lstStyle/>
          <a:p>
            <a:fld id="{56BEAC45-0654-4006-9DC5-BA57C59CE059}" type="slidenum">
              <a:rPr lang="en-US" smtClean="0"/>
              <a:pPr/>
              <a:t>‹#›</a:t>
            </a:fld>
            <a:endParaRPr lang="en-US"/>
          </a:p>
        </p:txBody>
      </p:sp>
    </p:spTree>
  </p:cSld>
  <p:clrMapOvr>
    <a:masterClrMapping/>
  </p:clrMapOvr>
  <p:transition spd="med">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6BEAC45-0654-4006-9DC5-BA57C59CE05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FEAE15-226D-411A-BCFE-965C90E93D2C}" type="datetime1">
              <a:rPr lang="en-US" smtClean="0"/>
              <a:pPr/>
              <a:t>1/14/2019</a:t>
            </a:fld>
            <a:endParaRPr lang="en-US"/>
          </a:p>
        </p:txBody>
      </p:sp>
      <p:sp>
        <p:nvSpPr>
          <p:cNvPr id="5" name="Footer Placeholder 4"/>
          <p:cNvSpPr>
            <a:spLocks noGrp="1"/>
          </p:cNvSpPr>
          <p:nvPr>
            <p:ph type="ftr" sz="quarter" idx="11"/>
          </p:nvPr>
        </p:nvSpPr>
        <p:spPr/>
        <p:txBody>
          <a:bodyPr/>
          <a:lstStyle/>
          <a:p>
            <a:r>
              <a:rPr lang="ar-SA"/>
              <a:t>أ.نورة  الجاسر </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transition spd="med">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8FFA566-0130-47C5-BE50-E6B28D4E5A90}" type="datetime1">
              <a:rPr lang="en-US" smtClean="0"/>
              <a:pPr/>
              <a:t>1/14/2019</a:t>
            </a:fld>
            <a:endParaRPr lang="en-US"/>
          </a:p>
        </p:txBody>
      </p:sp>
      <p:sp>
        <p:nvSpPr>
          <p:cNvPr id="5" name="Footer Placeholder 4"/>
          <p:cNvSpPr>
            <a:spLocks noGrp="1"/>
          </p:cNvSpPr>
          <p:nvPr>
            <p:ph type="ftr" sz="quarter" idx="11"/>
          </p:nvPr>
        </p:nvSpPr>
        <p:spPr/>
        <p:txBody>
          <a:bodyPr/>
          <a:lstStyle/>
          <a:p>
            <a:r>
              <a:rPr lang="ar-SA"/>
              <a:t>أ.نورة  الجاسر </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6BEAC45-0654-4006-9DC5-BA57C59CE05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ar-SA"/>
              <a:t>أ.نورة  الجاسر </a:t>
            </a:r>
            <a:endParaRPr lang="en-US"/>
          </a:p>
        </p:txBody>
      </p:sp>
      <p:sp>
        <p:nvSpPr>
          <p:cNvPr id="4" name="Date Placeholder 3"/>
          <p:cNvSpPr>
            <a:spLocks noGrp="1"/>
          </p:cNvSpPr>
          <p:nvPr>
            <p:ph type="dt" sz="half" idx="10"/>
          </p:nvPr>
        </p:nvSpPr>
        <p:spPr/>
        <p:txBody>
          <a:bodyPr/>
          <a:lstStyle/>
          <a:p>
            <a:fld id="{548740CE-B459-49AF-9DC3-2B32C103F0B0}" type="datetime1">
              <a:rPr lang="en-US" smtClean="0"/>
              <a:pPr/>
              <a:t>1/14/2019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6BEAC45-0654-4006-9DC5-BA57C59CE05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transition spd="med">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E1D402B-07AB-479B-8F4F-535E2FCF0C3B}" type="datetime1">
              <a:rPr lang="en-US" smtClean="0"/>
              <a:pPr/>
              <a:t>1/14/2019</a:t>
            </a:fld>
            <a:endParaRPr lang="en-US"/>
          </a:p>
        </p:txBody>
      </p:sp>
      <p:sp>
        <p:nvSpPr>
          <p:cNvPr id="6" name="Footer Placeholder 5"/>
          <p:cNvSpPr>
            <a:spLocks noGrp="1"/>
          </p:cNvSpPr>
          <p:nvPr>
            <p:ph type="ftr" sz="quarter" idx="11"/>
          </p:nvPr>
        </p:nvSpPr>
        <p:spPr/>
        <p:txBody>
          <a:bodyPr/>
          <a:lstStyle/>
          <a:p>
            <a:r>
              <a:rPr lang="ar-SA"/>
              <a:t>أ.نورة  الجاسر </a:t>
            </a:r>
            <a:endParaRPr lang="en-US"/>
          </a:p>
        </p:txBody>
      </p:sp>
      <p:sp>
        <p:nvSpPr>
          <p:cNvPr id="7" name="Slide Number Placeholder 6"/>
          <p:cNvSpPr>
            <a:spLocks noGrp="1"/>
          </p:cNvSpPr>
          <p:nvPr>
            <p:ph type="sldNum" sz="quarter" idx="12"/>
          </p:nvPr>
        </p:nvSpPr>
        <p:spPr/>
        <p:txBody>
          <a:bodyPr/>
          <a:lstStyle/>
          <a:p>
            <a:fld id="{56BEAC45-0654-4006-9DC5-BA57C59CE05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95900E2-213C-4D42-93BE-78C404F50BAB}" type="datetime1">
              <a:rPr lang="en-US" smtClean="0"/>
              <a:pPr/>
              <a:t>1/14/2019</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ar-SA"/>
              <a:t>أ.نورة  الجاسر </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6BEAC45-0654-4006-9DC5-BA57C59CE05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transition spd="med">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229B23-A809-4FB3-8DC3-31539BE2A1A8}" type="datetime1">
              <a:rPr lang="en-US" smtClean="0"/>
              <a:pPr/>
              <a:t>1/14/2019</a:t>
            </a:fld>
            <a:endParaRPr lang="en-US"/>
          </a:p>
        </p:txBody>
      </p:sp>
      <p:sp>
        <p:nvSpPr>
          <p:cNvPr id="4" name="Footer Placeholder 3"/>
          <p:cNvSpPr>
            <a:spLocks noGrp="1"/>
          </p:cNvSpPr>
          <p:nvPr>
            <p:ph type="ftr" sz="quarter" idx="11"/>
          </p:nvPr>
        </p:nvSpPr>
        <p:spPr/>
        <p:txBody>
          <a:bodyPr/>
          <a:lstStyle/>
          <a:p>
            <a:r>
              <a:rPr lang="ar-SA"/>
              <a:t>أ.نورة  الجاسر </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6BEAC45-0654-4006-9DC5-BA57C59CE059}" type="slidenum">
              <a:rPr lang="en-US" smtClean="0"/>
              <a:pPr/>
              <a:t>‹#›</a:t>
            </a:fld>
            <a:endParaRPr lang="en-US"/>
          </a:p>
        </p:txBody>
      </p:sp>
    </p:spTree>
  </p:cSld>
  <p:clrMapOvr>
    <a:masterClrMapping/>
  </p:clrMapOvr>
  <p:transition spd="med">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F2D1061-F25A-490C-9EDB-A67D1EF71CD7}" type="datetime1">
              <a:rPr lang="en-US" smtClean="0"/>
              <a:pPr/>
              <a:t>1/14/2019</a:t>
            </a:fld>
            <a:endParaRPr lang="en-US"/>
          </a:p>
        </p:txBody>
      </p:sp>
      <p:sp>
        <p:nvSpPr>
          <p:cNvPr id="3" name="Footer Placeholder 2"/>
          <p:cNvSpPr>
            <a:spLocks noGrp="1"/>
          </p:cNvSpPr>
          <p:nvPr>
            <p:ph type="ftr" sz="quarter" idx="11"/>
          </p:nvPr>
        </p:nvSpPr>
        <p:spPr/>
        <p:txBody>
          <a:bodyPr/>
          <a:lstStyle/>
          <a:p>
            <a:r>
              <a:rPr lang="ar-SA"/>
              <a:t>أ.نورة  الجاسر </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6BEAC45-0654-4006-9DC5-BA57C59CE059}" type="slidenum">
              <a:rPr lang="en-US" smtClean="0"/>
              <a:pPr/>
              <a:t>‹#›</a:t>
            </a:fld>
            <a:endParaRPr lang="en-US"/>
          </a:p>
        </p:txBody>
      </p:sp>
    </p:spTree>
  </p:cSld>
  <p:clrMapOvr>
    <a:masterClrMapping/>
  </p:clrMapOvr>
  <p:transition spd="med">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6BEAC45-0654-4006-9DC5-BA57C59CE05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FA7BE28-E9E2-45E1-A7C3-341168D49542}" type="datetime1">
              <a:rPr lang="en-US" smtClean="0"/>
              <a:pPr/>
              <a:t>1/14/2019</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ar-SA"/>
              <a:t>أ.نورة  الجاسر </a:t>
            </a:r>
            <a:endParaRPr lang="en-US"/>
          </a:p>
        </p:txBody>
      </p:sp>
    </p:spTree>
  </p:cSld>
  <p:clrMapOvr>
    <a:masterClrMapping/>
  </p:clrMapOvr>
  <p:transition spd="med">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6BEAC45-0654-4006-9DC5-BA57C59CE05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F976142-6A40-43BF-AF2D-87D579D32F12}" type="datetime1">
              <a:rPr lang="en-US" smtClean="0"/>
              <a:pPr/>
              <a:t>1/14/2019</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ar-SA"/>
              <a:t>أ.نورة  الجاسر </a:t>
            </a:r>
            <a:endParaRPr lang="en-US"/>
          </a:p>
        </p:txBody>
      </p:sp>
    </p:spTree>
  </p:cSld>
  <p:clrMapOvr>
    <a:masterClrMapping/>
  </p:clrMapOvr>
  <p:transition spd="med">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A2C9395-7593-40EB-9424-FB2BC1DC1038}" type="datetime1">
              <a:rPr lang="en-US" smtClean="0"/>
              <a:pPr/>
              <a:t>1/14/2019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ar-SA"/>
              <a:t>أ.نورة  الجاسر </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6BEAC45-0654-4006-9DC5-BA57C59CE05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spd="med">
    <p:sndAc>
      <p:stSnd>
        <p:snd r:embed="rId13" name="click.wav"/>
      </p:stSnd>
    </p:sndAc>
  </p:transition>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youtu.be/fA62-xxlAIo"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tqeTFOUR63E"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a:bodyPr>
          <a:lstStyle/>
          <a:p>
            <a:r>
              <a:rPr lang="ar-SA" sz="6000" spc="0" dirty="0"/>
              <a:t>أساسيات ريادة الأعمال </a:t>
            </a:r>
            <a:endParaRPr lang="en-US" sz="6000" spc="0" dirty="0"/>
          </a:p>
        </p:txBody>
      </p:sp>
      <p:sp>
        <p:nvSpPr>
          <p:cNvPr id="2" name="Title 1"/>
          <p:cNvSpPr>
            <a:spLocks noGrp="1"/>
          </p:cNvSpPr>
          <p:nvPr>
            <p:ph type="title"/>
          </p:nvPr>
        </p:nvSpPr>
        <p:spPr/>
        <p:txBody>
          <a:bodyPr/>
          <a:lstStyle/>
          <a:p>
            <a:r>
              <a:rPr lang="ar-SA" sz="4400" b="1" dirty="0"/>
              <a:t>الفصل الأول</a:t>
            </a:r>
            <a:br>
              <a:rPr lang="ar-SA" sz="4400" b="1" dirty="0"/>
            </a:br>
            <a:r>
              <a:rPr lang="ar-SA" b="1" dirty="0"/>
              <a:t> </a:t>
            </a:r>
            <a:endParaRPr lang="en-US" b="1" dirty="0"/>
          </a:p>
        </p:txBody>
      </p:sp>
      <p:pic>
        <p:nvPicPr>
          <p:cNvPr id="6" name="Picture 5" descr="lampinas_tulpes.jpg"/>
          <p:cNvPicPr>
            <a:picLocks noChangeAspect="1"/>
          </p:cNvPicPr>
          <p:nvPr/>
        </p:nvPicPr>
        <p:blipFill>
          <a:blip r:embed="rId4" cstate="print"/>
          <a:stretch>
            <a:fillRect/>
          </a:stretch>
        </p:blipFill>
        <p:spPr>
          <a:xfrm>
            <a:off x="2438400" y="3810000"/>
            <a:ext cx="4736805" cy="2514600"/>
          </a:xfrm>
          <a:prstGeom prst="rect">
            <a:avLst/>
          </a:prstGeom>
        </p:spPr>
      </p:pic>
    </p:spTree>
  </p:cSld>
  <p:clrMapOvr>
    <a:masterClrMapping/>
  </p:clrMapOvr>
  <p:transition spd="med">
    <p:sndAc>
      <p:stSnd>
        <p:snd r:embed="rId3"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Intrapreneurship</a:t>
            </a:r>
            <a:r>
              <a:rPr lang="en-US" dirty="0"/>
              <a:t> </a:t>
            </a:r>
            <a:r>
              <a:rPr lang="ar-SA" dirty="0"/>
              <a:t>4- ريادة الأعمال المؤسسية </a:t>
            </a:r>
            <a:endParaRPr lang="en-US" dirty="0"/>
          </a:p>
        </p:txBody>
      </p:sp>
      <p:sp>
        <p:nvSpPr>
          <p:cNvPr id="3" name="Content Placeholder 2"/>
          <p:cNvSpPr>
            <a:spLocks noGrp="1"/>
          </p:cNvSpPr>
          <p:nvPr>
            <p:ph sz="quarter" idx="1"/>
          </p:nvPr>
        </p:nvSpPr>
        <p:spPr>
          <a:xfrm>
            <a:off x="301752" y="1527048"/>
            <a:ext cx="8503920" cy="5026152"/>
          </a:xfrm>
        </p:spPr>
        <p:txBody>
          <a:bodyPr>
            <a:normAutofit/>
          </a:bodyPr>
          <a:lstStyle/>
          <a:p>
            <a:pPr algn="r" rtl="1"/>
            <a:r>
              <a:rPr lang="ar-SA" dirty="0"/>
              <a:t>رواد الأعمال كانوا يبدؤن من الصفر لتكوين مشاريع جديدة و تحويلها من شركات صغيرة الى شركات كبيرة</a:t>
            </a:r>
          </a:p>
          <a:p>
            <a:pPr algn="r" rtl="1"/>
            <a:r>
              <a:rPr lang="ar-SA" dirty="0"/>
              <a:t>تاريخيا لم يكن لرائد الأعمال دور في الشركات الكبيرة..</a:t>
            </a:r>
          </a:p>
          <a:p>
            <a:pPr algn="r" rtl="1"/>
            <a:r>
              <a:rPr lang="ar-SA" dirty="0"/>
              <a:t>و لكن مع بروز عدة عوامل منها تراجع قطاع التصنيع و في المقابل نمو صناعة الخدمات ادى الى تغير التركيز السابق من النمطية الى التفصيلية بسبب حاجة الزبون .</a:t>
            </a:r>
          </a:p>
          <a:p>
            <a:pPr algn="r" rtl="1"/>
            <a:r>
              <a:rPr lang="ar-SA" dirty="0"/>
              <a:t>(العالم يرسم لنهاية الشركات الكبيرة ) </a:t>
            </a:r>
          </a:p>
          <a:p>
            <a:pPr algn="r">
              <a:buNone/>
            </a:pPr>
            <a:endParaRPr lang="ar-SA" dirty="0"/>
          </a:p>
          <a:p>
            <a:pPr algn="ctr">
              <a:buNone/>
            </a:pPr>
            <a:r>
              <a:rPr lang="ar-SA" b="1" dirty="0"/>
              <a:t>أصبحت </a:t>
            </a:r>
            <a:r>
              <a:rPr lang="ar-SA" b="1" dirty="0">
                <a:solidFill>
                  <a:srgbClr val="FF0000"/>
                </a:solidFill>
              </a:rPr>
              <a:t>الريادة المؤسسية </a:t>
            </a:r>
            <a:r>
              <a:rPr lang="ar-SA" b="1" dirty="0"/>
              <a:t>نموذجاً علمياً و مفهوماً إدارياً للتعلم   </a:t>
            </a:r>
          </a:p>
        </p:txBody>
      </p:sp>
      <p:cxnSp>
        <p:nvCxnSpPr>
          <p:cNvPr id="5" name="Straight Arrow Connector 4"/>
          <p:cNvCxnSpPr/>
          <p:nvPr/>
        </p:nvCxnSpPr>
        <p:spPr>
          <a:xfrm>
            <a:off x="4800600" y="4724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r" rtl="1"/>
            <a:r>
              <a:rPr lang="ar-SA" sz="2800" dirty="0"/>
              <a:t>اصبح هناك العديد من الشركات الكبيرة التي تحاول التركيز على الريادة من خلال تشجيع المديرين على الإبتكار تداركاً للحفاظ على رواد الأعمال . </a:t>
            </a:r>
          </a:p>
          <a:p>
            <a:pPr>
              <a:buNone/>
            </a:pPr>
            <a:endParaRPr lang="ar-SA" sz="2800" dirty="0"/>
          </a:p>
          <a:p>
            <a:pPr algn="r" rtl="1"/>
            <a:r>
              <a:rPr lang="ar-SA" sz="2800" dirty="0"/>
              <a:t>و قد نجحت كثير من الشركات الواعية في الحفاظ عليهم . و أصبح هذا التوجه نحو ريادة الأعمال المؤسسية أكثر أهمية تحت تأثير </a:t>
            </a:r>
            <a:r>
              <a:rPr lang="ar-SA" sz="2800" u="sng" dirty="0"/>
              <a:t>التنافسية العالمية </a:t>
            </a:r>
            <a:r>
              <a:rPr lang="ar-SA" sz="2800" dirty="0"/>
              <a:t>و </a:t>
            </a:r>
            <a:r>
              <a:rPr lang="ar-SA" sz="2800" u="sng" dirty="0"/>
              <a:t>سرعة التغيير التقني </a:t>
            </a:r>
            <a:r>
              <a:rPr lang="ar-SA" sz="2800" dirty="0"/>
              <a:t>. </a:t>
            </a:r>
            <a:endParaRPr lang="en-US" sz="2800" dirty="0"/>
          </a:p>
        </p:txBody>
      </p:sp>
    </p:spTree>
  </p:cSld>
  <p:clrMapOvr>
    <a:masterClrMapping/>
  </p:clrMapOvr>
  <p:transition spd="med">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r>
              <a:rPr lang="ar-SA" sz="3200" b="1" dirty="0">
                <a:solidFill>
                  <a:schemeClr val="tx2"/>
                </a:solidFill>
              </a:rPr>
              <a:t>تعريف ريادة الاعمال المؤسسية :</a:t>
            </a:r>
          </a:p>
          <a:p>
            <a:pPr algn="ctr">
              <a:buNone/>
            </a:pPr>
            <a:r>
              <a:rPr lang="ar-SA" dirty="0"/>
              <a:t>” أن تكون ريادة الأعمال من داخل المؤسسة القائمة ”.</a:t>
            </a:r>
            <a:endParaRPr lang="ar-SA" sz="2800" b="1" dirty="0">
              <a:solidFill>
                <a:schemeClr val="tx2"/>
              </a:solidFill>
            </a:endParaRPr>
          </a:p>
          <a:p>
            <a:pPr algn="ctr">
              <a:buNone/>
            </a:pPr>
            <a:r>
              <a:rPr lang="ar-SA" sz="2800" b="1" dirty="0">
                <a:solidFill>
                  <a:schemeClr val="tx2"/>
                </a:solidFill>
              </a:rPr>
              <a:t>تعريف رواد الأعمال المؤسسين أو التنظيميين :</a:t>
            </a:r>
          </a:p>
          <a:p>
            <a:pPr algn="ctr">
              <a:buNone/>
            </a:pPr>
            <a:r>
              <a:rPr lang="ar-SA" dirty="0"/>
              <a:t>”أداء الأشياء الجديدة و الإبتعاد عن الروتين المعتاد من أجل استثمار الفرص ”</a:t>
            </a:r>
          </a:p>
          <a:p>
            <a:pPr algn="ctr">
              <a:buNone/>
            </a:pPr>
            <a:r>
              <a:rPr lang="ar-SA" dirty="0"/>
              <a:t>و كذلك ” بث روح ريادة الأعمال داخل المؤسسات القائمة ”</a:t>
            </a:r>
          </a:p>
          <a:p>
            <a:pPr algn="r">
              <a:buNone/>
            </a:pPr>
            <a:r>
              <a:rPr lang="ar-SA" dirty="0"/>
              <a:t> </a:t>
            </a:r>
          </a:p>
        </p:txBody>
      </p:sp>
      <p:pic>
        <p:nvPicPr>
          <p:cNvPr id="5" name="Picture 4" descr="090715-teams-w.jpg"/>
          <p:cNvPicPr>
            <a:picLocks noChangeAspect="1"/>
          </p:cNvPicPr>
          <p:nvPr/>
        </p:nvPicPr>
        <p:blipFill>
          <a:blip r:embed="rId3" cstate="print"/>
          <a:stretch>
            <a:fillRect/>
          </a:stretch>
        </p:blipFill>
        <p:spPr>
          <a:xfrm>
            <a:off x="2438400" y="4267200"/>
            <a:ext cx="4229100" cy="2285999"/>
          </a:xfrm>
          <a:prstGeom prst="rect">
            <a:avLst/>
          </a:prstGeom>
        </p:spPr>
      </p:pic>
    </p:spTree>
  </p:cSld>
  <p:clrMapOvr>
    <a:masterClrMapping/>
  </p:clrMapOvr>
  <p:transition spd="med">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r">
              <a:buNone/>
            </a:pPr>
            <a:r>
              <a:rPr lang="ar-SA" sz="3000" b="1" dirty="0">
                <a:solidFill>
                  <a:schemeClr val="tx2"/>
                </a:solidFill>
              </a:rPr>
              <a:t>أهداف تسعى ريادة الأعمال المؤسسية إلى تحقيقها في المؤسسات :</a:t>
            </a:r>
          </a:p>
          <a:p>
            <a:pPr marL="514350" indent="-514350" algn="r" rtl="1">
              <a:lnSpc>
                <a:spcPct val="170000"/>
              </a:lnSpc>
              <a:buFont typeface="+mj-lt"/>
              <a:buAutoNum type="arabicPeriod"/>
            </a:pPr>
            <a:r>
              <a:rPr lang="ar-SA" dirty="0"/>
              <a:t>تهيئة المناخ العام لممارسة ريادة الأعمال على مستوى التنظيم المؤسسي .</a:t>
            </a:r>
          </a:p>
          <a:p>
            <a:pPr marL="514350" indent="-514350" algn="r" rtl="1">
              <a:lnSpc>
                <a:spcPct val="170000"/>
              </a:lnSpc>
              <a:buFont typeface="+mj-lt"/>
              <a:buAutoNum type="arabicPeriod"/>
            </a:pPr>
            <a:r>
              <a:rPr lang="ar-SA" dirty="0"/>
              <a:t>إقامة المشروعات الجديدة داخل الشركة ,أو استقلال المشروعات الجديدة , أو استقلال الوحدات داخل المنظمة .</a:t>
            </a:r>
          </a:p>
          <a:p>
            <a:pPr marL="514350" indent="-514350" algn="r" rtl="1">
              <a:lnSpc>
                <a:spcPct val="170000"/>
              </a:lnSpc>
              <a:buFont typeface="+mj-lt"/>
              <a:buAutoNum type="arabicPeriod"/>
            </a:pPr>
            <a:r>
              <a:rPr lang="ar-SA" dirty="0"/>
              <a:t>تشجيع و تبني المبادرات التي يقدمها العاملون في التنظيم .</a:t>
            </a:r>
          </a:p>
          <a:p>
            <a:pPr marL="514350" indent="-514350" algn="r" rtl="1">
              <a:lnSpc>
                <a:spcPct val="170000"/>
              </a:lnSpc>
              <a:buFont typeface="+mj-lt"/>
              <a:buAutoNum type="arabicPeriod"/>
            </a:pPr>
            <a:r>
              <a:rPr lang="ar-SA" dirty="0"/>
              <a:t>إعادة التفكير في توجهات الشركة و الفرص المتاحة لها , او ما يسمى بالتجديد الإستراتيجي .</a:t>
            </a:r>
            <a:endParaRPr lang="en-US" dirty="0"/>
          </a:p>
        </p:txBody>
      </p:sp>
    </p:spTree>
  </p:cSld>
  <p:clrMapOvr>
    <a:masterClrMapping/>
  </p:clrMapOvr>
  <p:transition spd="med">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a:t>5- منظومة ريادة الأعمال </a:t>
            </a:r>
            <a:endParaRPr lang="en-US" dirty="0"/>
          </a:p>
        </p:txBody>
      </p:sp>
      <p:sp>
        <p:nvSpPr>
          <p:cNvPr id="3" name="Content Placeholder 2"/>
          <p:cNvSpPr>
            <a:spLocks noGrp="1"/>
          </p:cNvSpPr>
          <p:nvPr>
            <p:ph sz="quarter" idx="1"/>
          </p:nvPr>
        </p:nvSpPr>
        <p:spPr/>
        <p:txBody>
          <a:bodyPr/>
          <a:lstStyle/>
          <a:p>
            <a:pPr algn="ctr" rtl="1">
              <a:buNone/>
            </a:pPr>
            <a:r>
              <a:rPr lang="ar-SA" b="1" dirty="0"/>
              <a:t>هناك العديد من العوامل التي تساعد في نمو ودعم ريادة الأعمال في المجتمعات التي يمكن أن نطلق عليها </a:t>
            </a:r>
            <a:r>
              <a:rPr lang="ar-SA" b="1" dirty="0">
                <a:solidFill>
                  <a:schemeClr val="tx2"/>
                </a:solidFill>
              </a:rPr>
              <a:t>منظومة ريادة الأعمال</a:t>
            </a:r>
            <a:r>
              <a:rPr lang="ar-SA" b="1" dirty="0"/>
              <a:t>. وتتكون هذه المنظومة من </a:t>
            </a:r>
            <a:r>
              <a:rPr lang="ar-SA" b="1" u="sng" dirty="0">
                <a:solidFill>
                  <a:schemeClr val="tx2"/>
                </a:solidFill>
              </a:rPr>
              <a:t>عناصر وأفراد ومنظمات و جهات </a:t>
            </a:r>
            <a:r>
              <a:rPr lang="ar-KW" b="1" u="sng" dirty="0">
                <a:solidFill>
                  <a:schemeClr val="tx2"/>
                </a:solidFill>
              </a:rPr>
              <a:t>محيطة برائد الأعمال </a:t>
            </a:r>
            <a:r>
              <a:rPr lang="ar-KW" b="1" dirty="0">
                <a:solidFill>
                  <a:schemeClr val="tx2"/>
                </a:solidFill>
              </a:rPr>
              <a:t>تعين أو تعيق توجه الفرد نحو ريادة الأعمال</a:t>
            </a:r>
            <a:r>
              <a:rPr lang="ar-KW" b="1" dirty="0"/>
              <a:t>. </a:t>
            </a:r>
            <a:endParaRPr lang="ar-SA" b="1" dirty="0"/>
          </a:p>
          <a:p>
            <a:pPr algn="ctr" rtl="1">
              <a:buNone/>
            </a:pPr>
            <a:endParaRPr lang="ar-SA" b="1" dirty="0"/>
          </a:p>
          <a:p>
            <a:pPr algn="ctr" rtl="1">
              <a:buNone/>
            </a:pPr>
            <a:r>
              <a:rPr lang="ar-SA" b="1" dirty="0"/>
              <a:t>ويمكن تصنيف هذه العوامل المكونة لمنظومة ريادة الأعمال إلى قسمين </a:t>
            </a:r>
            <a:endParaRPr lang="en-US" dirty="0"/>
          </a:p>
        </p:txBody>
      </p:sp>
      <p:sp>
        <p:nvSpPr>
          <p:cNvPr id="5" name="Cloud 4"/>
          <p:cNvSpPr/>
          <p:nvPr/>
        </p:nvSpPr>
        <p:spPr>
          <a:xfrm>
            <a:off x="4648200" y="4724400"/>
            <a:ext cx="4191000" cy="1752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2400" dirty="0"/>
              <a:t>ا</a:t>
            </a:r>
            <a:r>
              <a:rPr lang="ar-SA" sz="2400" b="1" dirty="0"/>
              <a:t>لمنظومة الجزئية </a:t>
            </a:r>
          </a:p>
          <a:p>
            <a:pPr algn="ctr"/>
            <a:r>
              <a:rPr lang="en-US" sz="2400" b="1" dirty="0"/>
              <a:t>Micro-Ecosystem </a:t>
            </a:r>
          </a:p>
        </p:txBody>
      </p:sp>
      <p:sp>
        <p:nvSpPr>
          <p:cNvPr id="6" name="Cloud 5"/>
          <p:cNvSpPr/>
          <p:nvPr/>
        </p:nvSpPr>
        <p:spPr>
          <a:xfrm>
            <a:off x="0" y="4800600"/>
            <a:ext cx="419100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2400" b="1" dirty="0">
                <a:cs typeface="+mj-cs"/>
              </a:rPr>
              <a:t>المنظومة الكلية </a:t>
            </a:r>
          </a:p>
          <a:p>
            <a:pPr algn="ctr"/>
            <a:r>
              <a:rPr lang="en-US" sz="2400" b="1" dirty="0">
                <a:cs typeface="+mj-cs"/>
              </a:rPr>
              <a:t>Macro-Ecosystem</a:t>
            </a:r>
          </a:p>
        </p:txBody>
      </p:sp>
      <p:cxnSp>
        <p:nvCxnSpPr>
          <p:cNvPr id="8" name="Straight Arrow Connector 7"/>
          <p:cNvCxnSpPr/>
          <p:nvPr/>
        </p:nvCxnSpPr>
        <p:spPr>
          <a:xfrm>
            <a:off x="5257800" y="41910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352800" y="41910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r" rtl="1"/>
            <a:r>
              <a:rPr lang="ar-SA" b="1" dirty="0">
                <a:solidFill>
                  <a:schemeClr val="tx2"/>
                </a:solidFill>
              </a:rPr>
              <a:t>أولاً : المنظومة الجزئية  (</a:t>
            </a:r>
            <a:r>
              <a:rPr lang="en-US" b="1" dirty="0">
                <a:solidFill>
                  <a:schemeClr val="tx2"/>
                </a:solidFill>
              </a:rPr>
              <a:t>Micro-Ecosystem</a:t>
            </a:r>
            <a:r>
              <a:rPr lang="ar-KW" b="1" dirty="0">
                <a:solidFill>
                  <a:schemeClr val="tx2"/>
                </a:solidFill>
              </a:rPr>
              <a:t>)</a:t>
            </a:r>
            <a:endParaRPr lang="ar-SA" b="1" dirty="0">
              <a:solidFill>
                <a:schemeClr val="tx2"/>
              </a:solidFill>
            </a:endParaRPr>
          </a:p>
          <a:p>
            <a:pPr algn="r" rtl="1">
              <a:buNone/>
            </a:pPr>
            <a:r>
              <a:rPr lang="ar-KW" dirty="0"/>
              <a:t>وهي المنظومة المتصلة</a:t>
            </a:r>
            <a:r>
              <a:rPr lang="ar-KW" u="sng" dirty="0"/>
              <a:t> مباشرة </a:t>
            </a:r>
            <a:r>
              <a:rPr lang="ar-KW" dirty="0"/>
              <a:t>بريادة الأعمال وتدخل أو تتفاعل مع مكونات الأعمال الريادية بحيث يعتبر وجودها أساسياً لنمو وازدهار ريادة الأعمال</a:t>
            </a:r>
            <a:r>
              <a:rPr lang="ar-SA" dirty="0"/>
              <a:t>.</a:t>
            </a:r>
          </a:p>
          <a:p>
            <a:pPr algn="r" rtl="1">
              <a:buNone/>
            </a:pPr>
            <a:endParaRPr lang="en-US" dirty="0"/>
          </a:p>
          <a:p>
            <a:pPr algn="r" rtl="1"/>
            <a:r>
              <a:rPr lang="ar-SA" b="1" dirty="0">
                <a:solidFill>
                  <a:schemeClr val="tx2"/>
                </a:solidFill>
              </a:rPr>
              <a:t>ثانياً : المنظومة الكلية (</a:t>
            </a:r>
            <a:r>
              <a:rPr lang="en-US" b="1" dirty="0">
                <a:solidFill>
                  <a:schemeClr val="tx2"/>
                </a:solidFill>
              </a:rPr>
              <a:t>Macro-Ecosystem</a:t>
            </a:r>
            <a:r>
              <a:rPr lang="ar-KW" b="1" dirty="0">
                <a:solidFill>
                  <a:schemeClr val="tx2"/>
                </a:solidFill>
              </a:rPr>
              <a:t>) </a:t>
            </a:r>
            <a:endParaRPr lang="ar-SA" b="1" dirty="0">
              <a:solidFill>
                <a:schemeClr val="tx2"/>
              </a:solidFill>
            </a:endParaRPr>
          </a:p>
          <a:p>
            <a:pPr algn="r" rtl="1">
              <a:buNone/>
            </a:pPr>
            <a:r>
              <a:rPr lang="ar-KW" dirty="0"/>
              <a:t>وهي المنظومة المحيطة بريادة الأعمال وتؤثر بطريقة </a:t>
            </a:r>
            <a:r>
              <a:rPr lang="ar-KW" u="sng" dirty="0"/>
              <a:t>غير مباشرة </a:t>
            </a:r>
            <a:r>
              <a:rPr lang="ar-KW" dirty="0"/>
              <a:t>بنمو رواد الأعمال والأعمال الريادية. كما يعتبر توفرها أمراً حاسماً لتوفير البيئة الصحية التي يمكن من خلالها دعم التوجه العام نحو التميز في الأعمال الريادية.</a:t>
            </a:r>
            <a:endParaRPr lang="en-US" dirty="0"/>
          </a:p>
          <a:p>
            <a:pPr algn="r">
              <a:buNone/>
            </a:pPr>
            <a:endParaRPr lang="en-US" dirty="0"/>
          </a:p>
        </p:txBody>
      </p:sp>
    </p:spTree>
  </p:cSld>
  <p:clrMapOvr>
    <a:masterClrMapping/>
  </p:clrMapOvr>
  <p:transition spd="med">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477000" y="2743200"/>
            <a:ext cx="2209800" cy="3429000"/>
          </a:xfrm>
        </p:spPr>
        <p:txBody>
          <a:bodyPr>
            <a:normAutofit/>
          </a:bodyPr>
          <a:lstStyle/>
          <a:p>
            <a:pPr algn="ctr">
              <a:buNone/>
            </a:pPr>
            <a:r>
              <a:rPr lang="ar-SA" sz="4400" spc="0" dirty="0">
                <a:solidFill>
                  <a:schemeClr val="tx2"/>
                </a:solidFill>
              </a:rPr>
              <a:t>عوامل المنظومة الجزئية</a:t>
            </a:r>
          </a:p>
        </p:txBody>
      </p:sp>
      <p:sp>
        <p:nvSpPr>
          <p:cNvPr id="2" name="Title 1"/>
          <p:cNvSpPr>
            <a:spLocks noGrp="1"/>
          </p:cNvSpPr>
          <p:nvPr>
            <p:ph type="title"/>
          </p:nvPr>
        </p:nvSpPr>
        <p:spPr>
          <a:xfrm>
            <a:off x="722313" y="533400"/>
            <a:ext cx="7735887" cy="990600"/>
          </a:xfrm>
        </p:spPr>
        <p:txBody>
          <a:bodyPr/>
          <a:lstStyle/>
          <a:p>
            <a:r>
              <a:rPr lang="ar-SA" dirty="0"/>
              <a:t>أولاً</a:t>
            </a:r>
            <a:endParaRPr lang="en-US" dirty="0"/>
          </a:p>
        </p:txBody>
      </p:sp>
      <p:graphicFrame>
        <p:nvGraphicFramePr>
          <p:cNvPr id="4" name="Diagram 3"/>
          <p:cNvGraphicFramePr/>
          <p:nvPr/>
        </p:nvGraphicFramePr>
        <p:xfrm>
          <a:off x="0" y="2133600"/>
          <a:ext cx="4953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949952"/>
          </a:xfrm>
        </p:spPr>
        <p:txBody>
          <a:bodyPr>
            <a:normAutofit/>
          </a:bodyPr>
          <a:lstStyle/>
          <a:p>
            <a:pPr marL="514350" indent="-514350" algn="r" rtl="1">
              <a:buNone/>
            </a:pPr>
            <a:r>
              <a:rPr lang="ar-SA" b="1" dirty="0"/>
              <a:t>1- </a:t>
            </a:r>
            <a:r>
              <a:rPr lang="ar-SA" b="1" dirty="0">
                <a:solidFill>
                  <a:srgbClr val="FF0000"/>
                </a:solidFill>
              </a:rPr>
              <a:t>البحث العلمي التطبيقي</a:t>
            </a:r>
            <a:r>
              <a:rPr lang="en-US" b="1" dirty="0">
                <a:solidFill>
                  <a:srgbClr val="FF0000"/>
                </a:solidFill>
              </a:rPr>
              <a:t>:</a:t>
            </a:r>
          </a:p>
          <a:p>
            <a:pPr marL="514350" indent="-514350" algn="r" rtl="1">
              <a:buNone/>
            </a:pPr>
            <a:r>
              <a:rPr lang="ar-SA" dirty="0"/>
              <a:t> </a:t>
            </a:r>
            <a:r>
              <a:rPr lang="ar-SA" sz="2400" b="1" dirty="0"/>
              <a:t>وتعتبر الجامعات محاضن تنمية وتطوير مخرجات البحث العلمي التطبيقي</a:t>
            </a:r>
            <a:r>
              <a:rPr lang="en-US" sz="2400" b="1" dirty="0"/>
              <a:t>.</a:t>
            </a:r>
          </a:p>
          <a:p>
            <a:pPr marL="514350" indent="-514350" algn="r" rtl="1"/>
            <a:r>
              <a:rPr lang="ar-SA" sz="2400" b="1" dirty="0"/>
              <a:t>من أبرز مظاهر التقدم في دعم ريادة الأعمال التركيز على دعم ميزانيات الأبحاث العلمية، و استقطاب الكفاءات البحثة المتمكنة. ونشر البحوث والدراسات العلمية التي تنفذها مراكز البحوث وأعضاء هيئة التدريس بما في ذلك مشاريع التخرج. </a:t>
            </a:r>
            <a:endParaRPr lang="en-US" sz="2400" dirty="0"/>
          </a:p>
        </p:txBody>
      </p:sp>
    </p:spTree>
  </p:cSld>
  <p:clrMapOvr>
    <a:masterClrMapping/>
  </p:clrMapOvr>
  <p:transition spd="med">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10000"/>
          </a:bodyPr>
          <a:lstStyle/>
          <a:p>
            <a:pPr algn="r" rtl="1">
              <a:buNone/>
            </a:pPr>
            <a:r>
              <a:rPr lang="ar-SA" sz="3000" b="1" dirty="0">
                <a:solidFill>
                  <a:schemeClr val="accent6">
                    <a:lumMod val="75000"/>
                  </a:schemeClr>
                </a:solidFill>
              </a:rPr>
              <a:t>2- الأسرة و الأصدقاء:</a:t>
            </a:r>
          </a:p>
          <a:p>
            <a:pPr algn="r" rtl="1"/>
            <a:r>
              <a:rPr lang="ar-SA" sz="2400" dirty="0"/>
              <a:t>فقد أشارت الدراسات إلى أن من أهم العوامل التي تؤثر في نمو ريادة الأعمال هي الأسرة.</a:t>
            </a:r>
          </a:p>
          <a:p>
            <a:pPr algn="r" rtl="1"/>
            <a:r>
              <a:rPr lang="ar-SA" sz="2400" dirty="0"/>
              <a:t> فهي من أوائل العناصر الرئيسية التي تشجيع الأبناء على ممارسة السلوكيات الريادية مما يؤكد أهمية دور الإرشاد الأسري في دعم وتنمية سمات ريادة الأعمال.</a:t>
            </a:r>
          </a:p>
          <a:p>
            <a:pPr algn="r" rtl="1">
              <a:buNone/>
            </a:pPr>
            <a:endParaRPr lang="ar-SA" sz="2400" dirty="0"/>
          </a:p>
          <a:p>
            <a:pPr algn="r" rtl="1"/>
            <a:r>
              <a:rPr lang="ar-SA" sz="2400" dirty="0"/>
              <a:t>الأطفال في هذه البيئة ينشئون ولديهم تطلع ودافعية لإنشاء أعمال خاصة بهم في المستقبل</a:t>
            </a:r>
            <a:r>
              <a:rPr lang="ar-SA" b="1" dirty="0"/>
              <a:t>.</a:t>
            </a:r>
            <a:endParaRPr lang="en-US" dirty="0"/>
          </a:p>
        </p:txBody>
      </p:sp>
      <p:pic>
        <p:nvPicPr>
          <p:cNvPr id="8" name="Content Placeholder 7" descr="ComfortSystems-02.07.2013.gif"/>
          <p:cNvPicPr>
            <a:picLocks noGrp="1" noChangeAspect="1"/>
          </p:cNvPicPr>
          <p:nvPr>
            <p:ph sz="half" idx="2"/>
          </p:nvPr>
        </p:nvPicPr>
        <p:blipFill>
          <a:blip r:embed="rId3" cstate="print"/>
          <a:stretch>
            <a:fillRect/>
          </a:stretch>
        </p:blipFill>
        <p:spPr>
          <a:xfrm>
            <a:off x="4788892" y="1464517"/>
            <a:ext cx="3974108" cy="4783883"/>
          </a:xfrm>
        </p:spPr>
      </p:pic>
    </p:spTree>
  </p:cSld>
  <p:clrMapOvr>
    <a:masterClrMapping/>
  </p:clrMapOvr>
  <p:transition spd="med">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5559552"/>
          </a:xfrm>
        </p:spPr>
        <p:txBody>
          <a:bodyPr>
            <a:normAutofit fontScale="77500" lnSpcReduction="20000"/>
          </a:bodyPr>
          <a:lstStyle/>
          <a:p>
            <a:pPr algn="r">
              <a:buNone/>
            </a:pPr>
            <a:r>
              <a:rPr lang="ar-SA" sz="3600" b="1" dirty="0">
                <a:solidFill>
                  <a:srgbClr val="FFC000"/>
                </a:solidFill>
              </a:rPr>
              <a:t>3- حاضنات الأعمال:</a:t>
            </a:r>
          </a:p>
          <a:p>
            <a:pPr algn="r">
              <a:buNone/>
            </a:pPr>
            <a:r>
              <a:rPr lang="ar-SA" b="1" dirty="0"/>
              <a:t>تعريف حاضنة الأعمال  </a:t>
            </a:r>
            <a:r>
              <a:rPr lang="ar-SA" dirty="0">
                <a:solidFill>
                  <a:schemeClr val="tx2"/>
                </a:solidFill>
              </a:rPr>
              <a:t>:"وحدة خدمية تهدف إلى تحويل الأفكار والابتكارات إلى مشروعات اقتصادية منتجة، وذلك من خلال تقديم عدد من خدمات التأهيل والدعم المادي والمعنوي والاستضافة والإرشاد لرواد الأعمال". </a:t>
            </a:r>
          </a:p>
          <a:p>
            <a:pPr algn="r">
              <a:buNone/>
            </a:pPr>
            <a:endParaRPr lang="ar-SA" dirty="0"/>
          </a:p>
          <a:p>
            <a:pPr algn="r" rtl="1"/>
            <a:r>
              <a:rPr lang="ar-SA" b="1" dirty="0"/>
              <a:t>تعتبر حاضنات الأعمال من </a:t>
            </a:r>
            <a:r>
              <a:rPr lang="ar-KW" b="1" dirty="0"/>
              <a:t>أه</a:t>
            </a:r>
            <a:r>
              <a:rPr lang="ar-SA" b="1" dirty="0"/>
              <a:t>م الأدوات لتنمية وتوسيع مفهوم وممارسات ريادة الأعمال. </a:t>
            </a:r>
          </a:p>
          <a:p>
            <a:pPr algn="r" rtl="1"/>
            <a:r>
              <a:rPr lang="ar-SA" b="1" dirty="0"/>
              <a:t> ويتمثل الدور الرئيسي لحاضنات الأعمال في تذليل المصاعب أمام مشاريع الشباب المتوسطة والصغيرة، عن طريق استضافة المشروع في مراحله التأسيسية إلى أن يصل المشروع إلى مرحلة النضج والخروج من مظلة الحاضنة.</a:t>
            </a:r>
            <a:r>
              <a:rPr lang="ar-KW" b="1" dirty="0"/>
              <a:t> </a:t>
            </a:r>
            <a:endParaRPr lang="ar-SA" b="1" dirty="0"/>
          </a:p>
          <a:p>
            <a:pPr algn="r" rtl="1"/>
            <a:r>
              <a:rPr lang="ar-SA" b="1" dirty="0"/>
              <a:t>توفير المعلومات اللازمة لإجراء دراسات الجدوى ودراسات السوق، والتي تعدها خبرات متخصصة في المجالات المالية والمحاسبية والقانونية تحت سقف واحد.</a:t>
            </a:r>
          </a:p>
          <a:p>
            <a:pPr algn="r" rtl="1"/>
            <a:r>
              <a:rPr lang="ar-SA" b="1" dirty="0"/>
              <a:t>هذه الخدمات لا تتوفر عادة لهذه المشاريع الصغيرة لارتفاع تكلفتها وعدم التفات أصحاب الاختصاص إلى هذه المشاريع لمحدودية العائد المادي من خدمتها. ولكن حاضنات الأعمال تتمكن من توفير هذه الاستشارات الضرورية والأساسية في حياة كل مشروع.</a:t>
            </a:r>
          </a:p>
          <a:p>
            <a:pPr algn="r" rtl="1"/>
            <a:r>
              <a:rPr lang="ar-SA" b="1" dirty="0"/>
              <a:t>تقديم الخدمات التي تخفض من التكاليف الرأسمالية للمشاريع مما يحد من مخاطر الفشل ويساهم في تسريع عملية نمو الأعمال.</a:t>
            </a:r>
            <a:endParaRPr lang="en-US" b="1" dirty="0"/>
          </a:p>
          <a:p>
            <a:pPr algn="r">
              <a:buNone/>
            </a:pPr>
            <a:endParaRPr lang="en-US" b="1" dirty="0"/>
          </a:p>
        </p:txBody>
      </p:sp>
    </p:spTree>
  </p:cSld>
  <p:clrMapOvr>
    <a:masterClrMapping/>
  </p:clrMapOvr>
  <p:transition spd="med">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 Video </a:t>
            </a:r>
          </a:p>
        </p:txBody>
      </p:sp>
      <p:sp>
        <p:nvSpPr>
          <p:cNvPr id="5" name="Content Placeholder 4"/>
          <p:cNvSpPr>
            <a:spLocks noGrp="1"/>
          </p:cNvSpPr>
          <p:nvPr>
            <p:ph sz="quarter" idx="1"/>
          </p:nvPr>
        </p:nvSpPr>
        <p:spPr/>
        <p:txBody>
          <a:bodyPr/>
          <a:lstStyle/>
          <a:p>
            <a:endParaRPr lang="en-US" dirty="0">
              <a:hlinkClick r:id="rId3"/>
            </a:endParaRPr>
          </a:p>
          <a:p>
            <a:endParaRPr lang="en-US" dirty="0">
              <a:hlinkClick r:id="rId3"/>
            </a:endParaRPr>
          </a:p>
          <a:p>
            <a:pPr>
              <a:buNone/>
            </a:pPr>
            <a:endParaRPr lang="en-US" sz="4000" b="1" dirty="0">
              <a:hlinkClick r:id="rId3"/>
            </a:endParaRPr>
          </a:p>
          <a:p>
            <a:pPr algn="ctr">
              <a:buNone/>
            </a:pPr>
            <a:r>
              <a:rPr lang="ar-SA" sz="4000" b="1" dirty="0">
                <a:hlinkClick r:id="rId3"/>
              </a:rPr>
              <a:t>إعلان حملة أفكار </a:t>
            </a:r>
            <a:endParaRPr lang="en-US" sz="4000" b="1" dirty="0"/>
          </a:p>
          <a:p>
            <a:endParaRPr lang="en-US" dirty="0"/>
          </a:p>
        </p:txBody>
      </p:sp>
    </p:spTree>
  </p:cSld>
  <p:clrMapOvr>
    <a:masterClrMapping/>
  </p:clrMapOvr>
  <p:transition spd="med">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p:txBody>
          <a:bodyPr/>
          <a:lstStyle/>
          <a:p>
            <a:pPr algn="ctr"/>
            <a:endParaRPr lang="ar-SA" dirty="0">
              <a:hlinkClick r:id="rId3"/>
            </a:endParaRPr>
          </a:p>
          <a:p>
            <a:pPr algn="ctr"/>
            <a:endParaRPr lang="ar-SA" dirty="0">
              <a:hlinkClick r:id="rId3"/>
            </a:endParaRPr>
          </a:p>
          <a:p>
            <a:pPr algn="ctr"/>
            <a:endParaRPr lang="ar-SA" dirty="0">
              <a:hlinkClick r:id="rId3"/>
            </a:endParaRPr>
          </a:p>
          <a:p>
            <a:pPr algn="ctr"/>
            <a:r>
              <a:rPr lang="en-AU" dirty="0">
                <a:hlinkClick r:id="rId3"/>
              </a:rPr>
              <a:t>https://youtu.be/tqeTFOUR63E</a:t>
            </a:r>
            <a:endParaRPr lang="ar-SA" dirty="0"/>
          </a:p>
          <a:p>
            <a:endParaRPr lang="ar-SA" dirty="0"/>
          </a:p>
        </p:txBody>
      </p:sp>
    </p:spTree>
  </p:cSld>
  <p:clrMapOvr>
    <a:masterClrMapping/>
  </p:clrMapOvr>
  <p:transition spd="med">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
          </p:nvPr>
        </p:nvSpPr>
        <p:spPr>
          <a:xfrm>
            <a:off x="304800" y="1371600"/>
            <a:ext cx="8534400" cy="5029200"/>
          </a:xfrm>
        </p:spPr>
        <p:txBody>
          <a:bodyPr>
            <a:normAutofit/>
          </a:bodyPr>
          <a:lstStyle/>
          <a:p>
            <a:pPr algn="r">
              <a:buNone/>
            </a:pPr>
            <a:r>
              <a:rPr lang="ar-SA" dirty="0"/>
              <a:t>و الجدول أدناه يوضح عدد من حاضنات الأعمال في المملكة :</a:t>
            </a:r>
          </a:p>
          <a:p>
            <a:pPr marL="514350" indent="-514350" algn="r" rtl="1">
              <a:buNone/>
            </a:pPr>
            <a:r>
              <a:rPr lang="ar-SA" dirty="0">
                <a:solidFill>
                  <a:schemeClr val="accent3">
                    <a:lumMod val="75000"/>
                  </a:schemeClr>
                </a:solidFill>
              </a:rPr>
              <a:t>1- برنامج بادر </a:t>
            </a:r>
            <a:r>
              <a:rPr lang="ar-SA" dirty="0"/>
              <a:t>:</a:t>
            </a:r>
          </a:p>
          <a:p>
            <a:pPr marL="514350" indent="-514350" algn="r" rtl="1">
              <a:buNone/>
            </a:pPr>
            <a:r>
              <a:rPr lang="ar-SA" sz="2400" dirty="0"/>
              <a:t>تأسست عام 2008م , كأحد برامج مدينة الملك عبدالعزيز للعلوم و التقنية , تطورت إلى برنامج وطني شامل يقدم و يعزز ويدعم بنشاط الابتكارات التقنية و الحضانة </a:t>
            </a:r>
          </a:p>
          <a:p>
            <a:pPr marL="514350" indent="-514350" algn="r" rtl="1">
              <a:buNone/>
            </a:pPr>
            <a:r>
              <a:rPr lang="ar-SA" sz="2400" dirty="0"/>
              <a:t>و ريادة مبادرات الأعمال في جميع أنحاء المملكة العربية السعودية.</a:t>
            </a:r>
          </a:p>
          <a:p>
            <a:pPr marL="514350" indent="-514350" algn="r" rtl="1">
              <a:buNone/>
            </a:pPr>
            <a:endParaRPr lang="ar-SA" sz="2400" dirty="0"/>
          </a:p>
          <a:p>
            <a:pPr marL="514350" indent="-514350" algn="r" rtl="1">
              <a:buNone/>
            </a:pPr>
            <a:r>
              <a:rPr lang="ar-SA" dirty="0"/>
              <a:t>  </a:t>
            </a:r>
            <a:r>
              <a:rPr lang="ar-SA" dirty="0">
                <a:solidFill>
                  <a:schemeClr val="accent3">
                    <a:lumMod val="75000"/>
                  </a:schemeClr>
                </a:solidFill>
              </a:rPr>
              <a:t>2- وادي الرياض للتقنيه :</a:t>
            </a:r>
          </a:p>
          <a:p>
            <a:pPr marL="514350" indent="-514350" algn="r" rtl="1">
              <a:buNone/>
            </a:pPr>
            <a:r>
              <a:rPr lang="ar-SA" sz="2400" dirty="0"/>
              <a:t>تأسس عام 2009 م, أقر مجلس جامعة الملك سعود باعتماده كمشروع تسعى الجامعة من خلاله الى تحقيق مجموعه من الأهداف الريادية .</a:t>
            </a:r>
          </a:p>
          <a:p>
            <a:pPr marL="514350" indent="-514350" algn="r" rtl="1">
              <a:buNone/>
            </a:pPr>
            <a:endParaRPr lang="ar-SA" dirty="0"/>
          </a:p>
          <a:p>
            <a:pPr marL="514350" indent="-514350" algn="r" rtl="1">
              <a:buNone/>
            </a:pPr>
            <a:endParaRPr lang="ar-SA" b="1" dirty="0"/>
          </a:p>
        </p:txBody>
      </p:sp>
      <p:sp>
        <p:nvSpPr>
          <p:cNvPr id="17" name="Title 16"/>
          <p:cNvSpPr>
            <a:spLocks noGrp="1"/>
          </p:cNvSpPr>
          <p:nvPr>
            <p:ph type="title"/>
          </p:nvPr>
        </p:nvSpPr>
        <p:spPr/>
        <p:txBody>
          <a:bodyPr/>
          <a:lstStyle/>
          <a:p>
            <a:endParaRPr lang="en-US"/>
          </a:p>
        </p:txBody>
      </p:sp>
      <p:pic>
        <p:nvPicPr>
          <p:cNvPr id="20" name="Picture 19" descr="200506.jpg"/>
          <p:cNvPicPr>
            <a:picLocks noChangeAspect="1"/>
          </p:cNvPicPr>
          <p:nvPr/>
        </p:nvPicPr>
        <p:blipFill>
          <a:blip r:embed="rId3" cstate="print"/>
          <a:stretch>
            <a:fillRect/>
          </a:stretch>
        </p:blipFill>
        <p:spPr>
          <a:xfrm>
            <a:off x="228600" y="5105400"/>
            <a:ext cx="3505200" cy="1219200"/>
          </a:xfrm>
          <a:prstGeom prst="rect">
            <a:avLst/>
          </a:prstGeom>
        </p:spPr>
      </p:pic>
      <p:pic>
        <p:nvPicPr>
          <p:cNvPr id="21" name="Picture 20" descr="245710.jpg"/>
          <p:cNvPicPr>
            <a:picLocks noChangeAspect="1"/>
          </p:cNvPicPr>
          <p:nvPr/>
        </p:nvPicPr>
        <p:blipFill>
          <a:blip r:embed="rId4" cstate="print"/>
          <a:stretch>
            <a:fillRect/>
          </a:stretch>
        </p:blipFill>
        <p:spPr>
          <a:xfrm>
            <a:off x="381000" y="3124200"/>
            <a:ext cx="1981200" cy="1272371"/>
          </a:xfrm>
          <a:prstGeom prst="rect">
            <a:avLst/>
          </a:prstGeom>
        </p:spPr>
      </p:pic>
    </p:spTree>
  </p:cSld>
  <p:clrMapOvr>
    <a:masterClrMapping/>
  </p:clrMapOvr>
  <p:transition spd="med">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514350" indent="-514350" algn="r" rtl="1">
              <a:buNone/>
            </a:pPr>
            <a:r>
              <a:rPr lang="ar-SA" dirty="0"/>
              <a:t>4</a:t>
            </a:r>
            <a:r>
              <a:rPr lang="ar-SA" dirty="0">
                <a:solidFill>
                  <a:schemeClr val="accent3">
                    <a:lumMod val="75000"/>
                  </a:schemeClr>
                </a:solidFill>
              </a:rPr>
              <a:t>- حاضنه فيرسو (شركة المناهج ):</a:t>
            </a:r>
          </a:p>
          <a:p>
            <a:pPr marL="514350" indent="-514350" algn="r" rtl="1">
              <a:buNone/>
            </a:pPr>
            <a:r>
              <a:rPr lang="ar-SA" dirty="0">
                <a:solidFill>
                  <a:schemeClr val="accent3">
                    <a:lumMod val="75000"/>
                  </a:schemeClr>
                </a:solidFill>
              </a:rPr>
              <a:t> </a:t>
            </a:r>
            <a:r>
              <a:rPr lang="ar-SA" sz="2400" dirty="0"/>
              <a:t>حاضنه للمشاريع التعليمية الناشئة , تقوم باستقبال المشاريع في مراحلها الأولية و توفر لها التمويل و الخبرات اللازمة لتحويلها إلى مشاريع قائمه بذاتها .</a:t>
            </a:r>
          </a:p>
          <a:p>
            <a:pPr marL="514350" indent="-514350" algn="r" rtl="1">
              <a:buNone/>
            </a:pPr>
            <a:endParaRPr lang="en-US" dirty="0"/>
          </a:p>
        </p:txBody>
      </p:sp>
      <p:sp>
        <p:nvSpPr>
          <p:cNvPr id="7" name="Content Placeholder 6"/>
          <p:cNvSpPr>
            <a:spLocks noGrp="1"/>
          </p:cNvSpPr>
          <p:nvPr>
            <p:ph sz="half" idx="2"/>
          </p:nvPr>
        </p:nvSpPr>
        <p:spPr/>
        <p:txBody>
          <a:bodyPr>
            <a:normAutofit/>
          </a:bodyPr>
          <a:lstStyle/>
          <a:p>
            <a:pPr marL="514350" indent="-514350" algn="r" rtl="1">
              <a:buNone/>
            </a:pPr>
            <a:r>
              <a:rPr lang="ar-SA" dirty="0">
                <a:solidFill>
                  <a:schemeClr val="accent3">
                    <a:lumMod val="75000"/>
                  </a:schemeClr>
                </a:solidFill>
              </a:rPr>
              <a:t>3- واعد (ارامكو): </a:t>
            </a:r>
          </a:p>
          <a:p>
            <a:pPr marL="514350" indent="-514350" algn="r" rtl="1">
              <a:buNone/>
            </a:pPr>
            <a:r>
              <a:rPr lang="ar-SA" sz="2800" dirty="0"/>
              <a:t>شركة ذات مسؤولية محدودة هدفها دعم و تطوير و تنويع الاقتصاد الوطني و تعزيز الابتكار في مجال ريادة الأعمال.</a:t>
            </a:r>
          </a:p>
          <a:p>
            <a:pPr algn="r">
              <a:buNone/>
            </a:pPr>
            <a:endParaRPr lang="en-US" dirty="0"/>
          </a:p>
        </p:txBody>
      </p:sp>
      <p:pic>
        <p:nvPicPr>
          <p:cNvPr id="8" name="Picture 7" descr="waed-logo-2.jpg"/>
          <p:cNvPicPr>
            <a:picLocks noChangeAspect="1"/>
          </p:cNvPicPr>
          <p:nvPr/>
        </p:nvPicPr>
        <p:blipFill>
          <a:blip r:embed="rId3" cstate="print"/>
          <a:stretch>
            <a:fillRect/>
          </a:stretch>
        </p:blipFill>
        <p:spPr>
          <a:xfrm>
            <a:off x="4953000" y="4038600"/>
            <a:ext cx="3851039" cy="2362200"/>
          </a:xfrm>
          <a:prstGeom prst="rect">
            <a:avLst/>
          </a:prstGeom>
        </p:spPr>
      </p:pic>
      <p:pic>
        <p:nvPicPr>
          <p:cNvPr id="9" name="Picture 8" descr="250x250_uploads,2014,06,10,53976c2984e73.jpeg"/>
          <p:cNvPicPr>
            <a:picLocks noChangeAspect="1"/>
          </p:cNvPicPr>
          <p:nvPr/>
        </p:nvPicPr>
        <p:blipFill>
          <a:blip r:embed="rId4" cstate="print"/>
          <a:stretch>
            <a:fillRect/>
          </a:stretch>
        </p:blipFill>
        <p:spPr>
          <a:xfrm>
            <a:off x="685800" y="4038600"/>
            <a:ext cx="3276600" cy="2381250"/>
          </a:xfrm>
          <a:prstGeom prst="rect">
            <a:avLst/>
          </a:prstGeom>
        </p:spPr>
      </p:pic>
    </p:spTree>
  </p:cSld>
  <p:clrMapOvr>
    <a:masterClrMapping/>
  </p:clrMapOvr>
  <p:transition spd="med">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37448" cy="4797552"/>
          </a:xfrm>
        </p:spPr>
        <p:txBody>
          <a:bodyPr>
            <a:normAutofit/>
          </a:bodyPr>
          <a:lstStyle/>
          <a:p>
            <a:pPr marL="514350" indent="-514350" algn="r" rtl="1">
              <a:buNone/>
            </a:pPr>
            <a:r>
              <a:rPr lang="ar-SA" dirty="0">
                <a:solidFill>
                  <a:schemeClr val="accent3">
                    <a:lumMod val="75000"/>
                  </a:schemeClr>
                </a:solidFill>
              </a:rPr>
              <a:t>أمثله لمشروعات ريادية تم احتضانها :</a:t>
            </a:r>
          </a:p>
          <a:p>
            <a:pPr marL="514350" indent="-514350" algn="r" rtl="1">
              <a:buNone/>
            </a:pPr>
            <a:r>
              <a:rPr lang="ar-SA" b="1" dirty="0">
                <a:solidFill>
                  <a:schemeClr val="tx2"/>
                </a:solidFill>
              </a:rPr>
              <a:t>1-</a:t>
            </a:r>
            <a:r>
              <a:rPr lang="en-US" b="1" dirty="0" err="1">
                <a:solidFill>
                  <a:schemeClr val="tx2"/>
                </a:solidFill>
              </a:rPr>
              <a:t>Yattoq</a:t>
            </a:r>
            <a:endParaRPr lang="ar-SA" dirty="0">
              <a:solidFill>
                <a:schemeClr val="tx2"/>
              </a:solidFill>
            </a:endParaRPr>
          </a:p>
          <a:p>
            <a:pPr marL="514350" indent="-514350" algn="r" rtl="1">
              <a:buNone/>
            </a:pPr>
            <a:r>
              <a:rPr lang="ar-SA" sz="2400" dirty="0"/>
              <a:t>عبارة عن صنع خلطة قهوه عربية , و صنع آلة لصناعة القهوة العربية .</a:t>
            </a:r>
          </a:p>
          <a:p>
            <a:pPr marL="514350" indent="-514350" algn="r" rtl="1">
              <a:buNone/>
            </a:pPr>
            <a:r>
              <a:rPr lang="ar-SA" b="1" dirty="0">
                <a:solidFill>
                  <a:schemeClr val="tx2"/>
                </a:solidFill>
              </a:rPr>
              <a:t>2- صلني</a:t>
            </a:r>
          </a:p>
          <a:p>
            <a:pPr marL="514350" indent="-514350" algn="r" rtl="1">
              <a:buNone/>
            </a:pPr>
            <a:r>
              <a:rPr lang="ar-SA" sz="2400" dirty="0"/>
              <a:t>بوابة الكترونيه كوحدة للسوق العقاري السعودي</a:t>
            </a:r>
          </a:p>
          <a:p>
            <a:pPr marL="514350" indent="-514350" algn="r" rtl="1">
              <a:buNone/>
            </a:pPr>
            <a:r>
              <a:rPr lang="ar-SA" b="1" dirty="0">
                <a:solidFill>
                  <a:schemeClr val="tx2"/>
                </a:solidFill>
              </a:rPr>
              <a:t>3</a:t>
            </a:r>
            <a:r>
              <a:rPr lang="ar-SA" b="1" dirty="0"/>
              <a:t>- </a:t>
            </a:r>
            <a:r>
              <a:rPr lang="en-US" b="1" dirty="0" err="1">
                <a:solidFill>
                  <a:schemeClr val="tx2"/>
                </a:solidFill>
              </a:rPr>
              <a:t>MedEx</a:t>
            </a:r>
            <a:endParaRPr lang="ar-SA" dirty="0">
              <a:solidFill>
                <a:schemeClr val="tx2"/>
              </a:solidFill>
            </a:endParaRPr>
          </a:p>
          <a:p>
            <a:pPr marL="514350" indent="-514350" algn="r" rtl="1">
              <a:buNone/>
            </a:pPr>
            <a:r>
              <a:rPr lang="ar-SA" sz="2400" dirty="0"/>
              <a:t>شركة ناشئه تهدف الى صناعة الاثاث و معدات التشخيص الطبي لتلبية الطلب من المستشفيات و المختبرات و شركات الأدوية .</a:t>
            </a:r>
            <a:endParaRPr lang="en-US" sz="2400" dirty="0"/>
          </a:p>
          <a:p>
            <a:pPr marL="514350" indent="-514350" algn="r" rtl="1">
              <a:buNone/>
            </a:pPr>
            <a:endParaRPr lang="en-US" sz="2400" dirty="0"/>
          </a:p>
        </p:txBody>
      </p:sp>
      <p:pic>
        <p:nvPicPr>
          <p:cNvPr id="5" name="Picture 4" descr="Yatooq3.jpg"/>
          <p:cNvPicPr>
            <a:picLocks noChangeAspect="1"/>
          </p:cNvPicPr>
          <p:nvPr/>
        </p:nvPicPr>
        <p:blipFill>
          <a:blip r:embed="rId3" cstate="print"/>
          <a:stretch>
            <a:fillRect/>
          </a:stretch>
        </p:blipFill>
        <p:spPr>
          <a:xfrm>
            <a:off x="304800" y="1447800"/>
            <a:ext cx="1704855" cy="1819275"/>
          </a:xfrm>
          <a:prstGeom prst="rect">
            <a:avLst/>
          </a:prstGeom>
        </p:spPr>
      </p:pic>
      <p:pic>
        <p:nvPicPr>
          <p:cNvPr id="6" name="Picture 5" descr="index_03.jpg"/>
          <p:cNvPicPr>
            <a:picLocks noChangeAspect="1"/>
          </p:cNvPicPr>
          <p:nvPr/>
        </p:nvPicPr>
        <p:blipFill>
          <a:blip r:embed="rId4" cstate="print"/>
          <a:stretch>
            <a:fillRect/>
          </a:stretch>
        </p:blipFill>
        <p:spPr>
          <a:xfrm>
            <a:off x="914400" y="5029200"/>
            <a:ext cx="2794000" cy="1282700"/>
          </a:xfrm>
          <a:prstGeom prst="rect">
            <a:avLst/>
          </a:prstGeom>
        </p:spPr>
      </p:pic>
    </p:spTree>
  </p:cSld>
  <p:clrMapOvr>
    <a:masterClrMapping/>
  </p:clrMapOvr>
  <p:transition spd="med">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949952"/>
          </a:xfrm>
        </p:spPr>
        <p:txBody>
          <a:bodyPr>
            <a:normAutofit fontScale="92500"/>
          </a:bodyPr>
          <a:lstStyle/>
          <a:p>
            <a:pPr algn="r" rtl="1">
              <a:buNone/>
            </a:pPr>
            <a:r>
              <a:rPr lang="ar-SA" sz="3000" b="1" dirty="0">
                <a:solidFill>
                  <a:srgbClr val="92D050"/>
                </a:solidFill>
              </a:rPr>
              <a:t>4- رأس المال الجريء (المخاطر ) </a:t>
            </a:r>
            <a:r>
              <a:rPr lang="en-US" sz="3000" b="1" dirty="0">
                <a:solidFill>
                  <a:srgbClr val="92D050"/>
                </a:solidFill>
              </a:rPr>
              <a:t>Venture Capital</a:t>
            </a:r>
            <a:endParaRPr lang="ar-SA" sz="3000" b="1" dirty="0">
              <a:solidFill>
                <a:srgbClr val="92D050"/>
              </a:solidFill>
            </a:endParaRPr>
          </a:p>
          <a:p>
            <a:pPr algn="r" rtl="1">
              <a:buNone/>
            </a:pPr>
            <a:r>
              <a:rPr lang="ar-SA" sz="2600" dirty="0"/>
              <a:t>ويعتبر التمويل عن طريق رأس المال الجريء ”</a:t>
            </a:r>
            <a:r>
              <a:rPr lang="ar-SA" sz="2600" dirty="0">
                <a:solidFill>
                  <a:schemeClr val="tx2"/>
                </a:solidFill>
              </a:rPr>
              <a:t>هو عبارة عن أسلوب أو تقنية لتمويل المشاريع الاستثمارية بواسطة شركات تدعى بشركات رأس المال المخاطر، وهذه التقنية لا تقوم على تقديم النقد فحسب كما هو الحال في التمويل المصرفي بل تقوم على أساس المشاركة؛ حيث يقوم المشارك بتمويل المشروع من دون ضمان العائد ولا مبلغه, وبذلك فهو يخاطر بأمواله“،</a:t>
            </a:r>
          </a:p>
          <a:p>
            <a:pPr algn="r" rtl="1"/>
            <a:r>
              <a:rPr lang="ar-SA" sz="2600" dirty="0"/>
              <a:t> لهذا فهي تساعد أكثر المؤسسات الصغيرة والمتوسطة الجديدة أو التوسعية التي تواجه صعوبات في هذا المجال، حيث أن النظام المصرفي يرفض منحها القروض نظراً لعدم توفر الضمانات.</a:t>
            </a:r>
          </a:p>
          <a:p>
            <a:pPr algn="r" rtl="1"/>
            <a:r>
              <a:rPr lang="ar-SA" sz="2600" dirty="0"/>
              <a:t> دورها لا يقتصر على تمويل مرحلة الإنشاء فحسب بل يمتد أيضا إلى مرحلة التجديد, وكذا تمويل التوسع والنمو. </a:t>
            </a:r>
          </a:p>
          <a:p>
            <a:pPr algn="r" rtl="1"/>
            <a:r>
              <a:rPr lang="ar-SA" sz="2600" dirty="0"/>
              <a:t>يتحمل المخاطر (المستثمر) كلياً أو جزئياً الخسارة في حالة فشل المشروع الممول. </a:t>
            </a:r>
          </a:p>
          <a:p>
            <a:pPr algn="r" rtl="1">
              <a:buNone/>
            </a:pPr>
            <a:endParaRPr lang="en-US" dirty="0"/>
          </a:p>
        </p:txBody>
      </p:sp>
    </p:spTree>
  </p:cSld>
  <p:clrMapOvr>
    <a:masterClrMapping/>
  </p:clrMapOvr>
  <p:transition spd="med">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r" rtl="1">
              <a:buNone/>
            </a:pPr>
            <a:r>
              <a:rPr lang="ar-SA" dirty="0">
                <a:solidFill>
                  <a:srgbClr val="00B050"/>
                </a:solidFill>
              </a:rPr>
              <a:t>5</a:t>
            </a:r>
            <a:r>
              <a:rPr lang="ar-SA" b="1" dirty="0">
                <a:solidFill>
                  <a:srgbClr val="00B050"/>
                </a:solidFill>
              </a:rPr>
              <a:t>- الجهات الداعمة و الراعية</a:t>
            </a:r>
          </a:p>
          <a:p>
            <a:pPr algn="r" rtl="1"/>
            <a:r>
              <a:rPr lang="ar-SA" dirty="0"/>
              <a:t>المؤسسات العامة والخاصة تلعب جميعاً دوراً مهماً في تنمية ثقافة ريادة الأعمال </a:t>
            </a:r>
            <a:r>
              <a:rPr lang="ar-SA" u="sng" dirty="0"/>
              <a:t>على سبيل المثال</a:t>
            </a:r>
            <a:r>
              <a:rPr lang="ar-SA" dirty="0"/>
              <a:t>: </a:t>
            </a:r>
          </a:p>
          <a:p>
            <a:pPr algn="r" rtl="1">
              <a:buFont typeface="Wingdings" pitchFamily="2" charset="2"/>
              <a:buChar char="ü"/>
            </a:pPr>
            <a:r>
              <a:rPr lang="ar-SA" dirty="0"/>
              <a:t>البرامج الحكومية تمد رواد الأعمال بالدعم المادي، والتدريب، وتدعم الأنشطة الريادية التي يقومون بها</a:t>
            </a:r>
          </a:p>
          <a:p>
            <a:pPr algn="r" rtl="1">
              <a:buFont typeface="Wingdings" pitchFamily="2" charset="2"/>
              <a:buChar char="ü"/>
            </a:pPr>
            <a:r>
              <a:rPr lang="ar-SA" dirty="0"/>
              <a:t>أيضا يمكن تطوير برامج رعاية مهنية تساهم في تطوير سمات ريادة الأعمال مثل الإبتكار والإبداع.</a:t>
            </a:r>
          </a:p>
        </p:txBody>
      </p:sp>
    </p:spTree>
  </p:cSld>
  <p:clrMapOvr>
    <a:masterClrMapping/>
  </p:clrMapOvr>
  <p:transition spd="med">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pPr algn="r" rtl="1">
              <a:buNone/>
            </a:pPr>
            <a:r>
              <a:rPr lang="ar-SA" dirty="0">
                <a:solidFill>
                  <a:schemeClr val="tx2"/>
                </a:solidFill>
              </a:rPr>
              <a:t> </a:t>
            </a:r>
            <a:endParaRPr lang="ar-SA" dirty="0"/>
          </a:p>
        </p:txBody>
      </p:sp>
      <p:sp>
        <p:nvSpPr>
          <p:cNvPr id="5" name="Content Placeholder 4"/>
          <p:cNvSpPr>
            <a:spLocks noGrp="1"/>
          </p:cNvSpPr>
          <p:nvPr>
            <p:ph sz="half" idx="2"/>
          </p:nvPr>
        </p:nvSpPr>
        <p:spPr>
          <a:xfrm>
            <a:off x="4800600" y="1371600"/>
            <a:ext cx="4038600" cy="5029200"/>
          </a:xfrm>
        </p:spPr>
        <p:txBody>
          <a:bodyPr>
            <a:normAutofit lnSpcReduction="10000"/>
          </a:bodyPr>
          <a:lstStyle/>
          <a:p>
            <a:pPr algn="r" rtl="1">
              <a:buNone/>
            </a:pPr>
            <a:r>
              <a:rPr lang="ar-SA" dirty="0">
                <a:solidFill>
                  <a:schemeClr val="tx2"/>
                </a:solidFill>
              </a:rPr>
              <a:t>البنوك و الصناديق و البرامج و المؤسسات و المراكز</a:t>
            </a:r>
            <a:r>
              <a:rPr lang="ar-SA" u="sng" dirty="0">
                <a:solidFill>
                  <a:schemeClr val="tx2"/>
                </a:solidFill>
              </a:rPr>
              <a:t> الحكومية </a:t>
            </a:r>
            <a:r>
              <a:rPr lang="ar-SA" dirty="0">
                <a:solidFill>
                  <a:schemeClr val="tx2"/>
                </a:solidFill>
              </a:rPr>
              <a:t>التي تدعم المشروعات الريادية الصغيرة و المتوسطه ماليا و فنيا لزيادة قدرتها على الاستمرار و التوسع :</a:t>
            </a:r>
            <a:endParaRPr lang="ar-SA" dirty="0"/>
          </a:p>
          <a:p>
            <a:pPr algn="r" rtl="1">
              <a:buFont typeface="Wingdings" pitchFamily="2" charset="2"/>
              <a:buChar char="Ø"/>
            </a:pPr>
            <a:r>
              <a:rPr lang="ar-SA" dirty="0"/>
              <a:t>بنك التسليف.</a:t>
            </a:r>
          </a:p>
          <a:p>
            <a:pPr algn="r" rtl="1">
              <a:buFont typeface="Wingdings" pitchFamily="2" charset="2"/>
              <a:buChar char="Ø"/>
            </a:pPr>
            <a:r>
              <a:rPr lang="ar-SA" dirty="0"/>
              <a:t>صندوق المئوية .</a:t>
            </a:r>
          </a:p>
          <a:p>
            <a:pPr algn="r" rtl="1">
              <a:buFont typeface="Wingdings" pitchFamily="2" charset="2"/>
              <a:buChar char="Ø"/>
            </a:pPr>
            <a:r>
              <a:rPr lang="ar-SA" dirty="0"/>
              <a:t>صندوق تنمية الموارد البشرية.</a:t>
            </a:r>
          </a:p>
          <a:p>
            <a:pPr algn="r" rtl="1">
              <a:buFont typeface="Wingdings" pitchFamily="2" charset="2"/>
              <a:buChar char="Ø"/>
            </a:pPr>
            <a:r>
              <a:rPr lang="ar-SA" dirty="0"/>
              <a:t>المؤسسه العامه للتعليم الفني و التدريب المهني.</a:t>
            </a:r>
          </a:p>
          <a:p>
            <a:pPr algn="r" rtl="1">
              <a:buFont typeface="Wingdings" pitchFamily="2" charset="2"/>
              <a:buChar char="Ø"/>
            </a:pPr>
            <a:r>
              <a:rPr lang="ar-SA" dirty="0"/>
              <a:t>معهد الامير سلمان لريادة الأعمال بجامعة الملك سعود .</a:t>
            </a:r>
          </a:p>
          <a:p>
            <a:pPr algn="r" rtl="1">
              <a:buFont typeface="Wingdings" pitchFamily="2" charset="2"/>
              <a:buChar char="Ø"/>
            </a:pPr>
            <a:r>
              <a:rPr lang="ar-SA" dirty="0"/>
              <a:t>برامج توطين الوظائف .</a:t>
            </a:r>
          </a:p>
          <a:p>
            <a:pPr algn="r" rtl="1">
              <a:buNone/>
            </a:pPr>
            <a:endParaRPr lang="en-US" dirty="0"/>
          </a:p>
        </p:txBody>
      </p:sp>
      <p:pic>
        <p:nvPicPr>
          <p:cNvPr id="6" name="Picture 5" descr="the-centennial-fund.jpg"/>
          <p:cNvPicPr>
            <a:picLocks noChangeAspect="1"/>
          </p:cNvPicPr>
          <p:nvPr/>
        </p:nvPicPr>
        <p:blipFill>
          <a:blip r:embed="rId3" cstate="print"/>
          <a:stretch>
            <a:fillRect/>
          </a:stretch>
        </p:blipFill>
        <p:spPr>
          <a:xfrm>
            <a:off x="457200" y="1600200"/>
            <a:ext cx="3489614" cy="990600"/>
          </a:xfrm>
          <a:prstGeom prst="rect">
            <a:avLst/>
          </a:prstGeom>
        </p:spPr>
      </p:pic>
      <p:pic>
        <p:nvPicPr>
          <p:cNvPr id="7" name="Picture 6" descr="-هدف1_1.jpg"/>
          <p:cNvPicPr>
            <a:picLocks noChangeAspect="1"/>
          </p:cNvPicPr>
          <p:nvPr/>
        </p:nvPicPr>
        <p:blipFill>
          <a:blip r:embed="rId4" cstate="print"/>
          <a:stretch>
            <a:fillRect/>
          </a:stretch>
        </p:blipFill>
        <p:spPr>
          <a:xfrm>
            <a:off x="533400" y="2743200"/>
            <a:ext cx="3429000" cy="1219200"/>
          </a:xfrm>
          <a:prstGeom prst="rect">
            <a:avLst/>
          </a:prstGeom>
        </p:spPr>
      </p:pic>
      <p:pic>
        <p:nvPicPr>
          <p:cNvPr id="8" name="Picture 7" descr="download.jpg"/>
          <p:cNvPicPr>
            <a:picLocks noChangeAspect="1"/>
          </p:cNvPicPr>
          <p:nvPr/>
        </p:nvPicPr>
        <p:blipFill>
          <a:blip r:embed="rId5" cstate="print"/>
          <a:stretch>
            <a:fillRect/>
          </a:stretch>
        </p:blipFill>
        <p:spPr>
          <a:xfrm>
            <a:off x="609600" y="4114800"/>
            <a:ext cx="3124200" cy="1104900"/>
          </a:xfrm>
          <a:prstGeom prst="rect">
            <a:avLst/>
          </a:prstGeom>
        </p:spPr>
      </p:pic>
      <p:pic>
        <p:nvPicPr>
          <p:cNvPr id="10" name="Picture 9" descr="center new logo.jpg"/>
          <p:cNvPicPr>
            <a:picLocks noChangeAspect="1"/>
          </p:cNvPicPr>
          <p:nvPr/>
        </p:nvPicPr>
        <p:blipFill>
          <a:blip r:embed="rId6" cstate="print"/>
          <a:stretch>
            <a:fillRect/>
          </a:stretch>
        </p:blipFill>
        <p:spPr>
          <a:xfrm>
            <a:off x="381000" y="5410200"/>
            <a:ext cx="4419600" cy="890016"/>
          </a:xfrm>
          <a:prstGeom prst="rect">
            <a:avLst/>
          </a:prstGeom>
        </p:spPr>
      </p:pic>
    </p:spTree>
  </p:cSld>
  <p:clrMapOvr>
    <a:masterClrMapping/>
  </p:clrMapOvr>
  <p:transition spd="med">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topHeader_logo1.jpg"/>
          <p:cNvPicPr>
            <a:picLocks noGrp="1" noChangeAspect="1"/>
          </p:cNvPicPr>
          <p:nvPr>
            <p:ph sz="half" idx="1"/>
          </p:nvPr>
        </p:nvPicPr>
        <p:blipFill>
          <a:blip r:embed="rId3" cstate="print"/>
          <a:stretch>
            <a:fillRect/>
          </a:stretch>
        </p:blipFill>
        <p:spPr>
          <a:xfrm>
            <a:off x="381000" y="1752600"/>
            <a:ext cx="4072891" cy="1988344"/>
          </a:xfrm>
        </p:spPr>
      </p:pic>
      <p:sp>
        <p:nvSpPr>
          <p:cNvPr id="4" name="Content Placeholder 3"/>
          <p:cNvSpPr>
            <a:spLocks noGrp="1"/>
          </p:cNvSpPr>
          <p:nvPr>
            <p:ph sz="half" idx="2"/>
          </p:nvPr>
        </p:nvSpPr>
        <p:spPr/>
        <p:txBody>
          <a:bodyPr/>
          <a:lstStyle/>
          <a:p>
            <a:pPr algn="r" rtl="1">
              <a:buNone/>
            </a:pPr>
            <a:r>
              <a:rPr lang="ar-SA" dirty="0">
                <a:solidFill>
                  <a:schemeClr val="tx2"/>
                </a:solidFill>
              </a:rPr>
              <a:t>مساهمات </a:t>
            </a:r>
            <a:r>
              <a:rPr lang="ar-SA" u="sng" dirty="0">
                <a:solidFill>
                  <a:schemeClr val="tx2"/>
                </a:solidFill>
              </a:rPr>
              <a:t>القطاع الخاص </a:t>
            </a:r>
            <a:r>
              <a:rPr lang="ar-SA" dirty="0">
                <a:solidFill>
                  <a:schemeClr val="tx2"/>
                </a:solidFill>
              </a:rPr>
              <a:t>في دعم المشروعات الريادية الصغيرة و المتوسطه:</a:t>
            </a:r>
          </a:p>
          <a:p>
            <a:pPr algn="r" rtl="1">
              <a:buFont typeface="Wingdings" pitchFamily="2" charset="2"/>
              <a:buChar char="Ø"/>
            </a:pPr>
            <a:r>
              <a:rPr lang="ar-SA" dirty="0"/>
              <a:t>البنوك التجارية .</a:t>
            </a:r>
          </a:p>
          <a:p>
            <a:pPr algn="r" rtl="1">
              <a:buFont typeface="Wingdings" pitchFamily="2" charset="2"/>
              <a:buChar char="Ø"/>
            </a:pPr>
            <a:r>
              <a:rPr lang="ar-SA" dirty="0"/>
              <a:t>برنامج عبداللطيف جميل.</a:t>
            </a:r>
          </a:p>
          <a:p>
            <a:pPr algn="r" rtl="1">
              <a:buFont typeface="Wingdings" pitchFamily="2" charset="2"/>
              <a:buChar char="Ø"/>
            </a:pPr>
            <a:r>
              <a:rPr lang="ar-SA" dirty="0"/>
              <a:t>صندوق القروض الدوارة .</a:t>
            </a:r>
          </a:p>
          <a:p>
            <a:pPr algn="r" rtl="1">
              <a:buFont typeface="Wingdings" pitchFamily="2" charset="2"/>
              <a:buChar char="Ø"/>
            </a:pPr>
            <a:r>
              <a:rPr lang="ar-SA" dirty="0"/>
              <a:t>صندوق الامير سلطان لدعم المنشآت الصغيرة للسيدات .</a:t>
            </a:r>
            <a:endParaRPr lang="en-US" dirty="0"/>
          </a:p>
          <a:p>
            <a:pPr algn="r" rtl="1"/>
            <a:endParaRPr lang="en-US" dirty="0"/>
          </a:p>
        </p:txBody>
      </p:sp>
      <p:pic>
        <p:nvPicPr>
          <p:cNvPr id="6" name="Picture 5" descr="218472_28913.jpg"/>
          <p:cNvPicPr>
            <a:picLocks noChangeAspect="1"/>
          </p:cNvPicPr>
          <p:nvPr/>
        </p:nvPicPr>
        <p:blipFill>
          <a:blip r:embed="rId4" cstate="print"/>
          <a:stretch>
            <a:fillRect/>
          </a:stretch>
        </p:blipFill>
        <p:spPr>
          <a:xfrm>
            <a:off x="457200" y="4114800"/>
            <a:ext cx="3962400" cy="1600200"/>
          </a:xfrm>
          <a:prstGeom prst="rect">
            <a:avLst/>
          </a:prstGeom>
        </p:spPr>
      </p:pic>
    </p:spTree>
  </p:cSld>
  <p:clrMapOvr>
    <a:masterClrMapping/>
  </p:clrMapOvr>
  <p:transition spd="med">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r" rtl="1"/>
            <a:r>
              <a:rPr lang="ar-SA" dirty="0"/>
              <a:t>أن لكل مرحلة من المراحل التي تنشأ بها المنشآة حاجة ماسة ومختلفة من أنواع الدعم. </a:t>
            </a:r>
          </a:p>
          <a:p>
            <a:pPr algn="r" rtl="1"/>
            <a:r>
              <a:rPr lang="ar-SA" dirty="0"/>
              <a:t>صور الدعم التي يمكن أن تبذلها مؤسسات القطاع العام والخاص يمكن أن تأخذ شكل الدعم المادي والدعم المعنوي. وقد تم تصنيف هذا الدعم بالدعم التأهيلي والتدريبي والدعم المالي والدعم التنظيمي والدعم الإرشادي ولا يقل كل نوع أهمية عن النوع الأخر. </a:t>
            </a:r>
          </a:p>
          <a:p>
            <a:pPr algn="r" rtl="1"/>
            <a:r>
              <a:rPr lang="ar-SA" dirty="0">
                <a:solidFill>
                  <a:schemeClr val="accent3">
                    <a:lumMod val="75000"/>
                  </a:schemeClr>
                </a:solidFill>
              </a:rPr>
              <a:t>من مظاهر الدعم التي يلقاه رائد الأعمال:</a:t>
            </a:r>
          </a:p>
          <a:p>
            <a:pPr algn="r" rtl="1">
              <a:buFont typeface="Wingdings" pitchFamily="2" charset="2"/>
              <a:buChar char="ü"/>
            </a:pPr>
            <a:r>
              <a:rPr lang="ar-SA" dirty="0"/>
              <a:t> الاحتضان .</a:t>
            </a:r>
          </a:p>
          <a:p>
            <a:pPr algn="r" rtl="1">
              <a:buFont typeface="Wingdings" pitchFamily="2" charset="2"/>
              <a:buChar char="ü"/>
            </a:pPr>
            <a:r>
              <a:rPr lang="ar-SA" dirty="0"/>
              <a:t>المساهمة في رأس المال الإبتدائي </a:t>
            </a:r>
            <a:r>
              <a:rPr lang="ar-KW" dirty="0"/>
              <a:t>(</a:t>
            </a:r>
            <a:r>
              <a:rPr lang="en-US" dirty="0"/>
              <a:t>Seed Capital</a:t>
            </a:r>
            <a:r>
              <a:rPr lang="ar-KW" dirty="0"/>
              <a:t>)</a:t>
            </a:r>
            <a:r>
              <a:rPr lang="ar-SA" dirty="0"/>
              <a:t>.</a:t>
            </a:r>
          </a:p>
          <a:p>
            <a:pPr algn="r" rtl="1">
              <a:buFont typeface="Wingdings" pitchFamily="2" charset="2"/>
              <a:buChar char="ü"/>
            </a:pPr>
            <a:r>
              <a:rPr lang="ar-SA" dirty="0"/>
              <a:t>التعاقد مع  رواد الأعمال والشراء من منتجاتهم وخدماتهم.</a:t>
            </a:r>
          </a:p>
          <a:p>
            <a:pPr algn="r" rtl="1">
              <a:buNone/>
            </a:pPr>
            <a:endParaRPr lang="en-US" dirty="0"/>
          </a:p>
        </p:txBody>
      </p:sp>
    </p:spTree>
  </p:cSld>
  <p:clrMapOvr>
    <a:masterClrMapping/>
  </p:clrMapOvr>
  <p:transition spd="med">
    <p:sndAc>
      <p:stSnd>
        <p:snd r:embed="rId2" name="click.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400800" y="2743200"/>
            <a:ext cx="2286000" cy="3048000"/>
          </a:xfrm>
        </p:spPr>
        <p:txBody>
          <a:bodyPr/>
          <a:lstStyle/>
          <a:p>
            <a:pPr algn="ctr" rtl="1">
              <a:buNone/>
            </a:pPr>
            <a:r>
              <a:rPr lang="ar-SA" sz="4800" spc="0" dirty="0"/>
              <a:t>عوامل المنظومة الكلية </a:t>
            </a:r>
          </a:p>
          <a:p>
            <a:pPr algn="ctr" rtl="1">
              <a:buNone/>
            </a:pPr>
            <a:endParaRPr lang="en-US" dirty="0"/>
          </a:p>
        </p:txBody>
      </p:sp>
      <p:sp>
        <p:nvSpPr>
          <p:cNvPr id="2" name="Title 1"/>
          <p:cNvSpPr>
            <a:spLocks noGrp="1"/>
          </p:cNvSpPr>
          <p:nvPr>
            <p:ph type="title"/>
          </p:nvPr>
        </p:nvSpPr>
        <p:spPr>
          <a:xfrm>
            <a:off x="722313" y="533400"/>
            <a:ext cx="7583487" cy="838200"/>
          </a:xfrm>
        </p:spPr>
        <p:txBody>
          <a:bodyPr/>
          <a:lstStyle/>
          <a:p>
            <a:r>
              <a:rPr lang="ar-SA" dirty="0"/>
              <a:t>ثانياً</a:t>
            </a:r>
            <a:endParaRPr lang="en-US" dirty="0"/>
          </a:p>
        </p:txBody>
      </p:sp>
      <p:graphicFrame>
        <p:nvGraphicFramePr>
          <p:cNvPr id="4" name="Diagram 3"/>
          <p:cNvGraphicFramePr/>
          <p:nvPr/>
        </p:nvGraphicFramePr>
        <p:xfrm>
          <a:off x="533400" y="1676400"/>
          <a:ext cx="441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الموضوعات </a:t>
            </a:r>
            <a:endParaRPr lang="en-US" dirty="0"/>
          </a:p>
        </p:txBody>
      </p:sp>
      <p:sp>
        <p:nvSpPr>
          <p:cNvPr id="5" name="Content Placeholder 4"/>
          <p:cNvSpPr>
            <a:spLocks noGrp="1"/>
          </p:cNvSpPr>
          <p:nvPr>
            <p:ph sz="half" idx="2"/>
          </p:nvPr>
        </p:nvSpPr>
        <p:spPr>
          <a:xfrm>
            <a:off x="4800600" y="1676400"/>
            <a:ext cx="4038600" cy="4648200"/>
          </a:xfrm>
        </p:spPr>
        <p:txBody>
          <a:bodyPr/>
          <a:lstStyle/>
          <a:p>
            <a:pPr marL="457200" indent="-457200" algn="r" rtl="1">
              <a:buFont typeface="+mj-lt"/>
              <a:buAutoNum type="arabicPeriod"/>
            </a:pPr>
            <a:r>
              <a:rPr lang="ar-SA" dirty="0"/>
              <a:t>مقدمة </a:t>
            </a:r>
          </a:p>
          <a:p>
            <a:pPr marL="457200" indent="-457200" algn="r" rtl="1">
              <a:buFont typeface="+mj-lt"/>
              <a:buAutoNum type="arabicPeriod"/>
            </a:pPr>
            <a:r>
              <a:rPr lang="ar-SA" dirty="0"/>
              <a:t>الخلفية الاقتصادية لريادة الأعمال </a:t>
            </a:r>
          </a:p>
          <a:p>
            <a:pPr marL="457200" indent="-457200" algn="r" rtl="1">
              <a:buFont typeface="+mj-lt"/>
              <a:buAutoNum type="arabicPeriod"/>
            </a:pPr>
            <a:r>
              <a:rPr lang="ar-SA" dirty="0"/>
              <a:t>تعريف ريادة الأعمال </a:t>
            </a:r>
          </a:p>
          <a:p>
            <a:pPr marL="457200" indent="-457200" algn="r" rtl="1">
              <a:buFont typeface="+mj-lt"/>
              <a:buAutoNum type="arabicPeriod"/>
            </a:pPr>
            <a:r>
              <a:rPr lang="ar-SA" dirty="0"/>
              <a:t>ريادة الأعمال المؤسسية </a:t>
            </a:r>
          </a:p>
          <a:p>
            <a:pPr marL="457200" indent="-457200" algn="r" rtl="1">
              <a:buFont typeface="+mj-lt"/>
              <a:buAutoNum type="arabicPeriod"/>
            </a:pPr>
            <a:r>
              <a:rPr lang="ar-SA" dirty="0"/>
              <a:t>منظومة ريادة الأعمال </a:t>
            </a:r>
          </a:p>
          <a:p>
            <a:pPr marL="457200" indent="-457200" algn="r" rtl="1">
              <a:buFont typeface="+mj-lt"/>
              <a:buAutoNum type="arabicPeriod"/>
            </a:pPr>
            <a:r>
              <a:rPr lang="ar-SA" dirty="0"/>
              <a:t>فوائد ريادة الأعمال </a:t>
            </a:r>
          </a:p>
          <a:p>
            <a:pPr marL="457200" indent="-457200" algn="r" rtl="1">
              <a:buFont typeface="+mj-lt"/>
              <a:buAutoNum type="arabicPeriod"/>
            </a:pPr>
            <a:r>
              <a:rPr lang="ar-SA" dirty="0"/>
              <a:t>السلبيات و المخاطر المحتملة لريادة الأعمال </a:t>
            </a:r>
          </a:p>
          <a:p>
            <a:pPr marL="457200" indent="-457200" algn="r" rtl="1">
              <a:buFont typeface="+mj-lt"/>
              <a:buAutoNum type="arabicPeriod"/>
            </a:pPr>
            <a:endParaRPr lang="en-US" dirty="0"/>
          </a:p>
        </p:txBody>
      </p:sp>
      <p:pic>
        <p:nvPicPr>
          <p:cNvPr id="9" name="Content Placeholder 8" descr="photo.jpg"/>
          <p:cNvPicPr>
            <a:picLocks noGrp="1" noChangeAspect="1"/>
          </p:cNvPicPr>
          <p:nvPr>
            <p:ph sz="half" idx="1"/>
          </p:nvPr>
        </p:nvPicPr>
        <p:blipFill>
          <a:blip r:embed="rId3" cstate="print"/>
          <a:stretch>
            <a:fillRect/>
          </a:stretch>
        </p:blipFill>
        <p:spPr>
          <a:xfrm>
            <a:off x="301625" y="1693069"/>
            <a:ext cx="4038600" cy="4038600"/>
          </a:xfrm>
        </p:spPr>
      </p:pic>
    </p:spTree>
  </p:cSld>
  <p:clrMapOvr>
    <a:masterClrMapping/>
  </p:clrMapOvr>
  <p:transition spd="med">
    <p:sndAc>
      <p:stSnd>
        <p:snd r:embed="rId2" name="click.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447800"/>
            <a:ext cx="8461248" cy="5181600"/>
          </a:xfrm>
        </p:spPr>
        <p:txBody>
          <a:bodyPr>
            <a:normAutofit/>
          </a:bodyPr>
          <a:lstStyle/>
          <a:p>
            <a:pPr lvl="1" algn="r" rtl="1">
              <a:buNone/>
            </a:pPr>
            <a:r>
              <a:rPr lang="ar-SA" sz="2800" b="1" dirty="0">
                <a:solidFill>
                  <a:srgbClr val="FF0000"/>
                </a:solidFill>
              </a:rPr>
              <a:t>1- العوامل الثقافية </a:t>
            </a:r>
            <a:r>
              <a:rPr lang="en-US" sz="2800" b="1" dirty="0">
                <a:solidFill>
                  <a:srgbClr val="FF0000"/>
                </a:solidFill>
              </a:rPr>
              <a:t>Entrepreneurial Culture </a:t>
            </a:r>
            <a:endParaRPr lang="ar-SA" sz="2800" b="1" dirty="0">
              <a:solidFill>
                <a:srgbClr val="FF0000"/>
              </a:solidFill>
            </a:endParaRPr>
          </a:p>
          <a:p>
            <a:pPr lvl="1" algn="r" rtl="1">
              <a:buFont typeface="Wingdings" pitchFamily="2" charset="2"/>
              <a:buChar char="q"/>
            </a:pPr>
            <a:r>
              <a:rPr lang="ar-SA" sz="3000" dirty="0"/>
              <a:t>تعتبر الثقافة الريادية  من العوامل العملاقة التي تحدد اتجاهات الأفراد نحو مبادارت ريادة الأعمال.</a:t>
            </a:r>
          </a:p>
          <a:p>
            <a:pPr lvl="1" algn="r" rtl="1">
              <a:buFont typeface="Wingdings" pitchFamily="2" charset="2"/>
              <a:buChar char="q"/>
            </a:pPr>
            <a:r>
              <a:rPr lang="ar-SA" sz="3000" dirty="0"/>
              <a:t>حيث أن الثقافة التي تشجع وتقدر السلوكيات الريادية كالمخاطرة والاستقلالية, والانجاز وغيرها تساعد في الترويج لإمكانية حدوث تغيرات وابتكارات جذرية في المجتمع, وبالمقابل فان الثقافات التي تدعم مفاهيم التقليد والانصياع والاهتمام بالجماعة والرقابة والسيطرة على الأحداث المستقبلية لا نتوقع أن تنتشر منها سلوكيات التحمل والمخاطرة والإبداع أو بمعنى أخر سلوكيات ريادة الأعمال.</a:t>
            </a:r>
            <a:endParaRPr lang="ar-SA" sz="3000" b="1" dirty="0">
              <a:solidFill>
                <a:srgbClr val="FF0000"/>
              </a:solidFill>
            </a:endParaRPr>
          </a:p>
          <a:p>
            <a:pPr lvl="2" algn="r">
              <a:buNone/>
            </a:pPr>
            <a:endParaRPr lang="ar-SA" sz="3000" b="1" dirty="0">
              <a:solidFill>
                <a:srgbClr val="FF0000"/>
              </a:solidFill>
            </a:endParaRPr>
          </a:p>
          <a:p>
            <a:pPr algn="r" rtl="1">
              <a:buFont typeface="Wingdings" pitchFamily="2" charset="2"/>
              <a:buChar char="ü"/>
            </a:pPr>
            <a:endParaRPr lang="ar-SA" b="1" dirty="0">
              <a:solidFill>
                <a:srgbClr val="FF0000"/>
              </a:solidFill>
            </a:endParaRPr>
          </a:p>
          <a:p>
            <a:pPr lvl="2" algn="r">
              <a:buNone/>
            </a:pPr>
            <a:endParaRPr lang="en-US" b="1" dirty="0">
              <a:solidFill>
                <a:srgbClr val="FF0000"/>
              </a:solidFill>
            </a:endParaRPr>
          </a:p>
        </p:txBody>
      </p:sp>
    </p:spTree>
  </p:cSld>
  <p:clrMapOvr>
    <a:masterClrMapping/>
  </p:clrMapOvr>
  <p:transition spd="med">
    <p:sndAc>
      <p:stSnd>
        <p:snd r:embed="rId2" name="click.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2" algn="r">
              <a:buNone/>
            </a:pPr>
            <a:r>
              <a:rPr lang="ar-SA" sz="2800" b="1" dirty="0">
                <a:solidFill>
                  <a:srgbClr val="00B050"/>
                </a:solidFill>
              </a:rPr>
              <a:t>كيف تنشأ هذه الثقافه ؟</a:t>
            </a:r>
            <a:endParaRPr lang="en-US" sz="2800" b="1" dirty="0">
              <a:solidFill>
                <a:srgbClr val="00B050"/>
              </a:solidFill>
            </a:endParaRPr>
          </a:p>
          <a:p>
            <a:pPr algn="r" rtl="1">
              <a:buFont typeface="Wingdings" pitchFamily="2" charset="2"/>
              <a:buChar char="ü"/>
            </a:pPr>
            <a:r>
              <a:rPr lang="ar-SA" sz="2800" dirty="0"/>
              <a:t>تشجيع ممارسة ريادة الأعمال وتحفيز المجتمع عبر تعلم مبادئ ريادة الأعمال.</a:t>
            </a:r>
            <a:endParaRPr lang="en-US" sz="2800" dirty="0"/>
          </a:p>
          <a:p>
            <a:pPr algn="r" rtl="1">
              <a:buFont typeface="Wingdings" pitchFamily="2" charset="2"/>
              <a:buChar char="ü"/>
            </a:pPr>
            <a:r>
              <a:rPr lang="ar-SA" sz="2800" dirty="0"/>
              <a:t>وجود حكومة تدعم العلوم التطبيقية وريادة الأعمال من خلال سياساتها المحفزة.</a:t>
            </a:r>
          </a:p>
          <a:p>
            <a:pPr algn="r" rtl="1">
              <a:buFont typeface="Wingdings" pitchFamily="2" charset="2"/>
              <a:buChar char="ü"/>
            </a:pPr>
            <a:r>
              <a:rPr lang="ar-SA" sz="2800" dirty="0"/>
              <a:t>التعليم , استثمار دور التعليم في تنمية ريادة الأعمال في سن مبكرة قد تصل إلى رياض الأطفال.</a:t>
            </a:r>
            <a:endParaRPr lang="en-US" sz="2800" dirty="0"/>
          </a:p>
          <a:p>
            <a:pPr algn="r" rtl="1">
              <a:buNone/>
            </a:pPr>
            <a:endParaRPr lang="en-US" dirty="0"/>
          </a:p>
        </p:txBody>
      </p:sp>
    </p:spTree>
  </p:cSld>
  <p:clrMapOvr>
    <a:masterClrMapping/>
  </p:clrMapOvr>
  <p:transition spd="med">
    <p:sndAc>
      <p:stSnd>
        <p:snd r:embed="rId2" name="click.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r">
              <a:buNone/>
            </a:pPr>
            <a:r>
              <a:rPr lang="ar-SA" b="1" dirty="0">
                <a:solidFill>
                  <a:schemeClr val="accent6">
                    <a:lumMod val="75000"/>
                  </a:schemeClr>
                </a:solidFill>
              </a:rPr>
              <a:t>2- العوامل القانونية و التشريعية</a:t>
            </a:r>
            <a:endParaRPr lang="en-US" b="1" dirty="0">
              <a:solidFill>
                <a:schemeClr val="accent6">
                  <a:lumMod val="75000"/>
                </a:schemeClr>
              </a:solidFill>
            </a:endParaRPr>
          </a:p>
          <a:p>
            <a:pPr algn="r" rtl="1"/>
            <a:r>
              <a:rPr lang="ar-SA" sz="2400" dirty="0"/>
              <a:t>إن التشريعات والقوانين هي أحد المصادر الرئيسة التي تهيء البيئة المستديمة لريادة الأعمال. </a:t>
            </a:r>
          </a:p>
          <a:p>
            <a:pPr algn="r" rtl="1"/>
            <a:r>
              <a:rPr lang="ar-SA" sz="2400" dirty="0"/>
              <a:t>وتتميز معظم التدابير التشريعية المحفزة لأنشطة ريادة الأعمال والاقتصاد المعرفي </a:t>
            </a:r>
            <a:r>
              <a:rPr lang="ar-SA" sz="2400" u="sng" dirty="0"/>
              <a:t>في العالم المتقدم </a:t>
            </a:r>
            <a:r>
              <a:rPr lang="ar-SA" sz="2400" dirty="0"/>
              <a:t>أكثر بساطة وأكثر مرونة من القوانين التقليدية (الأنظمة).</a:t>
            </a:r>
          </a:p>
        </p:txBody>
      </p:sp>
    </p:spTree>
  </p:cSld>
  <p:clrMapOvr>
    <a:masterClrMapping/>
  </p:clrMapOvr>
  <p:transition spd="med">
    <p:sndAc>
      <p:stSnd>
        <p:snd r:embed="rId2" name="click.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447800"/>
            <a:ext cx="8503920" cy="4572000"/>
          </a:xfrm>
        </p:spPr>
        <p:txBody>
          <a:bodyPr/>
          <a:lstStyle/>
          <a:p>
            <a:pPr algn="r">
              <a:buNone/>
            </a:pPr>
            <a:r>
              <a:rPr lang="ar-SA" b="1" dirty="0">
                <a:solidFill>
                  <a:srgbClr val="FFC000"/>
                </a:solidFill>
              </a:rPr>
              <a:t>3- العوامل السياسية</a:t>
            </a:r>
          </a:p>
          <a:p>
            <a:pPr algn="r" rtl="1"/>
            <a:r>
              <a:rPr lang="ar-SA" sz="2400" dirty="0"/>
              <a:t>إن تشجيع الحكومات على اتباع نهج منسق شامل لتعزيز مباشرة الأعمال الحرة بمشاركة جميع الجهات المعنية، يعد أمراً مؤثراً في تهيئة منظومة ريادة الأعمال.</a:t>
            </a:r>
          </a:p>
          <a:p>
            <a:pPr algn="r" rtl="1"/>
            <a:r>
              <a:rPr lang="ar-SA" sz="2400" dirty="0"/>
              <a:t>أمثلة على القرارات السياسسة الهامة و الأهداف و التوجهات السياسية ...</a:t>
            </a:r>
          </a:p>
        </p:txBody>
      </p:sp>
    </p:spTree>
  </p:cSld>
  <p:clrMapOvr>
    <a:masterClrMapping/>
  </p:clrMapOvr>
  <p:transition spd="med">
    <p:sndAc>
      <p:stSnd>
        <p:snd r:embed="rId2" name="click.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613648" cy="4949952"/>
          </a:xfrm>
        </p:spPr>
        <p:txBody>
          <a:bodyPr>
            <a:normAutofit/>
          </a:bodyPr>
          <a:lstStyle/>
          <a:p>
            <a:pPr algn="r">
              <a:buNone/>
            </a:pPr>
            <a:r>
              <a:rPr lang="ar-SA" b="1" dirty="0">
                <a:solidFill>
                  <a:srgbClr val="92D050"/>
                </a:solidFill>
              </a:rPr>
              <a:t>4- العوامل الإقتصادية </a:t>
            </a:r>
          </a:p>
          <a:p>
            <a:pPr algn="r">
              <a:buNone/>
            </a:pPr>
            <a:r>
              <a:rPr lang="ar-SA" dirty="0"/>
              <a:t>من العوامل المساعدة على تنمية ريادة الأعمال وضع </a:t>
            </a:r>
            <a:r>
              <a:rPr lang="ar-SA" u="sng" dirty="0"/>
              <a:t>السياسات الاقتصادية </a:t>
            </a:r>
            <a:r>
              <a:rPr lang="ar-SA" dirty="0"/>
              <a:t>الداعمة. وهي نوعين :</a:t>
            </a:r>
          </a:p>
          <a:p>
            <a:pPr algn="r" rtl="1">
              <a:buFont typeface="Wingdings" pitchFamily="2" charset="2"/>
              <a:buChar char="ü"/>
            </a:pPr>
            <a:r>
              <a:rPr lang="ar-SA" dirty="0">
                <a:solidFill>
                  <a:srgbClr val="FF0000"/>
                </a:solidFill>
              </a:rPr>
              <a:t>سياسات إقتصادية كلية </a:t>
            </a:r>
            <a:r>
              <a:rPr lang="en-US" dirty="0">
                <a:solidFill>
                  <a:srgbClr val="FF0000"/>
                </a:solidFill>
              </a:rPr>
              <a:t>Macroeconomic </a:t>
            </a:r>
            <a:r>
              <a:rPr lang="ar-SA" dirty="0">
                <a:solidFill>
                  <a:schemeClr val="tx2"/>
                </a:solidFill>
              </a:rPr>
              <a:t> </a:t>
            </a:r>
          </a:p>
          <a:p>
            <a:pPr algn="r" rtl="1">
              <a:buFont typeface="Arial" pitchFamily="34" charset="0"/>
              <a:buChar char="•"/>
            </a:pPr>
            <a:r>
              <a:rPr lang="ar-SA" sz="2400" dirty="0"/>
              <a:t>الهدف منها هو: </a:t>
            </a:r>
          </a:p>
          <a:p>
            <a:pPr marL="514350" indent="-514350" algn="r" rtl="1">
              <a:buFont typeface="+mj-lt"/>
              <a:buAutoNum type="arabicPeriod"/>
            </a:pPr>
            <a:r>
              <a:rPr lang="ar-SA" sz="2400" dirty="0">
                <a:solidFill>
                  <a:schemeClr val="tx2"/>
                </a:solidFill>
              </a:rPr>
              <a:t>تنمية الاستقرار الاقتصادي.</a:t>
            </a:r>
          </a:p>
          <a:p>
            <a:pPr marL="514350" indent="-514350" algn="r" rtl="1">
              <a:buFont typeface="+mj-lt"/>
              <a:buAutoNum type="arabicPeriod"/>
            </a:pPr>
            <a:r>
              <a:rPr lang="ar-SA" sz="2400" dirty="0">
                <a:solidFill>
                  <a:schemeClr val="tx2"/>
                </a:solidFill>
              </a:rPr>
              <a:t>تخفيض درجة البيروقراطية التي تواجه إنشاء المشاريع الصغيرة مثل تطوير الأنظمة الضريبية الداعمة للمشاريع الصغيرة .</a:t>
            </a:r>
          </a:p>
          <a:p>
            <a:pPr marL="514350" indent="-514350" algn="r" rtl="1">
              <a:buFont typeface="+mj-lt"/>
              <a:buAutoNum type="arabicPeriod"/>
            </a:pPr>
            <a:r>
              <a:rPr lang="ar-SA" sz="2400" dirty="0">
                <a:solidFill>
                  <a:schemeClr val="tx2"/>
                </a:solidFill>
              </a:rPr>
              <a:t>سهولة الوصول الى السوق  . </a:t>
            </a:r>
          </a:p>
          <a:p>
            <a:pPr algn="r" rtl="1">
              <a:buFont typeface="Arial" pitchFamily="34" charset="0"/>
              <a:buChar char="•"/>
            </a:pPr>
            <a:r>
              <a:rPr lang="ar-SA" sz="2400" dirty="0"/>
              <a:t>مثال على هذه السياسات :</a:t>
            </a:r>
            <a:r>
              <a:rPr lang="ar-SA" sz="2400" dirty="0">
                <a:solidFill>
                  <a:schemeClr val="tx2"/>
                </a:solidFill>
              </a:rPr>
              <a:t>نسبة منخفضة من التضخم ,اسعار فائدة منخفضة, مستوى أسعار تبادل مستقرة . </a:t>
            </a:r>
            <a:endParaRPr lang="en-US" sz="2400" dirty="0">
              <a:solidFill>
                <a:srgbClr val="92D050"/>
              </a:solidFill>
            </a:endParaRPr>
          </a:p>
          <a:p>
            <a:pPr algn="r" rtl="1">
              <a:buFont typeface="Wingdings" pitchFamily="2" charset="2"/>
              <a:buChar char="ü"/>
            </a:pPr>
            <a:endParaRPr lang="ar-SA" dirty="0">
              <a:solidFill>
                <a:srgbClr val="92D050"/>
              </a:solidFill>
            </a:endParaRPr>
          </a:p>
        </p:txBody>
      </p:sp>
    </p:spTree>
  </p:cSld>
  <p:clrMapOvr>
    <a:masterClrMapping/>
  </p:clrMapOvr>
  <p:transition spd="med">
    <p:sndAc>
      <p:stSnd>
        <p:snd r:embed="rId2" name="click.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r" rtl="1">
              <a:buFont typeface="Wingdings" pitchFamily="2" charset="2"/>
              <a:buChar char="ü"/>
            </a:pPr>
            <a:r>
              <a:rPr lang="ar-SA" dirty="0">
                <a:solidFill>
                  <a:srgbClr val="FF0000"/>
                </a:solidFill>
              </a:rPr>
              <a:t>سياسات إقتصادية جزئية </a:t>
            </a:r>
            <a:r>
              <a:rPr lang="en-US" dirty="0">
                <a:solidFill>
                  <a:srgbClr val="FF0000"/>
                </a:solidFill>
              </a:rPr>
              <a:t>Microeconomic</a:t>
            </a:r>
            <a:r>
              <a:rPr lang="en-US" dirty="0">
                <a:solidFill>
                  <a:schemeClr val="tx2"/>
                </a:solidFill>
              </a:rPr>
              <a:t> </a:t>
            </a:r>
          </a:p>
          <a:p>
            <a:pPr algn="r" rtl="1">
              <a:buFont typeface="Arial" pitchFamily="34" charset="0"/>
              <a:buChar char="•"/>
            </a:pPr>
            <a:r>
              <a:rPr lang="ar-SA" sz="2400" dirty="0"/>
              <a:t>الهدف منها :</a:t>
            </a:r>
          </a:p>
          <a:p>
            <a:pPr marL="514350" indent="-514350" algn="r" rtl="1">
              <a:buFont typeface="+mj-lt"/>
              <a:buAutoNum type="arabicPeriod"/>
            </a:pPr>
            <a:r>
              <a:rPr lang="ar-SA" sz="2400" dirty="0">
                <a:solidFill>
                  <a:schemeClr val="accent1"/>
                </a:solidFill>
              </a:rPr>
              <a:t>تطوير و دعم المنافسة من خلال خلق بيئه استثمارية صحية .</a:t>
            </a:r>
          </a:p>
          <a:p>
            <a:pPr marL="514350" indent="-514350" algn="r" rtl="1">
              <a:buNone/>
            </a:pPr>
            <a:r>
              <a:rPr lang="ar-SA" sz="2400" dirty="0"/>
              <a:t>امثله </a:t>
            </a:r>
          </a:p>
          <a:p>
            <a:pPr marL="514350" indent="-514350" algn="r" rtl="1">
              <a:buNone/>
            </a:pPr>
            <a:r>
              <a:rPr lang="ar-SA" sz="2400" dirty="0">
                <a:solidFill>
                  <a:schemeClr val="accent1"/>
                </a:solidFill>
              </a:rPr>
              <a:t>توفير برامج دعم مادية و معنوية </a:t>
            </a:r>
          </a:p>
          <a:p>
            <a:pPr marL="514350" indent="-514350" algn="r" rtl="1">
              <a:buNone/>
            </a:pPr>
            <a:r>
              <a:rPr lang="ar-SA" sz="2400" dirty="0">
                <a:solidFill>
                  <a:schemeClr val="accent1"/>
                </a:solidFill>
              </a:rPr>
              <a:t>دعم مادي ملموس مثل التسهيلات البنكية للمشروعات الصغيرة ,التمويل الحكومي ,المباني ,المعدات و غيرها .</a:t>
            </a:r>
          </a:p>
          <a:p>
            <a:pPr marL="514350" indent="-514350" algn="r" rtl="1">
              <a:buNone/>
            </a:pPr>
            <a:r>
              <a:rPr lang="ar-SA" sz="2400" dirty="0">
                <a:solidFill>
                  <a:schemeClr val="accent1"/>
                </a:solidFill>
              </a:rPr>
              <a:t>دعم معنوي يشمل التعليم و مهارات التأسيس و غيرها .</a:t>
            </a:r>
          </a:p>
          <a:p>
            <a:pPr marL="514350" indent="-514350" algn="r" rtl="1">
              <a:buNone/>
            </a:pPr>
            <a:endParaRPr lang="en-US" dirty="0">
              <a:solidFill>
                <a:schemeClr val="accent1"/>
              </a:solidFill>
            </a:endParaRPr>
          </a:p>
        </p:txBody>
      </p:sp>
    </p:spTree>
  </p:cSld>
  <p:clrMapOvr>
    <a:masterClrMapping/>
  </p:clrMapOvr>
  <p:transition spd="med">
    <p:sndAc>
      <p:stSnd>
        <p:snd r:embed="rId2" name="click.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r">
              <a:buNone/>
            </a:pPr>
            <a:r>
              <a:rPr lang="ar-SA" b="1" dirty="0">
                <a:solidFill>
                  <a:srgbClr val="00B050"/>
                </a:solidFill>
              </a:rPr>
              <a:t>ولعل أبرز العوامل الاقتصادية الداعمة لنمو ريادة الأعمال </a:t>
            </a:r>
          </a:p>
          <a:p>
            <a:pPr algn="r" rtl="1"/>
            <a:r>
              <a:rPr lang="ar-SA" sz="2400" dirty="0"/>
              <a:t>التوسع في الصناديق الحكومية المانحة للقروض لرواد الأعمال. بحيث تكون تلك القروض بدون فائدة وذات أمد طويل لتسديدها وفق تسهيلات دفع ميسرة واجراءات نظامية متوازنة. </a:t>
            </a:r>
          </a:p>
          <a:p>
            <a:pPr algn="r" rtl="1"/>
            <a:r>
              <a:rPr lang="ar-SA" sz="2400" dirty="0"/>
              <a:t>وجود صناديق أشبه ما تكون بصناديق القروض الحسنة (</a:t>
            </a:r>
            <a:r>
              <a:rPr lang="en-US" sz="2400" dirty="0"/>
              <a:t>Angel Funding</a:t>
            </a:r>
            <a:r>
              <a:rPr lang="ar-SA" sz="2400" dirty="0"/>
              <a:t>) يعد أمراً مكملاً للدور الاقتصادي، حيث تتحمل هذه الصناديق مسؤولية المخاطرة في طرح المنتجات الجديدة، أو تسويق الاختراعات. وهذا هو ما يسميه بعض المختصين بالمستثمر الملاك. </a:t>
            </a:r>
            <a:endParaRPr lang="en-US" sz="2400" dirty="0"/>
          </a:p>
          <a:p>
            <a:pPr algn="r">
              <a:buNone/>
            </a:pPr>
            <a:endParaRPr lang="en-US" dirty="0"/>
          </a:p>
        </p:txBody>
      </p:sp>
    </p:spTree>
  </p:cSld>
  <p:clrMapOvr>
    <a:masterClrMapping/>
  </p:clrMapOvr>
  <p:transition spd="med">
    <p:sndAc>
      <p:stSnd>
        <p:snd r:embed="rId2" name="click.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524000"/>
            <a:ext cx="8503920" cy="4572000"/>
          </a:xfrm>
        </p:spPr>
        <p:txBody>
          <a:bodyPr/>
          <a:lstStyle/>
          <a:p>
            <a:pPr algn="r">
              <a:buNone/>
            </a:pPr>
            <a:r>
              <a:rPr lang="ar-SA" b="1" dirty="0">
                <a:solidFill>
                  <a:srgbClr val="00B050"/>
                </a:solidFill>
              </a:rPr>
              <a:t>5- البنى التحتية</a:t>
            </a:r>
          </a:p>
          <a:p>
            <a:pPr algn="r" rtl="1">
              <a:buFont typeface="Wingdings" pitchFamily="2" charset="2"/>
              <a:buChar char="q"/>
            </a:pPr>
            <a:r>
              <a:rPr lang="ar-SA" sz="2400" dirty="0"/>
              <a:t>مشاريع البنية التحتية ضرورية لنجاح ثقافة ريادة الأعمال وخاصة في السوق المحلي مثل المواصلات، والكهرباء، والطرق، والبريد، والنقل، والخدمات المساندة. </a:t>
            </a:r>
          </a:p>
          <a:p>
            <a:pPr algn="r" rtl="1">
              <a:buFont typeface="Wingdings" pitchFamily="2" charset="2"/>
              <a:buChar char="q"/>
            </a:pPr>
            <a:r>
              <a:rPr lang="ar-SA" sz="2400" dirty="0"/>
              <a:t>توفر المعلومات الحديثة والدقيقة أمر ضروري لدعم بيئة ريادة الأعمال والمساعدة في عملية اتخاذ القرار الاستثماري. </a:t>
            </a:r>
            <a:endParaRPr lang="en-US" sz="2400" dirty="0"/>
          </a:p>
          <a:p>
            <a:pPr algn="r" rtl="1">
              <a:buFont typeface="Wingdings" pitchFamily="2" charset="2"/>
              <a:buChar char="q"/>
            </a:pPr>
            <a:r>
              <a:rPr lang="ar-SA" sz="2400" dirty="0"/>
              <a:t>كما أن ظهور الانترنت وتطبيقاتها أحدثت ثورة في مفهوم مشاريع رواد الأعمال فقد ساهمت أساليب الشراء الإلكترونية الفعالة في فتح أسواقاً كبرى أمام رواد الأعمال.</a:t>
            </a:r>
          </a:p>
          <a:p>
            <a:pPr algn="r" rtl="1">
              <a:buNone/>
            </a:pPr>
            <a:endParaRPr lang="en-US" sz="2400" dirty="0"/>
          </a:p>
        </p:txBody>
      </p:sp>
    </p:spTree>
  </p:cSld>
  <p:clrMapOvr>
    <a:masterClrMapping/>
  </p:clrMapOvr>
  <p:transition spd="med">
    <p:sndAc>
      <p:stSnd>
        <p:snd r:embed="rId2" name="click.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a:xfrm>
            <a:off x="3581400" y="2590800"/>
            <a:ext cx="5257800" cy="3733800"/>
          </a:xfrm>
        </p:spPr>
        <p:txBody>
          <a:bodyPr>
            <a:normAutofit lnSpcReduction="10000"/>
          </a:bodyPr>
          <a:lstStyle/>
          <a:p>
            <a:pPr marL="514350" indent="-514350" algn="r" rtl="1">
              <a:buFont typeface="+mj-lt"/>
              <a:buAutoNum type="arabicParenR"/>
            </a:pPr>
            <a:r>
              <a:rPr lang="ar-SA" sz="3600" spc="0" dirty="0">
                <a:solidFill>
                  <a:schemeClr val="tx1"/>
                </a:solidFill>
              </a:rPr>
              <a:t>الاستقلالية .</a:t>
            </a:r>
          </a:p>
          <a:p>
            <a:pPr marL="514350" indent="-514350" algn="r" rtl="1">
              <a:buFont typeface="+mj-lt"/>
              <a:buAutoNum type="arabicParenR"/>
            </a:pPr>
            <a:r>
              <a:rPr lang="ar-SA" sz="3600" spc="0" dirty="0">
                <a:solidFill>
                  <a:schemeClr val="tx1"/>
                </a:solidFill>
              </a:rPr>
              <a:t>فرصة للتميز .</a:t>
            </a:r>
          </a:p>
          <a:p>
            <a:pPr marL="514350" indent="-514350" algn="r" rtl="1">
              <a:buFont typeface="+mj-lt"/>
              <a:buAutoNum type="arabicParenR"/>
            </a:pPr>
            <a:r>
              <a:rPr lang="ar-SA" sz="3600" spc="0" dirty="0">
                <a:solidFill>
                  <a:schemeClr val="tx1"/>
                </a:solidFill>
              </a:rPr>
              <a:t>تحقيق الطموحات .</a:t>
            </a:r>
          </a:p>
          <a:p>
            <a:pPr marL="514350" indent="-514350" algn="r" rtl="1">
              <a:buFont typeface="+mj-lt"/>
              <a:buAutoNum type="arabicParenR"/>
            </a:pPr>
            <a:r>
              <a:rPr lang="ar-SA" sz="3600" spc="0" dirty="0">
                <a:solidFill>
                  <a:schemeClr val="tx1"/>
                </a:solidFill>
              </a:rPr>
              <a:t>فرصة تحقيق الأرباح .</a:t>
            </a:r>
          </a:p>
          <a:p>
            <a:pPr marL="514350" indent="-514350" algn="r" rtl="1">
              <a:buFont typeface="+mj-lt"/>
              <a:buAutoNum type="arabicParenR"/>
            </a:pPr>
            <a:r>
              <a:rPr lang="ar-SA" sz="3600" spc="0" dirty="0">
                <a:solidFill>
                  <a:schemeClr val="tx1"/>
                </a:solidFill>
              </a:rPr>
              <a:t>فرصة للمساهمة في المجتمع </a:t>
            </a:r>
          </a:p>
          <a:p>
            <a:pPr marL="514350" indent="-514350" algn="r" rtl="1">
              <a:buFont typeface="+mj-lt"/>
              <a:buAutoNum type="arabicParenR"/>
            </a:pPr>
            <a:r>
              <a:rPr lang="ar-SA" sz="3600" spc="0" dirty="0">
                <a:solidFill>
                  <a:schemeClr val="tx1"/>
                </a:solidFill>
              </a:rPr>
              <a:t>خلق فرص عمل أخرى .</a:t>
            </a:r>
          </a:p>
          <a:p>
            <a:pPr marL="514350" indent="-514350" algn="r" rtl="1">
              <a:buNone/>
            </a:pPr>
            <a:endParaRPr lang="ar-SA" dirty="0"/>
          </a:p>
        </p:txBody>
      </p:sp>
      <p:sp>
        <p:nvSpPr>
          <p:cNvPr id="2" name="Title 1"/>
          <p:cNvSpPr>
            <a:spLocks noGrp="1"/>
          </p:cNvSpPr>
          <p:nvPr>
            <p:ph type="title"/>
          </p:nvPr>
        </p:nvSpPr>
        <p:spPr>
          <a:xfrm>
            <a:off x="685800" y="533400"/>
            <a:ext cx="8001000" cy="990600"/>
          </a:xfrm>
        </p:spPr>
        <p:txBody>
          <a:bodyPr>
            <a:normAutofit/>
          </a:bodyPr>
          <a:lstStyle/>
          <a:p>
            <a:r>
              <a:rPr lang="ar-SA" dirty="0"/>
              <a:t>6 - فوائد ريادة الأعمال</a:t>
            </a:r>
            <a:endParaRPr lang="en-US" dirty="0"/>
          </a:p>
        </p:txBody>
      </p:sp>
      <p:pic>
        <p:nvPicPr>
          <p:cNvPr id="4" name="Picture 3" descr="web-entrepreneurs-business-and-innovation.jpg"/>
          <p:cNvPicPr>
            <a:picLocks noChangeAspect="1"/>
          </p:cNvPicPr>
          <p:nvPr/>
        </p:nvPicPr>
        <p:blipFill>
          <a:blip r:embed="rId3" cstate="print"/>
          <a:stretch>
            <a:fillRect/>
          </a:stretch>
        </p:blipFill>
        <p:spPr>
          <a:xfrm>
            <a:off x="304800" y="2743200"/>
            <a:ext cx="3581399" cy="3505200"/>
          </a:xfrm>
          <a:prstGeom prst="rect">
            <a:avLst/>
          </a:prstGeom>
        </p:spPr>
      </p:pic>
    </p:spTree>
  </p:cSld>
  <p:clrMapOvr>
    <a:masterClrMapping/>
  </p:clrMapOvr>
  <p:transition spd="med">
    <p:sndAc>
      <p:stSnd>
        <p:snd r:embed="rId2" name="click.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a:xfrm>
            <a:off x="3962400" y="2667000"/>
            <a:ext cx="4876800" cy="3810000"/>
          </a:xfrm>
        </p:spPr>
        <p:txBody>
          <a:bodyPr>
            <a:normAutofit fontScale="85000" lnSpcReduction="20000"/>
          </a:bodyPr>
          <a:lstStyle/>
          <a:p>
            <a:pPr marL="514350" indent="-514350" algn="r" rtl="1">
              <a:buFont typeface="+mj-lt"/>
              <a:buAutoNum type="arabicParenR"/>
            </a:pPr>
            <a:r>
              <a:rPr lang="ar-SA" sz="4100" spc="0" dirty="0">
                <a:solidFill>
                  <a:schemeClr val="tx1"/>
                </a:solidFill>
              </a:rPr>
              <a:t>ع</a:t>
            </a:r>
            <a:r>
              <a:rPr lang="ar-SA" sz="4100" b="1" spc="0" dirty="0">
                <a:solidFill>
                  <a:schemeClr val="tx1"/>
                </a:solidFill>
              </a:rPr>
              <a:t>دم استقرار الدخل. </a:t>
            </a:r>
          </a:p>
          <a:p>
            <a:pPr marL="514350" indent="-514350" algn="r" rtl="1">
              <a:buFont typeface="+mj-lt"/>
              <a:buAutoNum type="arabicParenR"/>
            </a:pPr>
            <a:r>
              <a:rPr lang="ar-SA" sz="4100" b="1" spc="0" dirty="0">
                <a:solidFill>
                  <a:schemeClr val="tx1"/>
                </a:solidFill>
              </a:rPr>
              <a:t>المخاطرة .</a:t>
            </a:r>
          </a:p>
          <a:p>
            <a:pPr marL="514350" indent="-514350" algn="r" rtl="1">
              <a:buFont typeface="+mj-lt"/>
              <a:buAutoNum type="arabicParenR"/>
            </a:pPr>
            <a:r>
              <a:rPr lang="ar-SA" sz="4100" b="1" spc="0" dirty="0">
                <a:solidFill>
                  <a:schemeClr val="tx1"/>
                </a:solidFill>
              </a:rPr>
              <a:t>ساعات العمل الطويلة .</a:t>
            </a:r>
          </a:p>
          <a:p>
            <a:pPr marL="514350" indent="-514350" algn="r" rtl="1">
              <a:buFont typeface="+mj-lt"/>
              <a:buAutoNum type="arabicParenR"/>
            </a:pPr>
            <a:r>
              <a:rPr lang="ar-SA" sz="4100" b="1" spc="0" dirty="0">
                <a:solidFill>
                  <a:schemeClr val="tx1"/>
                </a:solidFill>
              </a:rPr>
              <a:t>مستوى معيشة أقل .</a:t>
            </a:r>
          </a:p>
          <a:p>
            <a:pPr marL="514350" indent="-514350" algn="r" rtl="1">
              <a:buFont typeface="+mj-lt"/>
              <a:buAutoNum type="arabicParenR"/>
            </a:pPr>
            <a:r>
              <a:rPr lang="ar-SA" sz="4100" b="1" spc="0" dirty="0">
                <a:solidFill>
                  <a:schemeClr val="tx1"/>
                </a:solidFill>
              </a:rPr>
              <a:t>المعاناة من ضغوط العمل .</a:t>
            </a:r>
          </a:p>
          <a:p>
            <a:pPr marL="514350" indent="-514350" algn="r" rtl="1">
              <a:buFont typeface="+mj-lt"/>
              <a:buAutoNum type="arabicParenR"/>
            </a:pPr>
            <a:r>
              <a:rPr lang="ar-SA" sz="4100" b="1" spc="0" dirty="0">
                <a:solidFill>
                  <a:schemeClr val="tx1"/>
                </a:solidFill>
              </a:rPr>
              <a:t>المسؤولية الكاملة .</a:t>
            </a:r>
          </a:p>
          <a:p>
            <a:pPr marL="514350" indent="-514350" algn="r" rtl="1">
              <a:buFont typeface="+mj-lt"/>
              <a:buAutoNum type="arabicParenR"/>
            </a:pPr>
            <a:r>
              <a:rPr lang="ar-SA" sz="4100" b="1" spc="0" dirty="0">
                <a:solidFill>
                  <a:schemeClr val="tx1"/>
                </a:solidFill>
              </a:rPr>
              <a:t>الإحباط. </a:t>
            </a:r>
          </a:p>
          <a:p>
            <a:pPr algn="r" rtl="1">
              <a:buNone/>
            </a:pPr>
            <a:endParaRPr lang="ar-SA" dirty="0"/>
          </a:p>
          <a:p>
            <a:pPr algn="r">
              <a:buNone/>
            </a:pPr>
            <a:endParaRPr lang="ar-SA" dirty="0"/>
          </a:p>
        </p:txBody>
      </p:sp>
      <p:sp>
        <p:nvSpPr>
          <p:cNvPr id="2" name="Title 1"/>
          <p:cNvSpPr>
            <a:spLocks noGrp="1"/>
          </p:cNvSpPr>
          <p:nvPr>
            <p:ph type="title"/>
          </p:nvPr>
        </p:nvSpPr>
        <p:spPr/>
        <p:txBody>
          <a:bodyPr/>
          <a:lstStyle/>
          <a:p>
            <a:pPr rtl="1"/>
            <a:r>
              <a:rPr lang="ar-SA" dirty="0"/>
              <a:t>7- السلبيات و المخاطر المحتملة لريادة الأعمال </a:t>
            </a:r>
            <a:endParaRPr lang="en-US" dirty="0"/>
          </a:p>
        </p:txBody>
      </p:sp>
      <p:pic>
        <p:nvPicPr>
          <p:cNvPr id="4" name="Picture 3" descr="shutterstock_118698736.jpg"/>
          <p:cNvPicPr>
            <a:picLocks noChangeAspect="1"/>
          </p:cNvPicPr>
          <p:nvPr/>
        </p:nvPicPr>
        <p:blipFill>
          <a:blip r:embed="rId3" cstate="print"/>
          <a:stretch>
            <a:fillRect/>
          </a:stretch>
        </p:blipFill>
        <p:spPr>
          <a:xfrm>
            <a:off x="609600" y="2971800"/>
            <a:ext cx="3505200" cy="2951379"/>
          </a:xfrm>
          <a:prstGeom prst="rect">
            <a:avLst/>
          </a:prstGeom>
        </p:spPr>
      </p:pic>
    </p:spTree>
  </p:cSld>
  <p:clrMapOvr>
    <a:masterClrMapping/>
  </p:clrMapOvr>
  <p:transition spd="med">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1- مقدمة </a:t>
            </a:r>
            <a:endParaRPr lang="en-US" dirty="0"/>
          </a:p>
        </p:txBody>
      </p:sp>
      <p:sp>
        <p:nvSpPr>
          <p:cNvPr id="5" name="Content Placeholder 4"/>
          <p:cNvSpPr>
            <a:spLocks noGrp="1"/>
          </p:cNvSpPr>
          <p:nvPr>
            <p:ph sz="quarter" idx="1"/>
          </p:nvPr>
        </p:nvSpPr>
        <p:spPr/>
        <p:txBody>
          <a:bodyPr>
            <a:normAutofit/>
          </a:bodyPr>
          <a:lstStyle/>
          <a:p>
            <a:pPr algn="r" rtl="1"/>
            <a:r>
              <a:rPr lang="ar-SA" sz="2400" b="1" dirty="0"/>
              <a:t>هناك العديد من </a:t>
            </a:r>
            <a:r>
              <a:rPr lang="ar-SA" sz="2400" b="1" dirty="0">
                <a:solidFill>
                  <a:schemeClr val="accent1">
                    <a:lumMod val="75000"/>
                  </a:schemeClr>
                </a:solidFill>
              </a:rPr>
              <a:t>التطورات في عالم الاستثمار والتي تعكس التوجه نحو ريادة الأعمال </a:t>
            </a:r>
            <a:r>
              <a:rPr lang="ar-SA" sz="2400" b="1" dirty="0"/>
              <a:t>لذلك صمم هذا الفصل ليلقي الضوء على هذه التطورات</a:t>
            </a:r>
            <a:r>
              <a:rPr lang="en-US" sz="2400" b="1" dirty="0"/>
              <a:t> . </a:t>
            </a:r>
            <a:endParaRPr lang="ar-SA" sz="2400" b="1" dirty="0"/>
          </a:p>
          <a:p>
            <a:pPr algn="r" rtl="1"/>
            <a:r>
              <a:rPr lang="ar-SA" sz="2400" b="1" dirty="0"/>
              <a:t>كما أن التوجه نحو ريادة الأعمال عالمياً قد استلزم تقديم </a:t>
            </a:r>
            <a:r>
              <a:rPr lang="ar-SA" sz="2400" b="1" dirty="0">
                <a:solidFill>
                  <a:schemeClr val="accent1">
                    <a:lumMod val="75000"/>
                  </a:schemeClr>
                </a:solidFill>
              </a:rPr>
              <a:t>تعريف واضح ودقيق لمعنى ريادة الأعمال</a:t>
            </a:r>
            <a:r>
              <a:rPr lang="en-US" sz="2400" b="1" dirty="0">
                <a:solidFill>
                  <a:schemeClr val="accent1">
                    <a:lumMod val="75000"/>
                  </a:schemeClr>
                </a:solidFill>
              </a:rPr>
              <a:t> Entrepreneurship </a:t>
            </a:r>
            <a:r>
              <a:rPr lang="ar-SA" sz="2400" b="1" dirty="0"/>
              <a:t>حيث يتم استعراض العديد منها ليتم بعد ذلك استخلاص تعريف خاص بالمؤلفين</a:t>
            </a:r>
            <a:r>
              <a:rPr lang="en-US" sz="2400" b="1" dirty="0"/>
              <a:t>.</a:t>
            </a:r>
            <a:endParaRPr lang="ar-SA" sz="2400" b="1" dirty="0"/>
          </a:p>
          <a:p>
            <a:pPr algn="r" rtl="1">
              <a:buNone/>
            </a:pPr>
            <a:endParaRPr lang="en-US" sz="2400" dirty="0"/>
          </a:p>
          <a:p>
            <a:pPr algn="r" rtl="1"/>
            <a:r>
              <a:rPr lang="ar-SA" sz="2400" b="1" dirty="0"/>
              <a:t>أيضاً يوضح هذا الفصل </a:t>
            </a:r>
            <a:r>
              <a:rPr lang="ar-SA" sz="2400" b="1" dirty="0">
                <a:solidFill>
                  <a:schemeClr val="accent1">
                    <a:lumMod val="75000"/>
                  </a:schemeClr>
                </a:solidFill>
              </a:rPr>
              <a:t>عدداً من المفاهيم المرتبطة بريادة الأعمال </a:t>
            </a:r>
            <a:r>
              <a:rPr lang="ar-SA" sz="2400" b="1" dirty="0"/>
              <a:t>مثل ريادة الأعمال المؤسسية و علاقة ريادة الأعمال بالإقتصاد المعرفي .</a:t>
            </a:r>
          </a:p>
          <a:p>
            <a:pPr algn="r" rtl="1">
              <a:buNone/>
            </a:pPr>
            <a:endParaRPr lang="en-US" sz="2400" dirty="0"/>
          </a:p>
          <a:p>
            <a:pPr algn="r" rtl="1"/>
            <a:r>
              <a:rPr lang="ar-SA" sz="2400" b="1" dirty="0"/>
              <a:t>ثم يستعرض هذا الفصل </a:t>
            </a:r>
            <a:r>
              <a:rPr lang="ar-SA" sz="2400" b="1" dirty="0">
                <a:solidFill>
                  <a:schemeClr val="accent1">
                    <a:lumMod val="75000"/>
                  </a:schemeClr>
                </a:solidFill>
              </a:rPr>
              <a:t>أهم الفوائد التي تحققها ريادة الأعمال وأهم الصعوبات التي تواجه رواد الأعمال</a:t>
            </a:r>
            <a:endParaRPr lang="en-US" sz="2400" dirty="0">
              <a:solidFill>
                <a:schemeClr val="accent1">
                  <a:lumMod val="75000"/>
                </a:schemeClr>
              </a:solidFill>
            </a:endParaRPr>
          </a:p>
          <a:p>
            <a:pPr lvl="1" algn="r"/>
            <a:endParaRPr lang="en-US" dirty="0"/>
          </a:p>
        </p:txBody>
      </p:sp>
    </p:spTree>
  </p:cSld>
  <p:clrMapOvr>
    <a:masterClrMapping/>
  </p:clrMapOvr>
  <p:transition spd="med">
    <p:sndAc>
      <p:stSnd>
        <p:snd r:embed="rId2" name="click.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br>
              <a:rPr lang="en-US" dirty="0"/>
            </a:br>
            <a:r>
              <a:rPr lang="en-US" dirty="0"/>
              <a:t>Homework </a:t>
            </a:r>
          </a:p>
        </p:txBody>
      </p:sp>
      <p:sp>
        <p:nvSpPr>
          <p:cNvPr id="8" name="Content Placeholder 7"/>
          <p:cNvSpPr>
            <a:spLocks noGrp="1"/>
          </p:cNvSpPr>
          <p:nvPr>
            <p:ph sz="half" idx="2"/>
          </p:nvPr>
        </p:nvSpPr>
        <p:spPr/>
        <p:txBody>
          <a:bodyPr/>
          <a:lstStyle/>
          <a:p>
            <a:pPr algn="r">
              <a:buNone/>
            </a:pPr>
            <a:endParaRPr lang="ar-SA" dirty="0">
              <a:solidFill>
                <a:schemeClr val="accent3">
                  <a:lumMod val="75000"/>
                </a:schemeClr>
              </a:solidFill>
            </a:endParaRPr>
          </a:p>
          <a:p>
            <a:pPr algn="r">
              <a:buNone/>
            </a:pPr>
            <a:r>
              <a:rPr lang="ar-SA" dirty="0">
                <a:solidFill>
                  <a:schemeClr val="accent3">
                    <a:lumMod val="75000"/>
                  </a:schemeClr>
                </a:solidFill>
              </a:rPr>
              <a:t>قصة نجاح:</a:t>
            </a:r>
            <a:endParaRPr lang="en-US" dirty="0">
              <a:solidFill>
                <a:schemeClr val="accent3">
                  <a:lumMod val="75000"/>
                </a:schemeClr>
              </a:solidFill>
            </a:endParaRPr>
          </a:p>
          <a:p>
            <a:pPr algn="r">
              <a:buNone/>
            </a:pPr>
            <a:r>
              <a:rPr lang="ar-SA" dirty="0"/>
              <a:t>عمل بحث و عرض لقصه النجاح في هذا </a:t>
            </a:r>
            <a:r>
              <a:rPr lang="ar-SA"/>
              <a:t>الفصل للإسبوع </a:t>
            </a:r>
            <a:r>
              <a:rPr lang="ar-SA" dirty="0"/>
              <a:t>القادم </a:t>
            </a:r>
            <a:endParaRPr lang="en-US" dirty="0"/>
          </a:p>
          <a:p>
            <a:pPr algn="r">
              <a:buNone/>
            </a:pPr>
            <a:r>
              <a:rPr lang="en-US" dirty="0"/>
              <a:t>.(As a Group )</a:t>
            </a:r>
          </a:p>
        </p:txBody>
      </p:sp>
      <p:pic>
        <p:nvPicPr>
          <p:cNvPr id="6" name="Content Placeholder 5" descr="220px-Muhammad_Yunus_-_World_Economic_Forum_Annual_Meeting_2012.jpg"/>
          <p:cNvPicPr>
            <a:picLocks noGrp="1" noChangeAspect="1"/>
          </p:cNvPicPr>
          <p:nvPr>
            <p:ph sz="half" idx="1"/>
          </p:nvPr>
        </p:nvPicPr>
        <p:blipFill>
          <a:blip r:embed="rId3" cstate="print"/>
          <a:stretch>
            <a:fillRect/>
          </a:stretch>
        </p:blipFill>
        <p:spPr>
          <a:xfrm>
            <a:off x="1009579" y="1828800"/>
            <a:ext cx="2359096" cy="3388519"/>
          </a:xfrm>
        </p:spPr>
      </p:pic>
    </p:spTree>
  </p:cSld>
  <p:clrMapOvr>
    <a:masterClrMapping/>
  </p:clrMapOvr>
  <p:transition spd="med">
    <p:sndAc>
      <p:stSnd>
        <p:snd r:embed="rId2" name="click.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p:txBody>
          <a:bodyPr/>
          <a:lstStyle/>
          <a:p>
            <a:pPr marL="1720850" indent="-465138" algn="r" rtl="1">
              <a:buNone/>
            </a:pPr>
            <a:endParaRPr lang="ar-SA" dirty="0"/>
          </a:p>
          <a:p>
            <a:pPr marL="1720850" indent="-465138" algn="r" rtl="1">
              <a:buNone/>
              <a:tabLst>
                <a:tab pos="1255713" algn="l"/>
              </a:tabLst>
            </a:pPr>
            <a:endParaRPr lang="ar-SA" dirty="0"/>
          </a:p>
          <a:p>
            <a:pPr marL="1720850" indent="-465138" algn="r" rtl="1">
              <a:buNone/>
              <a:tabLst>
                <a:tab pos="1255713" algn="l"/>
              </a:tabLst>
            </a:pPr>
            <a:endParaRPr lang="ar-SA" dirty="0"/>
          </a:p>
          <a:p>
            <a:pPr marL="1720850" indent="-465138" algn="r" rtl="1">
              <a:buNone/>
              <a:tabLst>
                <a:tab pos="1255713" algn="l"/>
              </a:tabLst>
            </a:pPr>
            <a:endParaRPr lang="ar-SA" dirty="0"/>
          </a:p>
          <a:p>
            <a:pPr marL="1720850" indent="-465138" algn="r" rtl="1">
              <a:buNone/>
              <a:tabLst>
                <a:tab pos="1255713" algn="l"/>
              </a:tabLst>
            </a:pPr>
            <a:endParaRPr lang="ar-SA" dirty="0"/>
          </a:p>
        </p:txBody>
      </p:sp>
      <p:graphicFrame>
        <p:nvGraphicFramePr>
          <p:cNvPr id="9" name="Table 8"/>
          <p:cNvGraphicFramePr>
            <a:graphicFrameLocks noGrp="1"/>
          </p:cNvGraphicFramePr>
          <p:nvPr/>
        </p:nvGraphicFramePr>
        <p:xfrm>
          <a:off x="685800" y="1905000"/>
          <a:ext cx="8001000" cy="1524000"/>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1524000">
                <a:tc>
                  <a:txBody>
                    <a:bodyPr/>
                    <a:lstStyle/>
                    <a:p>
                      <a:pPr marL="1720850" indent="-179388" algn="r" rtl="1">
                        <a:buFont typeface="Arial" pitchFamily="34" charset="0"/>
                        <a:buNone/>
                        <a:tabLst>
                          <a:tab pos="1255713" algn="l"/>
                        </a:tabLst>
                      </a:pPr>
                      <a:r>
                        <a:rPr lang="ar-SA" sz="2800" spc="0" dirty="0">
                          <a:solidFill>
                            <a:schemeClr val="tx1"/>
                          </a:solidFill>
                          <a:effectLst/>
                        </a:rPr>
                        <a:t>الكتاب المرجع : </a:t>
                      </a:r>
                    </a:p>
                    <a:p>
                      <a:pPr marL="1720850" indent="-179388" algn="r" rtl="1">
                        <a:buNone/>
                        <a:tabLst>
                          <a:tab pos="1255713" algn="l"/>
                        </a:tabLst>
                      </a:pPr>
                      <a:r>
                        <a:rPr lang="ar-SA" sz="2800" spc="0" dirty="0">
                          <a:solidFill>
                            <a:schemeClr val="tx1"/>
                          </a:solidFill>
                          <a:effectLst/>
                        </a:rPr>
                        <a:t>كتاب ريادة الأعمال -أ.د. أحمد الشميمري د. وفاء المبيريك , الطبعة الثالثة ,مكتبة العبيكان ,2014</a:t>
                      </a:r>
                    </a:p>
                  </a:txBody>
                  <a:tcPr>
                    <a:solidFill>
                      <a:schemeClr val="accent3">
                        <a:lumMod val="60000"/>
                        <a:lumOff val="40000"/>
                      </a:schemeClr>
                    </a:solidFill>
                  </a:tcPr>
                </a:tc>
                <a:extLst>
                  <a:ext uri="{0D108BD9-81ED-4DB2-BD59-A6C34878D82A}">
                    <a16:rowId xmlns:a16="http://schemas.microsoft.com/office/drawing/2014/main" val="10000"/>
                  </a:ext>
                </a:extLst>
              </a:tr>
            </a:tbl>
          </a:graphicData>
        </a:graphic>
      </p:graphicFrame>
      <p:pic>
        <p:nvPicPr>
          <p:cNvPr id="10" name="Picture 9" descr="References.jpg"/>
          <p:cNvPicPr>
            <a:picLocks noChangeAspect="1"/>
          </p:cNvPicPr>
          <p:nvPr/>
        </p:nvPicPr>
        <p:blipFill>
          <a:blip r:embed="rId3" cstate="print"/>
          <a:stretch>
            <a:fillRect/>
          </a:stretch>
        </p:blipFill>
        <p:spPr>
          <a:xfrm>
            <a:off x="7391400" y="2057400"/>
            <a:ext cx="1219200" cy="1371600"/>
          </a:xfrm>
          <a:prstGeom prst="rect">
            <a:avLst/>
          </a:prstGeom>
        </p:spPr>
      </p:pic>
    </p:spTree>
  </p:cSld>
  <p:clrMapOvr>
    <a:masterClrMapping/>
  </p:clrMapOvr>
  <p:transition spd="med">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SA" dirty="0"/>
              <a:t>2- الخلفية الإقتصادية لريادة الأعمال </a:t>
            </a:r>
            <a:endParaRPr lang="en-US" dirty="0"/>
          </a:p>
        </p:txBody>
      </p:sp>
      <p:sp>
        <p:nvSpPr>
          <p:cNvPr id="5" name="Content Placeholder 4"/>
          <p:cNvSpPr>
            <a:spLocks noGrp="1"/>
          </p:cNvSpPr>
          <p:nvPr>
            <p:ph sz="quarter" idx="1"/>
          </p:nvPr>
        </p:nvSpPr>
        <p:spPr/>
        <p:txBody>
          <a:bodyPr>
            <a:normAutofit/>
          </a:bodyPr>
          <a:lstStyle/>
          <a:p>
            <a:pPr algn="r" rtl="1"/>
            <a:r>
              <a:rPr lang="ar-SA" sz="2400" b="1" dirty="0">
                <a:solidFill>
                  <a:schemeClr val="accent1">
                    <a:lumMod val="75000"/>
                  </a:schemeClr>
                </a:solidFill>
              </a:rPr>
              <a:t>ما الذي يجعل الاقتصاديات غنية ؟</a:t>
            </a:r>
          </a:p>
          <a:p>
            <a:pPr algn="r" rtl="1">
              <a:buNone/>
            </a:pPr>
            <a:endParaRPr lang="ar-SA" sz="2400" b="1" dirty="0">
              <a:solidFill>
                <a:schemeClr val="accent1">
                  <a:lumMod val="75000"/>
                </a:schemeClr>
              </a:solidFill>
            </a:endParaRPr>
          </a:p>
          <a:p>
            <a:pPr algn="r" rtl="1"/>
            <a:r>
              <a:rPr lang="ar-SA" sz="2400" b="1" dirty="0">
                <a:solidFill>
                  <a:schemeClr val="accent1">
                    <a:lumMod val="75000"/>
                  </a:schemeClr>
                </a:solidFill>
              </a:rPr>
              <a:t>نظرية التوازن..</a:t>
            </a:r>
          </a:p>
          <a:p>
            <a:pPr algn="r" rtl="1">
              <a:buNone/>
            </a:pPr>
            <a:r>
              <a:rPr lang="ar-SA" sz="2400" b="1" dirty="0"/>
              <a:t>عندما يكون النظام الإقتصادي في حالة توازن بين العرض و الطلب , فإن رائد الأعمال هو الذي يكسر حالة التوازن هذه من خلال ما يقدمة من ابتكارات جديدة و أساليب إنتاج حديثة و أسواق ناشئة .و قد عبر عن ذلك بـــــ</a:t>
            </a:r>
          </a:p>
          <a:p>
            <a:pPr algn="r" rtl="1">
              <a:buNone/>
            </a:pPr>
            <a:r>
              <a:rPr lang="ar-SA" sz="2400" b="1" dirty="0"/>
              <a:t>                                        </a:t>
            </a:r>
          </a:p>
          <a:p>
            <a:pPr algn="r" rtl="1">
              <a:buNone/>
            </a:pPr>
            <a:r>
              <a:rPr lang="ar-SA" sz="2400" b="1" dirty="0"/>
              <a:t>                                        حيث يتمكن رواد الأعمال من كسر القيود , و الحوافز , و الجمود والركود السائد في الأنظمة الإقتصادية , بما يطرحونه من ابتكارات و أساليب نظم جديدة فيتبعهم الآخرون فتحدث النقلة الإقتصادية  الإيجابية .</a:t>
            </a:r>
          </a:p>
          <a:p>
            <a:pPr algn="r" rtl="1">
              <a:buNone/>
            </a:pPr>
            <a:endParaRPr lang="ar-SA" sz="2400" b="1" dirty="0"/>
          </a:p>
          <a:p>
            <a:pPr algn="r" rtl="1">
              <a:buNone/>
            </a:pPr>
            <a:endParaRPr lang="ar-SA" sz="2400" b="1" dirty="0"/>
          </a:p>
          <a:p>
            <a:pPr algn="r" rtl="1">
              <a:buNone/>
            </a:pPr>
            <a:endParaRPr lang="ar-SA" sz="2400" b="1" dirty="0"/>
          </a:p>
          <a:p>
            <a:pPr algn="r" rtl="1">
              <a:buNone/>
            </a:pPr>
            <a:endParaRPr lang="ar-SA" sz="2400" b="1" dirty="0"/>
          </a:p>
        </p:txBody>
      </p:sp>
      <p:sp>
        <p:nvSpPr>
          <p:cNvPr id="8" name="Cloud 7"/>
          <p:cNvSpPr/>
          <p:nvPr/>
        </p:nvSpPr>
        <p:spPr>
          <a:xfrm>
            <a:off x="5867400" y="4038600"/>
            <a:ext cx="2895600"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2800" dirty="0"/>
              <a:t>التدمير الخلاق: </a:t>
            </a:r>
            <a:endParaRPr lang="en-US" sz="2800" dirty="0"/>
          </a:p>
        </p:txBody>
      </p:sp>
    </p:spTree>
  </p:cSld>
  <p:clrMapOvr>
    <a:masterClrMapping/>
  </p:clrMapOvr>
  <p:transition spd="med">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ctr">
              <a:buNone/>
            </a:pPr>
            <a:endParaRPr lang="ar-SA" sz="2400" b="1" dirty="0"/>
          </a:p>
          <a:p>
            <a:pPr algn="ctr">
              <a:buNone/>
            </a:pPr>
            <a:r>
              <a:rPr lang="ar-SA" sz="2800" b="1" dirty="0"/>
              <a:t>خلص الباحثون أن </a:t>
            </a:r>
            <a:r>
              <a:rPr lang="ar-SA" sz="2800" b="1" dirty="0">
                <a:solidFill>
                  <a:schemeClr val="accent1">
                    <a:lumMod val="75000"/>
                  </a:schemeClr>
                </a:solidFill>
              </a:rPr>
              <a:t>أكثر الإقتصاديات نجاحاً </a:t>
            </a:r>
            <a:r>
              <a:rPr lang="ar-SA" sz="2800" b="1" dirty="0"/>
              <a:t>هي تلك الإقتصاديات القادرة على خلق مزيج من رواد الأعمال المبتكرين و الشركات الكبيرة الراسخة التي صقلت مبتكراتها و مكنتها تلك الخبرة من أن تنتج بكميات كبيرة تلك الإبتكارات و الأفكار و الأساليب و الوسائل التي أوجدها ابتداءً رواد الأعمال. </a:t>
            </a:r>
          </a:p>
          <a:p>
            <a:pPr algn="ctr">
              <a:buNone/>
            </a:pPr>
            <a:endParaRPr lang="en-US" sz="2800" u="sng" dirty="0"/>
          </a:p>
        </p:txBody>
      </p:sp>
    </p:spTree>
  </p:cSld>
  <p:clrMapOvr>
    <a:masterClrMapping/>
  </p:clrMapOvr>
  <p:transition spd="med">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br>
              <a:rPr lang="ar-SA" dirty="0"/>
            </a:br>
            <a:r>
              <a:rPr lang="ar-SA" dirty="0"/>
              <a:t>3- تعريف ريادة الأعمال</a:t>
            </a:r>
            <a:endParaRPr lang="en-US" dirty="0"/>
          </a:p>
        </p:txBody>
      </p:sp>
      <p:sp>
        <p:nvSpPr>
          <p:cNvPr id="3" name="Content Placeholder 2"/>
          <p:cNvSpPr>
            <a:spLocks noGrp="1"/>
          </p:cNvSpPr>
          <p:nvPr>
            <p:ph sz="half" idx="1"/>
          </p:nvPr>
        </p:nvSpPr>
        <p:spPr>
          <a:xfrm>
            <a:off x="301752" y="1600200"/>
            <a:ext cx="4038600" cy="4648200"/>
          </a:xfrm>
        </p:spPr>
        <p:txBody>
          <a:bodyPr>
            <a:normAutofit/>
          </a:bodyPr>
          <a:lstStyle/>
          <a:p>
            <a:pPr algn="ctr">
              <a:buNone/>
            </a:pPr>
            <a:r>
              <a:rPr lang="ar-SA" b="1" u="sng" dirty="0"/>
              <a:t>تعريف ريادة الأعمال</a:t>
            </a:r>
          </a:p>
          <a:p>
            <a:pPr algn="ctr">
              <a:buNone/>
            </a:pPr>
            <a:r>
              <a:rPr lang="en-US" b="1" u="sng" dirty="0"/>
              <a:t>Entrepreneurship</a:t>
            </a:r>
          </a:p>
          <a:p>
            <a:pPr algn="r" rtl="1"/>
            <a:r>
              <a:rPr lang="ar-SA" dirty="0"/>
              <a:t>هي النشاط الذي ينصب على إنشاء مشروع عمل جديد , و يقدم فعالية اقتصادية مضافة ,كما أنها تعني إدارة الموارد بكفاءة وأهلية متميزة ,لتقديم شئ جديد أو إبتكار نشاط إقتصادي و إداري جديد.</a:t>
            </a:r>
            <a:endParaRPr lang="en-US" dirty="0"/>
          </a:p>
          <a:p>
            <a:pPr algn="r" rtl="1">
              <a:buNone/>
            </a:pPr>
            <a:endParaRPr lang="ar-SA" dirty="0"/>
          </a:p>
          <a:p>
            <a:pPr algn="ctr" rtl="1"/>
            <a:r>
              <a:rPr lang="ar-SA" dirty="0"/>
              <a:t> إنشاء عمل حر يتسم بالإبداع و يتصف بالمخاطرة .</a:t>
            </a:r>
          </a:p>
          <a:p>
            <a:pPr algn="r">
              <a:buNone/>
            </a:pPr>
            <a:endParaRPr lang="ar-SA" dirty="0"/>
          </a:p>
          <a:p>
            <a:pPr algn="r">
              <a:buNone/>
            </a:pPr>
            <a:endParaRPr lang="en-US" dirty="0"/>
          </a:p>
        </p:txBody>
      </p:sp>
      <p:sp>
        <p:nvSpPr>
          <p:cNvPr id="10" name="Oval 9"/>
          <p:cNvSpPr/>
          <p:nvPr/>
        </p:nvSpPr>
        <p:spPr>
          <a:xfrm>
            <a:off x="5334000" y="1524000"/>
            <a:ext cx="3276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b="1" dirty="0"/>
              <a:t>المبادرة </a:t>
            </a:r>
            <a:endParaRPr lang="en-US" sz="3200" b="1" dirty="0"/>
          </a:p>
        </p:txBody>
      </p:sp>
      <p:sp>
        <p:nvSpPr>
          <p:cNvPr id="11" name="Oval 10"/>
          <p:cNvSpPr/>
          <p:nvPr/>
        </p:nvSpPr>
        <p:spPr>
          <a:xfrm>
            <a:off x="5334000" y="2667000"/>
            <a:ext cx="3276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b="1" dirty="0"/>
              <a:t>الريادة </a:t>
            </a:r>
          </a:p>
        </p:txBody>
      </p:sp>
      <p:sp>
        <p:nvSpPr>
          <p:cNvPr id="12" name="Oval 11"/>
          <p:cNvSpPr/>
          <p:nvPr/>
        </p:nvSpPr>
        <p:spPr>
          <a:xfrm>
            <a:off x="5334000" y="3657600"/>
            <a:ext cx="3276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b="1" dirty="0"/>
              <a:t>المبادأة</a:t>
            </a:r>
            <a:endParaRPr lang="en-US" sz="3200" b="1" dirty="0"/>
          </a:p>
        </p:txBody>
      </p:sp>
      <p:sp>
        <p:nvSpPr>
          <p:cNvPr id="13" name="Oval 12"/>
          <p:cNvSpPr/>
          <p:nvPr/>
        </p:nvSpPr>
        <p:spPr>
          <a:xfrm>
            <a:off x="5334000" y="4648200"/>
            <a:ext cx="3200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b="1" dirty="0"/>
              <a:t>إنشاء المشروع </a:t>
            </a:r>
            <a:endParaRPr lang="en-US" sz="3200" b="1" dirty="0"/>
          </a:p>
        </p:txBody>
      </p:sp>
      <p:sp>
        <p:nvSpPr>
          <p:cNvPr id="14" name="Oval 13"/>
          <p:cNvSpPr/>
          <p:nvPr/>
        </p:nvSpPr>
        <p:spPr>
          <a:xfrm>
            <a:off x="5334000" y="5562600"/>
            <a:ext cx="3276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b="1" dirty="0"/>
              <a:t>العمل الحر </a:t>
            </a:r>
            <a:endParaRPr lang="en-US" sz="3200" b="1" dirty="0"/>
          </a:p>
        </p:txBody>
      </p:sp>
    </p:spTree>
  </p:cSld>
  <p:clrMapOvr>
    <a:masterClrMapping/>
  </p:clrMapOvr>
  <p:transition spd="med">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5" name="Content Placeholder 4" descr="level3withbusinessfotolia-300x205.jpg"/>
          <p:cNvPicPr>
            <a:picLocks noGrp="1" noChangeAspect="1"/>
          </p:cNvPicPr>
          <p:nvPr>
            <p:ph sz="half" idx="1"/>
          </p:nvPr>
        </p:nvPicPr>
        <p:blipFill>
          <a:blip r:embed="rId3" cstate="print"/>
          <a:stretch>
            <a:fillRect/>
          </a:stretch>
        </p:blipFill>
        <p:spPr>
          <a:xfrm>
            <a:off x="609600" y="2057400"/>
            <a:ext cx="3800104" cy="3657600"/>
          </a:xfrm>
        </p:spPr>
      </p:pic>
      <p:sp>
        <p:nvSpPr>
          <p:cNvPr id="4" name="Content Placeholder 3"/>
          <p:cNvSpPr>
            <a:spLocks noGrp="1"/>
          </p:cNvSpPr>
          <p:nvPr>
            <p:ph sz="half" idx="2"/>
          </p:nvPr>
        </p:nvSpPr>
        <p:spPr/>
        <p:txBody>
          <a:bodyPr/>
          <a:lstStyle/>
          <a:p>
            <a:pPr algn="ctr" rtl="1">
              <a:buNone/>
            </a:pPr>
            <a:r>
              <a:rPr lang="ar-SA" sz="3200" b="1" u="sng" dirty="0">
                <a:solidFill>
                  <a:schemeClr val="accent1"/>
                </a:solidFill>
              </a:rPr>
              <a:t>تعريف الريادي(رائد الأعمال) </a:t>
            </a:r>
          </a:p>
          <a:p>
            <a:pPr algn="ctr" rtl="1">
              <a:buNone/>
            </a:pPr>
            <a:r>
              <a:rPr lang="en-US" sz="3200" b="1" u="sng" dirty="0">
                <a:solidFill>
                  <a:schemeClr val="accent1"/>
                </a:solidFill>
                <a:cs typeface="+mj-cs"/>
              </a:rPr>
              <a:t>Entrepreneur </a:t>
            </a:r>
          </a:p>
          <a:p>
            <a:pPr algn="ctr" rtl="1">
              <a:buNone/>
            </a:pPr>
            <a:endParaRPr lang="ar-SA" sz="3200" b="1" u="sng" dirty="0">
              <a:solidFill>
                <a:schemeClr val="accent1"/>
              </a:solidFill>
              <a:cs typeface="+mj-cs"/>
            </a:endParaRPr>
          </a:p>
          <a:p>
            <a:pPr algn="ctr" rtl="1">
              <a:buNone/>
            </a:pPr>
            <a:r>
              <a:rPr lang="ar-SA" dirty="0"/>
              <a:t>الشخص الذي لدية الإرادة و القدرة لتحويل فكرة جديدة أو اختراع جديد إلى ابتكار ناجح .</a:t>
            </a:r>
          </a:p>
          <a:p>
            <a:pPr algn="ctr" rtl="1">
              <a:buNone/>
            </a:pPr>
            <a:r>
              <a:rPr lang="ar-SA" dirty="0"/>
              <a:t>مثل :</a:t>
            </a:r>
          </a:p>
          <a:p>
            <a:pPr algn="ctr" rtl="1">
              <a:buNone/>
            </a:pPr>
            <a:r>
              <a:rPr lang="ar-SA" dirty="0"/>
              <a:t>بيل جيتس عالمياً</a:t>
            </a:r>
          </a:p>
          <a:p>
            <a:pPr algn="ctr" rtl="1">
              <a:buNone/>
            </a:pPr>
            <a:r>
              <a:rPr lang="ar-SA" dirty="0"/>
              <a:t>الراجحي عربياً</a:t>
            </a:r>
            <a:endParaRPr lang="en-US" dirty="0"/>
          </a:p>
        </p:txBody>
      </p:sp>
    </p:spTree>
  </p:cSld>
  <p:clrMapOvr>
    <a:masterClrMapping/>
  </p:clrMapOvr>
  <p:transition spd="med">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SA" dirty="0"/>
              <a:t>الفرق بين ريادة الأعمال و المنشآت الصغيرة </a:t>
            </a:r>
            <a:endParaRPr lang="en-US" dirty="0"/>
          </a:p>
        </p:txBody>
      </p:sp>
      <p:graphicFrame>
        <p:nvGraphicFramePr>
          <p:cNvPr id="11" name="Table 10"/>
          <p:cNvGraphicFramePr>
            <a:graphicFrameLocks noGrp="1"/>
          </p:cNvGraphicFramePr>
          <p:nvPr/>
        </p:nvGraphicFramePr>
        <p:xfrm>
          <a:off x="304800" y="1505420"/>
          <a:ext cx="8610600" cy="5000116"/>
        </p:xfrm>
        <a:graphic>
          <a:graphicData uri="http://schemas.openxmlformats.org/drawingml/2006/table">
            <a:tbl>
              <a:tblPr firstRow="1" bandRow="1">
                <a:tableStyleId>{C083E6E3-FA7D-4D7B-A595-EF9225AFEA82}</a:tableStyleId>
              </a:tblPr>
              <a:tblGrid>
                <a:gridCol w="2870200">
                  <a:extLst>
                    <a:ext uri="{9D8B030D-6E8A-4147-A177-3AD203B41FA5}">
                      <a16:colId xmlns:a16="http://schemas.microsoft.com/office/drawing/2014/main" val="20000"/>
                    </a:ext>
                  </a:extLst>
                </a:gridCol>
                <a:gridCol w="3413211">
                  <a:extLst>
                    <a:ext uri="{9D8B030D-6E8A-4147-A177-3AD203B41FA5}">
                      <a16:colId xmlns:a16="http://schemas.microsoft.com/office/drawing/2014/main" val="20001"/>
                    </a:ext>
                  </a:extLst>
                </a:gridCol>
                <a:gridCol w="2327189">
                  <a:extLst>
                    <a:ext uri="{9D8B030D-6E8A-4147-A177-3AD203B41FA5}">
                      <a16:colId xmlns:a16="http://schemas.microsoft.com/office/drawing/2014/main" val="20002"/>
                    </a:ext>
                  </a:extLst>
                </a:gridCol>
              </a:tblGrid>
              <a:tr h="628180">
                <a:tc>
                  <a:txBody>
                    <a:bodyPr/>
                    <a:lstStyle/>
                    <a:p>
                      <a:pPr algn="ctr"/>
                      <a:r>
                        <a:rPr lang="ar-SA" sz="2400" b="1" dirty="0"/>
                        <a:t>المنشآت</a:t>
                      </a:r>
                      <a:r>
                        <a:rPr lang="ar-SA" sz="2400" b="1" baseline="0" dirty="0"/>
                        <a:t> الصغيرة </a:t>
                      </a:r>
                      <a:endParaRPr lang="en-US" sz="2400" b="1" dirty="0">
                        <a:solidFill>
                          <a:schemeClr val="tx1"/>
                        </a:solidFill>
                      </a:endParaRPr>
                    </a:p>
                  </a:txBody>
                  <a:tcPr/>
                </a:tc>
                <a:tc>
                  <a:txBody>
                    <a:bodyPr/>
                    <a:lstStyle/>
                    <a:p>
                      <a:pPr algn="ctr"/>
                      <a:r>
                        <a:rPr lang="ar-SA" sz="2400" b="1" dirty="0"/>
                        <a:t>ريادة الأعمال </a:t>
                      </a:r>
                      <a:endParaRPr lang="en-US" sz="2400" b="1" dirty="0">
                        <a:solidFill>
                          <a:schemeClr val="tx1"/>
                        </a:solidFill>
                      </a:endParaRPr>
                    </a:p>
                  </a:txBody>
                  <a:tcPr/>
                </a:tc>
                <a:tc>
                  <a:txBody>
                    <a:bodyPr/>
                    <a:lstStyle/>
                    <a:p>
                      <a:pPr algn="ctr"/>
                      <a:r>
                        <a:rPr lang="ar-SA" sz="2400" b="1" dirty="0"/>
                        <a:t>الفرق </a:t>
                      </a:r>
                      <a:endParaRPr lang="en-US" sz="2400" b="1" dirty="0">
                        <a:solidFill>
                          <a:schemeClr val="tx1"/>
                        </a:solidFill>
                      </a:endParaRPr>
                    </a:p>
                  </a:txBody>
                  <a:tcPr/>
                </a:tc>
                <a:extLst>
                  <a:ext uri="{0D108BD9-81ED-4DB2-BD59-A6C34878D82A}">
                    <a16:rowId xmlns:a16="http://schemas.microsoft.com/office/drawing/2014/main" val="10000"/>
                  </a:ext>
                </a:extLst>
              </a:tr>
              <a:tr h="1216679">
                <a:tc>
                  <a:txBody>
                    <a:bodyPr/>
                    <a:lstStyle/>
                    <a:p>
                      <a:pPr algn="r"/>
                      <a:r>
                        <a:rPr lang="ar-SA" sz="2000" dirty="0">
                          <a:solidFill>
                            <a:schemeClr val="tx1"/>
                          </a:solidFill>
                        </a:rPr>
                        <a:t>تهدف إلى توليد دخل مستمر يرضي صاحبة , ويكون أفضل</a:t>
                      </a:r>
                      <a:r>
                        <a:rPr lang="ar-SA" sz="2000" baseline="0" dirty="0">
                          <a:solidFill>
                            <a:schemeClr val="tx1"/>
                          </a:solidFill>
                        </a:rPr>
                        <a:t> من التوظيف التقليدي و يتجاوزة .</a:t>
                      </a:r>
                      <a:endParaRPr lang="en-US" sz="2000" dirty="0">
                        <a:solidFill>
                          <a:schemeClr val="tx1"/>
                        </a:solidFill>
                      </a:endParaRPr>
                    </a:p>
                  </a:txBody>
                  <a:tcPr/>
                </a:tc>
                <a:tc>
                  <a:txBody>
                    <a:bodyPr/>
                    <a:lstStyle/>
                    <a:p>
                      <a:pPr algn="r"/>
                      <a:r>
                        <a:rPr lang="ar-SA" sz="2000" dirty="0">
                          <a:solidFill>
                            <a:schemeClr val="tx1"/>
                          </a:solidFill>
                        </a:rPr>
                        <a:t>تهدف الى انشاء ثروة مستمرة و دائمة</a:t>
                      </a:r>
                      <a:r>
                        <a:rPr lang="ar-SA" sz="2000" baseline="0" dirty="0">
                          <a:solidFill>
                            <a:schemeClr val="tx1"/>
                          </a:solidFill>
                        </a:rPr>
                        <a:t> يتجاوز مداها الأحلام .البسيطة إلى بناء الثراء الكبير </a:t>
                      </a:r>
                      <a:endParaRPr lang="en-US" sz="2000" dirty="0">
                        <a:solidFill>
                          <a:schemeClr val="tx1"/>
                        </a:solidFill>
                      </a:endParaRPr>
                    </a:p>
                  </a:txBody>
                  <a:tcPr/>
                </a:tc>
                <a:tc>
                  <a:txBody>
                    <a:bodyPr/>
                    <a:lstStyle/>
                    <a:p>
                      <a:pPr marL="342900" indent="-342900" algn="ctr" rtl="1">
                        <a:buFont typeface="+mj-lt"/>
                        <a:buNone/>
                      </a:pPr>
                      <a:r>
                        <a:rPr lang="ar-SA" sz="2400" b="1" baseline="0" dirty="0">
                          <a:solidFill>
                            <a:schemeClr val="tx2"/>
                          </a:solidFill>
                        </a:rPr>
                        <a:t>1.مقدار خلق الثروات </a:t>
                      </a:r>
                    </a:p>
                  </a:txBody>
                  <a:tcPr/>
                </a:tc>
                <a:extLst>
                  <a:ext uri="{0D108BD9-81ED-4DB2-BD59-A6C34878D82A}">
                    <a16:rowId xmlns:a16="http://schemas.microsoft.com/office/drawing/2014/main" val="10001"/>
                  </a:ext>
                </a:extLst>
              </a:tr>
              <a:tr h="949987">
                <a:tc>
                  <a:txBody>
                    <a:bodyPr/>
                    <a:lstStyle/>
                    <a:p>
                      <a:pPr algn="r"/>
                      <a:r>
                        <a:rPr lang="ar-SA" sz="2000" dirty="0">
                          <a:solidFill>
                            <a:schemeClr val="tx1"/>
                          </a:solidFill>
                        </a:rPr>
                        <a:t>تبني ثروتها عبر</a:t>
                      </a:r>
                      <a:r>
                        <a:rPr lang="ar-SA" sz="2000" baseline="0" dirty="0">
                          <a:solidFill>
                            <a:schemeClr val="tx1"/>
                          </a:solidFill>
                        </a:rPr>
                        <a:t> حياة صاحبها وفق وقت زمني طويل. </a:t>
                      </a:r>
                      <a:endParaRPr lang="en-US" sz="2000" dirty="0">
                        <a:solidFill>
                          <a:schemeClr val="tx1"/>
                        </a:solidFill>
                      </a:endParaRPr>
                    </a:p>
                  </a:txBody>
                  <a:tcPr/>
                </a:tc>
                <a:tc>
                  <a:txBody>
                    <a:bodyPr/>
                    <a:lstStyle/>
                    <a:p>
                      <a:pPr algn="r"/>
                      <a:r>
                        <a:rPr lang="ar-SA" sz="2000" dirty="0">
                          <a:solidFill>
                            <a:schemeClr val="tx1"/>
                          </a:solidFill>
                        </a:rPr>
                        <a:t>يبنيها رائد</a:t>
                      </a:r>
                      <a:r>
                        <a:rPr lang="ar-SA" sz="2000" baseline="0" dirty="0">
                          <a:solidFill>
                            <a:schemeClr val="tx1"/>
                          </a:solidFill>
                        </a:rPr>
                        <a:t> الأعمال خلال زمن قياسي في حياته العملية لا تتجاوز عادة 5 الى 10 سنوات .</a:t>
                      </a:r>
                      <a:endParaRPr lang="en-US" sz="2000" dirty="0">
                        <a:solidFill>
                          <a:schemeClr val="tx1"/>
                        </a:solidFill>
                      </a:endParaRPr>
                    </a:p>
                  </a:txBody>
                  <a:tcPr/>
                </a:tc>
                <a:tc>
                  <a:txBody>
                    <a:bodyPr/>
                    <a:lstStyle/>
                    <a:p>
                      <a:pPr marL="342900" indent="-342900" algn="ctr">
                        <a:buFont typeface="+mj-lt"/>
                        <a:buNone/>
                      </a:pPr>
                      <a:r>
                        <a:rPr lang="ar-SA" sz="2400" b="1" dirty="0">
                          <a:solidFill>
                            <a:schemeClr val="tx2"/>
                          </a:solidFill>
                        </a:rPr>
                        <a:t>2.سرعة</a:t>
                      </a:r>
                      <a:r>
                        <a:rPr lang="ar-SA" sz="2400" b="1" baseline="0" dirty="0">
                          <a:solidFill>
                            <a:schemeClr val="tx2"/>
                          </a:solidFill>
                        </a:rPr>
                        <a:t> بناء الثروة </a:t>
                      </a:r>
                      <a:endParaRPr lang="en-US" sz="2400" b="1" dirty="0">
                        <a:solidFill>
                          <a:schemeClr val="tx2"/>
                        </a:solidFill>
                      </a:endParaRPr>
                    </a:p>
                  </a:txBody>
                  <a:tcPr/>
                </a:tc>
                <a:extLst>
                  <a:ext uri="{0D108BD9-81ED-4DB2-BD59-A6C34878D82A}">
                    <a16:rowId xmlns:a16="http://schemas.microsoft.com/office/drawing/2014/main" val="10002"/>
                  </a:ext>
                </a:extLst>
              </a:tr>
              <a:tr h="662112">
                <a:tc>
                  <a:txBody>
                    <a:bodyPr/>
                    <a:lstStyle/>
                    <a:p>
                      <a:pPr algn="r"/>
                      <a:r>
                        <a:rPr lang="ar-SA" sz="2000" dirty="0">
                          <a:solidFill>
                            <a:schemeClr val="tx1"/>
                          </a:solidFill>
                        </a:rPr>
                        <a:t>ليس هناك درجة عاليه من المخاطرة</a:t>
                      </a:r>
                      <a:endParaRPr lang="en-US" sz="2000" dirty="0">
                        <a:solidFill>
                          <a:schemeClr val="tx1"/>
                        </a:solidFill>
                      </a:endParaRPr>
                    </a:p>
                  </a:txBody>
                  <a:tcPr/>
                </a:tc>
                <a:tc>
                  <a:txBody>
                    <a:bodyPr/>
                    <a:lstStyle/>
                    <a:p>
                      <a:pPr algn="r"/>
                      <a:r>
                        <a:rPr lang="ar-SA" sz="2000" dirty="0">
                          <a:solidFill>
                            <a:schemeClr val="tx1"/>
                          </a:solidFill>
                        </a:rPr>
                        <a:t> مخاطرة عالية مقابل الثراء </a:t>
                      </a:r>
                      <a:endParaRPr lang="en-US" sz="2000" dirty="0">
                        <a:solidFill>
                          <a:schemeClr val="tx1"/>
                        </a:solidFill>
                      </a:endParaRPr>
                    </a:p>
                  </a:txBody>
                  <a:tcPr/>
                </a:tc>
                <a:tc>
                  <a:txBody>
                    <a:bodyPr/>
                    <a:lstStyle/>
                    <a:p>
                      <a:pPr algn="ctr"/>
                      <a:r>
                        <a:rPr lang="ar-SA" sz="2400" b="1" dirty="0">
                          <a:solidFill>
                            <a:schemeClr val="tx2"/>
                          </a:solidFill>
                        </a:rPr>
                        <a:t>3.المخاطرة </a:t>
                      </a:r>
                      <a:endParaRPr lang="en-US" sz="2400" b="1" dirty="0">
                        <a:solidFill>
                          <a:schemeClr val="tx2"/>
                        </a:solidFill>
                      </a:endParaRPr>
                    </a:p>
                  </a:txBody>
                  <a:tcPr/>
                </a:tc>
                <a:extLst>
                  <a:ext uri="{0D108BD9-81ED-4DB2-BD59-A6C34878D82A}">
                    <a16:rowId xmlns:a16="http://schemas.microsoft.com/office/drawing/2014/main" val="10003"/>
                  </a:ext>
                </a:extLst>
              </a:tr>
              <a:tr h="1448377">
                <a:tc>
                  <a:txBody>
                    <a:bodyPr/>
                    <a:lstStyle/>
                    <a:p>
                      <a:pPr algn="r"/>
                      <a:r>
                        <a:rPr lang="ar-SA" sz="2000" dirty="0">
                          <a:solidFill>
                            <a:schemeClr val="tx1"/>
                          </a:solidFill>
                        </a:rPr>
                        <a:t>تكون</a:t>
                      </a:r>
                      <a:r>
                        <a:rPr lang="ar-SA" sz="2000" baseline="0" dirty="0">
                          <a:solidFill>
                            <a:schemeClr val="tx1"/>
                          </a:solidFill>
                        </a:rPr>
                        <a:t> مشاريع عادية لاتتصف بالابتكار او الابداع </a:t>
                      </a:r>
                      <a:endParaRPr lang="en-US" sz="2000" dirty="0">
                        <a:solidFill>
                          <a:schemeClr val="tx1"/>
                        </a:solidFill>
                      </a:endParaRPr>
                    </a:p>
                  </a:txBody>
                  <a:tcPr/>
                </a:tc>
                <a:tc>
                  <a:txBody>
                    <a:bodyPr/>
                    <a:lstStyle/>
                    <a:p>
                      <a:pPr algn="r" rtl="1">
                        <a:buFont typeface="Arial" pitchFamily="34" charset="0"/>
                        <a:buChar char="•"/>
                      </a:pPr>
                      <a:r>
                        <a:rPr lang="ar-SA" sz="2000" dirty="0">
                          <a:solidFill>
                            <a:schemeClr val="tx1"/>
                          </a:solidFill>
                        </a:rPr>
                        <a:t>تتصف بالابداع</a:t>
                      </a:r>
                      <a:r>
                        <a:rPr lang="ar-SA" sz="2000" baseline="0" dirty="0">
                          <a:solidFill>
                            <a:schemeClr val="tx1"/>
                          </a:solidFill>
                        </a:rPr>
                        <a:t> و الابتكار</a:t>
                      </a:r>
                    </a:p>
                    <a:p>
                      <a:pPr algn="r" rtl="1">
                        <a:buFont typeface="Arial" pitchFamily="34" charset="0"/>
                        <a:buChar char="•"/>
                      </a:pPr>
                      <a:r>
                        <a:rPr lang="ar-SA" sz="2000" baseline="0" dirty="0">
                          <a:solidFill>
                            <a:schemeClr val="tx1"/>
                          </a:solidFill>
                        </a:rPr>
                        <a:t>تحويل الأفكار الى منتجات و خدمات مريحة </a:t>
                      </a:r>
                    </a:p>
                    <a:p>
                      <a:pPr algn="r" rtl="1">
                        <a:buFont typeface="Arial" pitchFamily="34" charset="0"/>
                        <a:buChar char="•"/>
                      </a:pPr>
                      <a:r>
                        <a:rPr lang="ar-SA" sz="2000" baseline="0" dirty="0">
                          <a:solidFill>
                            <a:schemeClr val="tx1"/>
                          </a:solidFill>
                        </a:rPr>
                        <a:t>يحقق الميزة التنافسية </a:t>
                      </a:r>
                      <a:endParaRPr lang="en-US" sz="2000" dirty="0">
                        <a:solidFill>
                          <a:schemeClr val="tx1"/>
                        </a:solidFill>
                      </a:endParaRPr>
                    </a:p>
                  </a:txBody>
                  <a:tcPr/>
                </a:tc>
                <a:tc>
                  <a:txBody>
                    <a:bodyPr/>
                    <a:lstStyle/>
                    <a:p>
                      <a:pPr algn="ctr" rtl="1"/>
                      <a:r>
                        <a:rPr lang="ar-SA" sz="2400" b="1" dirty="0">
                          <a:solidFill>
                            <a:schemeClr val="tx2"/>
                          </a:solidFill>
                        </a:rPr>
                        <a:t>4.الإبتكار و الإبداع </a:t>
                      </a:r>
                      <a:endParaRPr lang="en-US" sz="2400" b="1" dirty="0">
                        <a:solidFill>
                          <a:schemeClr val="tx2"/>
                        </a:solidFill>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med">
    <p:sndAc>
      <p:stSnd>
        <p:snd r:embed="rId2" name="click.wav"/>
      </p:stSnd>
    </p:sndAc>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2786</TotalTime>
  <Words>2307</Words>
  <Application>Microsoft Office PowerPoint</Application>
  <PresentationFormat>On-screen Show (4:3)</PresentationFormat>
  <Paragraphs>249</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Constantia</vt:lpstr>
      <vt:lpstr>Times New Roman</vt:lpstr>
      <vt:lpstr>Wingdings</vt:lpstr>
      <vt:lpstr>Wingdings 2</vt:lpstr>
      <vt:lpstr>Civic</vt:lpstr>
      <vt:lpstr>الفصل الأول  </vt:lpstr>
      <vt:lpstr>Short Video </vt:lpstr>
      <vt:lpstr>الموضوعات </vt:lpstr>
      <vt:lpstr>1- مقدمة </vt:lpstr>
      <vt:lpstr>2- الخلفية الإقتصادية لريادة الأعمال </vt:lpstr>
      <vt:lpstr>PowerPoint Presentation</vt:lpstr>
      <vt:lpstr> 3- تعريف ريادة الأعمال</vt:lpstr>
      <vt:lpstr> </vt:lpstr>
      <vt:lpstr>الفرق بين ريادة الأعمال و المنشآت الصغيرة </vt:lpstr>
      <vt:lpstr>Intrapreneurship 4- ريادة الأعمال المؤسسية </vt:lpstr>
      <vt:lpstr>PowerPoint Presentation</vt:lpstr>
      <vt:lpstr>PowerPoint Presentation</vt:lpstr>
      <vt:lpstr>PowerPoint Presentation</vt:lpstr>
      <vt:lpstr>5- منظومة ريادة الأعمال </vt:lpstr>
      <vt:lpstr>PowerPoint Presentation</vt:lpstr>
      <vt:lpstr>أولاً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ثانياً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 فوائد ريادة الأعمال</vt:lpstr>
      <vt:lpstr>7- السلبيات و المخاطر المحتملة لريادة الأعمال </vt:lpstr>
      <vt:lpstr> Homework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الفصل الأول</dc:title>
  <dc:creator>norah</dc:creator>
  <cp:lastModifiedBy>Dr. Elmezain</cp:lastModifiedBy>
  <cp:revision>120</cp:revision>
  <dcterms:created xsi:type="dcterms:W3CDTF">2014-06-27T23:04:29Z</dcterms:created>
  <dcterms:modified xsi:type="dcterms:W3CDTF">2019-01-14T09:18:33Z</dcterms:modified>
</cp:coreProperties>
</file>