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8"/>
  </p:notesMasterIdLst>
  <p:sldIdLst>
    <p:sldId id="256" r:id="rId2"/>
    <p:sldId id="270" r:id="rId3"/>
    <p:sldId id="262" r:id="rId4"/>
    <p:sldId id="268" r:id="rId5"/>
    <p:sldId id="274" r:id="rId6"/>
    <p:sldId id="275" r:id="rId7"/>
    <p:sldId id="279" r:id="rId8"/>
    <p:sldId id="277" r:id="rId9"/>
    <p:sldId id="276" r:id="rId10"/>
    <p:sldId id="278" r:id="rId11"/>
    <p:sldId id="280" r:id="rId12"/>
    <p:sldId id="281" r:id="rId13"/>
    <p:sldId id="282" r:id="rId14"/>
    <p:sldId id="283" r:id="rId15"/>
    <p:sldId id="28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561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C4A53-7D4A-4BF6-AD60-4603EB9CA5E6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5CB2A1-DE7B-4133-80D1-B2C480554E94}" type="asst">
      <dgm:prSet phldrT="[Text]"/>
      <dgm:spPr/>
      <dgm:t>
        <a:bodyPr/>
        <a:lstStyle/>
        <a:p>
          <a:r>
            <a:rPr lang="ar-SA" dirty="0"/>
            <a:t>مصادر الإقراض </a:t>
          </a:r>
          <a:endParaRPr lang="en-US" dirty="0"/>
        </a:p>
      </dgm:t>
    </dgm:pt>
    <dgm:pt modelId="{D657A8A6-4F31-4910-8436-88FC45A69C56}" type="parTrans" cxnId="{7FA6BB9E-4F7A-433A-B2B1-13F5EB239D8B}">
      <dgm:prSet/>
      <dgm:spPr/>
      <dgm:t>
        <a:bodyPr/>
        <a:lstStyle/>
        <a:p>
          <a:endParaRPr lang="en-US"/>
        </a:p>
      </dgm:t>
    </dgm:pt>
    <dgm:pt modelId="{049AFD14-6EE0-4723-A70A-3C8B99B8A266}" type="sibTrans" cxnId="{7FA6BB9E-4F7A-433A-B2B1-13F5EB239D8B}">
      <dgm:prSet/>
      <dgm:spPr/>
      <dgm:t>
        <a:bodyPr/>
        <a:lstStyle/>
        <a:p>
          <a:endParaRPr lang="en-US"/>
        </a:p>
      </dgm:t>
    </dgm:pt>
    <dgm:pt modelId="{6C9C6D96-C60E-4C1B-A28B-3CCEDD325C75}">
      <dgm:prSet phldrT="[Text]"/>
      <dgm:spPr/>
      <dgm:t>
        <a:bodyPr/>
        <a:lstStyle/>
        <a:p>
          <a:r>
            <a:rPr lang="ar-SA" dirty="0"/>
            <a:t>ج.الأئتمان التجاري </a:t>
          </a:r>
          <a:endParaRPr lang="en-US" dirty="0"/>
        </a:p>
      </dgm:t>
    </dgm:pt>
    <dgm:pt modelId="{50D0DFD1-47A0-4314-9246-C79A6F11EA1D}" type="parTrans" cxnId="{8BD1148F-2E18-4C39-B903-0F0CE686D5BE}">
      <dgm:prSet/>
      <dgm:spPr/>
      <dgm:t>
        <a:bodyPr/>
        <a:lstStyle/>
        <a:p>
          <a:endParaRPr lang="en-US"/>
        </a:p>
      </dgm:t>
    </dgm:pt>
    <dgm:pt modelId="{71B8E77F-3436-4C74-B1AD-F74D1AC8D54E}" type="sibTrans" cxnId="{8BD1148F-2E18-4C39-B903-0F0CE686D5BE}">
      <dgm:prSet/>
      <dgm:spPr/>
      <dgm:t>
        <a:bodyPr/>
        <a:lstStyle/>
        <a:p>
          <a:endParaRPr lang="en-US"/>
        </a:p>
      </dgm:t>
    </dgm:pt>
    <dgm:pt modelId="{0E5A2FE4-F9A6-418E-A5FD-62C461CC115F}">
      <dgm:prSet phldrT="[Text]"/>
      <dgm:spPr/>
      <dgm:t>
        <a:bodyPr/>
        <a:lstStyle/>
        <a:p>
          <a:r>
            <a:rPr lang="ar-SA" dirty="0"/>
            <a:t>ب.القروض من الهيئات </a:t>
          </a:r>
          <a:endParaRPr lang="en-US" dirty="0"/>
        </a:p>
      </dgm:t>
    </dgm:pt>
    <dgm:pt modelId="{BF8031B7-9D2C-454D-A7F8-AEB99CD749B3}" type="parTrans" cxnId="{02A3CFF6-D3A6-4B44-A0CC-E14431ADB658}">
      <dgm:prSet/>
      <dgm:spPr/>
      <dgm:t>
        <a:bodyPr/>
        <a:lstStyle/>
        <a:p>
          <a:endParaRPr lang="en-US"/>
        </a:p>
      </dgm:t>
    </dgm:pt>
    <dgm:pt modelId="{C9EA33FA-C336-4989-9664-9CB2ABA78EB1}" type="sibTrans" cxnId="{02A3CFF6-D3A6-4B44-A0CC-E14431ADB658}">
      <dgm:prSet/>
      <dgm:spPr/>
      <dgm:t>
        <a:bodyPr/>
        <a:lstStyle/>
        <a:p>
          <a:endParaRPr lang="en-US"/>
        </a:p>
      </dgm:t>
    </dgm:pt>
    <dgm:pt modelId="{ED0E3402-32C2-4D69-8828-6A37E5691F3E}">
      <dgm:prSet phldrT="[Text]"/>
      <dgm:spPr/>
      <dgm:t>
        <a:bodyPr/>
        <a:lstStyle/>
        <a:p>
          <a:r>
            <a:rPr lang="ar-SA" dirty="0"/>
            <a:t>أ.الأئتمان المصرفي في القروض البنكية  </a:t>
          </a:r>
          <a:endParaRPr lang="en-US" dirty="0"/>
        </a:p>
      </dgm:t>
    </dgm:pt>
    <dgm:pt modelId="{0F773013-6649-4F62-BE81-4526050F0C6A}" type="parTrans" cxnId="{788C086B-D9FA-4E23-B707-71F9B5291482}">
      <dgm:prSet/>
      <dgm:spPr/>
      <dgm:t>
        <a:bodyPr/>
        <a:lstStyle/>
        <a:p>
          <a:endParaRPr lang="en-US"/>
        </a:p>
      </dgm:t>
    </dgm:pt>
    <dgm:pt modelId="{734978B3-E4F7-4914-9F5F-17E72D3B87F8}" type="sibTrans" cxnId="{788C086B-D9FA-4E23-B707-71F9B5291482}">
      <dgm:prSet/>
      <dgm:spPr/>
      <dgm:t>
        <a:bodyPr/>
        <a:lstStyle/>
        <a:p>
          <a:endParaRPr lang="en-US"/>
        </a:p>
      </dgm:t>
    </dgm:pt>
    <dgm:pt modelId="{B20D85AC-AFF5-4E8F-A217-0048A9511475}" type="pres">
      <dgm:prSet presAssocID="{944C4A53-7D4A-4BF6-AD60-4603EB9CA5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2C22AB-B44C-48FC-9316-DAE7E413D93B}" type="pres">
      <dgm:prSet presAssocID="{305CB2A1-DE7B-4133-80D1-B2C480554E94}" presName="hierRoot1" presStyleCnt="0">
        <dgm:presLayoutVars>
          <dgm:hierBranch val="init"/>
        </dgm:presLayoutVars>
      </dgm:prSet>
      <dgm:spPr/>
    </dgm:pt>
    <dgm:pt modelId="{D3D18D06-5481-47C6-84D1-67D329A417DF}" type="pres">
      <dgm:prSet presAssocID="{305CB2A1-DE7B-4133-80D1-B2C480554E94}" presName="rootComposite1" presStyleCnt="0"/>
      <dgm:spPr/>
    </dgm:pt>
    <dgm:pt modelId="{BFEC4A6C-655B-4B38-8AAF-B197EA669C8E}" type="pres">
      <dgm:prSet presAssocID="{305CB2A1-DE7B-4133-80D1-B2C480554E94}" presName="rootText1" presStyleLbl="node0" presStyleIdx="0" presStyleCnt="1">
        <dgm:presLayoutVars>
          <dgm:chPref val="3"/>
        </dgm:presLayoutVars>
      </dgm:prSet>
      <dgm:spPr/>
    </dgm:pt>
    <dgm:pt modelId="{8B5C819F-6DE5-4E97-8177-7D4C9F1D9C02}" type="pres">
      <dgm:prSet presAssocID="{305CB2A1-DE7B-4133-80D1-B2C480554E94}" presName="rootConnector1" presStyleLbl="asst0" presStyleIdx="0" presStyleCnt="0"/>
      <dgm:spPr/>
    </dgm:pt>
    <dgm:pt modelId="{B66FF7BC-4DD4-410C-84FC-E1499C293589}" type="pres">
      <dgm:prSet presAssocID="{305CB2A1-DE7B-4133-80D1-B2C480554E94}" presName="hierChild2" presStyleCnt="0"/>
      <dgm:spPr/>
    </dgm:pt>
    <dgm:pt modelId="{27D05356-41BC-43E0-B120-0677B5F0BA0F}" type="pres">
      <dgm:prSet presAssocID="{50D0DFD1-47A0-4314-9246-C79A6F11EA1D}" presName="Name37" presStyleLbl="parChTrans1D2" presStyleIdx="0" presStyleCnt="3"/>
      <dgm:spPr/>
    </dgm:pt>
    <dgm:pt modelId="{08E15F89-EC71-410C-BEC4-BD1BEE7FA53A}" type="pres">
      <dgm:prSet presAssocID="{6C9C6D96-C60E-4C1B-A28B-3CCEDD325C75}" presName="hierRoot2" presStyleCnt="0">
        <dgm:presLayoutVars>
          <dgm:hierBranch val="init"/>
        </dgm:presLayoutVars>
      </dgm:prSet>
      <dgm:spPr/>
    </dgm:pt>
    <dgm:pt modelId="{A9D4A231-26F0-42D9-BD2B-70275E96E9ED}" type="pres">
      <dgm:prSet presAssocID="{6C9C6D96-C60E-4C1B-A28B-3CCEDD325C75}" presName="rootComposite" presStyleCnt="0"/>
      <dgm:spPr/>
    </dgm:pt>
    <dgm:pt modelId="{63EFA594-90E5-46EC-BB79-4E866662895F}" type="pres">
      <dgm:prSet presAssocID="{6C9C6D96-C60E-4C1B-A28B-3CCEDD325C75}" presName="rootText" presStyleLbl="node2" presStyleIdx="0" presStyleCnt="3">
        <dgm:presLayoutVars>
          <dgm:chPref val="3"/>
        </dgm:presLayoutVars>
      </dgm:prSet>
      <dgm:spPr/>
    </dgm:pt>
    <dgm:pt modelId="{B2B3B607-A222-4451-9886-0938D7BFA59A}" type="pres">
      <dgm:prSet presAssocID="{6C9C6D96-C60E-4C1B-A28B-3CCEDD325C75}" presName="rootConnector" presStyleLbl="node2" presStyleIdx="0" presStyleCnt="3"/>
      <dgm:spPr/>
    </dgm:pt>
    <dgm:pt modelId="{D9C93417-A7F8-439B-AD96-9186D7F1D14C}" type="pres">
      <dgm:prSet presAssocID="{6C9C6D96-C60E-4C1B-A28B-3CCEDD325C75}" presName="hierChild4" presStyleCnt="0"/>
      <dgm:spPr/>
    </dgm:pt>
    <dgm:pt modelId="{A38B5498-4920-47F3-967E-3476E2EC1866}" type="pres">
      <dgm:prSet presAssocID="{6C9C6D96-C60E-4C1B-A28B-3CCEDD325C75}" presName="hierChild5" presStyleCnt="0"/>
      <dgm:spPr/>
    </dgm:pt>
    <dgm:pt modelId="{B53F1047-0490-47D8-8B47-C7E79AC72A75}" type="pres">
      <dgm:prSet presAssocID="{BF8031B7-9D2C-454D-A7F8-AEB99CD749B3}" presName="Name37" presStyleLbl="parChTrans1D2" presStyleIdx="1" presStyleCnt="3"/>
      <dgm:spPr/>
    </dgm:pt>
    <dgm:pt modelId="{DA57748A-8952-41A1-8945-0FA329F30F3D}" type="pres">
      <dgm:prSet presAssocID="{0E5A2FE4-F9A6-418E-A5FD-62C461CC115F}" presName="hierRoot2" presStyleCnt="0">
        <dgm:presLayoutVars>
          <dgm:hierBranch val="init"/>
        </dgm:presLayoutVars>
      </dgm:prSet>
      <dgm:spPr/>
    </dgm:pt>
    <dgm:pt modelId="{59F7BF34-3FCE-4EDF-9C17-68E52AC76374}" type="pres">
      <dgm:prSet presAssocID="{0E5A2FE4-F9A6-418E-A5FD-62C461CC115F}" presName="rootComposite" presStyleCnt="0"/>
      <dgm:spPr/>
    </dgm:pt>
    <dgm:pt modelId="{25A643AF-886A-436B-9EC6-C5657D2EFFD0}" type="pres">
      <dgm:prSet presAssocID="{0E5A2FE4-F9A6-418E-A5FD-62C461CC115F}" presName="rootText" presStyleLbl="node2" presStyleIdx="1" presStyleCnt="3">
        <dgm:presLayoutVars>
          <dgm:chPref val="3"/>
        </dgm:presLayoutVars>
      </dgm:prSet>
      <dgm:spPr/>
    </dgm:pt>
    <dgm:pt modelId="{B3C39B62-8FA7-407D-B26D-AFC52B57DC90}" type="pres">
      <dgm:prSet presAssocID="{0E5A2FE4-F9A6-418E-A5FD-62C461CC115F}" presName="rootConnector" presStyleLbl="node2" presStyleIdx="1" presStyleCnt="3"/>
      <dgm:spPr/>
    </dgm:pt>
    <dgm:pt modelId="{7D661762-2497-45A9-99DB-6105F68553FF}" type="pres">
      <dgm:prSet presAssocID="{0E5A2FE4-F9A6-418E-A5FD-62C461CC115F}" presName="hierChild4" presStyleCnt="0"/>
      <dgm:spPr/>
    </dgm:pt>
    <dgm:pt modelId="{2E651927-6A92-47A2-99DF-82C1EACAFFCF}" type="pres">
      <dgm:prSet presAssocID="{0E5A2FE4-F9A6-418E-A5FD-62C461CC115F}" presName="hierChild5" presStyleCnt="0"/>
      <dgm:spPr/>
    </dgm:pt>
    <dgm:pt modelId="{843D41DA-A6BC-4FDD-9549-1A06A9BE8E52}" type="pres">
      <dgm:prSet presAssocID="{0F773013-6649-4F62-BE81-4526050F0C6A}" presName="Name37" presStyleLbl="parChTrans1D2" presStyleIdx="2" presStyleCnt="3"/>
      <dgm:spPr/>
    </dgm:pt>
    <dgm:pt modelId="{1865A76C-E183-4184-8AC4-A3A875D08312}" type="pres">
      <dgm:prSet presAssocID="{ED0E3402-32C2-4D69-8828-6A37E5691F3E}" presName="hierRoot2" presStyleCnt="0">
        <dgm:presLayoutVars>
          <dgm:hierBranch val="init"/>
        </dgm:presLayoutVars>
      </dgm:prSet>
      <dgm:spPr/>
    </dgm:pt>
    <dgm:pt modelId="{61E3CB83-C2CF-4129-97A0-25FBCBE7669C}" type="pres">
      <dgm:prSet presAssocID="{ED0E3402-32C2-4D69-8828-6A37E5691F3E}" presName="rootComposite" presStyleCnt="0"/>
      <dgm:spPr/>
    </dgm:pt>
    <dgm:pt modelId="{21345CEA-C284-4E22-A11B-63D17B075524}" type="pres">
      <dgm:prSet presAssocID="{ED0E3402-32C2-4D69-8828-6A37E5691F3E}" presName="rootText" presStyleLbl="node2" presStyleIdx="2" presStyleCnt="3">
        <dgm:presLayoutVars>
          <dgm:chPref val="3"/>
        </dgm:presLayoutVars>
      </dgm:prSet>
      <dgm:spPr/>
    </dgm:pt>
    <dgm:pt modelId="{F11BCCD1-78ED-4A4F-999B-CD13B136B270}" type="pres">
      <dgm:prSet presAssocID="{ED0E3402-32C2-4D69-8828-6A37E5691F3E}" presName="rootConnector" presStyleLbl="node2" presStyleIdx="2" presStyleCnt="3"/>
      <dgm:spPr/>
    </dgm:pt>
    <dgm:pt modelId="{DC277C5B-45B3-4CE4-8D89-07FBBB4A06AF}" type="pres">
      <dgm:prSet presAssocID="{ED0E3402-32C2-4D69-8828-6A37E5691F3E}" presName="hierChild4" presStyleCnt="0"/>
      <dgm:spPr/>
    </dgm:pt>
    <dgm:pt modelId="{687AFF7C-C68D-441C-B3C7-09038DC677DD}" type="pres">
      <dgm:prSet presAssocID="{ED0E3402-32C2-4D69-8828-6A37E5691F3E}" presName="hierChild5" presStyleCnt="0"/>
      <dgm:spPr/>
    </dgm:pt>
    <dgm:pt modelId="{A2A03AB9-2E72-4095-80ED-B61944451065}" type="pres">
      <dgm:prSet presAssocID="{305CB2A1-DE7B-4133-80D1-B2C480554E94}" presName="hierChild3" presStyleCnt="0"/>
      <dgm:spPr/>
    </dgm:pt>
  </dgm:ptLst>
  <dgm:cxnLst>
    <dgm:cxn modelId="{AA556D20-154E-4AE0-BD09-8372EA5D200D}" type="presOf" srcId="{6C9C6D96-C60E-4C1B-A28B-3CCEDD325C75}" destId="{B2B3B607-A222-4451-9886-0938D7BFA59A}" srcOrd="1" destOrd="0" presId="urn:microsoft.com/office/officeart/2005/8/layout/orgChart1"/>
    <dgm:cxn modelId="{79D8302F-B892-415B-8C6B-DCB7BE06AA08}" type="presOf" srcId="{BF8031B7-9D2C-454D-A7F8-AEB99CD749B3}" destId="{B53F1047-0490-47D8-8B47-C7E79AC72A75}" srcOrd="0" destOrd="0" presId="urn:microsoft.com/office/officeart/2005/8/layout/orgChart1"/>
    <dgm:cxn modelId="{10A0343A-5B50-4CCE-B81C-AA4858D69762}" type="presOf" srcId="{944C4A53-7D4A-4BF6-AD60-4603EB9CA5E6}" destId="{B20D85AC-AFF5-4E8F-A217-0048A9511475}" srcOrd="0" destOrd="0" presId="urn:microsoft.com/office/officeart/2005/8/layout/orgChart1"/>
    <dgm:cxn modelId="{CC5C265E-E2EB-4E23-B8B5-C4B916B39160}" type="presOf" srcId="{ED0E3402-32C2-4D69-8828-6A37E5691F3E}" destId="{21345CEA-C284-4E22-A11B-63D17B075524}" srcOrd="0" destOrd="0" presId="urn:microsoft.com/office/officeart/2005/8/layout/orgChart1"/>
    <dgm:cxn modelId="{5593F961-E23A-4B65-A28F-A80C9EDF39A2}" type="presOf" srcId="{ED0E3402-32C2-4D69-8828-6A37E5691F3E}" destId="{F11BCCD1-78ED-4A4F-999B-CD13B136B270}" srcOrd="1" destOrd="0" presId="urn:microsoft.com/office/officeart/2005/8/layout/orgChart1"/>
    <dgm:cxn modelId="{788C086B-D9FA-4E23-B707-71F9B5291482}" srcId="{305CB2A1-DE7B-4133-80D1-B2C480554E94}" destId="{ED0E3402-32C2-4D69-8828-6A37E5691F3E}" srcOrd="2" destOrd="0" parTransId="{0F773013-6649-4F62-BE81-4526050F0C6A}" sibTransId="{734978B3-E4F7-4914-9F5F-17E72D3B87F8}"/>
    <dgm:cxn modelId="{8BD1148F-2E18-4C39-B903-0F0CE686D5BE}" srcId="{305CB2A1-DE7B-4133-80D1-B2C480554E94}" destId="{6C9C6D96-C60E-4C1B-A28B-3CCEDD325C75}" srcOrd="0" destOrd="0" parTransId="{50D0DFD1-47A0-4314-9246-C79A6F11EA1D}" sibTransId="{71B8E77F-3436-4C74-B1AD-F74D1AC8D54E}"/>
    <dgm:cxn modelId="{7FA6BB9E-4F7A-433A-B2B1-13F5EB239D8B}" srcId="{944C4A53-7D4A-4BF6-AD60-4603EB9CA5E6}" destId="{305CB2A1-DE7B-4133-80D1-B2C480554E94}" srcOrd="0" destOrd="0" parTransId="{D657A8A6-4F31-4910-8436-88FC45A69C56}" sibTransId="{049AFD14-6EE0-4723-A70A-3C8B99B8A266}"/>
    <dgm:cxn modelId="{8AD56BBF-CA76-41D3-A739-87070ACE43E8}" type="presOf" srcId="{50D0DFD1-47A0-4314-9246-C79A6F11EA1D}" destId="{27D05356-41BC-43E0-B120-0677B5F0BA0F}" srcOrd="0" destOrd="0" presId="urn:microsoft.com/office/officeart/2005/8/layout/orgChart1"/>
    <dgm:cxn modelId="{F31DF3C0-0448-4F67-BFF0-3AF57BCC97EC}" type="presOf" srcId="{0E5A2FE4-F9A6-418E-A5FD-62C461CC115F}" destId="{25A643AF-886A-436B-9EC6-C5657D2EFFD0}" srcOrd="0" destOrd="0" presId="urn:microsoft.com/office/officeart/2005/8/layout/orgChart1"/>
    <dgm:cxn modelId="{90C798CE-555F-443C-9D7E-E991BECDDA52}" type="presOf" srcId="{6C9C6D96-C60E-4C1B-A28B-3CCEDD325C75}" destId="{63EFA594-90E5-46EC-BB79-4E866662895F}" srcOrd="0" destOrd="0" presId="urn:microsoft.com/office/officeart/2005/8/layout/orgChart1"/>
    <dgm:cxn modelId="{191672D4-4C79-48BA-8DCA-BFA9B9FDC883}" type="presOf" srcId="{0F773013-6649-4F62-BE81-4526050F0C6A}" destId="{843D41DA-A6BC-4FDD-9549-1A06A9BE8E52}" srcOrd="0" destOrd="0" presId="urn:microsoft.com/office/officeart/2005/8/layout/orgChart1"/>
    <dgm:cxn modelId="{B656C7D4-9E26-451C-B28F-929105F962A4}" type="presOf" srcId="{305CB2A1-DE7B-4133-80D1-B2C480554E94}" destId="{8B5C819F-6DE5-4E97-8177-7D4C9F1D9C02}" srcOrd="1" destOrd="0" presId="urn:microsoft.com/office/officeart/2005/8/layout/orgChart1"/>
    <dgm:cxn modelId="{E40A4AE4-B63E-4323-BCFB-C3D612C988B7}" type="presOf" srcId="{305CB2A1-DE7B-4133-80D1-B2C480554E94}" destId="{BFEC4A6C-655B-4B38-8AAF-B197EA669C8E}" srcOrd="0" destOrd="0" presId="urn:microsoft.com/office/officeart/2005/8/layout/orgChart1"/>
    <dgm:cxn modelId="{2D15ADF6-8F79-4932-A3CA-045CF9BEEB38}" type="presOf" srcId="{0E5A2FE4-F9A6-418E-A5FD-62C461CC115F}" destId="{B3C39B62-8FA7-407D-B26D-AFC52B57DC90}" srcOrd="1" destOrd="0" presId="urn:microsoft.com/office/officeart/2005/8/layout/orgChart1"/>
    <dgm:cxn modelId="{02A3CFF6-D3A6-4B44-A0CC-E14431ADB658}" srcId="{305CB2A1-DE7B-4133-80D1-B2C480554E94}" destId="{0E5A2FE4-F9A6-418E-A5FD-62C461CC115F}" srcOrd="1" destOrd="0" parTransId="{BF8031B7-9D2C-454D-A7F8-AEB99CD749B3}" sibTransId="{C9EA33FA-C336-4989-9664-9CB2ABA78EB1}"/>
    <dgm:cxn modelId="{D8E453D5-1441-4F55-AB12-B642330717F7}" type="presParOf" srcId="{B20D85AC-AFF5-4E8F-A217-0048A9511475}" destId="{E92C22AB-B44C-48FC-9316-DAE7E413D93B}" srcOrd="0" destOrd="0" presId="urn:microsoft.com/office/officeart/2005/8/layout/orgChart1"/>
    <dgm:cxn modelId="{74C034C8-C8A1-46C0-AB65-760068FFB706}" type="presParOf" srcId="{E92C22AB-B44C-48FC-9316-DAE7E413D93B}" destId="{D3D18D06-5481-47C6-84D1-67D329A417DF}" srcOrd="0" destOrd="0" presId="urn:microsoft.com/office/officeart/2005/8/layout/orgChart1"/>
    <dgm:cxn modelId="{4053B9B8-B05A-49BB-B7FF-5A02D08D0BF8}" type="presParOf" srcId="{D3D18D06-5481-47C6-84D1-67D329A417DF}" destId="{BFEC4A6C-655B-4B38-8AAF-B197EA669C8E}" srcOrd="0" destOrd="0" presId="urn:microsoft.com/office/officeart/2005/8/layout/orgChart1"/>
    <dgm:cxn modelId="{82678CD2-5910-41CF-AF00-BCAB0E28146D}" type="presParOf" srcId="{D3D18D06-5481-47C6-84D1-67D329A417DF}" destId="{8B5C819F-6DE5-4E97-8177-7D4C9F1D9C02}" srcOrd="1" destOrd="0" presId="urn:microsoft.com/office/officeart/2005/8/layout/orgChart1"/>
    <dgm:cxn modelId="{283B0EAE-BDC7-4135-B6AE-C86AA79B12CC}" type="presParOf" srcId="{E92C22AB-B44C-48FC-9316-DAE7E413D93B}" destId="{B66FF7BC-4DD4-410C-84FC-E1499C293589}" srcOrd="1" destOrd="0" presId="urn:microsoft.com/office/officeart/2005/8/layout/orgChart1"/>
    <dgm:cxn modelId="{0E405DC7-0CEF-494D-8C33-2525101F2382}" type="presParOf" srcId="{B66FF7BC-4DD4-410C-84FC-E1499C293589}" destId="{27D05356-41BC-43E0-B120-0677B5F0BA0F}" srcOrd="0" destOrd="0" presId="urn:microsoft.com/office/officeart/2005/8/layout/orgChart1"/>
    <dgm:cxn modelId="{A550F459-A75D-4633-AF9C-38C465AA11C7}" type="presParOf" srcId="{B66FF7BC-4DD4-410C-84FC-E1499C293589}" destId="{08E15F89-EC71-410C-BEC4-BD1BEE7FA53A}" srcOrd="1" destOrd="0" presId="urn:microsoft.com/office/officeart/2005/8/layout/orgChart1"/>
    <dgm:cxn modelId="{FA1BA508-9C1B-4DAB-9EA0-D713878C4E3C}" type="presParOf" srcId="{08E15F89-EC71-410C-BEC4-BD1BEE7FA53A}" destId="{A9D4A231-26F0-42D9-BD2B-70275E96E9ED}" srcOrd="0" destOrd="0" presId="urn:microsoft.com/office/officeart/2005/8/layout/orgChart1"/>
    <dgm:cxn modelId="{1BED1FC3-B7F3-4429-85F7-C5534C60AB98}" type="presParOf" srcId="{A9D4A231-26F0-42D9-BD2B-70275E96E9ED}" destId="{63EFA594-90E5-46EC-BB79-4E866662895F}" srcOrd="0" destOrd="0" presId="urn:microsoft.com/office/officeart/2005/8/layout/orgChart1"/>
    <dgm:cxn modelId="{8199FAEA-89AE-441B-931E-9BF88B7B6DFF}" type="presParOf" srcId="{A9D4A231-26F0-42D9-BD2B-70275E96E9ED}" destId="{B2B3B607-A222-4451-9886-0938D7BFA59A}" srcOrd="1" destOrd="0" presId="urn:microsoft.com/office/officeart/2005/8/layout/orgChart1"/>
    <dgm:cxn modelId="{0E4A4274-02BD-44F0-BBAB-0B3D589B719D}" type="presParOf" srcId="{08E15F89-EC71-410C-BEC4-BD1BEE7FA53A}" destId="{D9C93417-A7F8-439B-AD96-9186D7F1D14C}" srcOrd="1" destOrd="0" presId="urn:microsoft.com/office/officeart/2005/8/layout/orgChart1"/>
    <dgm:cxn modelId="{A7800811-5698-4474-A0A8-579FBA5565DF}" type="presParOf" srcId="{08E15F89-EC71-410C-BEC4-BD1BEE7FA53A}" destId="{A38B5498-4920-47F3-967E-3476E2EC1866}" srcOrd="2" destOrd="0" presId="urn:microsoft.com/office/officeart/2005/8/layout/orgChart1"/>
    <dgm:cxn modelId="{E376C2CE-71F4-428E-8E5A-0AF6EFDBFA20}" type="presParOf" srcId="{B66FF7BC-4DD4-410C-84FC-E1499C293589}" destId="{B53F1047-0490-47D8-8B47-C7E79AC72A75}" srcOrd="2" destOrd="0" presId="urn:microsoft.com/office/officeart/2005/8/layout/orgChart1"/>
    <dgm:cxn modelId="{F4917A94-DC1D-41E6-AA68-50E9AA60770D}" type="presParOf" srcId="{B66FF7BC-4DD4-410C-84FC-E1499C293589}" destId="{DA57748A-8952-41A1-8945-0FA329F30F3D}" srcOrd="3" destOrd="0" presId="urn:microsoft.com/office/officeart/2005/8/layout/orgChart1"/>
    <dgm:cxn modelId="{C039F823-EA90-43BF-B246-016939C4693C}" type="presParOf" srcId="{DA57748A-8952-41A1-8945-0FA329F30F3D}" destId="{59F7BF34-3FCE-4EDF-9C17-68E52AC76374}" srcOrd="0" destOrd="0" presId="urn:microsoft.com/office/officeart/2005/8/layout/orgChart1"/>
    <dgm:cxn modelId="{80FCD632-C066-4032-BF2C-DAA862642478}" type="presParOf" srcId="{59F7BF34-3FCE-4EDF-9C17-68E52AC76374}" destId="{25A643AF-886A-436B-9EC6-C5657D2EFFD0}" srcOrd="0" destOrd="0" presId="urn:microsoft.com/office/officeart/2005/8/layout/orgChart1"/>
    <dgm:cxn modelId="{B89901FD-E249-41A7-81F2-FD7D3706DF4B}" type="presParOf" srcId="{59F7BF34-3FCE-4EDF-9C17-68E52AC76374}" destId="{B3C39B62-8FA7-407D-B26D-AFC52B57DC90}" srcOrd="1" destOrd="0" presId="urn:microsoft.com/office/officeart/2005/8/layout/orgChart1"/>
    <dgm:cxn modelId="{E1E03B25-4E6A-4A03-8A3E-A2BB596CC2C0}" type="presParOf" srcId="{DA57748A-8952-41A1-8945-0FA329F30F3D}" destId="{7D661762-2497-45A9-99DB-6105F68553FF}" srcOrd="1" destOrd="0" presId="urn:microsoft.com/office/officeart/2005/8/layout/orgChart1"/>
    <dgm:cxn modelId="{166407D2-4BE0-4F59-B438-92FAB8CB47EB}" type="presParOf" srcId="{DA57748A-8952-41A1-8945-0FA329F30F3D}" destId="{2E651927-6A92-47A2-99DF-82C1EACAFFCF}" srcOrd="2" destOrd="0" presId="urn:microsoft.com/office/officeart/2005/8/layout/orgChart1"/>
    <dgm:cxn modelId="{1564BDBF-70EF-459E-A188-2FF7FF6B6464}" type="presParOf" srcId="{B66FF7BC-4DD4-410C-84FC-E1499C293589}" destId="{843D41DA-A6BC-4FDD-9549-1A06A9BE8E52}" srcOrd="4" destOrd="0" presId="urn:microsoft.com/office/officeart/2005/8/layout/orgChart1"/>
    <dgm:cxn modelId="{8E7E5CAB-CA18-4978-BE61-3B9D2234DBE9}" type="presParOf" srcId="{B66FF7BC-4DD4-410C-84FC-E1499C293589}" destId="{1865A76C-E183-4184-8AC4-A3A875D08312}" srcOrd="5" destOrd="0" presId="urn:microsoft.com/office/officeart/2005/8/layout/orgChart1"/>
    <dgm:cxn modelId="{E3ECA59B-A5E4-4CA6-8780-251EB76A624A}" type="presParOf" srcId="{1865A76C-E183-4184-8AC4-A3A875D08312}" destId="{61E3CB83-C2CF-4129-97A0-25FBCBE7669C}" srcOrd="0" destOrd="0" presId="urn:microsoft.com/office/officeart/2005/8/layout/orgChart1"/>
    <dgm:cxn modelId="{F8C55CBD-9A08-429F-9ED8-AA4EFEC2923F}" type="presParOf" srcId="{61E3CB83-C2CF-4129-97A0-25FBCBE7669C}" destId="{21345CEA-C284-4E22-A11B-63D17B075524}" srcOrd="0" destOrd="0" presId="urn:microsoft.com/office/officeart/2005/8/layout/orgChart1"/>
    <dgm:cxn modelId="{CFE8F766-0D27-4083-9E91-47E35124551F}" type="presParOf" srcId="{61E3CB83-C2CF-4129-97A0-25FBCBE7669C}" destId="{F11BCCD1-78ED-4A4F-999B-CD13B136B270}" srcOrd="1" destOrd="0" presId="urn:microsoft.com/office/officeart/2005/8/layout/orgChart1"/>
    <dgm:cxn modelId="{85CCB067-92BE-4678-81AE-233820F58F27}" type="presParOf" srcId="{1865A76C-E183-4184-8AC4-A3A875D08312}" destId="{DC277C5B-45B3-4CE4-8D89-07FBBB4A06AF}" srcOrd="1" destOrd="0" presId="urn:microsoft.com/office/officeart/2005/8/layout/orgChart1"/>
    <dgm:cxn modelId="{944C5743-EBCD-49FC-B3A0-CE7CA5FF284B}" type="presParOf" srcId="{1865A76C-E183-4184-8AC4-A3A875D08312}" destId="{687AFF7C-C68D-441C-B3C7-09038DC677DD}" srcOrd="2" destOrd="0" presId="urn:microsoft.com/office/officeart/2005/8/layout/orgChart1"/>
    <dgm:cxn modelId="{445816DD-2313-4774-9552-BFC9A46C847A}" type="presParOf" srcId="{E92C22AB-B44C-48FC-9316-DAE7E413D93B}" destId="{A2A03AB9-2E72-4095-80ED-B619444510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C6DBC-CA39-46D6-921A-E1C36C477F2E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5C6528C-1770-4E02-8299-3EAD53749A88}">
      <dgm:prSet phldrT="[Text]"/>
      <dgm:spPr/>
      <dgm:t>
        <a:bodyPr/>
        <a:lstStyle/>
        <a:p>
          <a:r>
            <a:rPr lang="ar-SA" b="1" dirty="0"/>
            <a:t>انواع القروض حسب المعيار الزمني </a:t>
          </a:r>
          <a:endParaRPr lang="en-US" b="1" dirty="0"/>
        </a:p>
      </dgm:t>
    </dgm:pt>
    <dgm:pt modelId="{B169B1BA-8791-428E-9104-C7D364CC7506}" type="parTrans" cxnId="{4F5B67A6-46EC-4681-AB65-948636DE9D74}">
      <dgm:prSet/>
      <dgm:spPr/>
      <dgm:t>
        <a:bodyPr/>
        <a:lstStyle/>
        <a:p>
          <a:endParaRPr lang="en-US"/>
        </a:p>
      </dgm:t>
    </dgm:pt>
    <dgm:pt modelId="{E2041AE4-B3E7-4B33-B9B0-F4A47615C088}" type="sibTrans" cxnId="{4F5B67A6-46EC-4681-AB65-948636DE9D74}">
      <dgm:prSet/>
      <dgm:spPr/>
      <dgm:t>
        <a:bodyPr/>
        <a:lstStyle/>
        <a:p>
          <a:endParaRPr lang="en-US"/>
        </a:p>
      </dgm:t>
    </dgm:pt>
    <dgm:pt modelId="{AA7F4019-CD31-48EB-B254-8D03B40C5A54}">
      <dgm:prSet phldrT="[Text]"/>
      <dgm:spPr/>
      <dgm:t>
        <a:bodyPr/>
        <a:lstStyle/>
        <a:p>
          <a:r>
            <a:rPr lang="ar-SA" dirty="0"/>
            <a:t>قروض طويلة الأجل </a:t>
          </a:r>
          <a:endParaRPr lang="en-US" dirty="0"/>
        </a:p>
      </dgm:t>
    </dgm:pt>
    <dgm:pt modelId="{B0B4048C-03C9-487F-A618-1EBB8E0FB101}" type="parTrans" cxnId="{77BEE386-5C39-4922-B77A-9A3434711958}">
      <dgm:prSet/>
      <dgm:spPr/>
      <dgm:t>
        <a:bodyPr/>
        <a:lstStyle/>
        <a:p>
          <a:endParaRPr lang="en-US"/>
        </a:p>
      </dgm:t>
    </dgm:pt>
    <dgm:pt modelId="{6D9CA654-431B-4F8B-8593-BE550200D7A1}" type="sibTrans" cxnId="{77BEE386-5C39-4922-B77A-9A3434711958}">
      <dgm:prSet/>
      <dgm:spPr/>
      <dgm:t>
        <a:bodyPr/>
        <a:lstStyle/>
        <a:p>
          <a:endParaRPr lang="en-US"/>
        </a:p>
      </dgm:t>
    </dgm:pt>
    <dgm:pt modelId="{E86ECEFE-4E48-46BB-8DC1-72709803663C}">
      <dgm:prSet phldrT="[Text]"/>
      <dgm:spPr/>
      <dgm:t>
        <a:bodyPr/>
        <a:lstStyle/>
        <a:p>
          <a:r>
            <a:rPr lang="ar-SA" dirty="0"/>
            <a:t>قروض قصيرة الأجل </a:t>
          </a:r>
          <a:endParaRPr lang="en-US" dirty="0"/>
        </a:p>
      </dgm:t>
    </dgm:pt>
    <dgm:pt modelId="{3C41345C-8B63-46D3-B24F-CECB8EC08224}" type="parTrans" cxnId="{21158A60-8285-4A19-B512-4DAAED573723}">
      <dgm:prSet/>
      <dgm:spPr/>
      <dgm:t>
        <a:bodyPr/>
        <a:lstStyle/>
        <a:p>
          <a:endParaRPr lang="en-US"/>
        </a:p>
      </dgm:t>
    </dgm:pt>
    <dgm:pt modelId="{17C0F22E-25FF-4CE4-A9FD-4A6814DB2572}" type="sibTrans" cxnId="{21158A60-8285-4A19-B512-4DAAED573723}">
      <dgm:prSet/>
      <dgm:spPr/>
      <dgm:t>
        <a:bodyPr/>
        <a:lstStyle/>
        <a:p>
          <a:endParaRPr lang="en-US"/>
        </a:p>
      </dgm:t>
    </dgm:pt>
    <dgm:pt modelId="{17209C19-051D-4876-88F6-F5BEF2CD4E55}" type="pres">
      <dgm:prSet presAssocID="{37DC6DBC-CA39-46D6-921A-E1C36C477F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ACFDD8-A20F-4C99-8F34-162544B6B5DA}" type="pres">
      <dgm:prSet presAssocID="{05C6528C-1770-4E02-8299-3EAD53749A88}" presName="hierRoot1" presStyleCnt="0"/>
      <dgm:spPr/>
    </dgm:pt>
    <dgm:pt modelId="{E7A1765D-39D8-4E5E-8970-B408DED97642}" type="pres">
      <dgm:prSet presAssocID="{05C6528C-1770-4E02-8299-3EAD53749A88}" presName="composite" presStyleCnt="0"/>
      <dgm:spPr/>
    </dgm:pt>
    <dgm:pt modelId="{F67452B4-A52D-4EF0-B06D-758B804EB9DF}" type="pres">
      <dgm:prSet presAssocID="{05C6528C-1770-4E02-8299-3EAD53749A88}" presName="background" presStyleLbl="node0" presStyleIdx="0" presStyleCnt="1"/>
      <dgm:spPr/>
    </dgm:pt>
    <dgm:pt modelId="{D129D780-1FCA-444F-9FE2-1AED6EBB252D}" type="pres">
      <dgm:prSet presAssocID="{05C6528C-1770-4E02-8299-3EAD53749A88}" presName="text" presStyleLbl="fgAcc0" presStyleIdx="0" presStyleCnt="1">
        <dgm:presLayoutVars>
          <dgm:chPref val="3"/>
        </dgm:presLayoutVars>
      </dgm:prSet>
      <dgm:spPr/>
    </dgm:pt>
    <dgm:pt modelId="{4C8B7C7A-9F40-4F95-A6F0-8BD1BD06534B}" type="pres">
      <dgm:prSet presAssocID="{05C6528C-1770-4E02-8299-3EAD53749A88}" presName="hierChild2" presStyleCnt="0"/>
      <dgm:spPr/>
    </dgm:pt>
    <dgm:pt modelId="{102D5193-D0BB-473D-A287-9DEE84355AF8}" type="pres">
      <dgm:prSet presAssocID="{B0B4048C-03C9-487F-A618-1EBB8E0FB101}" presName="Name10" presStyleLbl="parChTrans1D2" presStyleIdx="0" presStyleCnt="2"/>
      <dgm:spPr/>
    </dgm:pt>
    <dgm:pt modelId="{43EB46DD-7873-4894-8BA2-60E48E160B2D}" type="pres">
      <dgm:prSet presAssocID="{AA7F4019-CD31-48EB-B254-8D03B40C5A54}" presName="hierRoot2" presStyleCnt="0"/>
      <dgm:spPr/>
    </dgm:pt>
    <dgm:pt modelId="{89041673-1023-4EFB-82E6-8C10D5AD1B17}" type="pres">
      <dgm:prSet presAssocID="{AA7F4019-CD31-48EB-B254-8D03B40C5A54}" presName="composite2" presStyleCnt="0"/>
      <dgm:spPr/>
    </dgm:pt>
    <dgm:pt modelId="{01987E9E-AD21-4456-9AF1-2BCDBDAD13ED}" type="pres">
      <dgm:prSet presAssocID="{AA7F4019-CD31-48EB-B254-8D03B40C5A54}" presName="background2" presStyleLbl="node2" presStyleIdx="0" presStyleCnt="2"/>
      <dgm:spPr/>
    </dgm:pt>
    <dgm:pt modelId="{4A190C5B-EB5E-4A69-AB7E-760E03FBD4B6}" type="pres">
      <dgm:prSet presAssocID="{AA7F4019-CD31-48EB-B254-8D03B40C5A54}" presName="text2" presStyleLbl="fgAcc2" presStyleIdx="0" presStyleCnt="2">
        <dgm:presLayoutVars>
          <dgm:chPref val="3"/>
        </dgm:presLayoutVars>
      </dgm:prSet>
      <dgm:spPr/>
    </dgm:pt>
    <dgm:pt modelId="{8ED14555-39F8-4B2B-9921-78381A563C86}" type="pres">
      <dgm:prSet presAssocID="{AA7F4019-CD31-48EB-B254-8D03B40C5A54}" presName="hierChild3" presStyleCnt="0"/>
      <dgm:spPr/>
    </dgm:pt>
    <dgm:pt modelId="{0BEDF396-2013-496B-A669-11F31836AFBD}" type="pres">
      <dgm:prSet presAssocID="{3C41345C-8B63-46D3-B24F-CECB8EC08224}" presName="Name10" presStyleLbl="parChTrans1D2" presStyleIdx="1" presStyleCnt="2"/>
      <dgm:spPr/>
    </dgm:pt>
    <dgm:pt modelId="{BB5CD48B-09D4-4D9B-916C-AD014AC5055B}" type="pres">
      <dgm:prSet presAssocID="{E86ECEFE-4E48-46BB-8DC1-72709803663C}" presName="hierRoot2" presStyleCnt="0"/>
      <dgm:spPr/>
    </dgm:pt>
    <dgm:pt modelId="{E02A539C-8BD9-41CA-9A41-9B8C0AAF0862}" type="pres">
      <dgm:prSet presAssocID="{E86ECEFE-4E48-46BB-8DC1-72709803663C}" presName="composite2" presStyleCnt="0"/>
      <dgm:spPr/>
    </dgm:pt>
    <dgm:pt modelId="{930D41E8-FFA1-4D5A-AC7E-119C76C5A6EB}" type="pres">
      <dgm:prSet presAssocID="{E86ECEFE-4E48-46BB-8DC1-72709803663C}" presName="background2" presStyleLbl="node2" presStyleIdx="1" presStyleCnt="2"/>
      <dgm:spPr/>
    </dgm:pt>
    <dgm:pt modelId="{01513EDB-15F6-471E-935E-8322435EFDF6}" type="pres">
      <dgm:prSet presAssocID="{E86ECEFE-4E48-46BB-8DC1-72709803663C}" presName="text2" presStyleLbl="fgAcc2" presStyleIdx="1" presStyleCnt="2">
        <dgm:presLayoutVars>
          <dgm:chPref val="3"/>
        </dgm:presLayoutVars>
      </dgm:prSet>
      <dgm:spPr/>
    </dgm:pt>
    <dgm:pt modelId="{8C99BF1D-59AA-4324-93BC-1C2B1A5F0584}" type="pres">
      <dgm:prSet presAssocID="{E86ECEFE-4E48-46BB-8DC1-72709803663C}" presName="hierChild3" presStyleCnt="0"/>
      <dgm:spPr/>
    </dgm:pt>
  </dgm:ptLst>
  <dgm:cxnLst>
    <dgm:cxn modelId="{06E47F06-C0FC-4A4C-9163-AF7C75046220}" type="presOf" srcId="{37DC6DBC-CA39-46D6-921A-E1C36C477F2E}" destId="{17209C19-051D-4876-88F6-F5BEF2CD4E55}" srcOrd="0" destOrd="0" presId="urn:microsoft.com/office/officeart/2005/8/layout/hierarchy1"/>
    <dgm:cxn modelId="{17124409-2364-41BE-9913-6D34E6D7B7C0}" type="presOf" srcId="{AA7F4019-CD31-48EB-B254-8D03B40C5A54}" destId="{4A190C5B-EB5E-4A69-AB7E-760E03FBD4B6}" srcOrd="0" destOrd="0" presId="urn:microsoft.com/office/officeart/2005/8/layout/hierarchy1"/>
    <dgm:cxn modelId="{9411993A-79D7-4B47-AE75-9558B17E49E2}" type="presOf" srcId="{E86ECEFE-4E48-46BB-8DC1-72709803663C}" destId="{01513EDB-15F6-471E-935E-8322435EFDF6}" srcOrd="0" destOrd="0" presId="urn:microsoft.com/office/officeart/2005/8/layout/hierarchy1"/>
    <dgm:cxn modelId="{21158A60-8285-4A19-B512-4DAAED573723}" srcId="{05C6528C-1770-4E02-8299-3EAD53749A88}" destId="{E86ECEFE-4E48-46BB-8DC1-72709803663C}" srcOrd="1" destOrd="0" parTransId="{3C41345C-8B63-46D3-B24F-CECB8EC08224}" sibTransId="{17C0F22E-25FF-4CE4-A9FD-4A6814DB2572}"/>
    <dgm:cxn modelId="{0D8E7D68-EA35-4995-95A9-E3F9C167FA8A}" type="presOf" srcId="{3C41345C-8B63-46D3-B24F-CECB8EC08224}" destId="{0BEDF396-2013-496B-A669-11F31836AFBD}" srcOrd="0" destOrd="0" presId="urn:microsoft.com/office/officeart/2005/8/layout/hierarchy1"/>
    <dgm:cxn modelId="{77BEE386-5C39-4922-B77A-9A3434711958}" srcId="{05C6528C-1770-4E02-8299-3EAD53749A88}" destId="{AA7F4019-CD31-48EB-B254-8D03B40C5A54}" srcOrd="0" destOrd="0" parTransId="{B0B4048C-03C9-487F-A618-1EBB8E0FB101}" sibTransId="{6D9CA654-431B-4F8B-8593-BE550200D7A1}"/>
    <dgm:cxn modelId="{FA2EC89E-7A96-4E5E-8528-64C8FDE2CDF6}" type="presOf" srcId="{05C6528C-1770-4E02-8299-3EAD53749A88}" destId="{D129D780-1FCA-444F-9FE2-1AED6EBB252D}" srcOrd="0" destOrd="0" presId="urn:microsoft.com/office/officeart/2005/8/layout/hierarchy1"/>
    <dgm:cxn modelId="{4F5B67A6-46EC-4681-AB65-948636DE9D74}" srcId="{37DC6DBC-CA39-46D6-921A-E1C36C477F2E}" destId="{05C6528C-1770-4E02-8299-3EAD53749A88}" srcOrd="0" destOrd="0" parTransId="{B169B1BA-8791-428E-9104-C7D364CC7506}" sibTransId="{E2041AE4-B3E7-4B33-B9B0-F4A47615C088}"/>
    <dgm:cxn modelId="{F2F4E6E4-0AAB-40AF-85E1-06B6CCE131E0}" type="presOf" srcId="{B0B4048C-03C9-487F-A618-1EBB8E0FB101}" destId="{102D5193-D0BB-473D-A287-9DEE84355AF8}" srcOrd="0" destOrd="0" presId="urn:microsoft.com/office/officeart/2005/8/layout/hierarchy1"/>
    <dgm:cxn modelId="{EB36D02E-C7EA-487B-8738-27003F7A3D40}" type="presParOf" srcId="{17209C19-051D-4876-88F6-F5BEF2CD4E55}" destId="{CEACFDD8-A20F-4C99-8F34-162544B6B5DA}" srcOrd="0" destOrd="0" presId="urn:microsoft.com/office/officeart/2005/8/layout/hierarchy1"/>
    <dgm:cxn modelId="{F0AFE2EA-3FAC-4782-BDCE-4C3ADCDB198F}" type="presParOf" srcId="{CEACFDD8-A20F-4C99-8F34-162544B6B5DA}" destId="{E7A1765D-39D8-4E5E-8970-B408DED97642}" srcOrd="0" destOrd="0" presId="urn:microsoft.com/office/officeart/2005/8/layout/hierarchy1"/>
    <dgm:cxn modelId="{F39A27B0-3A14-4C32-87F7-43AC91D4D0BA}" type="presParOf" srcId="{E7A1765D-39D8-4E5E-8970-B408DED97642}" destId="{F67452B4-A52D-4EF0-B06D-758B804EB9DF}" srcOrd="0" destOrd="0" presId="urn:microsoft.com/office/officeart/2005/8/layout/hierarchy1"/>
    <dgm:cxn modelId="{6D40A62F-77C3-4321-8398-36DE024ED582}" type="presParOf" srcId="{E7A1765D-39D8-4E5E-8970-B408DED97642}" destId="{D129D780-1FCA-444F-9FE2-1AED6EBB252D}" srcOrd="1" destOrd="0" presId="urn:microsoft.com/office/officeart/2005/8/layout/hierarchy1"/>
    <dgm:cxn modelId="{FF5F2709-E574-4652-8C00-8F46A4C68C1A}" type="presParOf" srcId="{CEACFDD8-A20F-4C99-8F34-162544B6B5DA}" destId="{4C8B7C7A-9F40-4F95-A6F0-8BD1BD06534B}" srcOrd="1" destOrd="0" presId="urn:microsoft.com/office/officeart/2005/8/layout/hierarchy1"/>
    <dgm:cxn modelId="{E9DFEA31-8971-4234-9C9B-9387975EE6AA}" type="presParOf" srcId="{4C8B7C7A-9F40-4F95-A6F0-8BD1BD06534B}" destId="{102D5193-D0BB-473D-A287-9DEE84355AF8}" srcOrd="0" destOrd="0" presId="urn:microsoft.com/office/officeart/2005/8/layout/hierarchy1"/>
    <dgm:cxn modelId="{618FE3D4-0012-4144-89AE-2A1FA174BD4D}" type="presParOf" srcId="{4C8B7C7A-9F40-4F95-A6F0-8BD1BD06534B}" destId="{43EB46DD-7873-4894-8BA2-60E48E160B2D}" srcOrd="1" destOrd="0" presId="urn:microsoft.com/office/officeart/2005/8/layout/hierarchy1"/>
    <dgm:cxn modelId="{BDC8AA98-5C69-40AF-AC93-933748525857}" type="presParOf" srcId="{43EB46DD-7873-4894-8BA2-60E48E160B2D}" destId="{89041673-1023-4EFB-82E6-8C10D5AD1B17}" srcOrd="0" destOrd="0" presId="urn:microsoft.com/office/officeart/2005/8/layout/hierarchy1"/>
    <dgm:cxn modelId="{82F65F72-E05C-4F41-84E3-5177C840C203}" type="presParOf" srcId="{89041673-1023-4EFB-82E6-8C10D5AD1B17}" destId="{01987E9E-AD21-4456-9AF1-2BCDBDAD13ED}" srcOrd="0" destOrd="0" presId="urn:microsoft.com/office/officeart/2005/8/layout/hierarchy1"/>
    <dgm:cxn modelId="{8558692E-6E21-4B0A-AB10-5743D6C61DCB}" type="presParOf" srcId="{89041673-1023-4EFB-82E6-8C10D5AD1B17}" destId="{4A190C5B-EB5E-4A69-AB7E-760E03FBD4B6}" srcOrd="1" destOrd="0" presId="urn:microsoft.com/office/officeart/2005/8/layout/hierarchy1"/>
    <dgm:cxn modelId="{8A8FEF6C-C280-4A6A-98B3-697F25418F67}" type="presParOf" srcId="{43EB46DD-7873-4894-8BA2-60E48E160B2D}" destId="{8ED14555-39F8-4B2B-9921-78381A563C86}" srcOrd="1" destOrd="0" presId="urn:microsoft.com/office/officeart/2005/8/layout/hierarchy1"/>
    <dgm:cxn modelId="{80FF1F2C-5166-43ED-BDAA-E7019E704493}" type="presParOf" srcId="{4C8B7C7A-9F40-4F95-A6F0-8BD1BD06534B}" destId="{0BEDF396-2013-496B-A669-11F31836AFBD}" srcOrd="2" destOrd="0" presId="urn:microsoft.com/office/officeart/2005/8/layout/hierarchy1"/>
    <dgm:cxn modelId="{9211413D-B959-4B38-8820-F6FF13243CCD}" type="presParOf" srcId="{4C8B7C7A-9F40-4F95-A6F0-8BD1BD06534B}" destId="{BB5CD48B-09D4-4D9B-916C-AD014AC5055B}" srcOrd="3" destOrd="0" presId="urn:microsoft.com/office/officeart/2005/8/layout/hierarchy1"/>
    <dgm:cxn modelId="{A74A7327-9B21-4DA6-B946-14CC0DF482EF}" type="presParOf" srcId="{BB5CD48B-09D4-4D9B-916C-AD014AC5055B}" destId="{E02A539C-8BD9-41CA-9A41-9B8C0AAF0862}" srcOrd="0" destOrd="0" presId="urn:microsoft.com/office/officeart/2005/8/layout/hierarchy1"/>
    <dgm:cxn modelId="{47080878-D8B9-46D4-9788-B26ABEC945AA}" type="presParOf" srcId="{E02A539C-8BD9-41CA-9A41-9B8C0AAF0862}" destId="{930D41E8-FFA1-4D5A-AC7E-119C76C5A6EB}" srcOrd="0" destOrd="0" presId="urn:microsoft.com/office/officeart/2005/8/layout/hierarchy1"/>
    <dgm:cxn modelId="{6E9AB973-9829-491A-8B47-06DAE3667B32}" type="presParOf" srcId="{E02A539C-8BD9-41CA-9A41-9B8C0AAF0862}" destId="{01513EDB-15F6-471E-935E-8322435EFDF6}" srcOrd="1" destOrd="0" presId="urn:microsoft.com/office/officeart/2005/8/layout/hierarchy1"/>
    <dgm:cxn modelId="{453CC1A4-CAB4-4835-A376-8E727426F322}" type="presParOf" srcId="{BB5CD48B-09D4-4D9B-916C-AD014AC5055B}" destId="{8C99BF1D-59AA-4324-93BC-1C2B1A5F05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C2347-73E4-499A-9FCE-85D0B41CA58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DCB4386-102B-4E2C-90D1-17692CA7E1C5}">
      <dgm:prSet phldrT="[Text]" custT="1"/>
      <dgm:spPr/>
      <dgm:t>
        <a:bodyPr/>
        <a:lstStyle/>
        <a:p>
          <a:r>
            <a:rPr lang="ar-SA" sz="2000" b="1" dirty="0"/>
            <a:t>انواع القروض حسب نوع الضمان </a:t>
          </a:r>
          <a:endParaRPr lang="en-US" sz="2000" b="1" dirty="0"/>
        </a:p>
      </dgm:t>
    </dgm:pt>
    <dgm:pt modelId="{E6379526-8044-46A6-A1F4-A59D002ADD78}" type="parTrans" cxnId="{4632AFA5-5402-40BB-B83C-22DF4F31412E}">
      <dgm:prSet/>
      <dgm:spPr/>
      <dgm:t>
        <a:bodyPr/>
        <a:lstStyle/>
        <a:p>
          <a:endParaRPr lang="en-US"/>
        </a:p>
      </dgm:t>
    </dgm:pt>
    <dgm:pt modelId="{455B3960-84E6-4164-8DBD-CB11AA728FB4}" type="sibTrans" cxnId="{4632AFA5-5402-40BB-B83C-22DF4F31412E}">
      <dgm:prSet/>
      <dgm:spPr/>
      <dgm:t>
        <a:bodyPr/>
        <a:lstStyle/>
        <a:p>
          <a:endParaRPr lang="en-US"/>
        </a:p>
      </dgm:t>
    </dgm:pt>
    <dgm:pt modelId="{402EF6DB-9C9C-4B52-B77A-2AE01316A11F}">
      <dgm:prSet phldrT="[Text]" custT="1"/>
      <dgm:spPr/>
      <dgm:t>
        <a:bodyPr/>
        <a:lstStyle/>
        <a:p>
          <a:r>
            <a:rPr lang="ar-SA" sz="1400" dirty="0"/>
            <a:t>قروض بضمان :</a:t>
          </a:r>
        </a:p>
        <a:p>
          <a:r>
            <a:rPr lang="ar-SA" sz="1400" dirty="0"/>
            <a:t>-شخصي </a:t>
          </a:r>
        </a:p>
        <a:p>
          <a:r>
            <a:rPr lang="ar-SA" sz="1400" dirty="0"/>
            <a:t>-مالي </a:t>
          </a:r>
        </a:p>
        <a:p>
          <a:r>
            <a:rPr lang="ar-SA" sz="1400" dirty="0"/>
            <a:t>-عيني </a:t>
          </a:r>
          <a:endParaRPr lang="en-US" sz="1400" dirty="0"/>
        </a:p>
      </dgm:t>
    </dgm:pt>
    <dgm:pt modelId="{112AB86C-EE97-46A4-AE13-13E160437C0A}" type="parTrans" cxnId="{F7CAB332-2EC1-4024-9AFA-A6A574A47157}">
      <dgm:prSet/>
      <dgm:spPr/>
      <dgm:t>
        <a:bodyPr/>
        <a:lstStyle/>
        <a:p>
          <a:endParaRPr lang="en-US"/>
        </a:p>
      </dgm:t>
    </dgm:pt>
    <dgm:pt modelId="{1FB00196-67B7-452D-A8BD-96DEBD2B6645}" type="sibTrans" cxnId="{F7CAB332-2EC1-4024-9AFA-A6A574A47157}">
      <dgm:prSet/>
      <dgm:spPr/>
      <dgm:t>
        <a:bodyPr/>
        <a:lstStyle/>
        <a:p>
          <a:endParaRPr lang="en-US"/>
        </a:p>
      </dgm:t>
    </dgm:pt>
    <dgm:pt modelId="{208F2688-AE25-41CA-B01F-49F121EA5E14}">
      <dgm:prSet phldrT="[Text]"/>
      <dgm:spPr/>
      <dgm:t>
        <a:bodyPr/>
        <a:lstStyle/>
        <a:p>
          <a:r>
            <a:rPr lang="ar-SA" dirty="0"/>
            <a:t>قروض على المكشوف لسمعة المستثمر دور كبير </a:t>
          </a:r>
          <a:endParaRPr lang="en-US" dirty="0"/>
        </a:p>
      </dgm:t>
    </dgm:pt>
    <dgm:pt modelId="{B570BE8F-81EE-4550-9100-67396F1426B3}" type="parTrans" cxnId="{9249CA56-937B-4576-BF94-50656EFCFF16}">
      <dgm:prSet/>
      <dgm:spPr/>
      <dgm:t>
        <a:bodyPr/>
        <a:lstStyle/>
        <a:p>
          <a:endParaRPr lang="en-US"/>
        </a:p>
      </dgm:t>
    </dgm:pt>
    <dgm:pt modelId="{6B32E518-C045-499D-BE7E-FEF2F41E7312}" type="sibTrans" cxnId="{9249CA56-937B-4576-BF94-50656EFCFF16}">
      <dgm:prSet/>
      <dgm:spPr/>
      <dgm:t>
        <a:bodyPr/>
        <a:lstStyle/>
        <a:p>
          <a:endParaRPr lang="en-US"/>
        </a:p>
      </dgm:t>
    </dgm:pt>
    <dgm:pt modelId="{45852F0F-5AE6-48CA-81B7-27876FDC8022}" type="pres">
      <dgm:prSet presAssocID="{264C2347-73E4-499A-9FCE-85D0B41CA5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E68C3A-20AA-46B2-A5C8-258147852511}" type="pres">
      <dgm:prSet presAssocID="{6DCB4386-102B-4E2C-90D1-17692CA7E1C5}" presName="hierRoot1" presStyleCnt="0"/>
      <dgm:spPr/>
    </dgm:pt>
    <dgm:pt modelId="{04CFCBEB-DE53-4FC8-A6B6-B8372FF7410B}" type="pres">
      <dgm:prSet presAssocID="{6DCB4386-102B-4E2C-90D1-17692CA7E1C5}" presName="composite" presStyleCnt="0"/>
      <dgm:spPr/>
    </dgm:pt>
    <dgm:pt modelId="{E8474093-65F6-46E6-820F-B091A4E318A5}" type="pres">
      <dgm:prSet presAssocID="{6DCB4386-102B-4E2C-90D1-17692CA7E1C5}" presName="background" presStyleLbl="node0" presStyleIdx="0" presStyleCnt="1"/>
      <dgm:spPr/>
    </dgm:pt>
    <dgm:pt modelId="{F37819A1-6BB4-4219-B4EC-02A8AFF01504}" type="pres">
      <dgm:prSet presAssocID="{6DCB4386-102B-4E2C-90D1-17692CA7E1C5}" presName="text" presStyleLbl="fgAcc0" presStyleIdx="0" presStyleCnt="1">
        <dgm:presLayoutVars>
          <dgm:chPref val="3"/>
        </dgm:presLayoutVars>
      </dgm:prSet>
      <dgm:spPr/>
    </dgm:pt>
    <dgm:pt modelId="{DB017A0D-5364-4B57-9F86-A33E51B8FA11}" type="pres">
      <dgm:prSet presAssocID="{6DCB4386-102B-4E2C-90D1-17692CA7E1C5}" presName="hierChild2" presStyleCnt="0"/>
      <dgm:spPr/>
    </dgm:pt>
    <dgm:pt modelId="{A6C9B312-A66D-4654-A56E-8263F613CF45}" type="pres">
      <dgm:prSet presAssocID="{112AB86C-EE97-46A4-AE13-13E160437C0A}" presName="Name10" presStyleLbl="parChTrans1D2" presStyleIdx="0" presStyleCnt="2"/>
      <dgm:spPr/>
    </dgm:pt>
    <dgm:pt modelId="{DD2C928D-3FBF-4984-99F8-C75F82024247}" type="pres">
      <dgm:prSet presAssocID="{402EF6DB-9C9C-4B52-B77A-2AE01316A11F}" presName="hierRoot2" presStyleCnt="0"/>
      <dgm:spPr/>
    </dgm:pt>
    <dgm:pt modelId="{41D3D4CE-AF95-42F9-9C2E-1101B61C8066}" type="pres">
      <dgm:prSet presAssocID="{402EF6DB-9C9C-4B52-B77A-2AE01316A11F}" presName="composite2" presStyleCnt="0"/>
      <dgm:spPr/>
    </dgm:pt>
    <dgm:pt modelId="{33A745DF-1652-462F-9746-F9986C4EFB64}" type="pres">
      <dgm:prSet presAssocID="{402EF6DB-9C9C-4B52-B77A-2AE01316A11F}" presName="background2" presStyleLbl="node2" presStyleIdx="0" presStyleCnt="2"/>
      <dgm:spPr/>
    </dgm:pt>
    <dgm:pt modelId="{1A24E0DC-8F95-475F-9F10-C46DD7F5DB1D}" type="pres">
      <dgm:prSet presAssocID="{402EF6DB-9C9C-4B52-B77A-2AE01316A11F}" presName="text2" presStyleLbl="fgAcc2" presStyleIdx="0" presStyleCnt="2">
        <dgm:presLayoutVars>
          <dgm:chPref val="3"/>
        </dgm:presLayoutVars>
      </dgm:prSet>
      <dgm:spPr/>
    </dgm:pt>
    <dgm:pt modelId="{8E680FC6-60AF-4092-8761-A5F49FD08C7E}" type="pres">
      <dgm:prSet presAssocID="{402EF6DB-9C9C-4B52-B77A-2AE01316A11F}" presName="hierChild3" presStyleCnt="0"/>
      <dgm:spPr/>
    </dgm:pt>
    <dgm:pt modelId="{A8D988C3-AC48-4E80-AE58-3A075279B439}" type="pres">
      <dgm:prSet presAssocID="{B570BE8F-81EE-4550-9100-67396F1426B3}" presName="Name10" presStyleLbl="parChTrans1D2" presStyleIdx="1" presStyleCnt="2"/>
      <dgm:spPr/>
    </dgm:pt>
    <dgm:pt modelId="{BCE09F7E-04BF-4B5B-BBA3-4894BFD7150D}" type="pres">
      <dgm:prSet presAssocID="{208F2688-AE25-41CA-B01F-49F121EA5E14}" presName="hierRoot2" presStyleCnt="0"/>
      <dgm:spPr/>
    </dgm:pt>
    <dgm:pt modelId="{2BE1AFD5-8AD3-43D0-A6BB-7CA58E4F3989}" type="pres">
      <dgm:prSet presAssocID="{208F2688-AE25-41CA-B01F-49F121EA5E14}" presName="composite2" presStyleCnt="0"/>
      <dgm:spPr/>
    </dgm:pt>
    <dgm:pt modelId="{DA7B4F05-9353-4771-935E-8BCAD25BE09D}" type="pres">
      <dgm:prSet presAssocID="{208F2688-AE25-41CA-B01F-49F121EA5E14}" presName="background2" presStyleLbl="node2" presStyleIdx="1" presStyleCnt="2"/>
      <dgm:spPr/>
    </dgm:pt>
    <dgm:pt modelId="{AFA25217-28C2-4926-A0AA-72494523822D}" type="pres">
      <dgm:prSet presAssocID="{208F2688-AE25-41CA-B01F-49F121EA5E14}" presName="text2" presStyleLbl="fgAcc2" presStyleIdx="1" presStyleCnt="2" custLinFactNeighborX="-1038" custLinFactNeighborY="-1677">
        <dgm:presLayoutVars>
          <dgm:chPref val="3"/>
        </dgm:presLayoutVars>
      </dgm:prSet>
      <dgm:spPr/>
    </dgm:pt>
    <dgm:pt modelId="{1027155C-0779-4249-8BAC-5D4061A6BEE6}" type="pres">
      <dgm:prSet presAssocID="{208F2688-AE25-41CA-B01F-49F121EA5E14}" presName="hierChild3" presStyleCnt="0"/>
      <dgm:spPr/>
    </dgm:pt>
  </dgm:ptLst>
  <dgm:cxnLst>
    <dgm:cxn modelId="{EABDF120-58BB-42D2-962B-F3723BC85BB0}" type="presOf" srcId="{112AB86C-EE97-46A4-AE13-13E160437C0A}" destId="{A6C9B312-A66D-4654-A56E-8263F613CF45}" srcOrd="0" destOrd="0" presId="urn:microsoft.com/office/officeart/2005/8/layout/hierarchy1"/>
    <dgm:cxn modelId="{F7CAB332-2EC1-4024-9AFA-A6A574A47157}" srcId="{6DCB4386-102B-4E2C-90D1-17692CA7E1C5}" destId="{402EF6DB-9C9C-4B52-B77A-2AE01316A11F}" srcOrd="0" destOrd="0" parTransId="{112AB86C-EE97-46A4-AE13-13E160437C0A}" sibTransId="{1FB00196-67B7-452D-A8BD-96DEBD2B6645}"/>
    <dgm:cxn modelId="{10649347-E2F0-430F-943B-413612843AD5}" type="presOf" srcId="{264C2347-73E4-499A-9FCE-85D0B41CA585}" destId="{45852F0F-5AE6-48CA-81B7-27876FDC8022}" srcOrd="0" destOrd="0" presId="urn:microsoft.com/office/officeart/2005/8/layout/hierarchy1"/>
    <dgm:cxn modelId="{4FECA154-9017-42F2-9AEE-787F6857A01F}" type="presOf" srcId="{208F2688-AE25-41CA-B01F-49F121EA5E14}" destId="{AFA25217-28C2-4926-A0AA-72494523822D}" srcOrd="0" destOrd="0" presId="urn:microsoft.com/office/officeart/2005/8/layout/hierarchy1"/>
    <dgm:cxn modelId="{4A6F0576-00BE-43AF-8CDC-A88F14E73732}" type="presOf" srcId="{402EF6DB-9C9C-4B52-B77A-2AE01316A11F}" destId="{1A24E0DC-8F95-475F-9F10-C46DD7F5DB1D}" srcOrd="0" destOrd="0" presId="urn:microsoft.com/office/officeart/2005/8/layout/hierarchy1"/>
    <dgm:cxn modelId="{9249CA56-937B-4576-BF94-50656EFCFF16}" srcId="{6DCB4386-102B-4E2C-90D1-17692CA7E1C5}" destId="{208F2688-AE25-41CA-B01F-49F121EA5E14}" srcOrd="1" destOrd="0" parTransId="{B570BE8F-81EE-4550-9100-67396F1426B3}" sibTransId="{6B32E518-C045-499D-BE7E-FEF2F41E7312}"/>
    <dgm:cxn modelId="{656F7C8C-45AB-4101-BD8B-E042C80975BF}" type="presOf" srcId="{B570BE8F-81EE-4550-9100-67396F1426B3}" destId="{A8D988C3-AC48-4E80-AE58-3A075279B439}" srcOrd="0" destOrd="0" presId="urn:microsoft.com/office/officeart/2005/8/layout/hierarchy1"/>
    <dgm:cxn modelId="{4632AFA5-5402-40BB-B83C-22DF4F31412E}" srcId="{264C2347-73E4-499A-9FCE-85D0B41CA585}" destId="{6DCB4386-102B-4E2C-90D1-17692CA7E1C5}" srcOrd="0" destOrd="0" parTransId="{E6379526-8044-46A6-A1F4-A59D002ADD78}" sibTransId="{455B3960-84E6-4164-8DBD-CB11AA728FB4}"/>
    <dgm:cxn modelId="{507416BA-5D6F-4B9F-AB55-E1B7D8E9979E}" type="presOf" srcId="{6DCB4386-102B-4E2C-90D1-17692CA7E1C5}" destId="{F37819A1-6BB4-4219-B4EC-02A8AFF01504}" srcOrd="0" destOrd="0" presId="urn:microsoft.com/office/officeart/2005/8/layout/hierarchy1"/>
    <dgm:cxn modelId="{B1B67947-51CB-4566-A74D-B7C5AF14158F}" type="presParOf" srcId="{45852F0F-5AE6-48CA-81B7-27876FDC8022}" destId="{C3E68C3A-20AA-46B2-A5C8-258147852511}" srcOrd="0" destOrd="0" presId="urn:microsoft.com/office/officeart/2005/8/layout/hierarchy1"/>
    <dgm:cxn modelId="{09B1FDAE-7019-4853-9B67-0821ADA30A02}" type="presParOf" srcId="{C3E68C3A-20AA-46B2-A5C8-258147852511}" destId="{04CFCBEB-DE53-4FC8-A6B6-B8372FF7410B}" srcOrd="0" destOrd="0" presId="urn:microsoft.com/office/officeart/2005/8/layout/hierarchy1"/>
    <dgm:cxn modelId="{BE667226-A2CA-4122-9A2F-A281D4DA681F}" type="presParOf" srcId="{04CFCBEB-DE53-4FC8-A6B6-B8372FF7410B}" destId="{E8474093-65F6-46E6-820F-B091A4E318A5}" srcOrd="0" destOrd="0" presId="urn:microsoft.com/office/officeart/2005/8/layout/hierarchy1"/>
    <dgm:cxn modelId="{ABCF4BA4-8979-49E8-A05C-6CB50C15FE67}" type="presParOf" srcId="{04CFCBEB-DE53-4FC8-A6B6-B8372FF7410B}" destId="{F37819A1-6BB4-4219-B4EC-02A8AFF01504}" srcOrd="1" destOrd="0" presId="urn:microsoft.com/office/officeart/2005/8/layout/hierarchy1"/>
    <dgm:cxn modelId="{09511755-21C8-42AA-8252-3729A2A1BA8F}" type="presParOf" srcId="{C3E68C3A-20AA-46B2-A5C8-258147852511}" destId="{DB017A0D-5364-4B57-9F86-A33E51B8FA11}" srcOrd="1" destOrd="0" presId="urn:microsoft.com/office/officeart/2005/8/layout/hierarchy1"/>
    <dgm:cxn modelId="{A9F30C4C-554D-4F16-9D5D-8AF9FC9FAA7B}" type="presParOf" srcId="{DB017A0D-5364-4B57-9F86-A33E51B8FA11}" destId="{A6C9B312-A66D-4654-A56E-8263F613CF45}" srcOrd="0" destOrd="0" presId="urn:microsoft.com/office/officeart/2005/8/layout/hierarchy1"/>
    <dgm:cxn modelId="{10E26DFB-0093-4B59-B78D-78D11CCB86A0}" type="presParOf" srcId="{DB017A0D-5364-4B57-9F86-A33E51B8FA11}" destId="{DD2C928D-3FBF-4984-99F8-C75F82024247}" srcOrd="1" destOrd="0" presId="urn:microsoft.com/office/officeart/2005/8/layout/hierarchy1"/>
    <dgm:cxn modelId="{F39CA343-C24A-4767-8A36-20B3D892AEE5}" type="presParOf" srcId="{DD2C928D-3FBF-4984-99F8-C75F82024247}" destId="{41D3D4CE-AF95-42F9-9C2E-1101B61C8066}" srcOrd="0" destOrd="0" presId="urn:microsoft.com/office/officeart/2005/8/layout/hierarchy1"/>
    <dgm:cxn modelId="{E5FE3621-CC57-4229-AB45-2A45554758A2}" type="presParOf" srcId="{41D3D4CE-AF95-42F9-9C2E-1101B61C8066}" destId="{33A745DF-1652-462F-9746-F9986C4EFB64}" srcOrd="0" destOrd="0" presId="urn:microsoft.com/office/officeart/2005/8/layout/hierarchy1"/>
    <dgm:cxn modelId="{850E8000-D035-4CC4-83F8-A2C20144FD0C}" type="presParOf" srcId="{41D3D4CE-AF95-42F9-9C2E-1101B61C8066}" destId="{1A24E0DC-8F95-475F-9F10-C46DD7F5DB1D}" srcOrd="1" destOrd="0" presId="urn:microsoft.com/office/officeart/2005/8/layout/hierarchy1"/>
    <dgm:cxn modelId="{E1A4DD84-1F39-4B6D-A093-97FBA1BA730C}" type="presParOf" srcId="{DD2C928D-3FBF-4984-99F8-C75F82024247}" destId="{8E680FC6-60AF-4092-8761-A5F49FD08C7E}" srcOrd="1" destOrd="0" presId="urn:microsoft.com/office/officeart/2005/8/layout/hierarchy1"/>
    <dgm:cxn modelId="{C9A53722-1EC6-42F9-B2CA-2F504DB20139}" type="presParOf" srcId="{DB017A0D-5364-4B57-9F86-A33E51B8FA11}" destId="{A8D988C3-AC48-4E80-AE58-3A075279B439}" srcOrd="2" destOrd="0" presId="urn:microsoft.com/office/officeart/2005/8/layout/hierarchy1"/>
    <dgm:cxn modelId="{06A9A9E1-D984-4519-9AD8-9955BB5A2931}" type="presParOf" srcId="{DB017A0D-5364-4B57-9F86-A33E51B8FA11}" destId="{BCE09F7E-04BF-4B5B-BBA3-4894BFD7150D}" srcOrd="3" destOrd="0" presId="urn:microsoft.com/office/officeart/2005/8/layout/hierarchy1"/>
    <dgm:cxn modelId="{6A5CDB1A-55D0-48A2-9655-D84CBEFB6105}" type="presParOf" srcId="{BCE09F7E-04BF-4B5B-BBA3-4894BFD7150D}" destId="{2BE1AFD5-8AD3-43D0-A6BB-7CA58E4F3989}" srcOrd="0" destOrd="0" presId="urn:microsoft.com/office/officeart/2005/8/layout/hierarchy1"/>
    <dgm:cxn modelId="{8A042624-30AE-40F3-9ED3-FE85861A68AC}" type="presParOf" srcId="{2BE1AFD5-8AD3-43D0-A6BB-7CA58E4F3989}" destId="{DA7B4F05-9353-4771-935E-8BCAD25BE09D}" srcOrd="0" destOrd="0" presId="urn:microsoft.com/office/officeart/2005/8/layout/hierarchy1"/>
    <dgm:cxn modelId="{D0BF68A3-1602-442B-BDCB-56E4A01F3C9F}" type="presParOf" srcId="{2BE1AFD5-8AD3-43D0-A6BB-7CA58E4F3989}" destId="{AFA25217-28C2-4926-A0AA-72494523822D}" srcOrd="1" destOrd="0" presId="urn:microsoft.com/office/officeart/2005/8/layout/hierarchy1"/>
    <dgm:cxn modelId="{84C90465-877F-41CC-BD1E-23DE935A25A3}" type="presParOf" srcId="{BCE09F7E-04BF-4B5B-BBA3-4894BFD7150D}" destId="{1027155C-0779-4249-8BAC-5D4061A6BE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D41DA-A6BC-4FDD-9549-1A06A9BE8E52}">
      <dsp:nvSpPr>
        <dsp:cNvPr id="0" name=""/>
        <dsp:cNvSpPr/>
      </dsp:nvSpPr>
      <dsp:spPr>
        <a:xfrm>
          <a:off x="4252119" y="2024940"/>
          <a:ext cx="3008405" cy="522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059"/>
              </a:lnTo>
              <a:lnTo>
                <a:pt x="3008405" y="261059"/>
              </a:lnTo>
              <a:lnTo>
                <a:pt x="3008405" y="522119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F1047-0490-47D8-8B47-C7E79AC72A75}">
      <dsp:nvSpPr>
        <dsp:cNvPr id="0" name=""/>
        <dsp:cNvSpPr/>
      </dsp:nvSpPr>
      <dsp:spPr>
        <a:xfrm>
          <a:off x="4206399" y="2024940"/>
          <a:ext cx="91440" cy="522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2119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05356-41BC-43E0-B120-0677B5F0BA0F}">
      <dsp:nvSpPr>
        <dsp:cNvPr id="0" name=""/>
        <dsp:cNvSpPr/>
      </dsp:nvSpPr>
      <dsp:spPr>
        <a:xfrm>
          <a:off x="1243713" y="2024940"/>
          <a:ext cx="3008405" cy="522119"/>
        </a:xfrm>
        <a:custGeom>
          <a:avLst/>
          <a:gdLst/>
          <a:ahLst/>
          <a:cxnLst/>
          <a:rect l="0" t="0" r="0" b="0"/>
          <a:pathLst>
            <a:path>
              <a:moveTo>
                <a:pt x="3008405" y="0"/>
              </a:moveTo>
              <a:lnTo>
                <a:pt x="3008405" y="261059"/>
              </a:lnTo>
              <a:lnTo>
                <a:pt x="0" y="261059"/>
              </a:lnTo>
              <a:lnTo>
                <a:pt x="0" y="522119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C4A6C-655B-4B38-8AAF-B197EA669C8E}">
      <dsp:nvSpPr>
        <dsp:cNvPr id="0" name=""/>
        <dsp:cNvSpPr/>
      </dsp:nvSpPr>
      <dsp:spPr>
        <a:xfrm>
          <a:off x="3008976" y="781797"/>
          <a:ext cx="2486285" cy="1243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900" kern="1200" dirty="0"/>
            <a:t>مصادر الإقراض </a:t>
          </a:r>
          <a:endParaRPr lang="en-US" sz="2900" kern="1200" dirty="0"/>
        </a:p>
      </dsp:txBody>
      <dsp:txXfrm>
        <a:off x="3008976" y="781797"/>
        <a:ext cx="2486285" cy="1243142"/>
      </dsp:txXfrm>
    </dsp:sp>
    <dsp:sp modelId="{63EFA594-90E5-46EC-BB79-4E866662895F}">
      <dsp:nvSpPr>
        <dsp:cNvPr id="0" name=""/>
        <dsp:cNvSpPr/>
      </dsp:nvSpPr>
      <dsp:spPr>
        <a:xfrm>
          <a:off x="570" y="2547059"/>
          <a:ext cx="2486285" cy="1243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900" kern="1200" dirty="0"/>
            <a:t>ج.الأئتمان التجاري </a:t>
          </a:r>
          <a:endParaRPr lang="en-US" sz="2900" kern="1200" dirty="0"/>
        </a:p>
      </dsp:txBody>
      <dsp:txXfrm>
        <a:off x="570" y="2547059"/>
        <a:ext cx="2486285" cy="1243142"/>
      </dsp:txXfrm>
    </dsp:sp>
    <dsp:sp modelId="{25A643AF-886A-436B-9EC6-C5657D2EFFD0}">
      <dsp:nvSpPr>
        <dsp:cNvPr id="0" name=""/>
        <dsp:cNvSpPr/>
      </dsp:nvSpPr>
      <dsp:spPr>
        <a:xfrm>
          <a:off x="3008976" y="2547059"/>
          <a:ext cx="2486285" cy="1243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900" kern="1200" dirty="0"/>
            <a:t>ب.القروض من الهيئات </a:t>
          </a:r>
          <a:endParaRPr lang="en-US" sz="2900" kern="1200" dirty="0"/>
        </a:p>
      </dsp:txBody>
      <dsp:txXfrm>
        <a:off x="3008976" y="2547059"/>
        <a:ext cx="2486285" cy="1243142"/>
      </dsp:txXfrm>
    </dsp:sp>
    <dsp:sp modelId="{21345CEA-C284-4E22-A11B-63D17B075524}">
      <dsp:nvSpPr>
        <dsp:cNvPr id="0" name=""/>
        <dsp:cNvSpPr/>
      </dsp:nvSpPr>
      <dsp:spPr>
        <a:xfrm>
          <a:off x="6017381" y="2547059"/>
          <a:ext cx="2486285" cy="1243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900" kern="1200" dirty="0"/>
            <a:t>أ.الأئتمان المصرفي في القروض البنكية  </a:t>
          </a:r>
          <a:endParaRPr lang="en-US" sz="2900" kern="1200" dirty="0"/>
        </a:p>
      </dsp:txBody>
      <dsp:txXfrm>
        <a:off x="6017381" y="2547059"/>
        <a:ext cx="2486285" cy="124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DF396-2013-496B-A669-11F31836AFBD}">
      <dsp:nvSpPr>
        <dsp:cNvPr id="0" name=""/>
        <dsp:cNvSpPr/>
      </dsp:nvSpPr>
      <dsp:spPr>
        <a:xfrm>
          <a:off x="1741735" y="1365797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1429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D5193-D0BB-473D-A287-9DEE84355AF8}">
      <dsp:nvSpPr>
        <dsp:cNvPr id="0" name=""/>
        <dsp:cNvSpPr/>
      </dsp:nvSpPr>
      <dsp:spPr>
        <a:xfrm>
          <a:off x="784026" y="1365797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1429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452B4-A52D-4EF0-B06D-758B804EB9DF}">
      <dsp:nvSpPr>
        <dsp:cNvPr id="0" name=""/>
        <dsp:cNvSpPr/>
      </dsp:nvSpPr>
      <dsp:spPr>
        <a:xfrm>
          <a:off x="958155" y="370650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9D780-1FCA-444F-9FE2-1AED6EBB252D}">
      <dsp:nvSpPr>
        <dsp:cNvPr id="0" name=""/>
        <dsp:cNvSpPr/>
      </dsp:nvSpPr>
      <dsp:spPr>
        <a:xfrm>
          <a:off x="1132284" y="536073"/>
          <a:ext cx="1567160" cy="9951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b="1" kern="1200" dirty="0"/>
            <a:t>انواع القروض حسب المعيار الزمني </a:t>
          </a:r>
          <a:endParaRPr lang="en-US" sz="1900" b="1" kern="1200" dirty="0"/>
        </a:p>
      </dsp:txBody>
      <dsp:txXfrm>
        <a:off x="1132284" y="536073"/>
        <a:ext cx="1567160" cy="995146"/>
      </dsp:txXfrm>
    </dsp:sp>
    <dsp:sp modelId="{01987E9E-AD21-4456-9AF1-2BCDBDAD13ED}">
      <dsp:nvSpPr>
        <dsp:cNvPr id="0" name=""/>
        <dsp:cNvSpPr/>
      </dsp:nvSpPr>
      <dsp:spPr>
        <a:xfrm>
          <a:off x="446" y="1821579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90C5B-EB5E-4A69-AB7E-760E03FBD4B6}">
      <dsp:nvSpPr>
        <dsp:cNvPr id="0" name=""/>
        <dsp:cNvSpPr/>
      </dsp:nvSpPr>
      <dsp:spPr>
        <a:xfrm>
          <a:off x="174575" y="1987002"/>
          <a:ext cx="1567160" cy="9951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قروض طويلة الأجل </a:t>
          </a:r>
          <a:endParaRPr lang="en-US" sz="1900" kern="1200" dirty="0"/>
        </a:p>
      </dsp:txBody>
      <dsp:txXfrm>
        <a:off x="174575" y="1987002"/>
        <a:ext cx="1567160" cy="995146"/>
      </dsp:txXfrm>
    </dsp:sp>
    <dsp:sp modelId="{930D41E8-FFA1-4D5A-AC7E-119C76C5A6EB}">
      <dsp:nvSpPr>
        <dsp:cNvPr id="0" name=""/>
        <dsp:cNvSpPr/>
      </dsp:nvSpPr>
      <dsp:spPr>
        <a:xfrm>
          <a:off x="1915864" y="1821579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13EDB-15F6-471E-935E-8322435EFDF6}">
      <dsp:nvSpPr>
        <dsp:cNvPr id="0" name=""/>
        <dsp:cNvSpPr/>
      </dsp:nvSpPr>
      <dsp:spPr>
        <a:xfrm>
          <a:off x="2089993" y="1987002"/>
          <a:ext cx="1567160" cy="9951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قروض قصيرة الأجل </a:t>
          </a:r>
          <a:endParaRPr lang="en-US" sz="1900" kern="1200" dirty="0"/>
        </a:p>
      </dsp:txBody>
      <dsp:txXfrm>
        <a:off x="2089993" y="1987002"/>
        <a:ext cx="1567160" cy="995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988C3-AC48-4E80-AE58-3A075279B439}">
      <dsp:nvSpPr>
        <dsp:cNvPr id="0" name=""/>
        <dsp:cNvSpPr/>
      </dsp:nvSpPr>
      <dsp:spPr>
        <a:xfrm>
          <a:off x="2342792" y="1094021"/>
          <a:ext cx="1033815" cy="48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752"/>
              </a:lnTo>
              <a:lnTo>
                <a:pt x="1033815" y="322752"/>
              </a:lnTo>
              <a:lnTo>
                <a:pt x="1033815" y="482177"/>
              </a:lnTo>
            </a:path>
          </a:pathLst>
        </a:custGeom>
        <a:noFill/>
        <a:ln w="11429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9B312-A66D-4654-A56E-8263F613CF45}">
      <dsp:nvSpPr>
        <dsp:cNvPr id="0" name=""/>
        <dsp:cNvSpPr/>
      </dsp:nvSpPr>
      <dsp:spPr>
        <a:xfrm>
          <a:off x="1291113" y="1094021"/>
          <a:ext cx="1051679" cy="500503"/>
        </a:xfrm>
        <a:custGeom>
          <a:avLst/>
          <a:gdLst/>
          <a:ahLst/>
          <a:cxnLst/>
          <a:rect l="0" t="0" r="0" b="0"/>
          <a:pathLst>
            <a:path>
              <a:moveTo>
                <a:pt x="1051679" y="0"/>
              </a:moveTo>
              <a:lnTo>
                <a:pt x="1051679" y="341078"/>
              </a:lnTo>
              <a:lnTo>
                <a:pt x="0" y="341078"/>
              </a:lnTo>
              <a:lnTo>
                <a:pt x="0" y="500503"/>
              </a:lnTo>
            </a:path>
          </a:pathLst>
        </a:custGeom>
        <a:noFill/>
        <a:ln w="11429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4093-65F6-46E6-820F-B091A4E318A5}">
      <dsp:nvSpPr>
        <dsp:cNvPr id="0" name=""/>
        <dsp:cNvSpPr/>
      </dsp:nvSpPr>
      <dsp:spPr>
        <a:xfrm>
          <a:off x="1482328" y="1231"/>
          <a:ext cx="1720929" cy="1092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19A1-6BB4-4219-B4EC-02A8AFF01504}">
      <dsp:nvSpPr>
        <dsp:cNvPr id="0" name=""/>
        <dsp:cNvSpPr/>
      </dsp:nvSpPr>
      <dsp:spPr>
        <a:xfrm>
          <a:off x="1673542" y="182884"/>
          <a:ext cx="1720929" cy="109279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b="1" kern="1200" dirty="0"/>
            <a:t>انواع القروض حسب نوع الضمان </a:t>
          </a:r>
          <a:endParaRPr lang="en-US" sz="2000" b="1" kern="1200" dirty="0"/>
        </a:p>
      </dsp:txBody>
      <dsp:txXfrm>
        <a:off x="1673542" y="182884"/>
        <a:ext cx="1720929" cy="1092790"/>
      </dsp:txXfrm>
    </dsp:sp>
    <dsp:sp modelId="{33A745DF-1652-462F-9746-F9986C4EFB64}">
      <dsp:nvSpPr>
        <dsp:cNvPr id="0" name=""/>
        <dsp:cNvSpPr/>
      </dsp:nvSpPr>
      <dsp:spPr>
        <a:xfrm>
          <a:off x="430649" y="1594524"/>
          <a:ext cx="1720929" cy="1092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4E0DC-8F95-475F-9F10-C46DD7F5DB1D}">
      <dsp:nvSpPr>
        <dsp:cNvPr id="0" name=""/>
        <dsp:cNvSpPr/>
      </dsp:nvSpPr>
      <dsp:spPr>
        <a:xfrm>
          <a:off x="621863" y="1776178"/>
          <a:ext cx="1720929" cy="109279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قروض بضمان 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-شخصي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-مالي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/>
            <a:t>-عيني </a:t>
          </a:r>
          <a:endParaRPr lang="en-US" sz="1400" kern="1200" dirty="0"/>
        </a:p>
      </dsp:txBody>
      <dsp:txXfrm>
        <a:off x="621863" y="1776178"/>
        <a:ext cx="1720929" cy="1092790"/>
      </dsp:txXfrm>
    </dsp:sp>
    <dsp:sp modelId="{DA7B4F05-9353-4771-935E-8BCAD25BE09D}">
      <dsp:nvSpPr>
        <dsp:cNvPr id="0" name=""/>
        <dsp:cNvSpPr/>
      </dsp:nvSpPr>
      <dsp:spPr>
        <a:xfrm>
          <a:off x="2516143" y="1576198"/>
          <a:ext cx="1720929" cy="1092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25217-28C2-4926-A0AA-72494523822D}">
      <dsp:nvSpPr>
        <dsp:cNvPr id="0" name=""/>
        <dsp:cNvSpPr/>
      </dsp:nvSpPr>
      <dsp:spPr>
        <a:xfrm>
          <a:off x="2707358" y="1757852"/>
          <a:ext cx="1720929" cy="109279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قروض على المكشوف لسمعة المستثمر دور كبير </a:t>
          </a:r>
          <a:endParaRPr lang="en-US" sz="2000" kern="1200" dirty="0"/>
        </a:p>
      </dsp:txBody>
      <dsp:txXfrm>
        <a:off x="2707358" y="1757852"/>
        <a:ext cx="1720929" cy="1092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AEC-CF21-443B-BD48-A3A5167BD41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F520-11A1-4437-B625-579C7753DD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CF520-11A1-4437-B625-579C7753DD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2F7D-B37D-49DF-8327-F1CD173308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B829-98A9-45FE-B4DE-5230A4CB6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AE15-226D-411A-BCFE-965C90E93D2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566-0130-47C5-BE50-E6B28D4E5A9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40CE-B459-49AF-9DC3-2B32C103F0B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1D402B-07AB-479B-8F4F-535E2FCF0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00E2-213C-4D42-93BE-78C404F50BA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9B23-A809-4FB3-8DC3-31539BE2A1A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061-F25A-490C-9EDB-A67D1EF71CD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E28-E9E2-45E1-A7C3-341168D4954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76142-6A40-43BF-AF2D-87D579D32F1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2C9395-7593-40EB-9424-FB2BC1DC103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>
    <p:sndAc>
      <p:stSnd>
        <p:snd r:embed="rId13" name="click.wav"/>
      </p:stSnd>
    </p:sndAc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2743200"/>
            <a:ext cx="9601200" cy="1295400"/>
          </a:xfrm>
        </p:spPr>
        <p:txBody>
          <a:bodyPr>
            <a:normAutofit/>
          </a:bodyPr>
          <a:lstStyle/>
          <a:p>
            <a:r>
              <a:rPr lang="ar-EG" sz="6000" spc="-150" dirty="0">
                <a:solidFill>
                  <a:srgbClr val="002060"/>
                </a:solidFill>
              </a:rPr>
              <a:t>تمويل المشروع</a:t>
            </a:r>
            <a:r>
              <a:rPr lang="ar-SA" sz="6000" spc="-150" dirty="0"/>
              <a:t> </a:t>
            </a:r>
            <a:endParaRPr lang="en-US" sz="6000" spc="-1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الفصل العاشر  </a:t>
            </a:r>
            <a:br>
              <a:rPr lang="ar-SA" sz="4400" b="1" dirty="0"/>
            </a:b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800" y="5791200"/>
            <a:ext cx="4419600" cy="833008"/>
          </a:xfrm>
        </p:spPr>
        <p:txBody>
          <a:bodyPr/>
          <a:lstStyle/>
          <a:p>
            <a:r>
              <a:rPr lang="ar-SA" sz="3200" b="1" dirty="0">
                <a:solidFill>
                  <a:schemeClr val="tx1"/>
                </a:solidFill>
              </a:rPr>
              <a:t>أ.نورة  الجاسر 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0838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810000"/>
            <a:ext cx="4902419" cy="25908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الأنواع المختلفة لمصادر الإقراض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1447800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أ.الأئتمان المصرفي ( القروض البنكية)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x-none"/>
              <a:t>نوع من أنواع التسهيلات تحصل عليه المنشأه من </a:t>
            </a:r>
            <a:r>
              <a:rPr lang="x-none" u="sng"/>
              <a:t>المصارف مقابل ضمانات محددة</a:t>
            </a:r>
            <a:r>
              <a:rPr lang="ar-SA" u="sng" dirty="0"/>
              <a:t>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2438400"/>
          <a:ext cx="3657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0" y="2590800"/>
          <a:ext cx="4876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ar-SA" dirty="0"/>
              <a:t>ب.القروض من الهيئات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x-none"/>
              <a:t>سواءً كانت جهات حكومية أو قطاعاً خاصاً مثل بنك التسليف ، صندوق المئوية</a:t>
            </a:r>
            <a:r>
              <a:rPr lang="ar-SA" dirty="0"/>
              <a:t>.</a:t>
            </a:r>
          </a:p>
          <a:p>
            <a:pPr algn="r" rtl="1"/>
            <a:endParaRPr lang="ar-SA" dirty="0"/>
          </a:p>
          <a:p>
            <a:pPr algn="r" rtl="1"/>
            <a:endParaRPr lang="ar-SA" dirty="0"/>
          </a:p>
          <a:p>
            <a:pPr algn="r" rtl="1"/>
            <a:endParaRPr lang="en-US" dirty="0"/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9" y="3097212"/>
            <a:ext cx="5181601" cy="2794001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ج.الأئتمان التجاري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873752"/>
          </a:xfrm>
        </p:spPr>
        <p:txBody>
          <a:bodyPr>
            <a:normAutofit/>
          </a:bodyPr>
          <a:lstStyle/>
          <a:p>
            <a:pPr algn="r" rtl="1"/>
            <a:r>
              <a:rPr lang="x-none"/>
              <a:t>الشراء بالأجل ، و يستفيد منه </a:t>
            </a:r>
            <a:r>
              <a:rPr lang="ar-SA" dirty="0"/>
              <a:t>(</a:t>
            </a:r>
            <a:r>
              <a:rPr lang="x-none"/>
              <a:t>مانح الائتمان</a:t>
            </a:r>
            <a:r>
              <a:rPr lang="ar-SA" dirty="0"/>
              <a:t>)</a:t>
            </a:r>
            <a:r>
              <a:rPr lang="x-none"/>
              <a:t> في زيادة مبيعاته و يستفيد منه </a:t>
            </a:r>
            <a:r>
              <a:rPr lang="ar-SA" dirty="0"/>
              <a:t>(</a:t>
            </a:r>
            <a:r>
              <a:rPr lang="x-none"/>
              <a:t>الحاصل على الائتمان</a:t>
            </a:r>
            <a:r>
              <a:rPr lang="ar-SA" dirty="0"/>
              <a:t>)</a:t>
            </a:r>
            <a:r>
              <a:rPr lang="x-none"/>
              <a:t>حيث يستمر في ممارسة نشاطه . </a:t>
            </a:r>
          </a:p>
          <a:p>
            <a:pPr algn="r" rtl="1"/>
            <a:r>
              <a:rPr lang="ar-SA" b="1" dirty="0"/>
              <a:t>مزاياه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x-none" sz="1800"/>
              <a:t>يتميز الائتمان التجاري بخفض التكلفة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x-none" sz="1800"/>
              <a:t>سهولة الإجراءات المطلوبة للحصول عليه.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x-none" sz="1800"/>
              <a:t>مصدر جيد للتمويل </a:t>
            </a:r>
            <a:r>
              <a:rPr lang="ar-SA" sz="1800" dirty="0"/>
              <a:t>.</a:t>
            </a:r>
            <a:endParaRPr lang="x-none" sz="1800"/>
          </a:p>
          <a:p>
            <a:pPr marL="514350" indent="-514350" algn="r" rtl="1">
              <a:buFont typeface="+mj-lt"/>
              <a:buAutoNum type="arabicPeriod"/>
            </a:pPr>
            <a:r>
              <a:rPr lang="x-none" sz="1800"/>
              <a:t>المرونة في توقيت الحصول عليه و المرونه في كمية البضاعة التي يتم الحصول عليها. </a:t>
            </a:r>
            <a:endParaRPr lang="ar-SA" dirty="0"/>
          </a:p>
          <a:p>
            <a:pPr algn="r" rtl="1"/>
            <a:r>
              <a:rPr lang="ar-SA" b="1" dirty="0"/>
              <a:t>أنواعه 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sz="1800" dirty="0"/>
              <a:t>الحساب الجاري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sz="1800" dirty="0"/>
              <a:t>السحب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sz="1800" dirty="0"/>
              <a:t>الكمبيالة 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b="1" dirty="0"/>
              <a:t>شروط الأئتمان التجاري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1800" dirty="0"/>
              <a:t>الخصم النقدي عن السداد يحصل على 5%.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1800" dirty="0"/>
              <a:t>موعد السداد بدون فوائد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1800" dirty="0"/>
              <a:t>تدفع فوائد عند تجاوزة الفترة المحددة  المتفق عليها .</a:t>
            </a:r>
          </a:p>
          <a:p>
            <a:pPr marL="514350" indent="-514350" algn="r" rtl="1">
              <a:buFont typeface="+mj-lt"/>
              <a:buAutoNum type="arabicPeriod"/>
            </a:pPr>
            <a:endParaRPr lang="ar-SA" sz="1600" dirty="0"/>
          </a:p>
          <a:p>
            <a:pPr marL="514350" indent="-514350" algn="r" rtl="1"/>
            <a:r>
              <a:rPr lang="ar-SA" sz="2800" b="1" dirty="0"/>
              <a:t>عيوب الأئتمان التجاري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1800" dirty="0"/>
              <a:t>عند تجاوز فترة الأئتمان يتم فرض الفوائد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1800" dirty="0"/>
              <a:t>هناك فروق بين سعر الشراء نقدا و سعر الشراء بالأجل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1800" dirty="0"/>
              <a:t>المغالاة في الإعتماد على الأئتمان التجاري .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عوامل اختيار مصدر التمويل المناسب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r" rtl="1"/>
            <a:r>
              <a:rPr lang="x-none"/>
              <a:t>موعد الاستحقاق: الاستحقاق باستخدام التمويل طويل الاجل يتيح فرصة السداد</a:t>
            </a:r>
            <a:endParaRPr lang="ar-SA" dirty="0"/>
          </a:p>
          <a:p>
            <a:pPr lvl="0" algn="r" rtl="1">
              <a:buNone/>
            </a:pPr>
            <a:endParaRPr lang="x-none"/>
          </a:p>
          <a:p>
            <a:pPr lvl="0" algn="r" rtl="1"/>
            <a:r>
              <a:rPr lang="x-none"/>
              <a:t>الملائمة: مدى ملائمة التمويل للغرض منه يؤثر في اختياره</a:t>
            </a:r>
            <a:endParaRPr lang="ar-SA" dirty="0"/>
          </a:p>
          <a:p>
            <a:pPr lvl="0" algn="r" rtl="1">
              <a:buNone/>
            </a:pPr>
            <a:endParaRPr lang="x-none"/>
          </a:p>
          <a:p>
            <a:pPr lvl="0" algn="r" rtl="1"/>
            <a:r>
              <a:rPr lang="x-none"/>
              <a:t>المرونة: في القيمة وتوقيت السداد</a:t>
            </a:r>
            <a:endParaRPr lang="ar-SA" dirty="0"/>
          </a:p>
          <a:p>
            <a:pPr lvl="0" algn="r" rtl="1">
              <a:buNone/>
            </a:pPr>
            <a:endParaRPr lang="x-none"/>
          </a:p>
          <a:p>
            <a:pPr lvl="0" algn="r" rtl="1"/>
            <a:r>
              <a:rPr lang="x-none"/>
              <a:t>وجود مصدر وحيد متاح للتمويل 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20850" indent="-465138" algn="r" rtl="1">
              <a:buNone/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050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1720850" indent="-179388" algn="r" rtl="1">
                        <a:buFont typeface="Arial" pitchFamily="34" charset="0"/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الكتاب المرجع : </a:t>
                      </a:r>
                    </a:p>
                    <a:p>
                      <a:pPr marL="1720850" indent="-179388" algn="r" rtl="1"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كتاب ريادة الأعمال -أ.د. أحمد الشميمري د. وفاء المبيريك , الطبعة الثالثة ,مكتبة العبيكان ,2014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Referen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057400"/>
            <a:ext cx="1219200" cy="1371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الموضوعات </a:t>
            </a:r>
            <a:endParaRPr lang="en-US" dirty="0"/>
          </a:p>
        </p:txBody>
      </p:sp>
      <p:pic>
        <p:nvPicPr>
          <p:cNvPr id="7" name="Content Placeholder 6" descr="phot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038600" cy="449579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rtl="1">
              <a:buFont typeface="Arial" pitchFamily="34" charset="0"/>
              <a:buChar char="•"/>
            </a:pPr>
            <a:r>
              <a:rPr lang="x-none" sz="2800"/>
              <a:t>التمويل الأولي</a:t>
            </a:r>
          </a:p>
          <a:p>
            <a:pPr lvl="0" algn="r" rtl="1">
              <a:buFont typeface="Arial" pitchFamily="34" charset="0"/>
              <a:buChar char="•"/>
            </a:pPr>
            <a:r>
              <a:rPr lang="x-none" sz="2800"/>
              <a:t>تقييم الوضع المالي لرائد الأعمال </a:t>
            </a:r>
            <a:endParaRPr lang="fr-FR" sz="2800" dirty="0"/>
          </a:p>
          <a:p>
            <a:pPr lvl="0" algn="r" rtl="1">
              <a:buFont typeface="Arial" pitchFamily="34" charset="0"/>
              <a:buChar char="•"/>
            </a:pPr>
            <a:r>
              <a:rPr lang="x-none" sz="2800"/>
              <a:t>التمويل بالملكية و التمويل بالاقتراض</a:t>
            </a:r>
            <a:endParaRPr lang="fr-FR" sz="2800" dirty="0"/>
          </a:p>
          <a:p>
            <a:pPr lvl="0" algn="r" rtl="1">
              <a:buFont typeface="Arial" pitchFamily="34" charset="0"/>
              <a:buChar char="•"/>
            </a:pPr>
            <a:r>
              <a:rPr lang="x-none" sz="2800"/>
              <a:t>مصادر تمويل رواد الأعمال</a:t>
            </a:r>
            <a:endParaRPr lang="fr-FR" sz="2800" dirty="0"/>
          </a:p>
          <a:p>
            <a:pPr lvl="0" algn="r" rtl="1">
              <a:buFont typeface="Arial" pitchFamily="34" charset="0"/>
              <a:buChar char="•"/>
            </a:pPr>
            <a:r>
              <a:rPr lang="x-none" sz="2800"/>
              <a:t>عوامل اختيار مصدر التمويل المناسب</a:t>
            </a:r>
          </a:p>
          <a:p>
            <a:pPr marL="457200" indent="-457200"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/>
              <a:t>التمويل الأولي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r" rtl="1" fontAlgn="t">
              <a:buNone/>
            </a:pPr>
            <a:r>
              <a:rPr lang="x-none" sz="3200" b="1"/>
              <a:t>التمويل المبدئي المتدني </a:t>
            </a:r>
            <a:endParaRPr lang="en-GB" sz="3200" b="1" dirty="0"/>
          </a:p>
          <a:p>
            <a:pPr algn="r" rtl="1" fontAlgn="t"/>
            <a:r>
              <a:rPr lang="x-none"/>
              <a:t>رأس المال المحدود يحول دون الخسائر الكبيرة و خسارة المصداقية على المدى الطويل من قبل الممولين.</a:t>
            </a:r>
            <a:endParaRPr lang="en-US" dirty="0"/>
          </a:p>
          <a:p>
            <a:pPr algn="r" rtl="1" fontAlgn="t"/>
            <a:r>
              <a:rPr lang="x-none"/>
              <a:t>يحافظ على الانتباه و الطاقات مركزة على الأهداف الرئيسية. </a:t>
            </a:r>
            <a:endParaRPr lang="en-US" dirty="0"/>
          </a:p>
          <a:p>
            <a:pPr algn="r" rtl="1" fontAlgn="t"/>
            <a:r>
              <a:rPr lang="ar-SA" dirty="0"/>
              <a:t>بيع مخزون اكثر من الحاجة يؤدي الى بيعه بثمن بخس.</a:t>
            </a:r>
            <a:endParaRPr lang="en-US" dirty="0"/>
          </a:p>
          <a:p>
            <a:pPr algn="r" rtl="1" fontAlgn="t"/>
            <a:r>
              <a:rPr lang="x-none"/>
              <a:t>في حال تحصيلك على مال إضافي فإنك لربما تنفقه بصورة غير حكيمة.</a:t>
            </a:r>
            <a:endParaRPr lang="en-GB" dirty="0"/>
          </a:p>
          <a:p>
            <a:pPr algn="r" rt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r" fontAlgn="t">
              <a:buNone/>
            </a:pPr>
            <a:r>
              <a:rPr lang="x-none" sz="2800" b="1"/>
              <a:t>التمويل المبدئي العالي</a:t>
            </a:r>
            <a:endParaRPr lang="en-GB" sz="2800" b="1" dirty="0"/>
          </a:p>
          <a:p>
            <a:pPr algn="r" rtl="1" fontAlgn="t"/>
            <a:r>
              <a:rPr lang="x-none"/>
              <a:t>يتيح لك البقاء في ظل العوائق و حالات التأخير </a:t>
            </a:r>
            <a:r>
              <a:rPr lang="ar-SA" dirty="0"/>
              <a:t>.</a:t>
            </a:r>
            <a:endParaRPr lang="en-US" dirty="0"/>
          </a:p>
          <a:p>
            <a:pPr algn="r" rtl="1" fontAlgn="t"/>
            <a:r>
              <a:rPr lang="x-none"/>
              <a:t>يتيح لك المزيد من المرونة في الاستفادة من مزايا الفرص الجديدة إن وجدت . </a:t>
            </a:r>
            <a:endParaRPr lang="en-US" dirty="0"/>
          </a:p>
          <a:p>
            <a:pPr algn="r" rtl="1" fontAlgn="t"/>
            <a:r>
              <a:rPr lang="x-none"/>
              <a:t>يسهل من مشاكل الحصول على ائتمانات من الموردين و البنوك .</a:t>
            </a:r>
            <a:endParaRPr lang="en-US" dirty="0"/>
          </a:p>
          <a:p>
            <a:pPr algn="r" rtl="1" fontAlgn="t"/>
            <a:r>
              <a:rPr lang="x-none"/>
              <a:t>يجعل صاحب المنشأة يشعر بالأمان في المراحل الأولية الحرجة .</a:t>
            </a:r>
            <a:endParaRPr lang="en-GB" dirty="0"/>
          </a:p>
          <a:p>
            <a:pPr algn="r" rtl="1"/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/>
              <a:t>مصادر تمويل رواد الأعمال </a:t>
            </a:r>
            <a:endParaRPr lang="en-US" b="1" dirty="0"/>
          </a:p>
        </p:txBody>
      </p:sp>
      <p:pic>
        <p:nvPicPr>
          <p:cNvPr id="4" name="Content Placeholder 7" descr="Untitle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914400"/>
            <a:ext cx="6416821" cy="5571726"/>
          </a:xfr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التمويل بالملكية والتمويل بالاقتراض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1625" y="1752601"/>
          <a:ext cx="8461375" cy="43225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4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8501"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الاقتراض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أموال الملكية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عوامل المفاضلة</a:t>
                      </a:r>
                      <a:r>
                        <a:rPr lang="x-none" sz="2000" baseline="0" dirty="0"/>
                        <a:t>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1"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لها</a:t>
                      </a:r>
                      <a:r>
                        <a:rPr lang="x-none" sz="2000" baseline="0" dirty="0"/>
                        <a:t> مواعيد محددة للإستحقاق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x-none" sz="2000"/>
                        <a:t>ليس</a:t>
                      </a:r>
                      <a:r>
                        <a:rPr lang="x-none" sz="2000" baseline="0"/>
                        <a:t> لها </a:t>
                      </a:r>
                      <a:r>
                        <a:rPr lang="x-none" sz="2000" baseline="0" dirty="0"/>
                        <a:t>موعد استحقاق 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الاستحقاق</a:t>
                      </a:r>
                      <a:r>
                        <a:rPr lang="x-none" sz="2000" baseline="0" dirty="0"/>
                        <a:t> 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508"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x-none" sz="2000" dirty="0"/>
                        <a:t>العائد من الاقتراض يسمى </a:t>
                      </a:r>
                      <a:r>
                        <a:rPr lang="x-none" sz="2000"/>
                        <a:t>فوائد.</a:t>
                      </a:r>
                      <a:endParaRPr lang="x-non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x-none" sz="2000" dirty="0"/>
                        <a:t>الدخل من أموال الملكية </a:t>
                      </a:r>
                      <a:r>
                        <a:rPr lang="x-none" sz="2000"/>
                        <a:t>يسمى ربحاً</a:t>
                      </a:r>
                      <a:endParaRPr lang="x-non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مصادر الدخل 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508"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ar-SA" sz="2000" dirty="0"/>
                        <a:t>في يد اصحاب</a:t>
                      </a:r>
                      <a:r>
                        <a:rPr lang="ar-SA" sz="2000" baseline="0" dirty="0"/>
                        <a:t> المنشأة </a:t>
                      </a:r>
                      <a:endParaRPr lang="x-non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ar-SA" sz="2000" dirty="0"/>
                        <a:t>في يد أصحاب المنشأة </a:t>
                      </a:r>
                      <a:endParaRPr lang="x-non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>
                          <a:latin typeface="Times New Roman" pitchFamily="18" charset="0"/>
                          <a:cs typeface="Times New Roman" pitchFamily="18" charset="0"/>
                        </a:rPr>
                        <a:t>السيطرة</a:t>
                      </a:r>
                      <a:r>
                        <a:rPr lang="ar-SA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و الإدارة 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4019"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نظرة</a:t>
                      </a:r>
                      <a:r>
                        <a:rPr lang="x-none" sz="2000" baseline="0" dirty="0"/>
                        <a:t> المقرضين أن تكون الأصول جيدة للحصول على الأرباح و بالتالي استرداد أموالهم.</a:t>
                      </a:r>
                    </a:p>
                    <a:p>
                      <a:pPr algn="r" rtl="1"/>
                      <a:r>
                        <a:rPr lang="ar-SA" sz="2000" baseline="0" dirty="0"/>
                        <a:t>(</a:t>
                      </a:r>
                      <a:r>
                        <a:rPr lang="x-none" sz="2000" baseline="0"/>
                        <a:t>نظرة تصفية</a:t>
                      </a:r>
                      <a:r>
                        <a:rPr lang="ar-SA" sz="2000" baseline="0" dirty="0"/>
                        <a:t>)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نظرة أصحاب </a:t>
                      </a:r>
                      <a:r>
                        <a:rPr lang="x-none" sz="2000"/>
                        <a:t>المنشأة الاستمرار</a:t>
                      </a:r>
                      <a:r>
                        <a:rPr lang="ar-SA" sz="2000" dirty="0"/>
                        <a:t>ية</a:t>
                      </a:r>
                      <a:r>
                        <a:rPr lang="x-none" sz="2000"/>
                        <a:t> </a:t>
                      </a:r>
                      <a:r>
                        <a:rPr lang="x-none" sz="2000" dirty="0"/>
                        <a:t>و النمو و الازدهار.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x-none" sz="2000" dirty="0"/>
                        <a:t>النظرة</a:t>
                      </a:r>
                      <a:r>
                        <a:rPr lang="x-none" sz="2000" baseline="0" dirty="0"/>
                        <a:t> للأصول 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sndAc>
      <p:stSnd>
        <p:snd r:embed="rId3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/>
              <a:t>مصادر تمويل رواد الأعمال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b="1" dirty="0">
                <a:solidFill>
                  <a:srgbClr val="7030A0"/>
                </a:solidFill>
              </a:rPr>
              <a:t>1- </a:t>
            </a:r>
            <a:r>
              <a:rPr lang="x-none" b="1">
                <a:solidFill>
                  <a:srgbClr val="7030A0"/>
                </a:solidFill>
              </a:rPr>
              <a:t>رائد الأعمال نفسه </a:t>
            </a:r>
          </a:p>
          <a:p>
            <a:pPr marL="0" indent="0" algn="r" rtl="1">
              <a:buNone/>
            </a:pPr>
            <a:r>
              <a:rPr lang="ar-SA" dirty="0"/>
              <a:t>بأن تكون أنت الممول لشركتك 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x-none"/>
          </a:p>
          <a:p>
            <a:pPr marL="0" indent="0" algn="r" rtl="1">
              <a:buNone/>
            </a:pPr>
            <a:r>
              <a:rPr lang="ar-SA" b="1" dirty="0">
                <a:solidFill>
                  <a:srgbClr val="7030A0"/>
                </a:solidFill>
              </a:rPr>
              <a:t>2- </a:t>
            </a:r>
            <a:r>
              <a:rPr lang="x-none" b="1">
                <a:solidFill>
                  <a:srgbClr val="7030A0"/>
                </a:solidFill>
              </a:rPr>
              <a:t>الأسرة</a:t>
            </a:r>
            <a:endParaRPr lang="ar-SA" b="1" dirty="0">
              <a:solidFill>
                <a:srgbClr val="7030A0"/>
              </a:solidFill>
            </a:endParaRPr>
          </a:p>
          <a:p>
            <a:pPr marL="0" indent="0" algn="r" rtl="1">
              <a:buNone/>
            </a:pPr>
            <a:r>
              <a:rPr lang="ar-SA" dirty="0"/>
              <a:t>الحصول على الأموال بقيمة أقل </a:t>
            </a:r>
            <a:endParaRPr lang="x-none"/>
          </a:p>
          <a:p>
            <a:pPr algn="r" rtl="1">
              <a:buNone/>
            </a:pPr>
            <a:endParaRPr lang="ar-SA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ar-SA" b="1" dirty="0">
                <a:solidFill>
                  <a:srgbClr val="7030A0"/>
                </a:solidFill>
              </a:rPr>
              <a:t>3- </a:t>
            </a:r>
            <a:r>
              <a:rPr lang="x-none" b="1">
                <a:solidFill>
                  <a:srgbClr val="7030A0"/>
                </a:solidFill>
              </a:rPr>
              <a:t>المستثمرون الممولون </a:t>
            </a:r>
            <a:r>
              <a:rPr lang="en-US" b="1" dirty="0">
                <a:solidFill>
                  <a:srgbClr val="7030A0"/>
                </a:solidFill>
              </a:rPr>
              <a:t>Angel Investors </a:t>
            </a:r>
            <a:r>
              <a:rPr lang="x-none" b="1">
                <a:solidFill>
                  <a:srgbClr val="7030A0"/>
                </a:solidFill>
              </a:rPr>
              <a:t>:</a:t>
            </a:r>
          </a:p>
          <a:p>
            <a:pPr algn="r" rtl="1"/>
            <a:r>
              <a:rPr lang="x-none"/>
              <a:t> فرد او عائلة لديه اصول كبيرة</a:t>
            </a:r>
            <a:r>
              <a:rPr lang="ar-SA" dirty="0"/>
              <a:t>.</a:t>
            </a:r>
          </a:p>
          <a:p>
            <a:pPr algn="r" rtl="1"/>
            <a:r>
              <a:rPr lang="x-none"/>
              <a:t>يستثمرون في شركات مقابل ملكية في حقوق المشروع. </a:t>
            </a:r>
          </a:p>
          <a:p>
            <a:pPr marL="0" indent="0">
              <a:buNone/>
            </a:pPr>
            <a:endParaRPr lang="ar-SA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r>
              <a:rPr lang="x-none">
                <a:solidFill>
                  <a:srgbClr val="FF0000"/>
                </a:solidFill>
              </a:rPr>
              <a:t>وعادة صفات المستثمرون الداعمين</a:t>
            </a:r>
            <a:endParaRPr lang="ar-SA" dirty="0">
              <a:solidFill>
                <a:srgbClr val="FF0000"/>
              </a:solidFill>
            </a:endParaRPr>
          </a:p>
          <a:p>
            <a:pPr marL="0" indent="0" algn="r" rtl="1">
              <a:buFont typeface="Wingdings" pitchFamily="2" charset="2"/>
              <a:buChar char="v"/>
            </a:pPr>
            <a:r>
              <a:rPr lang="ar-SA" dirty="0"/>
              <a:t>تتراوح اعمارهم بين 48- 59 </a:t>
            </a:r>
          </a:p>
          <a:p>
            <a:pPr marL="0" indent="0" algn="r" rtl="1">
              <a:buFont typeface="Wingdings" pitchFamily="2" charset="2"/>
              <a:buChar char="v"/>
            </a:pPr>
            <a:r>
              <a:rPr lang="x-none"/>
              <a:t>يحملون شهادات فوق الجامعية</a:t>
            </a:r>
            <a:endParaRPr lang="ar-SA" dirty="0"/>
          </a:p>
          <a:p>
            <a:pPr marL="0" indent="0" algn="r" rtl="1">
              <a:buFont typeface="Wingdings" pitchFamily="2" charset="2"/>
              <a:buChar char="v"/>
            </a:pPr>
            <a:r>
              <a:rPr lang="x-none"/>
              <a:t>لديهم خبرات في الادارة</a:t>
            </a:r>
            <a:endParaRPr lang="ar-SA" dirty="0"/>
          </a:p>
          <a:p>
            <a:pPr marL="0" indent="0" algn="r" rtl="1">
              <a:buFont typeface="Wingdings" pitchFamily="2" charset="2"/>
              <a:buChar char="v"/>
            </a:pPr>
            <a:r>
              <a:rPr lang="ar-SA" dirty="0"/>
              <a:t>يعملون بصفاتهم الشخصية </a:t>
            </a:r>
          </a:p>
          <a:p>
            <a:pPr marL="0" indent="0" algn="r" rtl="1">
              <a:buFont typeface="Wingdings" pitchFamily="2" charset="2"/>
              <a:buChar char="v"/>
            </a:pPr>
            <a:r>
              <a:rPr lang="ar-SA" dirty="0"/>
              <a:t>الاستثمار عندهم يتضمن دوافع ليست مالية </a:t>
            </a:r>
          </a:p>
          <a:p>
            <a:pPr marL="0" indent="0" algn="r" rtl="1">
              <a:buFont typeface="Wingdings" pitchFamily="2" charset="2"/>
              <a:buChar char="v"/>
            </a:pPr>
            <a:r>
              <a:rPr lang="ar-SA" dirty="0"/>
              <a:t>لا يلتزمون بقيود و يجدون المتعة في التغيير </a:t>
            </a:r>
            <a:endParaRPr lang="x-none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03920" cy="4572000"/>
          </a:xfrm>
        </p:spPr>
        <p:txBody>
          <a:bodyPr/>
          <a:lstStyle/>
          <a:p>
            <a:pPr marL="0" lvl="2" indent="0" algn="r" rtl="1">
              <a:spcBef>
                <a:spcPts val="1000"/>
              </a:spcBef>
              <a:buNone/>
            </a:pPr>
            <a:r>
              <a:rPr lang="ar-SA" dirty="0">
                <a:solidFill>
                  <a:srgbClr val="7030A0"/>
                </a:solidFill>
              </a:rPr>
              <a:t>4- </a:t>
            </a:r>
            <a:r>
              <a:rPr lang="x-none" sz="2800" b="1">
                <a:solidFill>
                  <a:srgbClr val="7030A0"/>
                </a:solidFill>
              </a:rPr>
              <a:t>صاحب رأس المال ذو المخاطر</a:t>
            </a:r>
            <a:r>
              <a:rPr lang="en-US" sz="2800" b="1" dirty="0">
                <a:solidFill>
                  <a:srgbClr val="7030A0"/>
                </a:solidFill>
              </a:rPr>
              <a:t>:Venture Capitalist</a:t>
            </a:r>
            <a:endParaRPr lang="x-none" sz="2800" b="1">
              <a:solidFill>
                <a:srgbClr val="7030A0"/>
              </a:solidFill>
            </a:endParaRPr>
          </a:p>
          <a:p>
            <a:pPr marL="457200" lvl="2" indent="-457200" algn="r" rtl="1">
              <a:spcBef>
                <a:spcPts val="1000"/>
              </a:spcBef>
            </a:pPr>
            <a:r>
              <a:rPr lang="x-none"/>
              <a:t>رأس المال ذو المخاطر هو عبارة عن مال خاص بأفراد أو شركات ذات رؤوس أموال بها مخاطر يتم توظيفها في أعمال أو مشاريع صغيره عالية المخاطر . </a:t>
            </a:r>
            <a:endParaRPr lang="ar-SA" dirty="0"/>
          </a:p>
          <a:p>
            <a:pPr algn="r" rtl="1"/>
            <a:r>
              <a:rPr lang="ar-SA" dirty="0"/>
              <a:t>صفات رأس المال المخاطر :</a:t>
            </a:r>
          </a:p>
          <a:p>
            <a:pPr algn="r" rtl="1">
              <a:buNone/>
            </a:pPr>
            <a:r>
              <a:rPr lang="ar-SA" dirty="0"/>
              <a:t>يوزع الثلثين من أمواله في مراحلة الأولى و استثمراته كبيرة .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r>
              <a:rPr lang="ar-SA" b="1" dirty="0">
                <a:solidFill>
                  <a:srgbClr val="7030A0"/>
                </a:solidFill>
              </a:rPr>
              <a:t>5- ا</a:t>
            </a:r>
            <a:r>
              <a:rPr lang="x-none" b="1">
                <a:solidFill>
                  <a:srgbClr val="7030A0"/>
                </a:solidFill>
              </a:rPr>
              <a:t>الاسهام المالي</a:t>
            </a:r>
            <a:r>
              <a:rPr lang="ar-SA" b="1" dirty="0">
                <a:solidFill>
                  <a:srgbClr val="7030A0"/>
                </a:solidFill>
              </a:rPr>
              <a:t> الاولي </a:t>
            </a:r>
            <a:r>
              <a:rPr lang="x-none" b="1">
                <a:solidFill>
                  <a:srgbClr val="7030A0"/>
                </a:solidFill>
              </a:rPr>
              <a:t> في المشاريع </a:t>
            </a:r>
            <a:r>
              <a:rPr lang="ar-SA" b="1" dirty="0">
                <a:solidFill>
                  <a:srgbClr val="7030A0"/>
                </a:solidFill>
              </a:rPr>
              <a:t>:</a:t>
            </a:r>
          </a:p>
          <a:p>
            <a:pPr algn="r" rtl="1"/>
            <a:r>
              <a:rPr lang="x-none"/>
              <a:t>هو </a:t>
            </a:r>
            <a:r>
              <a:rPr lang="ar-SA" dirty="0"/>
              <a:t>المال الذي يدخل </a:t>
            </a:r>
            <a:r>
              <a:rPr lang="x-none"/>
              <a:t>الشركة قبل أن تعمل فعلاً</a:t>
            </a:r>
            <a:r>
              <a:rPr lang="ar-SA" dirty="0"/>
              <a:t>.</a:t>
            </a:r>
            <a:endParaRPr lang="x-none"/>
          </a:p>
          <a:p>
            <a:pPr algn="r" rtl="1"/>
            <a:r>
              <a:rPr lang="ar-SA" dirty="0"/>
              <a:t>الهدف منه </a:t>
            </a:r>
            <a:r>
              <a:rPr lang="x-none"/>
              <a:t>نقل الشركة من وضع التصور الى وضع الشركة الوليدة. </a:t>
            </a:r>
          </a:p>
          <a:p>
            <a:pPr algn="r" rtl="1">
              <a:buNone/>
            </a:pPr>
            <a:endParaRPr lang="en-US" b="1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ar-SA" b="1" dirty="0">
                <a:solidFill>
                  <a:srgbClr val="7030A0"/>
                </a:solidFill>
              </a:rPr>
              <a:t>6- حاضنات الأعمال الجامعية </a:t>
            </a:r>
            <a:r>
              <a:rPr lang="ar-SA" dirty="0">
                <a:solidFill>
                  <a:srgbClr val="7030A0"/>
                </a:solidFill>
              </a:rPr>
              <a:t>:</a:t>
            </a:r>
          </a:p>
          <a:p>
            <a:pPr algn="r" rtl="1"/>
            <a:r>
              <a:rPr lang="ar-SA" dirty="0"/>
              <a:t>تساعد على توفير التمويل الأولي </a:t>
            </a:r>
          </a:p>
          <a:p>
            <a:pPr algn="r" rtl="1"/>
            <a:r>
              <a:rPr lang="ar-SA" dirty="0"/>
              <a:t>توفير مساحات مكاتب والخدمات الاستشارية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r>
              <a:rPr lang="ar-SA" b="1" dirty="0">
                <a:solidFill>
                  <a:srgbClr val="7030A0"/>
                </a:solidFill>
              </a:rPr>
              <a:t>7- البنوك و المؤسسات المقرضة  :</a:t>
            </a:r>
          </a:p>
          <a:p>
            <a:pPr algn="r" rtl="1">
              <a:buNone/>
            </a:pPr>
            <a:r>
              <a:rPr lang="ar-SA" dirty="0"/>
              <a:t>تقوم البنوك بالاقراض المالي الأولي للمنشآت فقط اذا كان القرض مضمونا تماما بأصول سائلة 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244</TotalTime>
  <Words>687</Words>
  <Application>Microsoft Office PowerPoint</Application>
  <PresentationFormat>On-screen Show (4:3)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Constantia</vt:lpstr>
      <vt:lpstr>Times New Roman</vt:lpstr>
      <vt:lpstr>Wingdings</vt:lpstr>
      <vt:lpstr>Wingdings 2</vt:lpstr>
      <vt:lpstr>Civic</vt:lpstr>
      <vt:lpstr>الفصل العاشر   </vt:lpstr>
      <vt:lpstr>الموضوعات </vt:lpstr>
      <vt:lpstr>التمويل الأولي</vt:lpstr>
      <vt:lpstr>مصادر تمويل رواد الأعمال </vt:lpstr>
      <vt:lpstr>التمويل بالملكية والتمويل بالاقتراض</vt:lpstr>
      <vt:lpstr>مصادر تمويل رواد الأعمال </vt:lpstr>
      <vt:lpstr>PowerPoint Presentation</vt:lpstr>
      <vt:lpstr>PowerPoint Presentation</vt:lpstr>
      <vt:lpstr>PowerPoint Presentation</vt:lpstr>
      <vt:lpstr>الأنواع المختلفة لمصادر الإقراض </vt:lpstr>
      <vt:lpstr>أ.الأئتمان المصرفي ( القروض البنكية) </vt:lpstr>
      <vt:lpstr>ب.القروض من الهيئات </vt:lpstr>
      <vt:lpstr>ج.الأئتمان التجاري </vt:lpstr>
      <vt:lpstr>PowerPoint Presentation</vt:lpstr>
      <vt:lpstr>عوامل اختيار مصدر التمويل المناسب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الفصل الأول</dc:title>
  <dc:creator>norah</dc:creator>
  <cp:lastModifiedBy>Salma</cp:lastModifiedBy>
  <cp:revision>45</cp:revision>
  <dcterms:created xsi:type="dcterms:W3CDTF">2014-06-27T23:04:29Z</dcterms:created>
  <dcterms:modified xsi:type="dcterms:W3CDTF">2019-01-13T19:08:19Z</dcterms:modified>
</cp:coreProperties>
</file>