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notesMasterIdLst>
    <p:notesMasterId r:id="rId13"/>
  </p:notesMasterIdLst>
  <p:sldIdLst>
    <p:sldId id="256" r:id="rId2"/>
    <p:sldId id="270" r:id="rId3"/>
    <p:sldId id="262" r:id="rId4"/>
    <p:sldId id="268" r:id="rId5"/>
    <p:sldId id="274" r:id="rId6"/>
    <p:sldId id="276" r:id="rId7"/>
    <p:sldId id="277" r:id="rId8"/>
    <p:sldId id="275" r:id="rId9"/>
    <p:sldId id="278" r:id="rId10"/>
    <p:sldId id="279" r:id="rId11"/>
    <p:sldId id="27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1BAEC-CF21-443B-BD48-A3A5167BD41F}" type="datetimeFigureOut">
              <a:rPr lang="en-US" smtClean="0"/>
              <a:pPr/>
              <a:t>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7CF520-11A1-4437-B625-579C7753DD4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12F7D-B37D-49DF-8327-F1CD17330885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أ.نورة  الجاسر 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6BEAC45-0654-4006-9DC5-BA57C59CE0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 spd="med">
    <p:sndAc>
      <p:stSnd>
        <p:snd r:embed="rId1" name="click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B829-98A9-45FE-B4DE-5230A4CB6C3B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أ.نورة  الجاسر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AC45-0654-4006-9DC5-BA57C59CE0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sndAc>
      <p:stSnd>
        <p:snd r:embed="rId1" name="click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6BEAC45-0654-4006-9DC5-BA57C59CE0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EAE15-226D-411A-BCFE-965C90E93D2C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أ.نورة  الجاسر 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 spd="med">
    <p:sndAc>
      <p:stSnd>
        <p:snd r:embed="rId1" name="click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FA566-0130-47C5-BE50-E6B28D4E5A90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أ.نورة  الجاسر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6BEAC45-0654-4006-9DC5-BA57C59CE0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 spd="med">
    <p:sndAc>
      <p:stSnd>
        <p:snd r:embed="rId1" name="click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أ.نورة  الجاسر 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40CE-B459-49AF-9DC3-2B32C103F0B0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6BEAC45-0654-4006-9DC5-BA57C59CE0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 spd="med">
    <p:sndAc>
      <p:stSnd>
        <p:snd r:embed="rId1" name="click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DE1D402B-07AB-479B-8F4F-535E2FCF0C3B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أ.نورة  الجاسر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AC45-0654-4006-9DC5-BA57C59CE0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 spd="med">
    <p:sndAc>
      <p:stSnd>
        <p:snd r:embed="rId1" name="click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00E2-213C-4D42-93BE-78C404F50BAB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ar-SA"/>
              <a:t>أ.نورة  الجاسر 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6BEAC45-0654-4006-9DC5-BA57C59CE0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 spd="med">
    <p:sndAc>
      <p:stSnd>
        <p:snd r:embed="rId1" name="click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9B23-A809-4FB3-8DC3-31539BE2A1A8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أ.نورة  الجاسر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6BEAC45-0654-4006-9DC5-BA57C59CE0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sndAc>
      <p:stSnd>
        <p:snd r:embed="rId1" name="click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1061-F25A-490C-9EDB-A67D1EF71CD7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أ.نورة  الجاسر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BEAC45-0654-4006-9DC5-BA57C59CE0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sndAc>
      <p:stSnd>
        <p:snd r:embed="rId1" name="click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6BEAC45-0654-4006-9DC5-BA57C59CE0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7BE28-E9E2-45E1-A7C3-341168D49542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ar-SA"/>
              <a:t>أ.نورة  الجاسر </a:t>
            </a:r>
            <a:endParaRPr lang="en-US"/>
          </a:p>
        </p:txBody>
      </p:sp>
    </p:spTree>
  </p:cSld>
  <p:clrMapOvr>
    <a:masterClrMapping/>
  </p:clrMapOvr>
  <p:transition spd="med">
    <p:sndAc>
      <p:stSnd>
        <p:snd r:embed="rId1" name="click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6BEAC45-0654-4006-9DC5-BA57C59CE0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3F976142-6A40-43BF-AF2D-87D579D32F12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ar-SA"/>
              <a:t>أ.نورة  الجاسر </a:t>
            </a:r>
            <a:endParaRPr lang="en-US"/>
          </a:p>
        </p:txBody>
      </p:sp>
    </p:spTree>
  </p:cSld>
  <p:clrMapOvr>
    <a:masterClrMapping/>
  </p:clrMapOvr>
  <p:transition spd="med">
    <p:sndAc>
      <p:stSnd>
        <p:snd r:embed="rId1" name="click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FA2C9395-7593-40EB-9424-FB2BC1DC1038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ar-SA"/>
              <a:t>أ.نورة  الجاسر </a:t>
            </a: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6BEAC45-0654-4006-9DC5-BA57C59CE0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ransition spd="med">
    <p:sndAc>
      <p:stSnd>
        <p:snd r:embed="rId13" name="click.wav"/>
      </p:stSnd>
    </p:sndAc>
  </p:transition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28600" y="2743200"/>
            <a:ext cx="9601200" cy="1295400"/>
          </a:xfrm>
        </p:spPr>
        <p:txBody>
          <a:bodyPr>
            <a:normAutofit/>
          </a:bodyPr>
          <a:lstStyle/>
          <a:p>
            <a:r>
              <a:rPr lang="ar-SA" sz="6000" dirty="0">
                <a:solidFill>
                  <a:srgbClr val="002060"/>
                </a:solidFill>
              </a:rPr>
              <a:t>الخطة التشغيلية </a:t>
            </a:r>
            <a:endParaRPr lang="en-US" sz="6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ar-SA" sz="4400" b="1" dirty="0"/>
              <a:t>الفصل الحادي عشر   </a:t>
            </a:r>
            <a:br>
              <a:rPr lang="ar-SA" sz="4400" b="1" dirty="0"/>
            </a:br>
            <a:endParaRPr lang="en-US" b="1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04800" y="5791200"/>
            <a:ext cx="4419600" cy="833008"/>
          </a:xfrm>
        </p:spPr>
        <p:txBody>
          <a:bodyPr/>
          <a:lstStyle/>
          <a:p>
            <a:r>
              <a:rPr lang="ar-SA" sz="3200" b="1" dirty="0">
                <a:solidFill>
                  <a:schemeClr val="tx1"/>
                </a:solidFill>
              </a:rPr>
              <a:t>أ.نورة  الجاسر </a:t>
            </a:r>
            <a:endParaRPr lang="en-US" sz="3200" b="1" dirty="0">
              <a:solidFill>
                <a:schemeClr val="tx1"/>
              </a:solidFill>
            </a:endParaRPr>
          </a:p>
        </p:txBody>
      </p:sp>
      <p:pic>
        <p:nvPicPr>
          <p:cNvPr id="5" name="Picture 4" descr="stick_figures_running_gears_500_clr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43200" y="3657600"/>
            <a:ext cx="5181600" cy="3200400"/>
          </a:xfrm>
          <a:prstGeom prst="rect">
            <a:avLst/>
          </a:prstGeom>
        </p:spPr>
      </p:pic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مراقبة تنفيذ الخطة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r" rtl="1"/>
            <a:r>
              <a:rPr lang="ar-SA" b="1" dirty="0">
                <a:solidFill>
                  <a:schemeClr val="tx2"/>
                </a:solidFill>
              </a:rPr>
              <a:t>يمكن للمنشأة المراجعة شهريا لكل قسم , حيث يراجع ما يلي :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dirty="0"/>
              <a:t>مناقشة ما تم تحقيقة , وما المشاكل التي تحتاج لحل 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dirty="0"/>
              <a:t>مراجعة فروض الخطة 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dirty="0"/>
              <a:t>مراقبة المبيعات و الأرباح 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dirty="0"/>
              <a:t>مراجعة توقعات التدفقات النقدية .</a:t>
            </a:r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429000"/>
            <a:ext cx="2702719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1720850" indent="-465138" algn="r" rtl="1">
              <a:buNone/>
            </a:pPr>
            <a:endParaRPr lang="ar-SA" dirty="0"/>
          </a:p>
          <a:p>
            <a:pPr marL="1720850" indent="-465138" algn="r" rtl="1">
              <a:buNone/>
              <a:tabLst>
                <a:tab pos="1255713" algn="l"/>
              </a:tabLst>
            </a:pPr>
            <a:endParaRPr lang="ar-SA" dirty="0"/>
          </a:p>
          <a:p>
            <a:pPr marL="1720850" indent="-465138" algn="r" rtl="1">
              <a:buNone/>
              <a:tabLst>
                <a:tab pos="1255713" algn="l"/>
              </a:tabLst>
            </a:pPr>
            <a:endParaRPr lang="ar-SA" dirty="0"/>
          </a:p>
          <a:p>
            <a:pPr marL="1720850" indent="-465138" algn="r" rtl="1">
              <a:buNone/>
              <a:tabLst>
                <a:tab pos="1255713" algn="l"/>
              </a:tabLst>
            </a:pPr>
            <a:endParaRPr lang="ar-SA" dirty="0"/>
          </a:p>
          <a:p>
            <a:pPr marL="1720850" indent="-465138" algn="r" rtl="1">
              <a:buNone/>
              <a:tabLst>
                <a:tab pos="1255713" algn="l"/>
              </a:tabLst>
            </a:pPr>
            <a:endParaRPr lang="ar-SA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85800" y="1905000"/>
          <a:ext cx="80010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4000">
                <a:tc>
                  <a:txBody>
                    <a:bodyPr/>
                    <a:lstStyle/>
                    <a:p>
                      <a:pPr marL="1720850" indent="-179388" algn="r" rtl="1">
                        <a:buFont typeface="Arial" pitchFamily="34" charset="0"/>
                        <a:buNone/>
                        <a:tabLst>
                          <a:tab pos="1255713" algn="l"/>
                        </a:tabLst>
                      </a:pPr>
                      <a:r>
                        <a:rPr lang="ar-SA" sz="2800" spc="0" dirty="0">
                          <a:solidFill>
                            <a:schemeClr val="tx1"/>
                          </a:solidFill>
                          <a:effectLst/>
                        </a:rPr>
                        <a:t>الكتاب المرجع : </a:t>
                      </a:r>
                    </a:p>
                    <a:p>
                      <a:pPr marL="1720850" indent="-179388" algn="r" rtl="1">
                        <a:buNone/>
                        <a:tabLst>
                          <a:tab pos="1255713" algn="l"/>
                        </a:tabLst>
                      </a:pPr>
                      <a:r>
                        <a:rPr lang="ar-SA" sz="2800" spc="0" dirty="0">
                          <a:solidFill>
                            <a:schemeClr val="tx1"/>
                          </a:solidFill>
                          <a:effectLst/>
                        </a:rPr>
                        <a:t>كتاب ريادة الأعمال -أ.د. أحمد الشميمري د. وفاء المبيريك , الطبعة الثالثة ,مكتبة العبيكان ,2014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" name="Picture 9" descr="Referenc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91400" y="2057400"/>
            <a:ext cx="1219200" cy="1371600"/>
          </a:xfrm>
          <a:prstGeom prst="rect">
            <a:avLst/>
          </a:prstGeom>
        </p:spPr>
      </p:pic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الموضوعات </a:t>
            </a:r>
            <a:endParaRPr lang="en-US" dirty="0"/>
          </a:p>
        </p:txBody>
      </p:sp>
      <p:pic>
        <p:nvPicPr>
          <p:cNvPr id="7" name="Content Placeholder 6" descr="photo.jp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304800" y="1524000"/>
            <a:ext cx="4038600" cy="4495799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r" rtl="1"/>
            <a:r>
              <a:rPr lang="ar-SA" b="1" dirty="0"/>
              <a:t>أهداف الخطة التشغيلية</a:t>
            </a:r>
          </a:p>
          <a:p>
            <a:pPr algn="r" rtl="1"/>
            <a:r>
              <a:rPr lang="ar-SA" b="1" dirty="0"/>
              <a:t>عناصر الخطة التشغيلية</a:t>
            </a:r>
          </a:p>
          <a:p>
            <a:pPr algn="r" rtl="1"/>
            <a:r>
              <a:rPr lang="ar-SA" b="1" dirty="0"/>
              <a:t>خطوات وضع الخطة التشغيلية</a:t>
            </a:r>
          </a:p>
          <a:p>
            <a:pPr algn="r" rtl="1"/>
            <a:r>
              <a:rPr lang="ar-SA" b="1" dirty="0"/>
              <a:t>تفاصيل تنفيذ الخطة</a:t>
            </a:r>
          </a:p>
          <a:p>
            <a:pPr algn="r" rtl="1"/>
            <a:r>
              <a:rPr lang="ar-SA" b="1" dirty="0"/>
              <a:t>مراقبة تنفيذ الخطة</a:t>
            </a:r>
            <a:endParaRPr lang="en-US" dirty="0"/>
          </a:p>
        </p:txBody>
      </p:sp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أهداف الخطة التشغيلية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r" rtl="1"/>
            <a:r>
              <a:rPr lang="ar-SA" dirty="0"/>
              <a:t>يجب أن يوفر فيها الشروط الثلاثة التالية :</a:t>
            </a:r>
          </a:p>
          <a:p>
            <a:pPr algn="r" rtl="1"/>
            <a:r>
              <a:rPr lang="ar-SA" dirty="0"/>
              <a:t>• أن تكون بسيطة </a:t>
            </a:r>
            <a:r>
              <a:rPr lang="en-US" dirty="0"/>
              <a:t>simple</a:t>
            </a:r>
          </a:p>
          <a:p>
            <a:pPr algn="r" rtl="1"/>
            <a:r>
              <a:rPr lang="ar-SA" dirty="0"/>
              <a:t>• أن تكون دقيقة </a:t>
            </a:r>
            <a:r>
              <a:rPr lang="en-US" dirty="0"/>
              <a:t>accurate</a:t>
            </a:r>
          </a:p>
          <a:p>
            <a:pPr algn="r" rtl="1"/>
            <a:r>
              <a:rPr lang="ar-SA" dirty="0"/>
              <a:t>• أن تكون مفيدة </a:t>
            </a:r>
            <a:r>
              <a:rPr lang="en-US" dirty="0"/>
              <a:t>useful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124200"/>
            <a:ext cx="4819650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r" rtl="1">
              <a:buNone/>
            </a:pPr>
            <a:r>
              <a:rPr lang="ar-SA" b="1" dirty="0">
                <a:solidFill>
                  <a:srgbClr val="FF0000"/>
                </a:solidFill>
              </a:rPr>
              <a:t>الاجابة على الاسئلة التالية </a:t>
            </a:r>
            <a:r>
              <a:rPr lang="ar-SA" b="1" i="1" u="sng" dirty="0">
                <a:solidFill>
                  <a:srgbClr val="FF0000"/>
                </a:solidFill>
              </a:rPr>
              <a:t>هي خطة العمل التشغيلية </a:t>
            </a:r>
            <a:r>
              <a:rPr lang="ar-SA" b="1" dirty="0">
                <a:solidFill>
                  <a:srgbClr val="FF0000"/>
                </a:solidFill>
              </a:rPr>
              <a:t>:</a:t>
            </a:r>
          </a:p>
          <a:p>
            <a:pPr algn="r" rtl="1">
              <a:buNone/>
            </a:pPr>
            <a:endParaRPr lang="ar-SA" dirty="0"/>
          </a:p>
          <a:p>
            <a:pPr algn="r" rtl="1">
              <a:buNone/>
            </a:pPr>
            <a:r>
              <a:rPr lang="ar-SA" dirty="0"/>
              <a:t>ما هو وضع العمل في الوقت الحاضر ؟؟</a:t>
            </a:r>
          </a:p>
          <a:p>
            <a:pPr algn="r" rtl="1">
              <a:buNone/>
            </a:pPr>
            <a:r>
              <a:rPr lang="ar-SA" dirty="0"/>
              <a:t>ما هي الاهداف التي يسعى العمل للحصول عليها ؟؟</a:t>
            </a:r>
          </a:p>
          <a:p>
            <a:pPr algn="r" rtl="1">
              <a:buNone/>
            </a:pPr>
            <a:r>
              <a:rPr lang="ar-SA" dirty="0"/>
              <a:t>ما هي الطريقة الأكثر فعالية لتحقيق تلك الأهداف ؟؟</a:t>
            </a:r>
            <a:endParaRPr lang="en-US" dirty="0"/>
          </a:p>
        </p:txBody>
      </p:sp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عناصر الخطة التشغيلية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 algn="r" rtl="1">
              <a:buFont typeface="+mj-lt"/>
              <a:buAutoNum type="arabicPeriod"/>
            </a:pPr>
            <a:r>
              <a:rPr lang="ar-SA" dirty="0"/>
              <a:t>تاريخ العمل 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dirty="0"/>
              <a:t>الأهداف 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dirty="0"/>
              <a:t>الافتراضات 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dirty="0"/>
              <a:t>المقياس الكمي 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dirty="0"/>
              <a:t>تخصيص الموارد 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dirty="0"/>
              <a:t>التحقق 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dirty="0"/>
              <a:t>مرونة الخطة 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905000"/>
            <a:ext cx="3867150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خطوات وضع الخطة التشغيلية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r" rtl="1"/>
            <a:r>
              <a:rPr lang="ar-SA" dirty="0"/>
              <a:t>تعريف النشاط التجاري (غرض العمل )</a:t>
            </a:r>
          </a:p>
          <a:p>
            <a:pPr algn="r" rtl="1"/>
            <a:r>
              <a:rPr lang="ar-SA" dirty="0"/>
              <a:t>وضع الأهداف الفرعية </a:t>
            </a:r>
          </a:p>
          <a:p>
            <a:pPr algn="r" rtl="1"/>
            <a:r>
              <a:rPr lang="ar-SA" dirty="0"/>
              <a:t>وضع الأهداف الرئيسية 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667000"/>
            <a:ext cx="2390775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تفاصيل الخطة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r" rtl="1"/>
            <a:r>
              <a:rPr lang="ar-SA" dirty="0"/>
              <a:t>تنقسم الخطة لعدة أقسام تمثل قطاع العمل مثل :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dirty="0"/>
              <a:t>المبيعات و التسويق 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dirty="0"/>
              <a:t>الإنتاج و المشتريات 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dirty="0"/>
              <a:t>الخدمات 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dirty="0"/>
              <a:t>الإدارة والموظفين </a:t>
            </a:r>
          </a:p>
          <a:p>
            <a:pPr marL="514350" indent="-514350" algn="r" rtl="1">
              <a:buNone/>
            </a:pP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600200"/>
            <a:ext cx="281940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إعداد خطة التمويل الخارجي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r" rtl="1"/>
            <a:r>
              <a:rPr lang="ar-SA" dirty="0"/>
              <a:t>من أهم ما يرغب الممولون الخارجيون التأكد منه هو  :</a:t>
            </a:r>
          </a:p>
          <a:p>
            <a:pPr algn="r" rtl="1">
              <a:buFont typeface="Wingdings" pitchFamily="2" charset="2"/>
              <a:buChar char="ü"/>
            </a:pPr>
            <a:r>
              <a:rPr lang="ar-SA" dirty="0"/>
              <a:t>هل العمل مخطط له تخطيط جيد ؟</a:t>
            </a:r>
          </a:p>
          <a:p>
            <a:pPr algn="r" rtl="1">
              <a:buFont typeface="Wingdings" pitchFamily="2" charset="2"/>
              <a:buChar char="ü"/>
            </a:pPr>
            <a:r>
              <a:rPr lang="ar-SA" dirty="0"/>
              <a:t>هل سيكون على السلعة طلب طويل الأجل؟</a:t>
            </a:r>
          </a:p>
          <a:p>
            <a:pPr algn="r" rtl="1">
              <a:buFont typeface="Wingdings" pitchFamily="2" charset="2"/>
              <a:buChar char="ü"/>
            </a:pPr>
            <a:r>
              <a:rPr lang="ar-SA" dirty="0"/>
              <a:t>هل المنشأة على إحاطة تامه بالعمل و كيفية إدارته ؟</a:t>
            </a:r>
          </a:p>
          <a:p>
            <a:pPr algn="r" rtl="1">
              <a:buFont typeface="Wingdings" pitchFamily="2" charset="2"/>
              <a:buChar char="ü"/>
            </a:pPr>
            <a:r>
              <a:rPr lang="ar-SA" dirty="0"/>
              <a:t>هل الخطة واقعية ؟</a:t>
            </a:r>
          </a:p>
          <a:p>
            <a:pPr algn="r" rtl="1">
              <a:buNone/>
            </a:pP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1600200"/>
            <a:ext cx="3362325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مختصر لمحتويات الخطة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 algn="r" rtl="1">
              <a:buFont typeface="+mj-lt"/>
              <a:buAutoNum type="arabicPeriod"/>
            </a:pPr>
            <a:r>
              <a:rPr lang="ar-SA" dirty="0"/>
              <a:t>المقدمة 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dirty="0"/>
              <a:t>تعريف النشاط 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dirty="0"/>
              <a:t>الأهداف الرئيسية (التسوق _التمويل – الإنتاج )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dirty="0"/>
              <a:t>دراسة السوق 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dirty="0"/>
              <a:t>خطة التسويق 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dirty="0"/>
              <a:t>المنشأة و الموظفون 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dirty="0"/>
              <a:t>الإدارة العليا 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dirty="0"/>
              <a:t>عرض الخلفية المالية للمنشأة </a:t>
            </a:r>
          </a:p>
          <a:p>
            <a:pPr marL="514350" indent="-514350" algn="r" rtl="1">
              <a:buNone/>
            </a:pPr>
            <a:endParaRPr lang="ar-SA" dirty="0"/>
          </a:p>
          <a:p>
            <a:pPr marL="514350" indent="-514350" algn="r" rtl="1">
              <a:buFont typeface="+mj-lt"/>
              <a:buAutoNum type="arabicPeriod"/>
            </a:pP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3429000"/>
            <a:ext cx="1828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sndAc>
      <p:stSnd>
        <p:snd r:embed="rId2" name="click.wav"/>
      </p:stSnd>
    </p:sndAc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215</TotalTime>
  <Words>274</Words>
  <Application>Microsoft Office PowerPoint</Application>
  <PresentationFormat>On-screen Show (4:3)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Constantia</vt:lpstr>
      <vt:lpstr>Times New Roman</vt:lpstr>
      <vt:lpstr>Wingdings</vt:lpstr>
      <vt:lpstr>Wingdings 2</vt:lpstr>
      <vt:lpstr>Civic</vt:lpstr>
      <vt:lpstr>الفصل الحادي عشر    </vt:lpstr>
      <vt:lpstr>الموضوعات </vt:lpstr>
      <vt:lpstr>أهداف الخطة التشغيلية </vt:lpstr>
      <vt:lpstr>PowerPoint Presentation</vt:lpstr>
      <vt:lpstr>عناصر الخطة التشغيلية</vt:lpstr>
      <vt:lpstr>خطوات وضع الخطة التشغيلية </vt:lpstr>
      <vt:lpstr>تفاصيل الخطة </vt:lpstr>
      <vt:lpstr>إعداد خطة التمويل الخارجي </vt:lpstr>
      <vt:lpstr>مختصر لمحتويات الخطة </vt:lpstr>
      <vt:lpstr>مراقبة تنفيذ الخطة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الفصل الأول</dc:title>
  <dc:creator>norah</dc:creator>
  <cp:lastModifiedBy>Salma</cp:lastModifiedBy>
  <cp:revision>32</cp:revision>
  <dcterms:created xsi:type="dcterms:W3CDTF">2014-06-27T23:04:29Z</dcterms:created>
  <dcterms:modified xsi:type="dcterms:W3CDTF">2019-01-13T19:09:15Z</dcterms:modified>
</cp:coreProperties>
</file>