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23"/>
  </p:notesMasterIdLst>
  <p:sldIdLst>
    <p:sldId id="256" r:id="rId2"/>
    <p:sldId id="261" r:id="rId3"/>
    <p:sldId id="274" r:id="rId4"/>
    <p:sldId id="275" r:id="rId5"/>
    <p:sldId id="269" r:id="rId6"/>
    <p:sldId id="262" r:id="rId7"/>
    <p:sldId id="277" r:id="rId8"/>
    <p:sldId id="278" r:id="rId9"/>
    <p:sldId id="281" r:id="rId10"/>
    <p:sldId id="279" r:id="rId11"/>
    <p:sldId id="280" r:id="rId12"/>
    <p:sldId id="268" r:id="rId13"/>
    <p:sldId id="270" r:id="rId14"/>
    <p:sldId id="271" r:id="rId15"/>
    <p:sldId id="272" r:id="rId16"/>
    <p:sldId id="273" r:id="rId17"/>
    <p:sldId id="282" r:id="rId18"/>
    <p:sldId id="285" r:id="rId19"/>
    <p:sldId id="284" r:id="rId20"/>
    <p:sldId id="276" r:id="rId21"/>
    <p:sldId id="28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8" d="100"/>
          <a:sy n="68" d="100"/>
        </p:scale>
        <p:origin x="14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AC4FC5-7ECC-4A0D-B093-DC52F7F02F87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DB945C-E003-4C75-A6B7-F3F5D7258D27}">
      <dgm:prSet phldrT="[Text]"/>
      <dgm:spPr/>
      <dgm:t>
        <a:bodyPr/>
        <a:lstStyle/>
        <a:p>
          <a:r>
            <a:rPr lang="ar-SA" b="1" dirty="0">
              <a:solidFill>
                <a:srgbClr val="002060"/>
              </a:solidFill>
            </a:rPr>
            <a:t>اهم مدارس سلوك رائد الأعمال و تفسيرة </a:t>
          </a:r>
          <a:endParaRPr lang="en-US" b="1" dirty="0">
            <a:solidFill>
              <a:srgbClr val="002060"/>
            </a:solidFill>
          </a:endParaRPr>
        </a:p>
      </dgm:t>
    </dgm:pt>
    <dgm:pt modelId="{5EFEF681-E980-4841-A9AC-501298F247E2}" type="parTrans" cxnId="{86EAB851-281A-4DCD-984B-96299A9A20B0}">
      <dgm:prSet/>
      <dgm:spPr/>
      <dgm:t>
        <a:bodyPr/>
        <a:lstStyle/>
        <a:p>
          <a:endParaRPr lang="en-US"/>
        </a:p>
      </dgm:t>
    </dgm:pt>
    <dgm:pt modelId="{B685FFF5-67D1-4553-AFA5-E740BA8D58A2}" type="sibTrans" cxnId="{86EAB851-281A-4DCD-984B-96299A9A20B0}">
      <dgm:prSet/>
      <dgm:spPr/>
      <dgm:t>
        <a:bodyPr/>
        <a:lstStyle/>
        <a:p>
          <a:endParaRPr lang="en-US"/>
        </a:p>
      </dgm:t>
    </dgm:pt>
    <dgm:pt modelId="{5EC85BBF-38D6-40E1-A7DC-D99F487810BB}">
      <dgm:prSet phldrT="[Text]"/>
      <dgm:spPr/>
      <dgm:t>
        <a:bodyPr/>
        <a:lstStyle/>
        <a:p>
          <a:r>
            <a:rPr lang="ar-SA" b="1" dirty="0"/>
            <a:t>مدرسة السمات </a:t>
          </a:r>
          <a:endParaRPr lang="en-US" b="1" dirty="0"/>
        </a:p>
      </dgm:t>
    </dgm:pt>
    <dgm:pt modelId="{66248AFB-F590-43E8-97BB-D28BCDAF9CED}" type="parTrans" cxnId="{FA5A3B29-8086-401A-B196-903888C5FE6C}">
      <dgm:prSet/>
      <dgm:spPr/>
      <dgm:t>
        <a:bodyPr/>
        <a:lstStyle/>
        <a:p>
          <a:endParaRPr lang="en-US"/>
        </a:p>
      </dgm:t>
    </dgm:pt>
    <dgm:pt modelId="{4AB73F89-A852-4341-84D1-5D6A8A3E3A76}" type="sibTrans" cxnId="{FA5A3B29-8086-401A-B196-903888C5FE6C}">
      <dgm:prSet/>
      <dgm:spPr/>
      <dgm:t>
        <a:bodyPr/>
        <a:lstStyle/>
        <a:p>
          <a:endParaRPr lang="en-US"/>
        </a:p>
      </dgm:t>
    </dgm:pt>
    <dgm:pt modelId="{E47F8F8B-F12B-44F8-BD1D-2B5BE7C770C1}">
      <dgm:prSet phldrT="[Text]"/>
      <dgm:spPr/>
      <dgm:t>
        <a:bodyPr/>
        <a:lstStyle/>
        <a:p>
          <a:r>
            <a:rPr lang="ar-SA" b="1" dirty="0"/>
            <a:t>المدرسة البيئية </a:t>
          </a:r>
          <a:endParaRPr lang="en-US" b="1" dirty="0"/>
        </a:p>
      </dgm:t>
    </dgm:pt>
    <dgm:pt modelId="{01F72E2C-9770-48CE-9B0B-2B2B20A384A2}" type="parTrans" cxnId="{49DBBA73-CB39-4D6D-9ECD-BA03F57C7021}">
      <dgm:prSet/>
      <dgm:spPr/>
      <dgm:t>
        <a:bodyPr/>
        <a:lstStyle/>
        <a:p>
          <a:endParaRPr lang="en-US"/>
        </a:p>
      </dgm:t>
    </dgm:pt>
    <dgm:pt modelId="{3BEAC0CF-602F-4D8C-961D-5D82D4F828A1}" type="sibTrans" cxnId="{49DBBA73-CB39-4D6D-9ECD-BA03F57C7021}">
      <dgm:prSet/>
      <dgm:spPr/>
      <dgm:t>
        <a:bodyPr/>
        <a:lstStyle/>
        <a:p>
          <a:endParaRPr lang="en-US"/>
        </a:p>
      </dgm:t>
    </dgm:pt>
    <dgm:pt modelId="{640F3B1C-6CA2-4891-A312-985DD4007559}">
      <dgm:prSet phldrT="[Text]"/>
      <dgm:spPr/>
      <dgm:t>
        <a:bodyPr/>
        <a:lstStyle/>
        <a:p>
          <a:r>
            <a:rPr lang="ar-SA" b="1" dirty="0"/>
            <a:t>المدرسة السلوكية </a:t>
          </a:r>
          <a:endParaRPr lang="en-US" b="1" dirty="0"/>
        </a:p>
      </dgm:t>
    </dgm:pt>
    <dgm:pt modelId="{EE303E8B-A130-49C1-B9DF-A91853BE150C}" type="parTrans" cxnId="{29C759AC-A8C5-4F73-8BB2-F0886B9134B4}">
      <dgm:prSet/>
      <dgm:spPr/>
      <dgm:t>
        <a:bodyPr/>
        <a:lstStyle/>
        <a:p>
          <a:endParaRPr lang="en-US"/>
        </a:p>
      </dgm:t>
    </dgm:pt>
    <dgm:pt modelId="{A87F2949-5678-4823-BE2C-467CCE2F1B85}" type="sibTrans" cxnId="{29C759AC-A8C5-4F73-8BB2-F0886B9134B4}">
      <dgm:prSet/>
      <dgm:spPr/>
      <dgm:t>
        <a:bodyPr/>
        <a:lstStyle/>
        <a:p>
          <a:endParaRPr lang="en-US"/>
        </a:p>
      </dgm:t>
    </dgm:pt>
    <dgm:pt modelId="{9CF9ED0C-F99E-444F-B57D-18032BB17EC5}">
      <dgm:prSet phldrT="[Text]"/>
      <dgm:spPr/>
      <dgm:t>
        <a:bodyPr/>
        <a:lstStyle/>
        <a:p>
          <a:r>
            <a:rPr lang="ar-SA" b="1" dirty="0"/>
            <a:t>المدرسة المعاصرة </a:t>
          </a:r>
          <a:endParaRPr lang="en-US" b="1" dirty="0"/>
        </a:p>
      </dgm:t>
    </dgm:pt>
    <dgm:pt modelId="{70B72033-BCF5-408B-8A49-C4F18C059C8D}" type="parTrans" cxnId="{C1CEF1A2-4825-49C0-882C-0805709C1FBB}">
      <dgm:prSet/>
      <dgm:spPr/>
      <dgm:t>
        <a:bodyPr/>
        <a:lstStyle/>
        <a:p>
          <a:endParaRPr lang="en-US"/>
        </a:p>
      </dgm:t>
    </dgm:pt>
    <dgm:pt modelId="{66CB5EFC-6ED6-4B0D-AB41-A6EA3A411567}" type="sibTrans" cxnId="{C1CEF1A2-4825-49C0-882C-0805709C1FBB}">
      <dgm:prSet/>
      <dgm:spPr/>
      <dgm:t>
        <a:bodyPr/>
        <a:lstStyle/>
        <a:p>
          <a:endParaRPr lang="en-US"/>
        </a:p>
      </dgm:t>
    </dgm:pt>
    <dgm:pt modelId="{F20F740D-F7BC-42F1-9756-8C7E24369AA6}" type="pres">
      <dgm:prSet presAssocID="{1AAC4FC5-7ECC-4A0D-B093-DC52F7F02F87}" presName="composite" presStyleCnt="0">
        <dgm:presLayoutVars>
          <dgm:chMax val="1"/>
          <dgm:dir/>
          <dgm:resizeHandles val="exact"/>
        </dgm:presLayoutVars>
      </dgm:prSet>
      <dgm:spPr/>
    </dgm:pt>
    <dgm:pt modelId="{D69CB188-00EA-4F62-8CB4-6216DF340094}" type="pres">
      <dgm:prSet presAssocID="{1AAC4FC5-7ECC-4A0D-B093-DC52F7F02F87}" presName="radial" presStyleCnt="0">
        <dgm:presLayoutVars>
          <dgm:animLvl val="ctr"/>
        </dgm:presLayoutVars>
      </dgm:prSet>
      <dgm:spPr/>
    </dgm:pt>
    <dgm:pt modelId="{41FF68C6-601F-417A-8DBD-5AC3F6341E15}" type="pres">
      <dgm:prSet presAssocID="{33DB945C-E003-4C75-A6B7-F3F5D7258D27}" presName="centerShape" presStyleLbl="vennNode1" presStyleIdx="0" presStyleCnt="5" custLinFactNeighborX="-1718" custLinFactNeighborY="-393"/>
      <dgm:spPr/>
    </dgm:pt>
    <dgm:pt modelId="{D45C3E55-B78B-43B0-8F3D-92CF546D3697}" type="pres">
      <dgm:prSet presAssocID="{5EC85BBF-38D6-40E1-A7DC-D99F487810BB}" presName="node" presStyleLbl="vennNode1" presStyleIdx="1" presStyleCnt="5">
        <dgm:presLayoutVars>
          <dgm:bulletEnabled val="1"/>
        </dgm:presLayoutVars>
      </dgm:prSet>
      <dgm:spPr/>
    </dgm:pt>
    <dgm:pt modelId="{836134F2-F9E5-4FF7-9F6D-3958B4BC73F2}" type="pres">
      <dgm:prSet presAssocID="{E47F8F8B-F12B-44F8-BD1D-2B5BE7C770C1}" presName="node" presStyleLbl="vennNode1" presStyleIdx="2" presStyleCnt="5">
        <dgm:presLayoutVars>
          <dgm:bulletEnabled val="1"/>
        </dgm:presLayoutVars>
      </dgm:prSet>
      <dgm:spPr/>
    </dgm:pt>
    <dgm:pt modelId="{7258D0AB-90E7-4C0D-89E8-0843AD74988F}" type="pres">
      <dgm:prSet presAssocID="{640F3B1C-6CA2-4891-A312-985DD4007559}" presName="node" presStyleLbl="vennNode1" presStyleIdx="3" presStyleCnt="5">
        <dgm:presLayoutVars>
          <dgm:bulletEnabled val="1"/>
        </dgm:presLayoutVars>
      </dgm:prSet>
      <dgm:spPr/>
    </dgm:pt>
    <dgm:pt modelId="{B2D879B5-0561-41C7-A311-E2A0222267E0}" type="pres">
      <dgm:prSet presAssocID="{9CF9ED0C-F99E-444F-B57D-18032BB17EC5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DF0DD902-5968-477A-84B4-0399ED38B401}" type="presOf" srcId="{9CF9ED0C-F99E-444F-B57D-18032BB17EC5}" destId="{B2D879B5-0561-41C7-A311-E2A0222267E0}" srcOrd="0" destOrd="0" presId="urn:microsoft.com/office/officeart/2005/8/layout/radial3"/>
    <dgm:cxn modelId="{FA5A3B29-8086-401A-B196-903888C5FE6C}" srcId="{33DB945C-E003-4C75-A6B7-F3F5D7258D27}" destId="{5EC85BBF-38D6-40E1-A7DC-D99F487810BB}" srcOrd="0" destOrd="0" parTransId="{66248AFB-F590-43E8-97BB-D28BCDAF9CED}" sibTransId="{4AB73F89-A852-4341-84D1-5D6A8A3E3A76}"/>
    <dgm:cxn modelId="{12FAA241-082C-42D8-B10B-80EE12E9FC1C}" type="presOf" srcId="{640F3B1C-6CA2-4891-A312-985DD4007559}" destId="{7258D0AB-90E7-4C0D-89E8-0843AD74988F}" srcOrd="0" destOrd="0" presId="urn:microsoft.com/office/officeart/2005/8/layout/radial3"/>
    <dgm:cxn modelId="{86EAB851-281A-4DCD-984B-96299A9A20B0}" srcId="{1AAC4FC5-7ECC-4A0D-B093-DC52F7F02F87}" destId="{33DB945C-E003-4C75-A6B7-F3F5D7258D27}" srcOrd="0" destOrd="0" parTransId="{5EFEF681-E980-4841-A9AC-501298F247E2}" sibTransId="{B685FFF5-67D1-4553-AFA5-E740BA8D58A2}"/>
    <dgm:cxn modelId="{49DBBA73-CB39-4D6D-9ECD-BA03F57C7021}" srcId="{33DB945C-E003-4C75-A6B7-F3F5D7258D27}" destId="{E47F8F8B-F12B-44F8-BD1D-2B5BE7C770C1}" srcOrd="1" destOrd="0" parTransId="{01F72E2C-9770-48CE-9B0B-2B2B20A384A2}" sibTransId="{3BEAC0CF-602F-4D8C-961D-5D82D4F828A1}"/>
    <dgm:cxn modelId="{D1C85C74-864A-43C4-89F0-F11626A78D44}" type="presOf" srcId="{33DB945C-E003-4C75-A6B7-F3F5D7258D27}" destId="{41FF68C6-601F-417A-8DBD-5AC3F6341E15}" srcOrd="0" destOrd="0" presId="urn:microsoft.com/office/officeart/2005/8/layout/radial3"/>
    <dgm:cxn modelId="{E77E9855-8472-484B-916B-B04037274D20}" type="presOf" srcId="{1AAC4FC5-7ECC-4A0D-B093-DC52F7F02F87}" destId="{F20F740D-F7BC-42F1-9756-8C7E24369AA6}" srcOrd="0" destOrd="0" presId="urn:microsoft.com/office/officeart/2005/8/layout/radial3"/>
    <dgm:cxn modelId="{C1CEF1A2-4825-49C0-882C-0805709C1FBB}" srcId="{33DB945C-E003-4C75-A6B7-F3F5D7258D27}" destId="{9CF9ED0C-F99E-444F-B57D-18032BB17EC5}" srcOrd="3" destOrd="0" parTransId="{70B72033-BCF5-408B-8A49-C4F18C059C8D}" sibTransId="{66CB5EFC-6ED6-4B0D-AB41-A6EA3A411567}"/>
    <dgm:cxn modelId="{8C65D7AA-6E5B-492E-B1CD-1CAC94E282EE}" type="presOf" srcId="{E47F8F8B-F12B-44F8-BD1D-2B5BE7C770C1}" destId="{836134F2-F9E5-4FF7-9F6D-3958B4BC73F2}" srcOrd="0" destOrd="0" presId="urn:microsoft.com/office/officeart/2005/8/layout/radial3"/>
    <dgm:cxn modelId="{29C759AC-A8C5-4F73-8BB2-F0886B9134B4}" srcId="{33DB945C-E003-4C75-A6B7-F3F5D7258D27}" destId="{640F3B1C-6CA2-4891-A312-985DD4007559}" srcOrd="2" destOrd="0" parTransId="{EE303E8B-A130-49C1-B9DF-A91853BE150C}" sibTransId="{A87F2949-5678-4823-BE2C-467CCE2F1B85}"/>
    <dgm:cxn modelId="{EB16C0B9-813D-41FA-88F3-D601BEB0B1F9}" type="presOf" srcId="{5EC85BBF-38D6-40E1-A7DC-D99F487810BB}" destId="{D45C3E55-B78B-43B0-8F3D-92CF546D3697}" srcOrd="0" destOrd="0" presId="urn:microsoft.com/office/officeart/2005/8/layout/radial3"/>
    <dgm:cxn modelId="{8166029A-0914-47F7-A1ED-EFCFFC9FD30C}" type="presParOf" srcId="{F20F740D-F7BC-42F1-9756-8C7E24369AA6}" destId="{D69CB188-00EA-4F62-8CB4-6216DF340094}" srcOrd="0" destOrd="0" presId="urn:microsoft.com/office/officeart/2005/8/layout/radial3"/>
    <dgm:cxn modelId="{52230375-301B-4E52-9E8B-D44A66EDA28A}" type="presParOf" srcId="{D69CB188-00EA-4F62-8CB4-6216DF340094}" destId="{41FF68C6-601F-417A-8DBD-5AC3F6341E15}" srcOrd="0" destOrd="0" presId="urn:microsoft.com/office/officeart/2005/8/layout/radial3"/>
    <dgm:cxn modelId="{1309C82D-4066-4A87-9515-B8C67206F539}" type="presParOf" srcId="{D69CB188-00EA-4F62-8CB4-6216DF340094}" destId="{D45C3E55-B78B-43B0-8F3D-92CF546D3697}" srcOrd="1" destOrd="0" presId="urn:microsoft.com/office/officeart/2005/8/layout/radial3"/>
    <dgm:cxn modelId="{457DD8AD-125A-424D-8052-E851B590EBEB}" type="presParOf" srcId="{D69CB188-00EA-4F62-8CB4-6216DF340094}" destId="{836134F2-F9E5-4FF7-9F6D-3958B4BC73F2}" srcOrd="2" destOrd="0" presId="urn:microsoft.com/office/officeart/2005/8/layout/radial3"/>
    <dgm:cxn modelId="{102B5608-5E40-40B5-BD04-64F6A8127246}" type="presParOf" srcId="{D69CB188-00EA-4F62-8CB4-6216DF340094}" destId="{7258D0AB-90E7-4C0D-89E8-0843AD74988F}" srcOrd="3" destOrd="0" presId="urn:microsoft.com/office/officeart/2005/8/layout/radial3"/>
    <dgm:cxn modelId="{3F29567E-30C4-4287-B5B5-961D8FDB1218}" type="presParOf" srcId="{D69CB188-00EA-4F62-8CB4-6216DF340094}" destId="{B2D879B5-0561-41C7-A311-E2A0222267E0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870E91-2C5B-4634-B182-5CCA6E16713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8898EB-615F-4438-9922-ADA74CDA612A}">
      <dgm:prSet phldrT="[Text]" custT="1"/>
      <dgm:spPr/>
      <dgm:t>
        <a:bodyPr/>
        <a:lstStyle/>
        <a:p>
          <a:r>
            <a:rPr lang="ar-SA" sz="2400" b="1" dirty="0"/>
            <a:t>ثلاث مجموعات لتصنيف اصحاب المنشآت الصغيرة  والمتوسطه </a:t>
          </a:r>
          <a:endParaRPr lang="en-US" sz="2400" b="1" dirty="0"/>
        </a:p>
      </dgm:t>
    </dgm:pt>
    <dgm:pt modelId="{27FA0238-51C2-41EF-8A87-D81CBDF49464}" type="parTrans" cxnId="{1A1F8DA5-1A51-4471-A389-BAB6A6E8B288}">
      <dgm:prSet/>
      <dgm:spPr/>
      <dgm:t>
        <a:bodyPr/>
        <a:lstStyle/>
        <a:p>
          <a:endParaRPr lang="en-US"/>
        </a:p>
      </dgm:t>
    </dgm:pt>
    <dgm:pt modelId="{B0EFB549-D1B1-46C2-BE79-DE47D54C1CAE}" type="sibTrans" cxnId="{1A1F8DA5-1A51-4471-A389-BAB6A6E8B288}">
      <dgm:prSet/>
      <dgm:spPr/>
      <dgm:t>
        <a:bodyPr/>
        <a:lstStyle/>
        <a:p>
          <a:endParaRPr lang="en-US"/>
        </a:p>
      </dgm:t>
    </dgm:pt>
    <dgm:pt modelId="{CED70E44-BBB8-4DB0-8550-4C03C1E5B6DA}">
      <dgm:prSet phldrT="[Text]" custT="1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ar-SA" sz="2000" b="1" dirty="0"/>
            <a:t>أصحاب خبرات متصله يمتلكون و يديرون حالياً منشأه واحدة أو أكثر </a:t>
          </a:r>
          <a:endParaRPr lang="en-US" sz="2000" b="1" dirty="0"/>
        </a:p>
      </dgm:t>
    </dgm:pt>
    <dgm:pt modelId="{7AA2674A-BCBF-4D15-BB6C-A8BA14098FAA}" type="parTrans" cxnId="{BD2EDAAC-422A-4366-8ED2-380D5BF6221D}">
      <dgm:prSet/>
      <dgm:spPr/>
      <dgm:t>
        <a:bodyPr/>
        <a:lstStyle/>
        <a:p>
          <a:endParaRPr lang="en-US"/>
        </a:p>
      </dgm:t>
    </dgm:pt>
    <dgm:pt modelId="{2EC9E555-4950-49DC-9A90-2FA8831380F4}" type="sibTrans" cxnId="{BD2EDAAC-422A-4366-8ED2-380D5BF6221D}">
      <dgm:prSet/>
      <dgm:spPr/>
      <dgm:t>
        <a:bodyPr/>
        <a:lstStyle/>
        <a:p>
          <a:endParaRPr lang="en-US"/>
        </a:p>
      </dgm:t>
    </dgm:pt>
    <dgm:pt modelId="{60888AD0-1939-4702-99CA-6C677D32AFD9}">
      <dgm:prSet phldrT="[Text]" custT="1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ar-SA" sz="2000" b="1" dirty="0"/>
            <a:t>أصحاب المنشأة دون سابق خبرة عملية </a:t>
          </a:r>
          <a:endParaRPr lang="en-US" sz="2000" b="1" dirty="0"/>
        </a:p>
      </dgm:t>
    </dgm:pt>
    <dgm:pt modelId="{AE4766AF-18B7-4ACC-8FCF-BACEFC332A44}" type="sibTrans" cxnId="{C333B4AB-3AC9-4DE0-96F8-D99E3B7D33EE}">
      <dgm:prSet/>
      <dgm:spPr/>
      <dgm:t>
        <a:bodyPr/>
        <a:lstStyle/>
        <a:p>
          <a:endParaRPr lang="en-US"/>
        </a:p>
      </dgm:t>
    </dgm:pt>
    <dgm:pt modelId="{82A435EE-CAD6-4DDB-951C-36B1F2064CB7}" type="parTrans" cxnId="{C333B4AB-3AC9-4DE0-96F8-D99E3B7D33EE}">
      <dgm:prSet/>
      <dgm:spPr/>
      <dgm:t>
        <a:bodyPr/>
        <a:lstStyle/>
        <a:p>
          <a:endParaRPr lang="en-US"/>
        </a:p>
      </dgm:t>
    </dgm:pt>
    <dgm:pt modelId="{49668C0F-3988-4651-A586-9EF3461860AF}">
      <dgm:prSet custT="1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ar-SA" sz="2000" b="1" dirty="0"/>
            <a:t>أصحاب خبرات سابقة غير متصلة </a:t>
          </a:r>
          <a:endParaRPr lang="en-US" sz="2000" b="1" dirty="0"/>
        </a:p>
      </dgm:t>
    </dgm:pt>
    <dgm:pt modelId="{6DB3FA10-DD6E-4264-AE9B-4D67B4F79712}" type="parTrans" cxnId="{28593222-D23F-473D-927C-5E5A33780F70}">
      <dgm:prSet/>
      <dgm:spPr/>
      <dgm:t>
        <a:bodyPr/>
        <a:lstStyle/>
        <a:p>
          <a:endParaRPr lang="en-US"/>
        </a:p>
      </dgm:t>
    </dgm:pt>
    <dgm:pt modelId="{C9FA8684-AAFD-4694-87BC-963DE0DE9DC2}" type="sibTrans" cxnId="{28593222-D23F-473D-927C-5E5A33780F70}">
      <dgm:prSet/>
      <dgm:spPr/>
      <dgm:t>
        <a:bodyPr/>
        <a:lstStyle/>
        <a:p>
          <a:endParaRPr lang="en-US"/>
        </a:p>
      </dgm:t>
    </dgm:pt>
    <dgm:pt modelId="{DD1608BC-8C6A-45EA-A200-88350CA2B8B3}" type="pres">
      <dgm:prSet presAssocID="{6A870E91-2C5B-4634-B182-5CCA6E16713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E8BE4D8-9B6B-44B1-943D-F670A9801A85}" type="pres">
      <dgm:prSet presAssocID="{B18898EB-615F-4438-9922-ADA74CDA612A}" presName="hierRoot1" presStyleCnt="0"/>
      <dgm:spPr/>
    </dgm:pt>
    <dgm:pt modelId="{6A0680A3-21B9-4629-81CC-DFB870AF51CE}" type="pres">
      <dgm:prSet presAssocID="{B18898EB-615F-4438-9922-ADA74CDA612A}" presName="composite" presStyleCnt="0"/>
      <dgm:spPr/>
    </dgm:pt>
    <dgm:pt modelId="{C39B13A0-2357-4547-BB94-E4F7DF518657}" type="pres">
      <dgm:prSet presAssocID="{B18898EB-615F-4438-9922-ADA74CDA612A}" presName="background" presStyleLbl="node0" presStyleIdx="0" presStyleCnt="1"/>
      <dgm:spPr/>
    </dgm:pt>
    <dgm:pt modelId="{CA91DEB6-A51A-4641-A922-AC0A43E3AFA0}" type="pres">
      <dgm:prSet presAssocID="{B18898EB-615F-4438-9922-ADA74CDA612A}" presName="text" presStyleLbl="fgAcc0" presStyleIdx="0" presStyleCnt="1" custScaleX="359601" custLinFactNeighborX="-698" custLinFactNeighborY="-3940">
        <dgm:presLayoutVars>
          <dgm:chPref val="3"/>
        </dgm:presLayoutVars>
      </dgm:prSet>
      <dgm:spPr/>
    </dgm:pt>
    <dgm:pt modelId="{8E897060-70AE-4339-8D3C-D7A718BAAA65}" type="pres">
      <dgm:prSet presAssocID="{B18898EB-615F-4438-9922-ADA74CDA612A}" presName="hierChild2" presStyleCnt="0"/>
      <dgm:spPr/>
    </dgm:pt>
    <dgm:pt modelId="{47C778C0-CE5B-4C0F-B126-DDF4BC47817F}" type="pres">
      <dgm:prSet presAssocID="{7AA2674A-BCBF-4D15-BB6C-A8BA14098FAA}" presName="Name10" presStyleLbl="parChTrans1D2" presStyleIdx="0" presStyleCnt="3"/>
      <dgm:spPr/>
    </dgm:pt>
    <dgm:pt modelId="{D9553B4E-F251-4945-8499-F0F4C6FFBA9B}" type="pres">
      <dgm:prSet presAssocID="{CED70E44-BBB8-4DB0-8550-4C03C1E5B6DA}" presName="hierRoot2" presStyleCnt="0"/>
      <dgm:spPr/>
    </dgm:pt>
    <dgm:pt modelId="{FCF4585F-1CEF-4E12-BF52-9F3A6B8F54BE}" type="pres">
      <dgm:prSet presAssocID="{CED70E44-BBB8-4DB0-8550-4C03C1E5B6DA}" presName="composite2" presStyleCnt="0"/>
      <dgm:spPr/>
    </dgm:pt>
    <dgm:pt modelId="{B58929E3-CF17-4349-AD67-128E5F51E2ED}" type="pres">
      <dgm:prSet presAssocID="{CED70E44-BBB8-4DB0-8550-4C03C1E5B6DA}" presName="background2" presStyleLbl="node2" presStyleIdx="0" presStyleCnt="3"/>
      <dgm:spPr/>
    </dgm:pt>
    <dgm:pt modelId="{1494E9ED-AC61-4378-8B12-4B33F8901D25}" type="pres">
      <dgm:prSet presAssocID="{CED70E44-BBB8-4DB0-8550-4C03C1E5B6DA}" presName="text2" presStyleLbl="fgAcc2" presStyleIdx="0" presStyleCnt="3" custScaleX="176542">
        <dgm:presLayoutVars>
          <dgm:chPref val="3"/>
        </dgm:presLayoutVars>
      </dgm:prSet>
      <dgm:spPr/>
    </dgm:pt>
    <dgm:pt modelId="{25C56FD2-C1FC-43BB-A649-637FDB06341F}" type="pres">
      <dgm:prSet presAssocID="{CED70E44-BBB8-4DB0-8550-4C03C1E5B6DA}" presName="hierChild3" presStyleCnt="0"/>
      <dgm:spPr/>
    </dgm:pt>
    <dgm:pt modelId="{8E64048B-ABD0-4005-B82A-8F5A50572711}" type="pres">
      <dgm:prSet presAssocID="{6DB3FA10-DD6E-4264-AE9B-4D67B4F79712}" presName="Name10" presStyleLbl="parChTrans1D2" presStyleIdx="1" presStyleCnt="3"/>
      <dgm:spPr/>
    </dgm:pt>
    <dgm:pt modelId="{AFC3D98B-F1B9-48BC-BEEF-343E3EA8B828}" type="pres">
      <dgm:prSet presAssocID="{49668C0F-3988-4651-A586-9EF3461860AF}" presName="hierRoot2" presStyleCnt="0"/>
      <dgm:spPr/>
    </dgm:pt>
    <dgm:pt modelId="{3EFC98A3-66CA-4EBD-8FCA-760863284BA4}" type="pres">
      <dgm:prSet presAssocID="{49668C0F-3988-4651-A586-9EF3461860AF}" presName="composite2" presStyleCnt="0"/>
      <dgm:spPr/>
    </dgm:pt>
    <dgm:pt modelId="{84832F60-D088-4303-92DB-C684CF6E9E14}" type="pres">
      <dgm:prSet presAssocID="{49668C0F-3988-4651-A586-9EF3461860AF}" presName="background2" presStyleLbl="node2" presStyleIdx="1" presStyleCnt="3"/>
      <dgm:spPr/>
    </dgm:pt>
    <dgm:pt modelId="{C36D1BC1-5C69-42DA-AF4C-AD9FD5C3635E}" type="pres">
      <dgm:prSet presAssocID="{49668C0F-3988-4651-A586-9EF3461860AF}" presName="text2" presStyleLbl="fgAcc2" presStyleIdx="1" presStyleCnt="3" custScaleX="194730">
        <dgm:presLayoutVars>
          <dgm:chPref val="3"/>
        </dgm:presLayoutVars>
      </dgm:prSet>
      <dgm:spPr/>
    </dgm:pt>
    <dgm:pt modelId="{DBD87F66-9A92-4915-9582-48D445EE2C73}" type="pres">
      <dgm:prSet presAssocID="{49668C0F-3988-4651-A586-9EF3461860AF}" presName="hierChild3" presStyleCnt="0"/>
      <dgm:spPr/>
    </dgm:pt>
    <dgm:pt modelId="{A0C981EE-6EB8-40E0-AF07-187B95CAB76B}" type="pres">
      <dgm:prSet presAssocID="{82A435EE-CAD6-4DDB-951C-36B1F2064CB7}" presName="Name10" presStyleLbl="parChTrans1D2" presStyleIdx="2" presStyleCnt="3"/>
      <dgm:spPr/>
    </dgm:pt>
    <dgm:pt modelId="{E1C4604E-09FB-4796-9C0D-E5A0274DF9BD}" type="pres">
      <dgm:prSet presAssocID="{60888AD0-1939-4702-99CA-6C677D32AFD9}" presName="hierRoot2" presStyleCnt="0"/>
      <dgm:spPr/>
    </dgm:pt>
    <dgm:pt modelId="{D23054AE-48FE-4A09-9338-45074F1C2D64}" type="pres">
      <dgm:prSet presAssocID="{60888AD0-1939-4702-99CA-6C677D32AFD9}" presName="composite2" presStyleCnt="0"/>
      <dgm:spPr/>
    </dgm:pt>
    <dgm:pt modelId="{8E194CA9-6059-4675-A994-E8403B09BFCA}" type="pres">
      <dgm:prSet presAssocID="{60888AD0-1939-4702-99CA-6C677D32AFD9}" presName="background2" presStyleLbl="node2" presStyleIdx="2" presStyleCnt="3"/>
      <dgm:spPr/>
    </dgm:pt>
    <dgm:pt modelId="{EB6C38C1-E898-409F-9420-0FCB67DF6EEC}" type="pres">
      <dgm:prSet presAssocID="{60888AD0-1939-4702-99CA-6C677D32AFD9}" presName="text2" presStyleLbl="fgAcc2" presStyleIdx="2" presStyleCnt="3" custScaleX="158792">
        <dgm:presLayoutVars>
          <dgm:chPref val="3"/>
        </dgm:presLayoutVars>
      </dgm:prSet>
      <dgm:spPr/>
    </dgm:pt>
    <dgm:pt modelId="{FB444318-86AD-4844-AEB3-F63D508F7AB3}" type="pres">
      <dgm:prSet presAssocID="{60888AD0-1939-4702-99CA-6C677D32AFD9}" presName="hierChild3" presStyleCnt="0"/>
      <dgm:spPr/>
    </dgm:pt>
  </dgm:ptLst>
  <dgm:cxnLst>
    <dgm:cxn modelId="{B35BFA1E-54B7-432E-B752-54DE6FF1725C}" type="presOf" srcId="{CED70E44-BBB8-4DB0-8550-4C03C1E5B6DA}" destId="{1494E9ED-AC61-4378-8B12-4B33F8901D25}" srcOrd="0" destOrd="0" presId="urn:microsoft.com/office/officeart/2005/8/layout/hierarchy1"/>
    <dgm:cxn modelId="{28593222-D23F-473D-927C-5E5A33780F70}" srcId="{B18898EB-615F-4438-9922-ADA74CDA612A}" destId="{49668C0F-3988-4651-A586-9EF3461860AF}" srcOrd="1" destOrd="0" parTransId="{6DB3FA10-DD6E-4264-AE9B-4D67B4F79712}" sibTransId="{C9FA8684-AAFD-4694-87BC-963DE0DE9DC2}"/>
    <dgm:cxn modelId="{77F61E73-C342-45A7-B490-61DCAF507239}" type="presOf" srcId="{49668C0F-3988-4651-A586-9EF3461860AF}" destId="{C36D1BC1-5C69-42DA-AF4C-AD9FD5C3635E}" srcOrd="0" destOrd="0" presId="urn:microsoft.com/office/officeart/2005/8/layout/hierarchy1"/>
    <dgm:cxn modelId="{778ADB59-13E4-4592-A562-F84970D58F91}" type="presOf" srcId="{6A870E91-2C5B-4634-B182-5CCA6E16713F}" destId="{DD1608BC-8C6A-45EA-A200-88350CA2B8B3}" srcOrd="0" destOrd="0" presId="urn:microsoft.com/office/officeart/2005/8/layout/hierarchy1"/>
    <dgm:cxn modelId="{ECCE2F84-9554-4F30-8542-BCFB775353FD}" type="presOf" srcId="{B18898EB-615F-4438-9922-ADA74CDA612A}" destId="{CA91DEB6-A51A-4641-A922-AC0A43E3AFA0}" srcOrd="0" destOrd="0" presId="urn:microsoft.com/office/officeart/2005/8/layout/hierarchy1"/>
    <dgm:cxn modelId="{589D9587-0A34-4AEB-ACE3-A6A85EDD7E5D}" type="presOf" srcId="{7AA2674A-BCBF-4D15-BB6C-A8BA14098FAA}" destId="{47C778C0-CE5B-4C0F-B126-DDF4BC47817F}" srcOrd="0" destOrd="0" presId="urn:microsoft.com/office/officeart/2005/8/layout/hierarchy1"/>
    <dgm:cxn modelId="{FCD4C288-48ED-4111-A28B-593112487952}" type="presOf" srcId="{60888AD0-1939-4702-99CA-6C677D32AFD9}" destId="{EB6C38C1-E898-409F-9420-0FCB67DF6EEC}" srcOrd="0" destOrd="0" presId="urn:microsoft.com/office/officeart/2005/8/layout/hierarchy1"/>
    <dgm:cxn modelId="{1A1F8DA5-1A51-4471-A389-BAB6A6E8B288}" srcId="{6A870E91-2C5B-4634-B182-5CCA6E16713F}" destId="{B18898EB-615F-4438-9922-ADA74CDA612A}" srcOrd="0" destOrd="0" parTransId="{27FA0238-51C2-41EF-8A87-D81CBDF49464}" sibTransId="{B0EFB549-D1B1-46C2-BE79-DE47D54C1CAE}"/>
    <dgm:cxn modelId="{C333B4AB-3AC9-4DE0-96F8-D99E3B7D33EE}" srcId="{B18898EB-615F-4438-9922-ADA74CDA612A}" destId="{60888AD0-1939-4702-99CA-6C677D32AFD9}" srcOrd="2" destOrd="0" parTransId="{82A435EE-CAD6-4DDB-951C-36B1F2064CB7}" sibTransId="{AE4766AF-18B7-4ACC-8FCF-BACEFC332A44}"/>
    <dgm:cxn modelId="{BD2EDAAC-422A-4366-8ED2-380D5BF6221D}" srcId="{B18898EB-615F-4438-9922-ADA74CDA612A}" destId="{CED70E44-BBB8-4DB0-8550-4C03C1E5B6DA}" srcOrd="0" destOrd="0" parTransId="{7AA2674A-BCBF-4D15-BB6C-A8BA14098FAA}" sibTransId="{2EC9E555-4950-49DC-9A90-2FA8831380F4}"/>
    <dgm:cxn modelId="{851904DC-E89A-4557-AB67-2BAD2E08A411}" type="presOf" srcId="{82A435EE-CAD6-4DDB-951C-36B1F2064CB7}" destId="{A0C981EE-6EB8-40E0-AF07-187B95CAB76B}" srcOrd="0" destOrd="0" presId="urn:microsoft.com/office/officeart/2005/8/layout/hierarchy1"/>
    <dgm:cxn modelId="{58952FEC-8341-4911-A63B-F0F7E81FB8BF}" type="presOf" srcId="{6DB3FA10-DD6E-4264-AE9B-4D67B4F79712}" destId="{8E64048B-ABD0-4005-B82A-8F5A50572711}" srcOrd="0" destOrd="0" presId="urn:microsoft.com/office/officeart/2005/8/layout/hierarchy1"/>
    <dgm:cxn modelId="{6F40C0E4-4DB2-45BD-8EAF-1C038ABE5390}" type="presParOf" srcId="{DD1608BC-8C6A-45EA-A200-88350CA2B8B3}" destId="{0E8BE4D8-9B6B-44B1-943D-F670A9801A85}" srcOrd="0" destOrd="0" presId="urn:microsoft.com/office/officeart/2005/8/layout/hierarchy1"/>
    <dgm:cxn modelId="{4FECCFC3-BB05-4BD5-A1F4-B20EB7A1B6CB}" type="presParOf" srcId="{0E8BE4D8-9B6B-44B1-943D-F670A9801A85}" destId="{6A0680A3-21B9-4629-81CC-DFB870AF51CE}" srcOrd="0" destOrd="0" presId="urn:microsoft.com/office/officeart/2005/8/layout/hierarchy1"/>
    <dgm:cxn modelId="{6A912A56-1246-45F3-8197-E50A41C8D1EE}" type="presParOf" srcId="{6A0680A3-21B9-4629-81CC-DFB870AF51CE}" destId="{C39B13A0-2357-4547-BB94-E4F7DF518657}" srcOrd="0" destOrd="0" presId="urn:microsoft.com/office/officeart/2005/8/layout/hierarchy1"/>
    <dgm:cxn modelId="{B5D6C762-6775-4DF8-BEAF-4BF684FB7CBC}" type="presParOf" srcId="{6A0680A3-21B9-4629-81CC-DFB870AF51CE}" destId="{CA91DEB6-A51A-4641-A922-AC0A43E3AFA0}" srcOrd="1" destOrd="0" presId="urn:microsoft.com/office/officeart/2005/8/layout/hierarchy1"/>
    <dgm:cxn modelId="{C68327F2-6EC4-419C-8A4C-4DA8A2579958}" type="presParOf" srcId="{0E8BE4D8-9B6B-44B1-943D-F670A9801A85}" destId="{8E897060-70AE-4339-8D3C-D7A718BAAA65}" srcOrd="1" destOrd="0" presId="urn:microsoft.com/office/officeart/2005/8/layout/hierarchy1"/>
    <dgm:cxn modelId="{BD089FEC-966B-4654-918E-14C07733C260}" type="presParOf" srcId="{8E897060-70AE-4339-8D3C-D7A718BAAA65}" destId="{47C778C0-CE5B-4C0F-B126-DDF4BC47817F}" srcOrd="0" destOrd="0" presId="urn:microsoft.com/office/officeart/2005/8/layout/hierarchy1"/>
    <dgm:cxn modelId="{8DFC102B-83ED-4329-B0FB-BFB7BDC398FC}" type="presParOf" srcId="{8E897060-70AE-4339-8D3C-D7A718BAAA65}" destId="{D9553B4E-F251-4945-8499-F0F4C6FFBA9B}" srcOrd="1" destOrd="0" presId="urn:microsoft.com/office/officeart/2005/8/layout/hierarchy1"/>
    <dgm:cxn modelId="{CA156C2A-092F-4B37-B682-F43C51E2FAEB}" type="presParOf" srcId="{D9553B4E-F251-4945-8499-F0F4C6FFBA9B}" destId="{FCF4585F-1CEF-4E12-BF52-9F3A6B8F54BE}" srcOrd="0" destOrd="0" presId="urn:microsoft.com/office/officeart/2005/8/layout/hierarchy1"/>
    <dgm:cxn modelId="{4E152155-0D49-4E2A-870E-8133B3A3B978}" type="presParOf" srcId="{FCF4585F-1CEF-4E12-BF52-9F3A6B8F54BE}" destId="{B58929E3-CF17-4349-AD67-128E5F51E2ED}" srcOrd="0" destOrd="0" presId="urn:microsoft.com/office/officeart/2005/8/layout/hierarchy1"/>
    <dgm:cxn modelId="{E5627ACA-EF00-4172-8E7E-D5579541E94E}" type="presParOf" srcId="{FCF4585F-1CEF-4E12-BF52-9F3A6B8F54BE}" destId="{1494E9ED-AC61-4378-8B12-4B33F8901D25}" srcOrd="1" destOrd="0" presId="urn:microsoft.com/office/officeart/2005/8/layout/hierarchy1"/>
    <dgm:cxn modelId="{D6F59E4F-9ABC-49DF-8567-F2D7ED209A63}" type="presParOf" srcId="{D9553B4E-F251-4945-8499-F0F4C6FFBA9B}" destId="{25C56FD2-C1FC-43BB-A649-637FDB06341F}" srcOrd="1" destOrd="0" presId="urn:microsoft.com/office/officeart/2005/8/layout/hierarchy1"/>
    <dgm:cxn modelId="{612104F5-E77C-4888-8590-131E1B848A0A}" type="presParOf" srcId="{8E897060-70AE-4339-8D3C-D7A718BAAA65}" destId="{8E64048B-ABD0-4005-B82A-8F5A50572711}" srcOrd="2" destOrd="0" presId="urn:microsoft.com/office/officeart/2005/8/layout/hierarchy1"/>
    <dgm:cxn modelId="{E7C69EC8-A03C-4A20-ADE2-36A1F9F8D2AF}" type="presParOf" srcId="{8E897060-70AE-4339-8D3C-D7A718BAAA65}" destId="{AFC3D98B-F1B9-48BC-BEEF-343E3EA8B828}" srcOrd="3" destOrd="0" presId="urn:microsoft.com/office/officeart/2005/8/layout/hierarchy1"/>
    <dgm:cxn modelId="{299C0DAA-39F5-4018-B865-8DB99E6CB7F0}" type="presParOf" srcId="{AFC3D98B-F1B9-48BC-BEEF-343E3EA8B828}" destId="{3EFC98A3-66CA-4EBD-8FCA-760863284BA4}" srcOrd="0" destOrd="0" presId="urn:microsoft.com/office/officeart/2005/8/layout/hierarchy1"/>
    <dgm:cxn modelId="{01B998C6-C5C2-4906-AC2A-6B395C945BCC}" type="presParOf" srcId="{3EFC98A3-66CA-4EBD-8FCA-760863284BA4}" destId="{84832F60-D088-4303-92DB-C684CF6E9E14}" srcOrd="0" destOrd="0" presId="urn:microsoft.com/office/officeart/2005/8/layout/hierarchy1"/>
    <dgm:cxn modelId="{49323E26-AF22-4EA3-A0A1-B265E0352DF3}" type="presParOf" srcId="{3EFC98A3-66CA-4EBD-8FCA-760863284BA4}" destId="{C36D1BC1-5C69-42DA-AF4C-AD9FD5C3635E}" srcOrd="1" destOrd="0" presId="urn:microsoft.com/office/officeart/2005/8/layout/hierarchy1"/>
    <dgm:cxn modelId="{A7148F6A-1A48-42AA-B551-132D80D60253}" type="presParOf" srcId="{AFC3D98B-F1B9-48BC-BEEF-343E3EA8B828}" destId="{DBD87F66-9A92-4915-9582-48D445EE2C73}" srcOrd="1" destOrd="0" presId="urn:microsoft.com/office/officeart/2005/8/layout/hierarchy1"/>
    <dgm:cxn modelId="{DACBB81C-DA62-4859-82FA-D67599368FCC}" type="presParOf" srcId="{8E897060-70AE-4339-8D3C-D7A718BAAA65}" destId="{A0C981EE-6EB8-40E0-AF07-187B95CAB76B}" srcOrd="4" destOrd="0" presId="urn:microsoft.com/office/officeart/2005/8/layout/hierarchy1"/>
    <dgm:cxn modelId="{4DB792FF-5603-400E-85DE-661E01C7ABCB}" type="presParOf" srcId="{8E897060-70AE-4339-8D3C-D7A718BAAA65}" destId="{E1C4604E-09FB-4796-9C0D-E5A0274DF9BD}" srcOrd="5" destOrd="0" presId="urn:microsoft.com/office/officeart/2005/8/layout/hierarchy1"/>
    <dgm:cxn modelId="{5DD04714-B32C-4723-ADAF-D1DC2DE46BD6}" type="presParOf" srcId="{E1C4604E-09FB-4796-9C0D-E5A0274DF9BD}" destId="{D23054AE-48FE-4A09-9338-45074F1C2D64}" srcOrd="0" destOrd="0" presId="urn:microsoft.com/office/officeart/2005/8/layout/hierarchy1"/>
    <dgm:cxn modelId="{5A9209EF-B65C-410D-A354-23A18E889FF6}" type="presParOf" srcId="{D23054AE-48FE-4A09-9338-45074F1C2D64}" destId="{8E194CA9-6059-4675-A994-E8403B09BFCA}" srcOrd="0" destOrd="0" presId="urn:microsoft.com/office/officeart/2005/8/layout/hierarchy1"/>
    <dgm:cxn modelId="{BF877ED8-B0BB-4B6E-A674-46AD98FD470E}" type="presParOf" srcId="{D23054AE-48FE-4A09-9338-45074F1C2D64}" destId="{EB6C38C1-E898-409F-9420-0FCB67DF6EEC}" srcOrd="1" destOrd="0" presId="urn:microsoft.com/office/officeart/2005/8/layout/hierarchy1"/>
    <dgm:cxn modelId="{75B57F43-67D9-44E3-BDB3-1E78EA1192EA}" type="presParOf" srcId="{E1C4604E-09FB-4796-9C0D-E5A0274DF9BD}" destId="{FB444318-86AD-4844-AEB3-F63D508F7AB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318F9F-C6B2-45FE-A169-071EB47A036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13E6B4-7E11-4AB6-A27B-70CAE4F01B98}">
      <dgm:prSet phldrT="[Text]"/>
      <dgm:spPr/>
      <dgm:t>
        <a:bodyPr/>
        <a:lstStyle/>
        <a:p>
          <a:r>
            <a:rPr lang="ar-SA" dirty="0"/>
            <a:t>1</a:t>
          </a:r>
          <a:endParaRPr lang="en-US" dirty="0"/>
        </a:p>
      </dgm:t>
    </dgm:pt>
    <dgm:pt modelId="{F0A7A28C-38D0-4C53-9FBD-0431069EEED0}" type="parTrans" cxnId="{C9E06ABA-743F-4C28-8797-6FB6C58FF294}">
      <dgm:prSet/>
      <dgm:spPr/>
      <dgm:t>
        <a:bodyPr/>
        <a:lstStyle/>
        <a:p>
          <a:endParaRPr lang="en-US"/>
        </a:p>
      </dgm:t>
    </dgm:pt>
    <dgm:pt modelId="{6A86C1E7-CF73-4BB9-BF9B-8D9098F094AC}" type="sibTrans" cxnId="{C9E06ABA-743F-4C28-8797-6FB6C58FF294}">
      <dgm:prSet/>
      <dgm:spPr/>
      <dgm:t>
        <a:bodyPr/>
        <a:lstStyle/>
        <a:p>
          <a:endParaRPr lang="en-US"/>
        </a:p>
      </dgm:t>
    </dgm:pt>
    <dgm:pt modelId="{F140AA7B-4ACC-4109-A980-4331CD24BFDD}">
      <dgm:prSet phldrT="[Text]"/>
      <dgm:spPr/>
      <dgm:t>
        <a:bodyPr/>
        <a:lstStyle/>
        <a:p>
          <a:r>
            <a:rPr lang="ar-SA" dirty="0"/>
            <a:t>الخصائص التنظيمية </a:t>
          </a:r>
          <a:endParaRPr lang="en-US" dirty="0"/>
        </a:p>
      </dgm:t>
    </dgm:pt>
    <dgm:pt modelId="{74AAB9E3-1DA1-42F1-9CD3-E8FD8CB58DC0}" type="parTrans" cxnId="{72C1AF81-03BE-4797-8E78-FCB173FB497D}">
      <dgm:prSet/>
      <dgm:spPr/>
      <dgm:t>
        <a:bodyPr/>
        <a:lstStyle/>
        <a:p>
          <a:endParaRPr lang="en-US"/>
        </a:p>
      </dgm:t>
    </dgm:pt>
    <dgm:pt modelId="{BD665E40-6E75-4333-AFC6-7103147D4442}" type="sibTrans" cxnId="{72C1AF81-03BE-4797-8E78-FCB173FB497D}">
      <dgm:prSet/>
      <dgm:spPr/>
      <dgm:t>
        <a:bodyPr/>
        <a:lstStyle/>
        <a:p>
          <a:endParaRPr lang="en-US"/>
        </a:p>
      </dgm:t>
    </dgm:pt>
    <dgm:pt modelId="{5832AD95-7310-4133-B3F8-F077DFBAC04F}">
      <dgm:prSet phldrT="[Text]"/>
      <dgm:spPr/>
      <dgm:t>
        <a:bodyPr/>
        <a:lstStyle/>
        <a:p>
          <a:r>
            <a:rPr lang="ar-SA" dirty="0"/>
            <a:t>2</a:t>
          </a:r>
          <a:endParaRPr lang="en-US" dirty="0"/>
        </a:p>
      </dgm:t>
    </dgm:pt>
    <dgm:pt modelId="{0E2CFDCD-2DA3-4E4A-9DAC-7190E0ADBAD5}" type="parTrans" cxnId="{6ED648B7-6C83-419F-935C-F2367A8D7628}">
      <dgm:prSet/>
      <dgm:spPr/>
      <dgm:t>
        <a:bodyPr/>
        <a:lstStyle/>
        <a:p>
          <a:endParaRPr lang="en-US"/>
        </a:p>
      </dgm:t>
    </dgm:pt>
    <dgm:pt modelId="{5F514C34-5C3D-4685-AD17-35ABF428E250}" type="sibTrans" cxnId="{6ED648B7-6C83-419F-935C-F2367A8D7628}">
      <dgm:prSet/>
      <dgm:spPr/>
      <dgm:t>
        <a:bodyPr/>
        <a:lstStyle/>
        <a:p>
          <a:endParaRPr lang="en-US"/>
        </a:p>
      </dgm:t>
    </dgm:pt>
    <dgm:pt modelId="{922E3276-11BC-4CEB-BDD6-8675C50E455D}">
      <dgm:prSet phldrT="[Text]"/>
      <dgm:spPr/>
      <dgm:t>
        <a:bodyPr/>
        <a:lstStyle/>
        <a:p>
          <a:r>
            <a:rPr lang="ar-SA" dirty="0"/>
            <a:t>الخصائص الإدارية </a:t>
          </a:r>
          <a:endParaRPr lang="en-US" dirty="0"/>
        </a:p>
      </dgm:t>
    </dgm:pt>
    <dgm:pt modelId="{EC8F9ECD-263E-4E68-AFCC-D781413049FD}" type="parTrans" cxnId="{B75DC2E9-7567-427A-B95A-E1F1DCAFA96F}">
      <dgm:prSet/>
      <dgm:spPr/>
      <dgm:t>
        <a:bodyPr/>
        <a:lstStyle/>
        <a:p>
          <a:endParaRPr lang="en-US"/>
        </a:p>
      </dgm:t>
    </dgm:pt>
    <dgm:pt modelId="{8E49EE20-D5FD-4DE2-B058-061C0072F723}" type="sibTrans" cxnId="{B75DC2E9-7567-427A-B95A-E1F1DCAFA96F}">
      <dgm:prSet/>
      <dgm:spPr/>
      <dgm:t>
        <a:bodyPr/>
        <a:lstStyle/>
        <a:p>
          <a:endParaRPr lang="en-US"/>
        </a:p>
      </dgm:t>
    </dgm:pt>
    <dgm:pt modelId="{4FA132C5-E61F-4415-B982-9C0EFB395B4D}">
      <dgm:prSet phldrT="[Text]"/>
      <dgm:spPr/>
      <dgm:t>
        <a:bodyPr/>
        <a:lstStyle/>
        <a:p>
          <a:r>
            <a:rPr lang="ar-SA" dirty="0"/>
            <a:t>3</a:t>
          </a:r>
          <a:endParaRPr lang="en-US" dirty="0"/>
        </a:p>
      </dgm:t>
    </dgm:pt>
    <dgm:pt modelId="{60BDE11C-C30D-42AD-953B-122C4FA4EEBC}" type="parTrans" cxnId="{E4F63FC7-D784-4A23-97AF-54E297202364}">
      <dgm:prSet/>
      <dgm:spPr/>
      <dgm:t>
        <a:bodyPr/>
        <a:lstStyle/>
        <a:p>
          <a:endParaRPr lang="en-US"/>
        </a:p>
      </dgm:t>
    </dgm:pt>
    <dgm:pt modelId="{9AD63157-BAA4-4DED-A94B-51AD62B822AE}" type="sibTrans" cxnId="{E4F63FC7-D784-4A23-97AF-54E297202364}">
      <dgm:prSet/>
      <dgm:spPr/>
      <dgm:t>
        <a:bodyPr/>
        <a:lstStyle/>
        <a:p>
          <a:endParaRPr lang="en-US"/>
        </a:p>
      </dgm:t>
    </dgm:pt>
    <dgm:pt modelId="{0768EC84-C519-48ED-9932-A7F8AD197CEA}">
      <dgm:prSet/>
      <dgm:spPr/>
      <dgm:t>
        <a:bodyPr/>
        <a:lstStyle/>
        <a:p>
          <a:r>
            <a:rPr lang="ar-SA" dirty="0"/>
            <a:t>الخصائص الشخصية </a:t>
          </a:r>
          <a:endParaRPr lang="en-US" dirty="0"/>
        </a:p>
      </dgm:t>
    </dgm:pt>
    <dgm:pt modelId="{3CEAFAAB-D2A4-49AA-BDF4-FF78238E9051}" type="parTrans" cxnId="{1EBB50F2-C4BC-4647-AFEF-D8F4F8F79DD2}">
      <dgm:prSet/>
      <dgm:spPr/>
      <dgm:t>
        <a:bodyPr/>
        <a:lstStyle/>
        <a:p>
          <a:endParaRPr lang="en-US"/>
        </a:p>
      </dgm:t>
    </dgm:pt>
    <dgm:pt modelId="{9DC66514-2CC4-4C49-B2D4-A7A258EE1776}" type="sibTrans" cxnId="{1EBB50F2-C4BC-4647-AFEF-D8F4F8F79DD2}">
      <dgm:prSet/>
      <dgm:spPr/>
      <dgm:t>
        <a:bodyPr/>
        <a:lstStyle/>
        <a:p>
          <a:endParaRPr lang="en-US"/>
        </a:p>
      </dgm:t>
    </dgm:pt>
    <dgm:pt modelId="{8EDF30D0-1204-4424-8B2D-994A7E928686}" type="pres">
      <dgm:prSet presAssocID="{95318F9F-C6B2-45FE-A169-071EB47A0363}" presName="linearFlow" presStyleCnt="0">
        <dgm:presLayoutVars>
          <dgm:dir/>
          <dgm:animLvl val="lvl"/>
          <dgm:resizeHandles val="exact"/>
        </dgm:presLayoutVars>
      </dgm:prSet>
      <dgm:spPr/>
    </dgm:pt>
    <dgm:pt modelId="{801C8B37-3788-4BDF-A4B1-2880263DA088}" type="pres">
      <dgm:prSet presAssocID="{AE13E6B4-7E11-4AB6-A27B-70CAE4F01B98}" presName="composite" presStyleCnt="0"/>
      <dgm:spPr/>
    </dgm:pt>
    <dgm:pt modelId="{D4FC622E-EAD6-4E86-887F-ABBEBFD1FE0B}" type="pres">
      <dgm:prSet presAssocID="{AE13E6B4-7E11-4AB6-A27B-70CAE4F01B9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5B64832-988A-4C0B-A817-DDAAE863CBB6}" type="pres">
      <dgm:prSet presAssocID="{AE13E6B4-7E11-4AB6-A27B-70CAE4F01B98}" presName="descendantText" presStyleLbl="alignAcc1" presStyleIdx="0" presStyleCnt="3" custLinFactNeighborX="236" custLinFactNeighborY="-11151">
        <dgm:presLayoutVars>
          <dgm:bulletEnabled val="1"/>
        </dgm:presLayoutVars>
      </dgm:prSet>
      <dgm:spPr/>
    </dgm:pt>
    <dgm:pt modelId="{CF943CCB-FAAE-493F-9B3F-7F9873440581}" type="pres">
      <dgm:prSet presAssocID="{6A86C1E7-CF73-4BB9-BF9B-8D9098F094AC}" presName="sp" presStyleCnt="0"/>
      <dgm:spPr/>
    </dgm:pt>
    <dgm:pt modelId="{2710677F-D3A3-43C2-ADC6-FF42151EF052}" type="pres">
      <dgm:prSet presAssocID="{5832AD95-7310-4133-B3F8-F077DFBAC04F}" presName="composite" presStyleCnt="0"/>
      <dgm:spPr/>
    </dgm:pt>
    <dgm:pt modelId="{618304A9-DD46-4EF3-92B3-CABC93C477C1}" type="pres">
      <dgm:prSet presAssocID="{5832AD95-7310-4133-B3F8-F077DFBAC04F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0EBF9B0-1303-4115-A578-5EC70EC94A8B}" type="pres">
      <dgm:prSet presAssocID="{5832AD95-7310-4133-B3F8-F077DFBAC04F}" presName="descendantText" presStyleLbl="alignAcc1" presStyleIdx="1" presStyleCnt="3">
        <dgm:presLayoutVars>
          <dgm:bulletEnabled val="1"/>
        </dgm:presLayoutVars>
      </dgm:prSet>
      <dgm:spPr/>
    </dgm:pt>
    <dgm:pt modelId="{2AEEFE25-6A56-40C4-9C4A-EEF591A2405B}" type="pres">
      <dgm:prSet presAssocID="{5F514C34-5C3D-4685-AD17-35ABF428E250}" presName="sp" presStyleCnt="0"/>
      <dgm:spPr/>
    </dgm:pt>
    <dgm:pt modelId="{9BBA5087-57E3-48B4-8C10-BF3BB833D9E9}" type="pres">
      <dgm:prSet presAssocID="{4FA132C5-E61F-4415-B982-9C0EFB395B4D}" presName="composite" presStyleCnt="0"/>
      <dgm:spPr/>
    </dgm:pt>
    <dgm:pt modelId="{1EBE9E23-3D06-41BC-8E4A-ED4D6E3A3A74}" type="pres">
      <dgm:prSet presAssocID="{4FA132C5-E61F-4415-B982-9C0EFB395B4D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D613A48-4C08-4D1C-8D02-0417A6F6313F}" type="pres">
      <dgm:prSet presAssocID="{4FA132C5-E61F-4415-B982-9C0EFB395B4D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4C9E318-5BD8-41E3-A6A3-9B720B4AA4CF}" type="presOf" srcId="{AE13E6B4-7E11-4AB6-A27B-70CAE4F01B98}" destId="{D4FC622E-EAD6-4E86-887F-ABBEBFD1FE0B}" srcOrd="0" destOrd="0" presId="urn:microsoft.com/office/officeart/2005/8/layout/chevron2"/>
    <dgm:cxn modelId="{1A90F546-C73F-4198-BAA5-B0242B074C0C}" type="presOf" srcId="{4FA132C5-E61F-4415-B982-9C0EFB395B4D}" destId="{1EBE9E23-3D06-41BC-8E4A-ED4D6E3A3A74}" srcOrd="0" destOrd="0" presId="urn:microsoft.com/office/officeart/2005/8/layout/chevron2"/>
    <dgm:cxn modelId="{B1D42450-5545-4474-8123-4508FF10438B}" type="presOf" srcId="{922E3276-11BC-4CEB-BDD6-8675C50E455D}" destId="{F0EBF9B0-1303-4115-A578-5EC70EC94A8B}" srcOrd="0" destOrd="0" presId="urn:microsoft.com/office/officeart/2005/8/layout/chevron2"/>
    <dgm:cxn modelId="{35219678-D8FF-40CC-A385-4ADC00FD8600}" type="presOf" srcId="{F140AA7B-4ACC-4109-A980-4331CD24BFDD}" destId="{15B64832-988A-4C0B-A817-DDAAE863CBB6}" srcOrd="0" destOrd="0" presId="urn:microsoft.com/office/officeart/2005/8/layout/chevron2"/>
    <dgm:cxn modelId="{38133F59-0077-47FE-8358-694C92346C00}" type="presOf" srcId="{95318F9F-C6B2-45FE-A169-071EB47A0363}" destId="{8EDF30D0-1204-4424-8B2D-994A7E928686}" srcOrd="0" destOrd="0" presId="urn:microsoft.com/office/officeart/2005/8/layout/chevron2"/>
    <dgm:cxn modelId="{72C1AF81-03BE-4797-8E78-FCB173FB497D}" srcId="{AE13E6B4-7E11-4AB6-A27B-70CAE4F01B98}" destId="{F140AA7B-4ACC-4109-A980-4331CD24BFDD}" srcOrd="0" destOrd="0" parTransId="{74AAB9E3-1DA1-42F1-9CD3-E8FD8CB58DC0}" sibTransId="{BD665E40-6E75-4333-AFC6-7103147D4442}"/>
    <dgm:cxn modelId="{079DC582-2CDC-4AFA-AAB7-7B990DBBFBCE}" type="presOf" srcId="{0768EC84-C519-48ED-9932-A7F8AD197CEA}" destId="{6D613A48-4C08-4D1C-8D02-0417A6F6313F}" srcOrd="0" destOrd="0" presId="urn:microsoft.com/office/officeart/2005/8/layout/chevron2"/>
    <dgm:cxn modelId="{6ED648B7-6C83-419F-935C-F2367A8D7628}" srcId="{95318F9F-C6B2-45FE-A169-071EB47A0363}" destId="{5832AD95-7310-4133-B3F8-F077DFBAC04F}" srcOrd="1" destOrd="0" parTransId="{0E2CFDCD-2DA3-4E4A-9DAC-7190E0ADBAD5}" sibTransId="{5F514C34-5C3D-4685-AD17-35ABF428E250}"/>
    <dgm:cxn modelId="{C9E06ABA-743F-4C28-8797-6FB6C58FF294}" srcId="{95318F9F-C6B2-45FE-A169-071EB47A0363}" destId="{AE13E6B4-7E11-4AB6-A27B-70CAE4F01B98}" srcOrd="0" destOrd="0" parTransId="{F0A7A28C-38D0-4C53-9FBD-0431069EEED0}" sibTransId="{6A86C1E7-CF73-4BB9-BF9B-8D9098F094AC}"/>
    <dgm:cxn modelId="{E4F63FC7-D784-4A23-97AF-54E297202364}" srcId="{95318F9F-C6B2-45FE-A169-071EB47A0363}" destId="{4FA132C5-E61F-4415-B982-9C0EFB395B4D}" srcOrd="2" destOrd="0" parTransId="{60BDE11C-C30D-42AD-953B-122C4FA4EEBC}" sibTransId="{9AD63157-BAA4-4DED-A94B-51AD62B822AE}"/>
    <dgm:cxn modelId="{E79C1ADB-4FB1-4C64-9C55-ABB081C1D274}" type="presOf" srcId="{5832AD95-7310-4133-B3F8-F077DFBAC04F}" destId="{618304A9-DD46-4EF3-92B3-CABC93C477C1}" srcOrd="0" destOrd="0" presId="urn:microsoft.com/office/officeart/2005/8/layout/chevron2"/>
    <dgm:cxn modelId="{B75DC2E9-7567-427A-B95A-E1F1DCAFA96F}" srcId="{5832AD95-7310-4133-B3F8-F077DFBAC04F}" destId="{922E3276-11BC-4CEB-BDD6-8675C50E455D}" srcOrd="0" destOrd="0" parTransId="{EC8F9ECD-263E-4E68-AFCC-D781413049FD}" sibTransId="{8E49EE20-D5FD-4DE2-B058-061C0072F723}"/>
    <dgm:cxn modelId="{1EBB50F2-C4BC-4647-AFEF-D8F4F8F79DD2}" srcId="{4FA132C5-E61F-4415-B982-9C0EFB395B4D}" destId="{0768EC84-C519-48ED-9932-A7F8AD197CEA}" srcOrd="0" destOrd="0" parTransId="{3CEAFAAB-D2A4-49AA-BDF4-FF78238E9051}" sibTransId="{9DC66514-2CC4-4C49-B2D4-A7A258EE1776}"/>
    <dgm:cxn modelId="{B9C452FB-9318-43A3-B009-A5B41A76A5D5}" type="presParOf" srcId="{8EDF30D0-1204-4424-8B2D-994A7E928686}" destId="{801C8B37-3788-4BDF-A4B1-2880263DA088}" srcOrd="0" destOrd="0" presId="urn:microsoft.com/office/officeart/2005/8/layout/chevron2"/>
    <dgm:cxn modelId="{AAA12F7B-4FE2-4CF4-81DF-835D4A67EE5E}" type="presParOf" srcId="{801C8B37-3788-4BDF-A4B1-2880263DA088}" destId="{D4FC622E-EAD6-4E86-887F-ABBEBFD1FE0B}" srcOrd="0" destOrd="0" presId="urn:microsoft.com/office/officeart/2005/8/layout/chevron2"/>
    <dgm:cxn modelId="{7A559B61-2763-4FCD-AA88-95D7FB3AF487}" type="presParOf" srcId="{801C8B37-3788-4BDF-A4B1-2880263DA088}" destId="{15B64832-988A-4C0B-A817-DDAAE863CBB6}" srcOrd="1" destOrd="0" presId="urn:microsoft.com/office/officeart/2005/8/layout/chevron2"/>
    <dgm:cxn modelId="{5BF55294-AFAF-48C7-895F-4B62A9253BE2}" type="presParOf" srcId="{8EDF30D0-1204-4424-8B2D-994A7E928686}" destId="{CF943CCB-FAAE-493F-9B3F-7F9873440581}" srcOrd="1" destOrd="0" presId="urn:microsoft.com/office/officeart/2005/8/layout/chevron2"/>
    <dgm:cxn modelId="{693B270B-E1BC-43CA-9A2F-7FF35D06DBE9}" type="presParOf" srcId="{8EDF30D0-1204-4424-8B2D-994A7E928686}" destId="{2710677F-D3A3-43C2-ADC6-FF42151EF052}" srcOrd="2" destOrd="0" presId="urn:microsoft.com/office/officeart/2005/8/layout/chevron2"/>
    <dgm:cxn modelId="{5E72D648-E976-43F8-A04B-BBA9E7C86604}" type="presParOf" srcId="{2710677F-D3A3-43C2-ADC6-FF42151EF052}" destId="{618304A9-DD46-4EF3-92B3-CABC93C477C1}" srcOrd="0" destOrd="0" presId="urn:microsoft.com/office/officeart/2005/8/layout/chevron2"/>
    <dgm:cxn modelId="{2541825D-7D1A-4E93-97FB-80F5C9DF9B33}" type="presParOf" srcId="{2710677F-D3A3-43C2-ADC6-FF42151EF052}" destId="{F0EBF9B0-1303-4115-A578-5EC70EC94A8B}" srcOrd="1" destOrd="0" presId="urn:microsoft.com/office/officeart/2005/8/layout/chevron2"/>
    <dgm:cxn modelId="{512F638E-7AFC-4753-BE86-D842D2E435A9}" type="presParOf" srcId="{8EDF30D0-1204-4424-8B2D-994A7E928686}" destId="{2AEEFE25-6A56-40C4-9C4A-EEF591A2405B}" srcOrd="3" destOrd="0" presId="urn:microsoft.com/office/officeart/2005/8/layout/chevron2"/>
    <dgm:cxn modelId="{985F0B7E-6506-41AE-AD9D-55A9ABE6F234}" type="presParOf" srcId="{8EDF30D0-1204-4424-8B2D-994A7E928686}" destId="{9BBA5087-57E3-48B4-8C10-BF3BB833D9E9}" srcOrd="4" destOrd="0" presId="urn:microsoft.com/office/officeart/2005/8/layout/chevron2"/>
    <dgm:cxn modelId="{ACC90BC3-7450-46EC-8B50-013301716CE6}" type="presParOf" srcId="{9BBA5087-57E3-48B4-8C10-BF3BB833D9E9}" destId="{1EBE9E23-3D06-41BC-8E4A-ED4D6E3A3A74}" srcOrd="0" destOrd="0" presId="urn:microsoft.com/office/officeart/2005/8/layout/chevron2"/>
    <dgm:cxn modelId="{B170B011-AC91-43EA-A84F-4A4392E2B45C}" type="presParOf" srcId="{9BBA5087-57E3-48B4-8C10-BF3BB833D9E9}" destId="{6D613A48-4C08-4D1C-8D02-0417A6F6313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F68C6-601F-417A-8DBD-5AC3F6341E15}">
      <dsp:nvSpPr>
        <dsp:cNvPr id="0" name=""/>
        <dsp:cNvSpPr/>
      </dsp:nvSpPr>
      <dsp:spPr>
        <a:xfrm>
          <a:off x="2415096" y="971502"/>
          <a:ext cx="2451496" cy="245149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3000" b="1" kern="1200" dirty="0">
              <a:solidFill>
                <a:srgbClr val="002060"/>
              </a:solidFill>
            </a:rPr>
            <a:t>اهم مدارس سلوك رائد الأعمال و تفسيرة </a:t>
          </a:r>
          <a:endParaRPr lang="en-US" sz="3000" b="1" kern="1200" dirty="0">
            <a:solidFill>
              <a:srgbClr val="002060"/>
            </a:solidFill>
          </a:endParaRPr>
        </a:p>
      </dsp:txBody>
      <dsp:txXfrm>
        <a:off x="2774109" y="1330515"/>
        <a:ext cx="1733470" cy="1733470"/>
      </dsp:txXfrm>
    </dsp:sp>
    <dsp:sp modelId="{D45C3E55-B78B-43B0-8F3D-92CF546D3697}">
      <dsp:nvSpPr>
        <dsp:cNvPr id="0" name=""/>
        <dsp:cNvSpPr/>
      </dsp:nvSpPr>
      <dsp:spPr>
        <a:xfrm>
          <a:off x="3082825" y="437"/>
          <a:ext cx="1225748" cy="12257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100" b="1" kern="1200" dirty="0"/>
            <a:t>مدرسة السمات </a:t>
          </a:r>
          <a:endParaRPr lang="en-US" sz="2100" b="1" kern="1200" dirty="0"/>
        </a:p>
      </dsp:txBody>
      <dsp:txXfrm>
        <a:off x="3262332" y="179944"/>
        <a:ext cx="866734" cy="866734"/>
      </dsp:txXfrm>
    </dsp:sp>
    <dsp:sp modelId="{836134F2-F9E5-4FF7-9F6D-3958B4BC73F2}">
      <dsp:nvSpPr>
        <dsp:cNvPr id="0" name=""/>
        <dsp:cNvSpPr/>
      </dsp:nvSpPr>
      <dsp:spPr>
        <a:xfrm>
          <a:off x="4679313" y="1596925"/>
          <a:ext cx="1225748" cy="12257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100" b="1" kern="1200" dirty="0"/>
            <a:t>المدرسة البيئية </a:t>
          </a:r>
          <a:endParaRPr lang="en-US" sz="2100" b="1" kern="1200" dirty="0"/>
        </a:p>
      </dsp:txBody>
      <dsp:txXfrm>
        <a:off x="4858820" y="1776432"/>
        <a:ext cx="866734" cy="866734"/>
      </dsp:txXfrm>
    </dsp:sp>
    <dsp:sp modelId="{7258D0AB-90E7-4C0D-89E8-0843AD74988F}">
      <dsp:nvSpPr>
        <dsp:cNvPr id="0" name=""/>
        <dsp:cNvSpPr/>
      </dsp:nvSpPr>
      <dsp:spPr>
        <a:xfrm>
          <a:off x="3082825" y="3193413"/>
          <a:ext cx="1225748" cy="12257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100" b="1" kern="1200" dirty="0"/>
            <a:t>المدرسة السلوكية </a:t>
          </a:r>
          <a:endParaRPr lang="en-US" sz="2100" b="1" kern="1200" dirty="0"/>
        </a:p>
      </dsp:txBody>
      <dsp:txXfrm>
        <a:off x="3262332" y="3372920"/>
        <a:ext cx="866734" cy="866734"/>
      </dsp:txXfrm>
    </dsp:sp>
    <dsp:sp modelId="{B2D879B5-0561-41C7-A311-E2A0222267E0}">
      <dsp:nvSpPr>
        <dsp:cNvPr id="0" name=""/>
        <dsp:cNvSpPr/>
      </dsp:nvSpPr>
      <dsp:spPr>
        <a:xfrm>
          <a:off x="1486338" y="1596925"/>
          <a:ext cx="1225748" cy="12257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100" b="1" kern="1200" dirty="0"/>
            <a:t>المدرسة المعاصرة </a:t>
          </a:r>
          <a:endParaRPr lang="en-US" sz="2100" b="1" kern="1200" dirty="0"/>
        </a:p>
      </dsp:txBody>
      <dsp:txXfrm>
        <a:off x="1665845" y="1776432"/>
        <a:ext cx="866734" cy="8667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981EE-6EB8-40E0-AF07-187B95CAB76B}">
      <dsp:nvSpPr>
        <dsp:cNvPr id="0" name=""/>
        <dsp:cNvSpPr/>
      </dsp:nvSpPr>
      <dsp:spPr>
        <a:xfrm>
          <a:off x="3803217" y="1113504"/>
          <a:ext cx="2767463" cy="419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195"/>
              </a:lnTo>
              <a:lnTo>
                <a:pt x="2767463" y="296195"/>
              </a:lnTo>
              <a:lnTo>
                <a:pt x="2767463" y="419124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64048B-ABD0-4005-B82A-8F5A50572711}">
      <dsp:nvSpPr>
        <dsp:cNvPr id="0" name=""/>
        <dsp:cNvSpPr/>
      </dsp:nvSpPr>
      <dsp:spPr>
        <a:xfrm>
          <a:off x="3803217" y="1113504"/>
          <a:ext cx="127030" cy="419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195"/>
              </a:lnTo>
              <a:lnTo>
                <a:pt x="127030" y="296195"/>
              </a:lnTo>
              <a:lnTo>
                <a:pt x="127030" y="419124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778C0-CE5B-4C0F-B126-DDF4BC47817F}">
      <dsp:nvSpPr>
        <dsp:cNvPr id="0" name=""/>
        <dsp:cNvSpPr/>
      </dsp:nvSpPr>
      <dsp:spPr>
        <a:xfrm>
          <a:off x="1172046" y="1113504"/>
          <a:ext cx="2631170" cy="419124"/>
        </a:xfrm>
        <a:custGeom>
          <a:avLst/>
          <a:gdLst/>
          <a:ahLst/>
          <a:cxnLst/>
          <a:rect l="0" t="0" r="0" b="0"/>
          <a:pathLst>
            <a:path>
              <a:moveTo>
                <a:pt x="2631170" y="0"/>
              </a:moveTo>
              <a:lnTo>
                <a:pt x="2631170" y="296195"/>
              </a:lnTo>
              <a:lnTo>
                <a:pt x="0" y="296195"/>
              </a:lnTo>
              <a:lnTo>
                <a:pt x="0" y="419124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9B13A0-2357-4547-BB94-E4F7DF518657}">
      <dsp:nvSpPr>
        <dsp:cNvPr id="0" name=""/>
        <dsp:cNvSpPr/>
      </dsp:nvSpPr>
      <dsp:spPr>
        <a:xfrm>
          <a:off x="1417332" y="270882"/>
          <a:ext cx="4771771" cy="842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1DEB6-A51A-4641-A922-AC0A43E3AFA0}">
      <dsp:nvSpPr>
        <dsp:cNvPr id="0" name=""/>
        <dsp:cNvSpPr/>
      </dsp:nvSpPr>
      <dsp:spPr>
        <a:xfrm>
          <a:off x="1564772" y="410951"/>
          <a:ext cx="4771771" cy="8426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400" b="1" kern="1200" dirty="0"/>
            <a:t>ثلاث مجموعات لتصنيف اصحاب المنشآت الصغيرة  والمتوسطه </a:t>
          </a:r>
          <a:endParaRPr lang="en-US" sz="2400" b="1" kern="1200" dirty="0"/>
        </a:p>
      </dsp:txBody>
      <dsp:txXfrm>
        <a:off x="1589452" y="435631"/>
        <a:ext cx="4722411" cy="793261"/>
      </dsp:txXfrm>
    </dsp:sp>
    <dsp:sp modelId="{B58929E3-CF17-4349-AD67-128E5F51E2ED}">
      <dsp:nvSpPr>
        <dsp:cNvPr id="0" name=""/>
        <dsp:cNvSpPr/>
      </dsp:nvSpPr>
      <dsp:spPr>
        <a:xfrm>
          <a:off x="723" y="1532628"/>
          <a:ext cx="2342646" cy="842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4E9ED-AC61-4378-8B12-4B33F8901D25}">
      <dsp:nvSpPr>
        <dsp:cNvPr id="0" name=""/>
        <dsp:cNvSpPr/>
      </dsp:nvSpPr>
      <dsp:spPr>
        <a:xfrm>
          <a:off x="148163" y="1672696"/>
          <a:ext cx="2342646" cy="842621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b="1" kern="1200" dirty="0"/>
            <a:t>أصحاب خبرات متصله يمتلكون و يديرون حالياً منشأه واحدة أو أكثر </a:t>
          </a:r>
          <a:endParaRPr lang="en-US" sz="2000" b="1" kern="1200" dirty="0"/>
        </a:p>
      </dsp:txBody>
      <dsp:txXfrm>
        <a:off x="172843" y="1697376"/>
        <a:ext cx="2293286" cy="793261"/>
      </dsp:txXfrm>
    </dsp:sp>
    <dsp:sp modelId="{84832F60-D088-4303-92DB-C684CF6E9E14}">
      <dsp:nvSpPr>
        <dsp:cNvPr id="0" name=""/>
        <dsp:cNvSpPr/>
      </dsp:nvSpPr>
      <dsp:spPr>
        <a:xfrm>
          <a:off x="2638250" y="1532628"/>
          <a:ext cx="2583994" cy="842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D1BC1-5C69-42DA-AF4C-AD9FD5C3635E}">
      <dsp:nvSpPr>
        <dsp:cNvPr id="0" name=""/>
        <dsp:cNvSpPr/>
      </dsp:nvSpPr>
      <dsp:spPr>
        <a:xfrm>
          <a:off x="2785690" y="1672696"/>
          <a:ext cx="2583994" cy="842621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b="1" kern="1200" dirty="0"/>
            <a:t>أصحاب خبرات سابقة غير متصلة </a:t>
          </a:r>
          <a:endParaRPr lang="en-US" sz="2000" b="1" kern="1200" dirty="0"/>
        </a:p>
      </dsp:txBody>
      <dsp:txXfrm>
        <a:off x="2810370" y="1697376"/>
        <a:ext cx="2534634" cy="793261"/>
      </dsp:txXfrm>
    </dsp:sp>
    <dsp:sp modelId="{8E194CA9-6059-4675-A994-E8403B09BFCA}">
      <dsp:nvSpPr>
        <dsp:cNvPr id="0" name=""/>
        <dsp:cNvSpPr/>
      </dsp:nvSpPr>
      <dsp:spPr>
        <a:xfrm>
          <a:off x="5517125" y="1532628"/>
          <a:ext cx="2107110" cy="842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C38C1-E898-409F-9420-0FCB67DF6EEC}">
      <dsp:nvSpPr>
        <dsp:cNvPr id="0" name=""/>
        <dsp:cNvSpPr/>
      </dsp:nvSpPr>
      <dsp:spPr>
        <a:xfrm>
          <a:off x="5664565" y="1672696"/>
          <a:ext cx="2107110" cy="842621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b="1" kern="1200" dirty="0"/>
            <a:t>أصحاب المنشأة دون سابق خبرة عملية </a:t>
          </a:r>
          <a:endParaRPr lang="en-US" sz="2000" b="1" kern="1200" dirty="0"/>
        </a:p>
      </dsp:txBody>
      <dsp:txXfrm>
        <a:off x="5689245" y="1697376"/>
        <a:ext cx="2057750" cy="7932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C622E-EAD6-4E86-887F-ABBEBFD1FE0B}">
      <dsp:nvSpPr>
        <dsp:cNvPr id="0" name=""/>
        <dsp:cNvSpPr/>
      </dsp:nvSpPr>
      <dsp:spPr>
        <a:xfrm rot="5400000">
          <a:off x="-165179" y="166270"/>
          <a:ext cx="1101194" cy="7708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100" kern="1200" dirty="0"/>
            <a:t>1</a:t>
          </a:r>
          <a:endParaRPr lang="en-US" sz="2100" kern="1200" dirty="0"/>
        </a:p>
      </dsp:txBody>
      <dsp:txXfrm rot="-5400000">
        <a:off x="0" y="386509"/>
        <a:ext cx="770836" cy="330358"/>
      </dsp:txXfrm>
    </dsp:sp>
    <dsp:sp modelId="{15B64832-988A-4C0B-A817-DDAAE863CBB6}">
      <dsp:nvSpPr>
        <dsp:cNvPr id="0" name=""/>
        <dsp:cNvSpPr/>
      </dsp:nvSpPr>
      <dsp:spPr>
        <a:xfrm rot="5400000">
          <a:off x="3304129" y="-2533293"/>
          <a:ext cx="715776" cy="57823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6670" rIns="26670" bIns="2667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SA" sz="4200" kern="1200" dirty="0"/>
            <a:t>الخصائص التنظيمية </a:t>
          </a:r>
          <a:endParaRPr lang="en-US" sz="4200" kern="1200" dirty="0"/>
        </a:p>
      </dsp:txBody>
      <dsp:txXfrm rot="-5400000">
        <a:off x="770836" y="34941"/>
        <a:ext cx="5747422" cy="645894"/>
      </dsp:txXfrm>
    </dsp:sp>
    <dsp:sp modelId="{618304A9-DD46-4EF3-92B3-CABC93C477C1}">
      <dsp:nvSpPr>
        <dsp:cNvPr id="0" name=""/>
        <dsp:cNvSpPr/>
      </dsp:nvSpPr>
      <dsp:spPr>
        <a:xfrm rot="5400000">
          <a:off x="-165179" y="1063969"/>
          <a:ext cx="1101194" cy="7708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100" kern="1200" dirty="0"/>
            <a:t>2</a:t>
          </a:r>
          <a:endParaRPr lang="en-US" sz="2100" kern="1200" dirty="0"/>
        </a:p>
      </dsp:txBody>
      <dsp:txXfrm rot="-5400000">
        <a:off x="0" y="1284208"/>
        <a:ext cx="770836" cy="330358"/>
      </dsp:txXfrm>
    </dsp:sp>
    <dsp:sp modelId="{F0EBF9B0-1303-4115-A578-5EC70EC94A8B}">
      <dsp:nvSpPr>
        <dsp:cNvPr id="0" name=""/>
        <dsp:cNvSpPr/>
      </dsp:nvSpPr>
      <dsp:spPr>
        <a:xfrm rot="5400000">
          <a:off x="3304129" y="-1634503"/>
          <a:ext cx="715776" cy="57823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6670" rIns="26670" bIns="2667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SA" sz="4200" kern="1200" dirty="0"/>
            <a:t>الخصائص الإدارية </a:t>
          </a:r>
          <a:endParaRPr lang="en-US" sz="4200" kern="1200" dirty="0"/>
        </a:p>
      </dsp:txBody>
      <dsp:txXfrm rot="-5400000">
        <a:off x="770836" y="933731"/>
        <a:ext cx="5747422" cy="645894"/>
      </dsp:txXfrm>
    </dsp:sp>
    <dsp:sp modelId="{1EBE9E23-3D06-41BC-8E4A-ED4D6E3A3A74}">
      <dsp:nvSpPr>
        <dsp:cNvPr id="0" name=""/>
        <dsp:cNvSpPr/>
      </dsp:nvSpPr>
      <dsp:spPr>
        <a:xfrm rot="5400000">
          <a:off x="-165179" y="1961668"/>
          <a:ext cx="1101194" cy="7708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100" kern="1200" dirty="0"/>
            <a:t>3</a:t>
          </a:r>
          <a:endParaRPr lang="en-US" sz="2100" kern="1200" dirty="0"/>
        </a:p>
      </dsp:txBody>
      <dsp:txXfrm rot="-5400000">
        <a:off x="0" y="2181907"/>
        <a:ext cx="770836" cy="330358"/>
      </dsp:txXfrm>
    </dsp:sp>
    <dsp:sp modelId="{6D613A48-4C08-4D1C-8D02-0417A6F6313F}">
      <dsp:nvSpPr>
        <dsp:cNvPr id="0" name=""/>
        <dsp:cNvSpPr/>
      </dsp:nvSpPr>
      <dsp:spPr>
        <a:xfrm rot="5400000">
          <a:off x="3304129" y="-736804"/>
          <a:ext cx="715776" cy="57823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6670" rIns="26670" bIns="2667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SA" sz="4200" kern="1200" dirty="0"/>
            <a:t>الخصائص الشخصية </a:t>
          </a:r>
          <a:endParaRPr lang="en-US" sz="4200" kern="1200" dirty="0"/>
        </a:p>
      </dsp:txBody>
      <dsp:txXfrm rot="-5400000">
        <a:off x="770836" y="1831430"/>
        <a:ext cx="5747422" cy="645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1BAEC-CF21-443B-BD48-A3A5167BD41F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CF520-11A1-4437-B625-579C7753D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1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CF520-11A1-4437-B625-579C7753DD4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2F7D-B37D-49DF-8327-F1CD17330885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B829-98A9-45FE-B4DE-5230A4CB6C3B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AE15-226D-411A-BCFE-965C90E93D2C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A566-0130-47C5-BE50-E6B28D4E5A90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40CE-B459-49AF-9DC3-2B32C103F0B0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E1D402B-07AB-479B-8F4F-535E2FCF0C3B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00E2-213C-4D42-93BE-78C404F50BAB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9B23-A809-4FB3-8DC3-31539BE2A1A8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1061-F25A-490C-9EDB-A67D1EF71CD7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BE28-E9E2-45E1-A7C3-341168D49542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F976142-6A40-43BF-AF2D-87D579D32F12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A2C9395-7593-40EB-9424-FB2BC1DC1038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ransition spd="med">
    <p:sndAc>
      <p:stSnd>
        <p:snd r:embed="rId13" name="click.wav"/>
      </p:stSnd>
    </p:sndAc>
  </p:transition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fA62-xxlAIo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youtu.be/791ub4D65Lk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1371600" y="2590800"/>
            <a:ext cx="6477000" cy="1825625"/>
          </a:xfrm>
        </p:spPr>
        <p:txBody>
          <a:bodyPr>
            <a:normAutofit/>
          </a:bodyPr>
          <a:lstStyle/>
          <a:p>
            <a:r>
              <a:rPr lang="ar-SA" sz="4400" spc="0" dirty="0"/>
              <a:t>صفات و مهارات رائد الأعمال</a:t>
            </a:r>
            <a:endParaRPr lang="en-US" sz="4400" spc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533400"/>
            <a:ext cx="7580313" cy="1295400"/>
          </a:xfrm>
        </p:spPr>
        <p:txBody>
          <a:bodyPr>
            <a:normAutofit fontScale="90000"/>
          </a:bodyPr>
          <a:lstStyle/>
          <a:p>
            <a:pPr algn="ctr"/>
            <a:br>
              <a:rPr lang="ar-SA" sz="4400" b="1" dirty="0"/>
            </a:br>
            <a:br>
              <a:rPr lang="en-US" sz="4400" dirty="0"/>
            </a:br>
            <a:endParaRPr lang="en-US" sz="4400" b="1" dirty="0"/>
          </a:p>
        </p:txBody>
      </p:sp>
      <p:sp>
        <p:nvSpPr>
          <p:cNvPr id="16" name="Rectangle 15"/>
          <p:cNvSpPr/>
          <p:nvPr/>
        </p:nvSpPr>
        <p:spPr>
          <a:xfrm>
            <a:off x="1752600" y="609600"/>
            <a:ext cx="5791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sz="4400" b="1" dirty="0">
                <a:solidFill>
                  <a:schemeClr val="bg1"/>
                </a:solidFill>
              </a:rPr>
              <a:t>الفصل الثاني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7" name="Picture 6" descr="Offshoring-Business-Pla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200" y="3276600"/>
            <a:ext cx="4863117" cy="2995613"/>
          </a:xfrm>
          <a:prstGeom prst="rect">
            <a:avLst/>
          </a:prstGeom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unreasonable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301625" y="1828800"/>
            <a:ext cx="4038600" cy="388620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r">
              <a:buNone/>
            </a:pPr>
            <a:r>
              <a:rPr lang="ar-SA" b="1" dirty="0">
                <a:solidFill>
                  <a:schemeClr val="tx2"/>
                </a:solidFill>
              </a:rPr>
              <a:t>4- شخصيات حالمه</a:t>
            </a:r>
            <a:r>
              <a:rPr lang="ar-SA" dirty="0"/>
              <a:t>:</a:t>
            </a:r>
          </a:p>
          <a:p>
            <a:pPr algn="r" rtl="1"/>
            <a:r>
              <a:rPr lang="ar-SA" sz="2800" dirty="0"/>
              <a:t>كلنا لدينا احلام و أفكار. و رائد الأعمال لديه الشجاعة في محاولة أن لا تظل أحلامة و أفكاره حيةً بينما يكبتها الآخرون .</a:t>
            </a:r>
          </a:p>
          <a:p>
            <a:pPr algn="r" rtl="1"/>
            <a:r>
              <a:rPr lang="ar-SA" sz="2800" dirty="0"/>
              <a:t>”كل مرة يأتي شخص ما بفكرة جديدة , يكون هناك عشرة أشخاص فكروا فيها قبلة ,لكنهم فكروا فيها فقط“</a:t>
            </a:r>
          </a:p>
          <a:p>
            <a:pPr algn="r" rtl="1">
              <a:buNone/>
            </a:pPr>
            <a:endParaRPr lang="en-US" dirty="0"/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r" rtl="1">
              <a:buNone/>
            </a:pPr>
            <a:r>
              <a:rPr lang="ar-SA" sz="2800" b="1" dirty="0">
                <a:solidFill>
                  <a:schemeClr val="tx2"/>
                </a:solidFill>
              </a:rPr>
              <a:t>6- لا يستسلمون للعوائق :</a:t>
            </a:r>
          </a:p>
          <a:p>
            <a:pPr algn="r" rtl="1">
              <a:buNone/>
            </a:pPr>
            <a:r>
              <a:rPr lang="ar-SA" sz="2400" dirty="0"/>
              <a:t>” اذا تركت الظروف توقفك عن العمل فإنها سوف توقفك دائما ً“</a:t>
            </a:r>
          </a:p>
          <a:p>
            <a:pPr algn="r" rtl="1">
              <a:buNone/>
            </a:pPr>
            <a:r>
              <a:rPr lang="ar-SA" sz="2400" dirty="0"/>
              <a:t>يتوقع رائد الأعمال إحباطات متكررة و هناك إحتمال كبير ان سنوات من العمل لربما لا تأتي بشيء 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r" rtl="1">
              <a:buNone/>
            </a:pPr>
            <a:r>
              <a:rPr lang="ar-SA" b="1" dirty="0">
                <a:solidFill>
                  <a:schemeClr val="tx2"/>
                </a:solidFill>
              </a:rPr>
              <a:t>5 – فاعلون :</a:t>
            </a:r>
          </a:p>
          <a:p>
            <a:pPr algn="r" rtl="1">
              <a:buNone/>
            </a:pPr>
            <a:r>
              <a:rPr lang="ar-SA" sz="2800" dirty="0"/>
              <a:t>رائد الأعمال هو شخص فاعل و ليس مجرد حالم ,فهو عملي و لا يجلس دون شيء و يشتكي , بل هو يفعل .</a:t>
            </a:r>
          </a:p>
          <a:p>
            <a:pPr algn="r" rtl="1">
              <a:buNone/>
            </a:pPr>
            <a:endParaRPr lang="ar-SA" sz="2800" dirty="0"/>
          </a:p>
          <a:p>
            <a:pPr algn="r" rtl="1">
              <a:buNone/>
            </a:pPr>
            <a:endParaRPr lang="ar-SA" sz="2800" dirty="0"/>
          </a:p>
          <a:p>
            <a:pPr algn="r" rtl="1">
              <a:buNone/>
            </a:pPr>
            <a:endParaRPr lang="en-US" dirty="0"/>
          </a:p>
        </p:txBody>
      </p:sp>
      <p:pic>
        <p:nvPicPr>
          <p:cNvPr id="7" name="Picture 6" descr="impossible_n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4114800"/>
            <a:ext cx="5715000" cy="1876425"/>
          </a:xfrm>
          <a:prstGeom prst="rect">
            <a:avLst/>
          </a:prstGeom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4- مدارس صفات رائد الأعمال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914400" y="1981200"/>
          <a:ext cx="7391400" cy="4419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0" y="1524001"/>
            <a:ext cx="655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buNone/>
            </a:pPr>
            <a:r>
              <a:rPr lang="ar-SA" dirty="0"/>
              <a:t>ظهرت عدة اتجاهات بهدف التعرف إلى خصائص رائد الأعمال التي تميزه عن غيرة من الأفراد .</a:t>
            </a:r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dirty="0"/>
              <a:t>مدرسة السمات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534400" cy="4724400"/>
          </a:xfrm>
        </p:spPr>
        <p:txBody>
          <a:bodyPr>
            <a:normAutofit lnSpcReduction="10000"/>
          </a:bodyPr>
          <a:lstStyle/>
          <a:p>
            <a:pPr algn="r">
              <a:buNone/>
            </a:pPr>
            <a:r>
              <a:rPr lang="ar-SA" sz="2400" dirty="0"/>
              <a:t>تقوم هذه المدرسه على فرضية أن رائد الأعمال شخص يمتلك مجموعة من الخصائص الشخصية تمكنة من إدارة المنشأة بنجاح .</a:t>
            </a:r>
          </a:p>
          <a:p>
            <a:pPr algn="r">
              <a:buNone/>
            </a:pPr>
            <a:r>
              <a:rPr lang="ar-SA" sz="2400" b="1" dirty="0">
                <a:solidFill>
                  <a:srgbClr val="00B050"/>
                </a:solidFill>
              </a:rPr>
              <a:t>أهم هذة السمات التي أشارت إليها هذه الدراسات :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A" sz="2400" dirty="0"/>
              <a:t>الحاجة الشديدة للإنجاز.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A" sz="2400" dirty="0"/>
              <a:t>المنافسة و الإبداع و الذكاء 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A" sz="2400" dirty="0"/>
              <a:t>القدرة على تحمل المخاطر 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A" sz="2400" dirty="0"/>
              <a:t>القدرة على التفكير الإبتكاري 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A" sz="2400" dirty="0"/>
              <a:t>الميل للاستقلالية 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A" sz="2400" dirty="0"/>
              <a:t>القدرة على الضبط الذاتي 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A" sz="2400" dirty="0"/>
              <a:t>العزيمة و الإصرار 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A" sz="2400" dirty="0"/>
              <a:t>الثقة بالنفس .</a:t>
            </a:r>
          </a:p>
          <a:p>
            <a:pPr algn="r">
              <a:buNone/>
            </a:pPr>
            <a:endParaRPr lang="ar-SA" sz="2400" b="1" dirty="0">
              <a:solidFill>
                <a:srgbClr val="00B050"/>
              </a:solidFill>
            </a:endParaRPr>
          </a:p>
          <a:p>
            <a:pPr marL="457200" indent="-457200" algn="r" rtl="1">
              <a:buNone/>
            </a:pPr>
            <a:endParaRPr lang="ar-SA" sz="2000" dirty="0"/>
          </a:p>
        </p:txBody>
      </p:sp>
      <p:pic>
        <p:nvPicPr>
          <p:cNvPr id="4" name="Picture 3" descr="Confidence-Boos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" y="2819400"/>
            <a:ext cx="3629025" cy="3552825"/>
          </a:xfrm>
          <a:prstGeom prst="rect">
            <a:avLst/>
          </a:prstGeom>
        </p:spPr>
      </p:pic>
    </p:spTree>
  </p:cSld>
  <p:clrMapOvr>
    <a:masterClrMapping/>
  </p:clrMapOvr>
  <p:transition spd="med">
    <p:sndAc>
      <p:stSnd>
        <p:snd r:embed="rId3" name="click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dirty="0"/>
              <a:t>مدرسة البيئيه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>
              <a:buNone/>
            </a:pPr>
            <a:r>
              <a:rPr lang="ar-SA" sz="2400" dirty="0">
                <a:solidFill>
                  <a:schemeClr val="tx2"/>
                </a:solidFill>
              </a:rPr>
              <a:t>تؤمن هذه المدرسه بأن خصائص رائد الأعمال ترتبط كثيراً بالبيئة وما تحوية من عوامل خارجية .لذا فإن العوامل الإجتماعية والديموغرافية تلعب دور رئيسياً في تحديد سلوك رائد الأعمال و شخصيته .</a:t>
            </a:r>
          </a:p>
          <a:p>
            <a:pPr algn="r" rtl="1">
              <a:buNone/>
            </a:pPr>
            <a:r>
              <a:rPr lang="ar-SA" sz="2400" dirty="0"/>
              <a:t>تفسير المدرسة البيئيه على رائد الاعمال :</a:t>
            </a:r>
          </a:p>
          <a:p>
            <a:pPr algn="r" rtl="1">
              <a:buNone/>
            </a:pPr>
            <a:endParaRPr lang="ar-SA" dirty="0"/>
          </a:p>
          <a:p>
            <a:pPr algn="r" rtl="1">
              <a:buNone/>
            </a:pPr>
            <a:endParaRPr lang="ar-SA" dirty="0"/>
          </a:p>
          <a:p>
            <a:pPr algn="r" rtl="1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3200400"/>
          <a:ext cx="7391400" cy="2667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0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8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r"/>
                      <a:r>
                        <a:rPr lang="ar-SA" b="0" dirty="0"/>
                        <a:t>ظهور أثر الثقافة على الفرد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b="1" dirty="0">
                          <a:solidFill>
                            <a:srgbClr val="FF0000"/>
                          </a:solidFill>
                        </a:rPr>
                        <a:t>دور الثقافة 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ar-SA" sz="3200" dirty="0"/>
                        <a:t>المدرسة البيئية </a:t>
                      </a:r>
                    </a:p>
                    <a:p>
                      <a:pPr algn="ctr"/>
                      <a:endParaRPr lang="ar-SA" sz="3200" dirty="0"/>
                    </a:p>
                    <a:p>
                      <a:pPr algn="ctr"/>
                      <a:endParaRPr lang="en-US" sz="3200" b="1" dirty="0">
                        <a:cs typeface="+mn-cs"/>
                      </a:endParaRPr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r"/>
                      <a:r>
                        <a:rPr lang="ar-SA" b="0" dirty="0"/>
                        <a:t>تجذبه</a:t>
                      </a:r>
                      <a:r>
                        <a:rPr lang="ar-SA" b="0" baseline="0" dirty="0"/>
                        <a:t> بيئة إيجابية و تدفعه بيئه سلبية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b="1" dirty="0">
                          <a:solidFill>
                            <a:srgbClr val="FF0000"/>
                          </a:solidFill>
                        </a:rPr>
                        <a:t>نظرية الجذب و الدفع 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r"/>
                      <a:r>
                        <a:rPr lang="ar-SA" b="0" dirty="0"/>
                        <a:t>الشرعية –الهامش الاجتماعي- الحراك الاجتماعي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b="1" dirty="0">
                          <a:solidFill>
                            <a:srgbClr val="FF0000"/>
                          </a:solidFill>
                        </a:rPr>
                        <a:t>منهج الحراك الإجتماعي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ar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r"/>
                      <a:r>
                        <a:rPr lang="ar-SA" b="0" dirty="0"/>
                        <a:t>الميلاد</a:t>
                      </a:r>
                      <a:r>
                        <a:rPr lang="ar-SA" b="0" baseline="0" dirty="0"/>
                        <a:t> –القدوة-العلاقة مع الوالدين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b="1" dirty="0">
                          <a:solidFill>
                            <a:srgbClr val="FF0000"/>
                          </a:solidFill>
                        </a:rPr>
                        <a:t>الخلفية الأسرية 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r"/>
                      <a:r>
                        <a:rPr lang="ar-SA" b="0" dirty="0"/>
                        <a:t>مستوى</a:t>
                      </a:r>
                      <a:r>
                        <a:rPr lang="ar-SA" b="0" baseline="0" dirty="0"/>
                        <a:t> التعليم –الخبرة السابقة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b="1" dirty="0">
                          <a:solidFill>
                            <a:srgbClr val="FF0000"/>
                          </a:solidFill>
                        </a:rPr>
                        <a:t>التعليم و الخبرة 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dirty="0"/>
              <a:t>المدرسه السلوكيه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r" rtl="1">
              <a:buNone/>
            </a:pPr>
            <a:r>
              <a:rPr lang="ar-SA" dirty="0"/>
              <a:t>يرى انصار هذه المدرسة ان سلوك رائد الأعمال لا يعتمد على مجرد وجود سمات شخصية لدى الفرد , و لكنه يرتبط بأداء الوظائف الإدارية بشكل فعال.</a:t>
            </a:r>
          </a:p>
          <a:p>
            <a:pPr algn="r" rtl="1">
              <a:buNone/>
            </a:pPr>
            <a:r>
              <a:rPr lang="ar-SA" b="1" dirty="0">
                <a:solidFill>
                  <a:schemeClr val="accent3">
                    <a:lumMod val="50000"/>
                  </a:schemeClr>
                </a:solidFill>
              </a:rPr>
              <a:t>حيث إن نجاح رائد الأعمال يعتمد على :</a:t>
            </a:r>
          </a:p>
          <a:p>
            <a:pPr marL="969963" indent="-336550" algn="r" rtl="1">
              <a:buFont typeface="Wingdings" pitchFamily="2" charset="2"/>
              <a:buChar char="ü"/>
            </a:pPr>
            <a:r>
              <a:rPr lang="ar-SA" dirty="0"/>
              <a:t>عمله داخل المنظمة .</a:t>
            </a:r>
          </a:p>
          <a:p>
            <a:pPr marL="969963" indent="-336550" algn="r" rtl="1">
              <a:buFont typeface="Wingdings" pitchFamily="2" charset="2"/>
              <a:buChar char="ü"/>
            </a:pPr>
            <a:r>
              <a:rPr lang="ar-SA" dirty="0"/>
              <a:t>امتلاكه لمجموعة من المهارات السلوكية التي يستثمرها لصالح تطوير العمل . </a:t>
            </a:r>
          </a:p>
          <a:p>
            <a:pPr marL="2798763" indent="-576263" algn="r" rtl="1">
              <a:buNone/>
            </a:pPr>
            <a:r>
              <a:rPr lang="ar-SA" dirty="0">
                <a:solidFill>
                  <a:schemeClr val="tx2"/>
                </a:solidFill>
              </a:rPr>
              <a:t>و هي نوعين </a:t>
            </a:r>
          </a:p>
          <a:p>
            <a:pPr marL="2166938" indent="0" algn="r" rtl="1">
              <a:buFont typeface="Wingdings" pitchFamily="2" charset="2"/>
              <a:buChar char="Ø"/>
            </a:pPr>
            <a:r>
              <a:rPr lang="ar-SA" dirty="0">
                <a:solidFill>
                  <a:schemeClr val="tx2"/>
                </a:solidFill>
              </a:rPr>
              <a:t>مهارات تفاعلية .</a:t>
            </a:r>
          </a:p>
          <a:p>
            <a:pPr marL="2166938" indent="0" algn="r" rtl="1">
              <a:buFont typeface="Wingdings" pitchFamily="2" charset="2"/>
              <a:buChar char="Ø"/>
            </a:pPr>
            <a:r>
              <a:rPr lang="ar-SA" dirty="0">
                <a:solidFill>
                  <a:schemeClr val="tx2"/>
                </a:solidFill>
              </a:rPr>
              <a:t>مهارات تكاملية.</a:t>
            </a:r>
            <a:r>
              <a:rPr lang="ar-SA" dirty="0"/>
              <a:t> </a:t>
            </a:r>
          </a:p>
        </p:txBody>
      </p:sp>
      <p:pic>
        <p:nvPicPr>
          <p:cNvPr id="4" name="Picture 3" descr="Communication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600" y="4495800"/>
            <a:ext cx="2194560" cy="1828800"/>
          </a:xfrm>
          <a:prstGeom prst="rect">
            <a:avLst/>
          </a:prstGeom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المدرسة المعاصرة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r" rtl="1">
              <a:buNone/>
            </a:pPr>
            <a:r>
              <a:rPr lang="ar-SA" b="1" dirty="0">
                <a:solidFill>
                  <a:schemeClr val="tx2"/>
                </a:solidFill>
              </a:rPr>
              <a:t>و هي تعني أن سلوك رائد الأعمال ناتج من عاملين رئيسيين :</a:t>
            </a:r>
          </a:p>
          <a:p>
            <a:pPr marL="576263" indent="-55563" algn="r" defTabSz="463550" rtl="1">
              <a:tabLst>
                <a:tab pos="914400" algn="l"/>
              </a:tabLst>
            </a:pPr>
            <a:r>
              <a:rPr lang="ar-SA" sz="2800" dirty="0"/>
              <a:t>الإحساس بالفرصة و الناتج عن التفاعل بين السمات الشخصية للمبدع و القوى البيئية المؤثرة .</a:t>
            </a:r>
          </a:p>
          <a:p>
            <a:pPr marL="576263" indent="-55563" algn="r" defTabSz="463550" rtl="1">
              <a:tabLst>
                <a:tab pos="914400" algn="l"/>
              </a:tabLst>
            </a:pPr>
            <a:r>
              <a:rPr lang="ar-SA" sz="2800" dirty="0"/>
              <a:t>استغلال الفرصة ,الذي يتطلب امتلاك العديد من المهارات اللازمة لإدارة الموارد المتاحه.</a:t>
            </a:r>
          </a:p>
          <a:p>
            <a:endParaRPr lang="en-US" dirty="0"/>
          </a:p>
        </p:txBody>
      </p:sp>
      <p:pic>
        <p:nvPicPr>
          <p:cNvPr id="4" name="Picture 3" descr="time-to-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1600200"/>
            <a:ext cx="3888272" cy="4267200"/>
          </a:xfrm>
          <a:prstGeom prst="rect">
            <a:avLst/>
          </a:prstGeom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13648" cy="4797552"/>
          </a:xfrm>
        </p:spPr>
        <p:txBody>
          <a:bodyPr/>
          <a:lstStyle/>
          <a:p>
            <a:pPr algn="r" rtl="1">
              <a:buNone/>
            </a:pPr>
            <a:r>
              <a:rPr lang="ar-SA" sz="2400" dirty="0">
                <a:solidFill>
                  <a:schemeClr val="tx2"/>
                </a:solidFill>
              </a:rPr>
              <a:t>يلاحظ من المدارس السابقه اختلاف وجهات النظر حيال العوامل المؤثرة في توافر الفرد رائد الأعمال , ذلك يعني ان نجاح رائد الأعمال لا يتوقف على احد هذه العوامل ... وعلى ضوء ذلك تم اقتراح عدد </a:t>
            </a:r>
            <a:r>
              <a:rPr lang="ar-SA" sz="2400" b="1" u="sng" dirty="0">
                <a:solidFill>
                  <a:schemeClr val="tx2"/>
                </a:solidFill>
              </a:rPr>
              <a:t>من السمات لرواد الأعمال الناجحين </a:t>
            </a:r>
            <a:r>
              <a:rPr lang="ar-SA" sz="2400" dirty="0">
                <a:solidFill>
                  <a:schemeClr val="tx2"/>
                </a:solidFill>
              </a:rPr>
              <a:t>و هي :</a:t>
            </a:r>
          </a:p>
          <a:p>
            <a:pPr algn="r" rtl="1">
              <a:buNone/>
            </a:pPr>
            <a:endParaRPr lang="ar-S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2747010"/>
          <a:ext cx="7772400" cy="25603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9590">
                <a:tc>
                  <a:txBody>
                    <a:bodyPr/>
                    <a:lstStyle/>
                    <a:p>
                      <a:pPr algn="r"/>
                      <a:r>
                        <a:rPr lang="ar-SA" b="1" dirty="0">
                          <a:solidFill>
                            <a:schemeClr val="tx1"/>
                          </a:solidFill>
                        </a:rPr>
                        <a:t>13-</a:t>
                      </a:r>
                      <a:r>
                        <a:rPr lang="ar-SA" b="1" baseline="0" dirty="0">
                          <a:solidFill>
                            <a:schemeClr val="tx1"/>
                          </a:solidFill>
                        </a:rPr>
                        <a:t> المعرفة الفنية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1" dirty="0">
                          <a:solidFill>
                            <a:schemeClr val="tx1"/>
                          </a:solidFill>
                        </a:rPr>
                        <a:t>9- الطاقة و النشاط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1" dirty="0">
                          <a:solidFill>
                            <a:schemeClr val="tx1"/>
                          </a:solidFill>
                        </a:rPr>
                        <a:t>5- التعامل مع الفشل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1" dirty="0">
                          <a:solidFill>
                            <a:schemeClr val="tx1"/>
                          </a:solidFill>
                        </a:rPr>
                        <a:t>1- المثابرة /وضع الأهداف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r"/>
                      <a:r>
                        <a:rPr lang="ar-SA" b="1" dirty="0">
                          <a:solidFill>
                            <a:schemeClr val="tx1"/>
                          </a:solidFill>
                        </a:rPr>
                        <a:t>14- قدرة التعامل مع الأرقام</a:t>
                      </a:r>
                      <a:r>
                        <a:rPr lang="ar-SA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1" dirty="0">
                          <a:solidFill>
                            <a:schemeClr val="tx1"/>
                          </a:solidFill>
                        </a:rPr>
                        <a:t>10 –تحمل الغموض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1" dirty="0">
                          <a:solidFill>
                            <a:schemeClr val="tx1"/>
                          </a:solidFill>
                        </a:rPr>
                        <a:t>6- الثقة بالنفس</a:t>
                      </a:r>
                      <a:r>
                        <a:rPr lang="ar-SA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1" dirty="0">
                          <a:solidFill>
                            <a:schemeClr val="tx1"/>
                          </a:solidFill>
                        </a:rPr>
                        <a:t>2-</a:t>
                      </a:r>
                      <a:r>
                        <a:rPr lang="ar-SA" b="1" baseline="0" dirty="0">
                          <a:solidFill>
                            <a:schemeClr val="tx1"/>
                          </a:solidFill>
                        </a:rPr>
                        <a:t> ا</a:t>
                      </a:r>
                      <a:r>
                        <a:rPr lang="ar-SA" b="1" dirty="0">
                          <a:solidFill>
                            <a:schemeClr val="tx1"/>
                          </a:solidFill>
                        </a:rPr>
                        <a:t>لقدرة على بناء العلاقات الإنسانية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r"/>
                      <a:r>
                        <a:rPr lang="ar-SA" b="1" dirty="0">
                          <a:solidFill>
                            <a:schemeClr val="tx1"/>
                          </a:solidFill>
                        </a:rPr>
                        <a:t>15-</a:t>
                      </a:r>
                      <a:r>
                        <a:rPr lang="ar-SA" b="1" baseline="0" dirty="0">
                          <a:solidFill>
                            <a:schemeClr val="tx1"/>
                          </a:solidFill>
                        </a:rPr>
                        <a:t> حساسية التعامل مع النقود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1" dirty="0">
                          <a:solidFill>
                            <a:schemeClr val="tx1"/>
                          </a:solidFill>
                        </a:rPr>
                        <a:t>11- القدرة على التفكير الإبتكاري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1" dirty="0">
                          <a:solidFill>
                            <a:schemeClr val="tx1"/>
                          </a:solidFill>
                        </a:rPr>
                        <a:t>7- تحمل</a:t>
                      </a:r>
                      <a:r>
                        <a:rPr lang="ar-SA" b="1" baseline="0" dirty="0">
                          <a:solidFill>
                            <a:schemeClr val="tx1"/>
                          </a:solidFill>
                        </a:rPr>
                        <a:t> المخاطر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1" dirty="0">
                          <a:solidFill>
                            <a:schemeClr val="tx1"/>
                          </a:solidFill>
                        </a:rPr>
                        <a:t>3- القدرة</a:t>
                      </a:r>
                      <a:r>
                        <a:rPr lang="ar-SA" b="1" baseline="0" dirty="0">
                          <a:solidFill>
                            <a:schemeClr val="tx1"/>
                          </a:solidFill>
                        </a:rPr>
                        <a:t> على التواصل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algn="r"/>
                      <a:r>
                        <a:rPr lang="ar-SA" b="1" dirty="0">
                          <a:solidFill>
                            <a:schemeClr val="tx1"/>
                          </a:solidFill>
                        </a:rPr>
                        <a:t>16-</a:t>
                      </a:r>
                      <a:r>
                        <a:rPr lang="ar-SA" b="1" baseline="0" dirty="0">
                          <a:solidFill>
                            <a:schemeClr val="tx1"/>
                          </a:solidFill>
                        </a:rPr>
                        <a:t> المعرفة العلمية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1" dirty="0">
                          <a:solidFill>
                            <a:schemeClr val="tx1"/>
                          </a:solidFill>
                        </a:rPr>
                        <a:t>12- استخدام الموارد الخارجية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1" dirty="0">
                          <a:solidFill>
                            <a:schemeClr val="tx1"/>
                          </a:solidFill>
                        </a:rPr>
                        <a:t>8- أخذ المبادرة و تحمل المسؤولية الشخصية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1" dirty="0">
                          <a:solidFill>
                            <a:schemeClr val="tx1"/>
                          </a:solidFill>
                        </a:rPr>
                        <a:t>4- الإنضباط</a:t>
                      </a:r>
                      <a:r>
                        <a:rPr lang="ar-SA" b="1" baseline="0" dirty="0">
                          <a:solidFill>
                            <a:schemeClr val="tx1"/>
                          </a:solidFill>
                        </a:rPr>
                        <a:t> الذاتي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" y="5562600"/>
            <a:ext cx="8686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ar-SA" sz="2000" dirty="0"/>
              <a:t>رواد الأعمال لم يولدوا فقط  بل يمكن تدريبهم و تطويرهم .</a:t>
            </a:r>
          </a:p>
          <a:p>
            <a:pPr algn="r" rtl="1">
              <a:buFont typeface="Arial" pitchFamily="34" charset="0"/>
              <a:buChar char="•"/>
            </a:pPr>
            <a:r>
              <a:rPr lang="ar-SA" sz="2000" dirty="0"/>
              <a:t>لذلك ظهرت العديد من البرامج التدريبية لرواد الأعمال لتقوية المهارات و الثقة بالنفس و تنميتها من أجل إنشاء المشاريع الخاصة بهم  .</a:t>
            </a:r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>
              <a:buNone/>
            </a:pPr>
            <a:r>
              <a:rPr lang="ar-SA" dirty="0"/>
              <a:t>نتيجة للانتقادات التي وجهت للمدارس المقترحة لتصنيف رائد الأعمال ,تم تبني </a:t>
            </a:r>
            <a:r>
              <a:rPr lang="ar-SA" u="sng" dirty="0"/>
              <a:t>مدخل التصنيف </a:t>
            </a:r>
            <a:r>
              <a:rPr lang="ar-SA" dirty="0"/>
              <a:t>كوسيلة للتعرف إلى الأنواع المختلفه للرواد و بالتالي مساعدة متخذي القرارت وواضعي السياسات في توفير الدعم و المساندة لمن تتوافر فيه هذه السمات و فرص النجاح ,فقد تم اقتراح:</a:t>
            </a:r>
          </a:p>
          <a:p>
            <a:pPr algn="r" rtl="1">
              <a:buNone/>
            </a:pPr>
            <a:endParaRPr lang="ar-SA" dirty="0"/>
          </a:p>
          <a:p>
            <a:pPr algn="r" rtl="1">
              <a:buNone/>
            </a:pP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685800" y="3505200"/>
          <a:ext cx="77724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الفرق بين المديرين التقليديين و رواد الأعمال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524001" y="2895600"/>
          <a:ext cx="6553200" cy="2898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1600200" y="1600200"/>
            <a:ext cx="670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ar-SA" sz="2800" b="1" dirty="0"/>
              <a:t>الفروق بينهم قسمت الى 3 خصائص و هي :</a:t>
            </a:r>
            <a:endParaRPr lang="en-US" dirty="0"/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Video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308848" cy="4572000"/>
          </a:xfrm>
        </p:spPr>
        <p:txBody>
          <a:bodyPr/>
          <a:lstStyle/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pPr>
              <a:buNone/>
            </a:pPr>
            <a:endParaRPr lang="en-US" dirty="0">
              <a:hlinkClick r:id="rId3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7400" y="3244334"/>
            <a:ext cx="533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sz="3600" b="1" dirty="0">
                <a:hlinkClick r:id="rId4"/>
              </a:rPr>
              <a:t>كيف تكتشف موهبتك ..</a:t>
            </a:r>
            <a:endParaRPr lang="en-US" sz="3600" b="1" dirty="0"/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Homework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 algn="r" rtl="1">
              <a:buFont typeface="Wingdings" pitchFamily="2" charset="2"/>
              <a:buChar char="v"/>
            </a:pPr>
            <a:r>
              <a:rPr lang="ar-SA" dirty="0"/>
              <a:t>قومي بالإجابة على تمرين تقييم مهاراتك و خصائصك,وتمرين تقييم شخصيتك, وتمرين هل تتمتع بصفات رجل الأعمال الحقيقي , و احضري النتائج معك في المحاضرة القادمة ..</a:t>
            </a:r>
            <a:endParaRPr lang="en-US" dirty="0"/>
          </a:p>
          <a:p>
            <a:pPr algn="r">
              <a:buNone/>
            </a:pPr>
            <a:r>
              <a:rPr lang="en-US"/>
              <a:t>P.51+52+68</a:t>
            </a:r>
            <a:endParaRPr lang="en-US" dirty="0"/>
          </a:p>
        </p:txBody>
      </p:sp>
      <p:pic>
        <p:nvPicPr>
          <p:cNvPr id="7" name="Content Placeholder 6" descr="1321783059683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838200" y="1981200"/>
            <a:ext cx="3043898" cy="2709069"/>
          </a:xfrm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720850" indent="-465138" algn="r" rtl="1">
              <a:buNone/>
            </a:pPr>
            <a:endParaRPr lang="ar-SA" dirty="0"/>
          </a:p>
          <a:p>
            <a:pPr marL="1720850" indent="-465138" algn="r" rtl="1">
              <a:buNone/>
              <a:tabLst>
                <a:tab pos="1255713" algn="l"/>
              </a:tabLst>
            </a:pPr>
            <a:endParaRPr lang="ar-SA" dirty="0"/>
          </a:p>
          <a:p>
            <a:pPr marL="1720850" indent="-465138" algn="r" rtl="1">
              <a:buNone/>
              <a:tabLst>
                <a:tab pos="1255713" algn="l"/>
              </a:tabLst>
            </a:pPr>
            <a:endParaRPr lang="ar-SA" dirty="0"/>
          </a:p>
          <a:p>
            <a:pPr marL="1720850" indent="-465138" algn="r" rtl="1">
              <a:buNone/>
              <a:tabLst>
                <a:tab pos="1255713" algn="l"/>
              </a:tabLst>
            </a:pPr>
            <a:endParaRPr lang="ar-SA" dirty="0"/>
          </a:p>
          <a:p>
            <a:pPr marL="1720850" indent="-465138" algn="r" rtl="1">
              <a:buNone/>
              <a:tabLst>
                <a:tab pos="1255713" algn="l"/>
              </a:tabLst>
            </a:pPr>
            <a:endParaRPr lang="ar-SA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85800" y="1905000"/>
          <a:ext cx="8001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marL="1720850" indent="-179388" algn="r" rtl="1">
                        <a:buFont typeface="Arial" pitchFamily="34" charset="0"/>
                        <a:buNone/>
                        <a:tabLst>
                          <a:tab pos="1255713" algn="l"/>
                        </a:tabLst>
                      </a:pPr>
                      <a:r>
                        <a:rPr lang="ar-SA" sz="2800" spc="0" dirty="0">
                          <a:solidFill>
                            <a:schemeClr val="tx1"/>
                          </a:solidFill>
                          <a:effectLst/>
                        </a:rPr>
                        <a:t>الكتاب المرجع : </a:t>
                      </a:r>
                    </a:p>
                    <a:p>
                      <a:pPr marL="1720850" indent="-179388" algn="r" rtl="1">
                        <a:buNone/>
                        <a:tabLst>
                          <a:tab pos="1255713" algn="l"/>
                        </a:tabLst>
                      </a:pPr>
                      <a:r>
                        <a:rPr lang="ar-SA" sz="2800" spc="0" dirty="0">
                          <a:solidFill>
                            <a:schemeClr val="tx1"/>
                          </a:solidFill>
                          <a:effectLst/>
                        </a:rPr>
                        <a:t>كتاب ريادة الأعمال -أ.د. أحمد الشميمري د. وفاء المبيريك , الطبعة الثالثة ,مكتبة العبيكان ,2014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Picture 9" descr="Referenc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91400" y="2057400"/>
            <a:ext cx="1219200" cy="1371600"/>
          </a:xfrm>
          <a:prstGeom prst="rect">
            <a:avLst/>
          </a:prstGeom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الموضوعات </a:t>
            </a:r>
            <a:endParaRPr lang="en-US" dirty="0"/>
          </a:p>
        </p:txBody>
      </p:sp>
      <p:pic>
        <p:nvPicPr>
          <p:cNvPr id="7" name="Content Placeholder 6" descr="photo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301625" y="1524000"/>
            <a:ext cx="4038600" cy="4495799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 algn="r" rtl="1">
              <a:buFont typeface="+mj-lt"/>
              <a:buAutoNum type="arabicParenR"/>
            </a:pPr>
            <a:r>
              <a:rPr lang="ar-SA" dirty="0"/>
              <a:t>مقدمة .</a:t>
            </a:r>
          </a:p>
          <a:p>
            <a:pPr marL="457200" indent="-457200" algn="r" rtl="1">
              <a:buFont typeface="+mj-lt"/>
              <a:buAutoNum type="arabicParenR"/>
            </a:pPr>
            <a:r>
              <a:rPr lang="ar-SA" dirty="0"/>
              <a:t>اعرف نفسك.</a:t>
            </a:r>
          </a:p>
          <a:p>
            <a:pPr marL="457200" indent="-457200" algn="r" rtl="1">
              <a:buFont typeface="+mj-lt"/>
              <a:buAutoNum type="arabicParenR"/>
            </a:pPr>
            <a:r>
              <a:rPr lang="ar-SA" dirty="0"/>
              <a:t>صفات رائد الأعمال .</a:t>
            </a:r>
          </a:p>
          <a:p>
            <a:pPr marL="457200" indent="-457200" algn="r" rtl="1">
              <a:buFont typeface="+mj-lt"/>
              <a:buAutoNum type="arabicParenR"/>
            </a:pPr>
            <a:r>
              <a:rPr lang="ar-SA" dirty="0"/>
              <a:t>مدارس صفات رائد الأعمال .</a:t>
            </a:r>
          </a:p>
          <a:p>
            <a:pPr marL="457200" indent="-457200" algn="r" rtl="1">
              <a:buFont typeface="Wingdings" pitchFamily="2" charset="2"/>
              <a:buChar char="q"/>
            </a:pPr>
            <a:r>
              <a:rPr lang="ar-SA" dirty="0"/>
              <a:t>مدرسة السمات .</a:t>
            </a:r>
          </a:p>
          <a:p>
            <a:pPr marL="457200" indent="-457200" algn="r" rtl="1">
              <a:buFont typeface="Wingdings" pitchFamily="2" charset="2"/>
              <a:buChar char="q"/>
            </a:pPr>
            <a:r>
              <a:rPr lang="ar-SA" dirty="0"/>
              <a:t>مدرسة البيئية .</a:t>
            </a:r>
          </a:p>
          <a:p>
            <a:pPr marL="457200" indent="-457200" algn="r" rtl="1">
              <a:buFont typeface="Wingdings" pitchFamily="2" charset="2"/>
              <a:buChar char="q"/>
            </a:pPr>
            <a:r>
              <a:rPr lang="ar-SA" dirty="0"/>
              <a:t>المدرسة السلوكية .</a:t>
            </a:r>
          </a:p>
          <a:p>
            <a:pPr marL="457200" indent="-457200" algn="r" rtl="1">
              <a:buFont typeface="Wingdings" pitchFamily="2" charset="2"/>
              <a:buChar char="q"/>
            </a:pPr>
            <a:r>
              <a:rPr lang="ar-SA" dirty="0"/>
              <a:t>المدرسة المعاصرة .</a:t>
            </a:r>
            <a:endParaRPr lang="en-US" dirty="0"/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1- مقدمة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r" rtl="1">
              <a:buNone/>
            </a:pPr>
            <a:r>
              <a:rPr lang="ar-SA" dirty="0"/>
              <a:t>هذا الفصل يستعرض:</a:t>
            </a:r>
          </a:p>
          <a:p>
            <a:pPr algn="r" rtl="1"/>
            <a:r>
              <a:rPr lang="ar-SA" dirty="0"/>
              <a:t> صفات ومهارات رائد الأعمال ويبدأ بالتعرف على المهارات والخصائص الشخصية.</a:t>
            </a:r>
            <a:endParaRPr lang="en-US" dirty="0"/>
          </a:p>
          <a:p>
            <a:pPr algn="r" rtl="1"/>
            <a:r>
              <a:rPr lang="ar-SA" dirty="0"/>
              <a:t>ثم يلقي الضوء على الصفات التي يتمتع بها رائد الأعمال.</a:t>
            </a:r>
          </a:p>
          <a:p>
            <a:pPr algn="r" rtl="1"/>
            <a:r>
              <a:rPr lang="ar-SA" dirty="0"/>
              <a:t>و</a:t>
            </a:r>
            <a:r>
              <a:rPr lang="en-US" dirty="0"/>
              <a:t> </a:t>
            </a:r>
            <a:r>
              <a:rPr lang="ar-SA" dirty="0"/>
              <a:t>أخيراً يشير هذا الفصل إلى أهم النظريات التي تصنف رائد الأعمال والمدارس المشهورة وهي مدرسة السمات ، ومدرسة البيئة ، والمدرسة السلوكية ،والمدرسة المعاصرة</a:t>
            </a:r>
            <a:r>
              <a:rPr lang="en-US" dirty="0"/>
              <a:t> .</a:t>
            </a:r>
          </a:p>
          <a:p>
            <a:pPr algn="r" rtl="1">
              <a:buNone/>
            </a:pPr>
            <a:endParaRPr lang="en-US" dirty="0"/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066800"/>
          </a:xfrm>
        </p:spPr>
        <p:txBody>
          <a:bodyPr/>
          <a:lstStyle/>
          <a:p>
            <a:r>
              <a:rPr lang="ar-SA" dirty="0"/>
              <a:t>2- اعرف نفسك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461248" cy="4873752"/>
          </a:xfrm>
        </p:spPr>
        <p:txBody>
          <a:bodyPr/>
          <a:lstStyle/>
          <a:p>
            <a:pPr algn="r" rtl="1">
              <a:buNone/>
            </a:pPr>
            <a:r>
              <a:rPr lang="ar-SA" dirty="0">
                <a:solidFill>
                  <a:schemeClr val="tx2"/>
                </a:solidFill>
              </a:rPr>
              <a:t>العنصر الأساسي لمزاولة النشاط التجاري هو </a:t>
            </a:r>
            <a:r>
              <a:rPr lang="ar-SA" b="1" dirty="0">
                <a:solidFill>
                  <a:schemeClr val="tx2"/>
                </a:solidFill>
              </a:rPr>
              <a:t>توافر بعض القدرات الذاتية</a:t>
            </a:r>
            <a:r>
              <a:rPr lang="ar-SA" dirty="0">
                <a:solidFill>
                  <a:schemeClr val="tx2"/>
                </a:solidFill>
              </a:rPr>
              <a:t> لدى رائد الأعمال عند ممارسة نشاط معين و التي من أهمها :</a:t>
            </a:r>
          </a:p>
          <a:p>
            <a:pPr marL="514350" indent="-514350" algn="r" rtl="1">
              <a:buFont typeface="+mj-lt"/>
              <a:buAutoNum type="arabicParenR"/>
            </a:pPr>
            <a:r>
              <a:rPr lang="ar-SA" sz="2400" dirty="0"/>
              <a:t>مدى تقبل عنصر المخاطرة و القدرة على التحمل .</a:t>
            </a:r>
          </a:p>
          <a:p>
            <a:pPr marL="514350" indent="-514350" algn="r" rtl="1">
              <a:buFont typeface="+mj-lt"/>
              <a:buAutoNum type="arabicParenR"/>
            </a:pPr>
            <a:r>
              <a:rPr lang="ar-SA" sz="2400" dirty="0"/>
              <a:t>روح العزيمة و الإصرار و المثابرة .</a:t>
            </a:r>
          </a:p>
          <a:p>
            <a:pPr marL="514350" indent="-514350" algn="r" rtl="1">
              <a:buFont typeface="+mj-lt"/>
              <a:buAutoNum type="arabicParenR"/>
            </a:pPr>
            <a:r>
              <a:rPr lang="ar-SA" sz="2400" dirty="0"/>
              <a:t>القدرة على التعامل مع الآخرين , و إنشاء علاقات حسنة معهم .</a:t>
            </a:r>
          </a:p>
          <a:p>
            <a:pPr marL="514350" indent="-514350" algn="r" rtl="1">
              <a:buFont typeface="+mj-lt"/>
              <a:buAutoNum type="arabicParenR"/>
            </a:pPr>
            <a:r>
              <a:rPr lang="ar-SA" sz="2400" dirty="0"/>
              <a:t>التاهيل العلمي .</a:t>
            </a:r>
          </a:p>
          <a:p>
            <a:pPr marL="514350" indent="-514350" algn="r" rtl="1">
              <a:buFont typeface="+mj-lt"/>
              <a:buAutoNum type="arabicParenR"/>
            </a:pPr>
            <a:r>
              <a:rPr lang="ar-SA" sz="2400" dirty="0"/>
              <a:t>الخبرة المكتسبة .</a:t>
            </a:r>
          </a:p>
          <a:p>
            <a:pPr marL="514350" indent="-514350" algn="r" rtl="1">
              <a:buNone/>
            </a:pPr>
            <a:endParaRPr lang="ar-SA" sz="2400" dirty="0"/>
          </a:p>
          <a:p>
            <a:pPr marL="514350" indent="-514350" algn="r" rtl="1">
              <a:buNone/>
            </a:pPr>
            <a:r>
              <a:rPr lang="ar-SA" b="1" u="sng" dirty="0"/>
              <a:t>إلا ان الرغبة في العمل لساعات طويلة , و الإستعداد لتحمل المخاطر ,و مواجهة التحديات تعتبر من المتطلبات اللازمة لأي رائد أعمال .</a:t>
            </a:r>
          </a:p>
          <a:p>
            <a:pPr marL="514350" indent="-514350" algn="r" rtl="1">
              <a:buNone/>
            </a:pPr>
            <a:endParaRPr lang="en-US" dirty="0"/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3- صفات رائد الأعمال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89848" cy="4873752"/>
          </a:xfrm>
        </p:spPr>
        <p:txBody>
          <a:bodyPr>
            <a:normAutofit lnSpcReduction="10000"/>
          </a:bodyPr>
          <a:lstStyle/>
          <a:p>
            <a:pPr algn="r">
              <a:buNone/>
            </a:pPr>
            <a:r>
              <a:rPr lang="ar-SA" sz="3100" b="1" dirty="0">
                <a:solidFill>
                  <a:schemeClr val="tx2"/>
                </a:solidFill>
              </a:rPr>
              <a:t>1- وضوح الهدف </a:t>
            </a:r>
            <a:r>
              <a:rPr lang="ar-SA" dirty="0"/>
              <a:t>:</a:t>
            </a:r>
          </a:p>
          <a:p>
            <a:pPr algn="r">
              <a:buNone/>
            </a:pPr>
            <a:r>
              <a:rPr lang="ar-SA" sz="2600" dirty="0"/>
              <a:t>سبب النجاح الباهر لبداية بعض الأعمال التجارية</a:t>
            </a:r>
          </a:p>
          <a:p>
            <a:pPr algn="r">
              <a:buNone/>
            </a:pPr>
            <a:r>
              <a:rPr lang="ar-SA" sz="2600" dirty="0"/>
              <a:t> لا يعزى إلى أن مؤسسيها كانت لديهم أموال بالغة عندما</a:t>
            </a:r>
          </a:p>
          <a:p>
            <a:pPr algn="r">
              <a:buNone/>
            </a:pPr>
            <a:r>
              <a:rPr lang="ar-SA" sz="2600" dirty="0"/>
              <a:t> بدؤوا .إنما يعزى نجاحها إلى تجمعها مع بعضها بعضاً من قبل رواد كانوا يعرفون ماذا يفعلون .</a:t>
            </a:r>
          </a:p>
          <a:p>
            <a:pPr algn="r">
              <a:buNone/>
            </a:pPr>
            <a:r>
              <a:rPr lang="ar-SA" sz="2600" dirty="0"/>
              <a:t>بوضوح الهدف فإنه:</a:t>
            </a:r>
          </a:p>
          <a:p>
            <a:pPr algn="r" rtl="1"/>
            <a:r>
              <a:rPr lang="ar-SA" sz="2200" dirty="0"/>
              <a:t>يكتسب رواد الأعمال الثقه بالنفس عندما يكون لديهم سيطرة على ما يفعلونه و يعملونه لوحدهم, و هم يعالجون المشكلات فوراً بثقة في النفس , و هم مثابرون في ملاحقة اهدافهم ...</a:t>
            </a:r>
          </a:p>
          <a:p>
            <a:pPr algn="r" rtl="1"/>
            <a:r>
              <a:rPr lang="ar-SA" sz="2200" dirty="0"/>
              <a:t>رواد الاعمال يحبون التحكم والسيطرة على كل شي يفعلونة , و يحبون النشاط الذي يظهر التقدم الموجه نحو الهدف .. </a:t>
            </a:r>
          </a:p>
          <a:p>
            <a:pPr algn="r" rtl="1"/>
            <a:r>
              <a:rPr lang="ar-SA" sz="2200" dirty="0"/>
              <a:t>رواد الأعمال يحللون جميع الخيارات لافتراض النجاح ,و يدرسون الخيارات لحل أي مشكلة تظهر في طريقهم , وهم يفكرون في عملهم في المقام الأول بدلاً من التفكير في أنفسهم ..</a:t>
            </a:r>
          </a:p>
          <a:p>
            <a:pPr algn="r" rtl="1"/>
            <a:endParaRPr lang="ar-SA" dirty="0"/>
          </a:p>
        </p:txBody>
      </p:sp>
      <p:pic>
        <p:nvPicPr>
          <p:cNvPr id="4" name="Picture 3" descr="goal-target-e131680394978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762000"/>
            <a:ext cx="2438400" cy="2105025"/>
          </a:xfrm>
          <a:prstGeom prst="rect">
            <a:avLst/>
          </a:prstGeom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580120" cy="4953000"/>
          </a:xfrm>
        </p:spPr>
        <p:txBody>
          <a:bodyPr>
            <a:normAutofit fontScale="92500"/>
          </a:bodyPr>
          <a:lstStyle/>
          <a:p>
            <a:pPr algn="r">
              <a:buNone/>
            </a:pPr>
            <a:r>
              <a:rPr lang="ar-SA" sz="3000" b="1" dirty="0">
                <a:solidFill>
                  <a:schemeClr val="tx2"/>
                </a:solidFill>
              </a:rPr>
              <a:t>2- البحث عن اسلوب معين في الحياة:</a:t>
            </a:r>
            <a:endParaRPr lang="ar-SA" b="1" dirty="0">
              <a:solidFill>
                <a:schemeClr val="tx2"/>
              </a:solidFill>
            </a:endParaRPr>
          </a:p>
          <a:p>
            <a:pPr algn="r" rtl="1"/>
            <a:r>
              <a:rPr lang="ar-SA" dirty="0"/>
              <a:t>معظم الناس الذين يتجهون إلى عمل تجاري من أجل تأمين أسلوب معين من الحياة يرون فقط ما سوف يؤمن لهم ذلك العمل  , و لا ينظرون إلى الخبرة في تملك أو تشغيل العمل التجاري .هذا النوع من رواد الأعمال غالبا ما يكون ناجحاً لأنهم ليسوا من ذلك النوع من أصحاب المنشآت ذوي الطموح الزائد .</a:t>
            </a:r>
          </a:p>
          <a:p>
            <a:pPr algn="r">
              <a:buNone/>
            </a:pPr>
            <a:r>
              <a:rPr lang="ar-SA" dirty="0"/>
              <a:t> ”الفرق بين يمتلك مطعماً ناجحاً وبين من يؤسس سلسة من المطاعم ”</a:t>
            </a:r>
          </a:p>
          <a:p>
            <a:pPr algn="r">
              <a:buNone/>
            </a:pPr>
            <a:endParaRPr lang="ar-SA" dirty="0"/>
          </a:p>
          <a:p>
            <a:pPr algn="r" rtl="1"/>
            <a:r>
              <a:rPr lang="ar-SA" dirty="0"/>
              <a:t>رائد الأعمال الحقيقي هو مثل الفنان أو الرياضي يستمتع بالعملية</a:t>
            </a:r>
          </a:p>
          <a:p>
            <a:pPr algn="r" rtl="1">
              <a:buNone/>
            </a:pPr>
            <a:r>
              <a:rPr lang="ar-SA" dirty="0"/>
              <a:t> بدلاً من النتيجة .</a:t>
            </a:r>
          </a:p>
          <a:p>
            <a:pPr algn="r" rtl="1"/>
            <a:r>
              <a:rPr lang="ar-SA" dirty="0"/>
              <a:t>في مهنة ريادة الأعمال لا يمكن أن ترغب في النتائج فحسب , </a:t>
            </a:r>
          </a:p>
          <a:p>
            <a:pPr algn="r" rtl="1">
              <a:buNone/>
            </a:pPr>
            <a:r>
              <a:rPr lang="ar-SA" dirty="0"/>
              <a:t>بل عليك أن تستمتع بعملية الحصول على النتائج .</a:t>
            </a:r>
          </a:p>
        </p:txBody>
      </p:sp>
      <p:pic>
        <p:nvPicPr>
          <p:cNvPr id="4" name="Picture 3" descr="Love What You D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3962400"/>
            <a:ext cx="1752600" cy="2472638"/>
          </a:xfrm>
          <a:prstGeom prst="rect">
            <a:avLst/>
          </a:prstGeom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7448" cy="5330952"/>
          </a:xfrm>
        </p:spPr>
        <p:txBody>
          <a:bodyPr/>
          <a:lstStyle/>
          <a:p>
            <a:pPr algn="r">
              <a:buNone/>
            </a:pPr>
            <a:r>
              <a:rPr lang="ar-SA" b="1" dirty="0">
                <a:solidFill>
                  <a:schemeClr val="tx2"/>
                </a:solidFill>
              </a:rPr>
              <a:t>3- لا يخافون من الفشل:</a:t>
            </a:r>
          </a:p>
          <a:p>
            <a:pPr algn="r">
              <a:buNone/>
            </a:pPr>
            <a:endParaRPr lang="ar-SA" dirty="0"/>
          </a:p>
          <a:p>
            <a:pPr algn="r">
              <a:buNone/>
            </a:pPr>
            <a:endParaRPr lang="ar-SA" dirty="0"/>
          </a:p>
          <a:p>
            <a:pPr algn="r">
              <a:buNone/>
            </a:pPr>
            <a:r>
              <a:rPr lang="ar-SA" dirty="0"/>
              <a:t>هناك عدة تخوفات تتبادر إلى ذهن المستثمر </a:t>
            </a:r>
          </a:p>
          <a:p>
            <a:pPr algn="r">
              <a:buNone/>
            </a:pPr>
            <a:r>
              <a:rPr lang="ar-SA" dirty="0"/>
              <a:t>تصرفه عن أن يكون رائداً منها :</a:t>
            </a:r>
          </a:p>
          <a:p>
            <a:pPr algn="r" rtl="1"/>
            <a:r>
              <a:rPr lang="ar-SA" sz="2000" dirty="0"/>
              <a:t>عائلتي تعتمد على شخصي لكي أؤمن لها دخلاً ثابتاً.</a:t>
            </a:r>
          </a:p>
          <a:p>
            <a:pPr algn="r" rtl="1"/>
            <a:r>
              <a:rPr lang="ar-SA" sz="2000" dirty="0"/>
              <a:t>أتحمل إالتزامات شهرية تحتم علي الوفاء بها .</a:t>
            </a:r>
          </a:p>
          <a:p>
            <a:pPr algn="r" rtl="1"/>
            <a:r>
              <a:rPr lang="ar-SA" sz="2000" dirty="0"/>
              <a:t>مدخراتي و أصولي قليلة و أعتمد  عليها .</a:t>
            </a:r>
          </a:p>
          <a:p>
            <a:pPr algn="r" rtl="1"/>
            <a:r>
              <a:rPr lang="ar-SA" sz="2000" dirty="0"/>
              <a:t>الكل ينبئ بأن أفكاري لن تنجح .</a:t>
            </a:r>
          </a:p>
          <a:p>
            <a:pPr algn="ctr" rtl="1">
              <a:buNone/>
            </a:pPr>
            <a:r>
              <a:rPr lang="ar-SA" sz="2000" b="1" dirty="0">
                <a:solidFill>
                  <a:srgbClr val="7030A0"/>
                </a:solidFill>
              </a:rPr>
              <a:t>الخوف من الفشل يمثل عقبة قوية في طريق النمو و التطور .. لا يعلم البعض أن الناس يمكن أن يتعلموا من الأخطاء ومن إخفاقهم طوال حياتهم </a:t>
            </a:r>
          </a:p>
          <a:p>
            <a:pPr algn="r" rtl="1">
              <a:buNone/>
            </a:pPr>
            <a:endParaRPr lang="ar-SA" sz="2000" dirty="0"/>
          </a:p>
        </p:txBody>
      </p:sp>
      <p:sp>
        <p:nvSpPr>
          <p:cNvPr id="4" name="Oval 3"/>
          <p:cNvSpPr/>
          <p:nvPr/>
        </p:nvSpPr>
        <p:spPr>
          <a:xfrm>
            <a:off x="1295400" y="1981200"/>
            <a:ext cx="7010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ar-SA" sz="2800" b="1" dirty="0"/>
              <a:t>لماذا يخشى الناس من أن يكونوا رواد أعمال ؟</a:t>
            </a:r>
          </a:p>
        </p:txBody>
      </p:sp>
      <p:pic>
        <p:nvPicPr>
          <p:cNvPr id="5" name="Picture 4" descr="Failure-and-Succes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3124200"/>
            <a:ext cx="3143250" cy="1752599"/>
          </a:xfrm>
          <a:prstGeom prst="rect">
            <a:avLst/>
          </a:prstGeom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sz="6600" dirty="0"/>
              <a:t>إضاءة </a:t>
            </a:r>
            <a:endParaRPr lang="en-US" sz="6600" dirty="0"/>
          </a:p>
        </p:txBody>
      </p:sp>
      <p:pic>
        <p:nvPicPr>
          <p:cNvPr id="6" name="Content Placeholder 5" descr="csr.jpg"/>
          <p:cNvPicPr>
            <a:picLocks noGrp="1" noChangeAspect="1"/>
          </p:cNvPicPr>
          <p:nvPr>
            <p:ph type="pic" idx="1"/>
          </p:nvPr>
        </p:nvPicPr>
        <p:blipFill>
          <a:blip r:embed="rId3" cstate="print"/>
          <a:srcRect t="22382" b="22382"/>
          <a:stretch>
            <a:fillRect/>
          </a:stretch>
        </p:blipFill>
        <p:spPr/>
      </p:pic>
      <p:sp>
        <p:nvSpPr>
          <p:cNvPr id="10" name="Conten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r">
              <a:buNone/>
            </a:pPr>
            <a:r>
              <a:rPr lang="ar-SA" dirty="0"/>
              <a:t>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1447800"/>
            <a:ext cx="137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ar-SA" b="1" dirty="0">
                <a:solidFill>
                  <a:schemeClr val="bg1"/>
                </a:solidFill>
              </a:rPr>
              <a:t>بيل غيتس عام 1974 م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550</TotalTime>
  <Words>1226</Words>
  <Application>Microsoft Office PowerPoint</Application>
  <PresentationFormat>On-screen Show (4:3)</PresentationFormat>
  <Paragraphs>157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Constantia</vt:lpstr>
      <vt:lpstr>Times New Roman</vt:lpstr>
      <vt:lpstr>Wingdings</vt:lpstr>
      <vt:lpstr>Wingdings 2</vt:lpstr>
      <vt:lpstr>Civic</vt:lpstr>
      <vt:lpstr>  </vt:lpstr>
      <vt:lpstr>Short Video </vt:lpstr>
      <vt:lpstr>الموضوعات </vt:lpstr>
      <vt:lpstr>1- مقدمة </vt:lpstr>
      <vt:lpstr>2- اعرف نفسك</vt:lpstr>
      <vt:lpstr>3- صفات رائد الأعمال</vt:lpstr>
      <vt:lpstr>PowerPoint Presentation</vt:lpstr>
      <vt:lpstr>PowerPoint Presentation</vt:lpstr>
      <vt:lpstr>إضاءة </vt:lpstr>
      <vt:lpstr>PowerPoint Presentation</vt:lpstr>
      <vt:lpstr>PowerPoint Presentation</vt:lpstr>
      <vt:lpstr>4- مدارس صفات رائد الأعمال </vt:lpstr>
      <vt:lpstr>مدرسة السمات </vt:lpstr>
      <vt:lpstr>مدرسة البيئيه</vt:lpstr>
      <vt:lpstr>المدرسه السلوكيه</vt:lpstr>
      <vt:lpstr>المدرسة المعاصرة </vt:lpstr>
      <vt:lpstr>PowerPoint Presentation</vt:lpstr>
      <vt:lpstr>PowerPoint Presentation</vt:lpstr>
      <vt:lpstr>الفرق بين المديرين التقليديين و رواد الأعمال </vt:lpstr>
      <vt:lpstr> Homework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الفصل الأول</dc:title>
  <dc:creator>norah</dc:creator>
  <cp:lastModifiedBy>Salma</cp:lastModifiedBy>
  <cp:revision>69</cp:revision>
  <dcterms:created xsi:type="dcterms:W3CDTF">2014-06-27T23:04:29Z</dcterms:created>
  <dcterms:modified xsi:type="dcterms:W3CDTF">2019-01-13T18:59:55Z</dcterms:modified>
</cp:coreProperties>
</file>