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76" r:id="rId5"/>
    <p:sldId id="277" r:id="rId6"/>
    <p:sldId id="294" r:id="rId7"/>
    <p:sldId id="295" r:id="rId8"/>
    <p:sldId id="261" r:id="rId9"/>
    <p:sldId id="274" r:id="rId10"/>
    <p:sldId id="278" r:id="rId11"/>
    <p:sldId id="296" r:id="rId12"/>
    <p:sldId id="279" r:id="rId13"/>
    <p:sldId id="280" r:id="rId14"/>
    <p:sldId id="281" r:id="rId15"/>
    <p:sldId id="288" r:id="rId16"/>
    <p:sldId id="282" r:id="rId17"/>
    <p:sldId id="283" r:id="rId18"/>
    <p:sldId id="284" r:id="rId19"/>
    <p:sldId id="285" r:id="rId20"/>
    <p:sldId id="286" r:id="rId21"/>
    <p:sldId id="287" r:id="rId22"/>
    <p:sldId id="298" r:id="rId23"/>
    <p:sldId id="275" r:id="rId24"/>
    <p:sldId id="289" r:id="rId25"/>
    <p:sldId id="290" r:id="rId26"/>
    <p:sldId id="291" r:id="rId27"/>
    <p:sldId id="266" r:id="rId28"/>
    <p:sldId id="292" r:id="rId29"/>
    <p:sldId id="293" r:id="rId30"/>
    <p:sldId id="267" r:id="rId31"/>
    <p:sldId id="268" r:id="rId32"/>
    <p:sldId id="269" r:id="rId33"/>
    <p:sldId id="271" r:id="rId34"/>
    <p:sldId id="272" r:id="rId35"/>
    <p:sldId id="29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79" autoAdjust="0"/>
  </p:normalViewPr>
  <p:slideViewPr>
    <p:cSldViewPr snapToGrid="0">
      <p:cViewPr varScale="1">
        <p:scale>
          <a:sx n="68" d="100"/>
          <a:sy n="68" d="100"/>
        </p:scale>
        <p:origin x="816" y="60"/>
      </p:cViewPr>
      <p:guideLst>
        <p:guide orient="horz" pos="2160"/>
        <p:guide pos="3840"/>
      </p:guideLst>
    </p:cSldViewPr>
  </p:slideViewPr>
  <p:notesTextViewPr>
    <p:cViewPr>
      <p:scale>
        <a:sx n="1" d="1"/>
        <a:sy n="1" d="1"/>
      </p:scale>
      <p:origin x="0" y="0"/>
    </p:cViewPr>
  </p:notesTextViewPr>
  <p:sorterViewPr>
    <p:cViewPr>
      <p:scale>
        <a:sx n="66" d="100"/>
        <a:sy n="66" d="100"/>
      </p:scale>
      <p:origin x="0" y="16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2AE2C1-9AD8-4908-A14B-FCF25BD6F7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15541BE-9926-4365-86FA-FCFAAEBB91C7}">
      <dgm:prSet phldrT="[Text]"/>
      <dgm:spPr/>
      <dgm:t>
        <a:bodyPr/>
        <a:lstStyle/>
        <a:p>
          <a:r>
            <a:rPr lang="ar-SA" dirty="0"/>
            <a:t>منطلقات لأفكار المشاريع</a:t>
          </a:r>
          <a:endParaRPr lang="en-US" dirty="0"/>
        </a:p>
      </dgm:t>
    </dgm:pt>
    <dgm:pt modelId="{57EB6D64-B0B8-41F6-A42D-317B5DA2EE79}" type="parTrans" cxnId="{260DABCD-D36A-4BEE-8E8C-F19E2B758A63}">
      <dgm:prSet/>
      <dgm:spPr/>
      <dgm:t>
        <a:bodyPr/>
        <a:lstStyle/>
        <a:p>
          <a:endParaRPr lang="en-US"/>
        </a:p>
      </dgm:t>
    </dgm:pt>
    <dgm:pt modelId="{A218DBF2-52E5-4B3A-BB9A-D7AAC96EE303}" type="sibTrans" cxnId="{260DABCD-D36A-4BEE-8E8C-F19E2B758A63}">
      <dgm:prSet/>
      <dgm:spPr/>
      <dgm:t>
        <a:bodyPr/>
        <a:lstStyle/>
        <a:p>
          <a:endParaRPr lang="en-US"/>
        </a:p>
      </dgm:t>
    </dgm:pt>
    <dgm:pt modelId="{1F28E0D7-0220-43E5-8586-CEE41764AB60}">
      <dgm:prSet phldrT="[Text]"/>
      <dgm:spPr/>
      <dgm:t>
        <a:bodyPr/>
        <a:lstStyle/>
        <a:p>
          <a:r>
            <a:rPr lang="ar-BH" dirty="0"/>
            <a:t>الحاجة التي</a:t>
          </a:r>
          <a:endParaRPr lang="en-US" dirty="0"/>
        </a:p>
        <a:p>
          <a:r>
            <a:rPr lang="ar-BH" dirty="0"/>
            <a:t>يطلبها</a:t>
          </a:r>
          <a:endParaRPr lang="en-US" dirty="0"/>
        </a:p>
        <a:p>
          <a:r>
            <a:rPr lang="ar-BH" dirty="0"/>
            <a:t>المجتمع</a:t>
          </a:r>
          <a:endParaRPr lang="en-US" dirty="0"/>
        </a:p>
      </dgm:t>
    </dgm:pt>
    <dgm:pt modelId="{61926352-322C-437A-8FA5-A74CF423655B}" type="parTrans" cxnId="{4AAFABA9-691D-4424-842F-142EC5CC4E30}">
      <dgm:prSet/>
      <dgm:spPr/>
      <dgm:t>
        <a:bodyPr/>
        <a:lstStyle/>
        <a:p>
          <a:endParaRPr lang="en-US"/>
        </a:p>
      </dgm:t>
    </dgm:pt>
    <dgm:pt modelId="{21B66446-DFC0-4BDD-9517-F37DD7B39FC5}" type="sibTrans" cxnId="{4AAFABA9-691D-4424-842F-142EC5CC4E30}">
      <dgm:prSet/>
      <dgm:spPr/>
      <dgm:t>
        <a:bodyPr/>
        <a:lstStyle/>
        <a:p>
          <a:endParaRPr lang="en-US"/>
        </a:p>
      </dgm:t>
    </dgm:pt>
    <dgm:pt modelId="{ED908033-4258-43C1-843D-3D89E820D0A0}">
      <dgm:prSet phldrT="[Text]"/>
      <dgm:spPr/>
      <dgm:t>
        <a:bodyPr/>
        <a:lstStyle/>
        <a:p>
          <a:r>
            <a:rPr lang="ar-BH" dirty="0"/>
            <a:t>المهارات</a:t>
          </a:r>
          <a:endParaRPr lang="en-US" dirty="0"/>
        </a:p>
        <a:p>
          <a:r>
            <a:rPr lang="ar-BH" dirty="0"/>
            <a:t>التي نتقنها</a:t>
          </a:r>
          <a:endParaRPr lang="en-US" dirty="0"/>
        </a:p>
      </dgm:t>
    </dgm:pt>
    <dgm:pt modelId="{CDC201A3-4071-477B-A7C5-525A66754CD5}" type="parTrans" cxnId="{1E38E666-B253-4272-8CD1-9931308EEE8A}">
      <dgm:prSet/>
      <dgm:spPr/>
      <dgm:t>
        <a:bodyPr/>
        <a:lstStyle/>
        <a:p>
          <a:endParaRPr lang="en-US"/>
        </a:p>
      </dgm:t>
    </dgm:pt>
    <dgm:pt modelId="{5DC37A0A-4E1F-4CD2-B994-789C20F59A5B}" type="sibTrans" cxnId="{1E38E666-B253-4272-8CD1-9931308EEE8A}">
      <dgm:prSet/>
      <dgm:spPr/>
      <dgm:t>
        <a:bodyPr/>
        <a:lstStyle/>
        <a:p>
          <a:endParaRPr lang="en-US"/>
        </a:p>
      </dgm:t>
    </dgm:pt>
    <dgm:pt modelId="{6DF9FAD7-4AD5-47A6-B27A-088257FB952A}">
      <dgm:prSet phldrT="[Text]"/>
      <dgm:spPr/>
      <dgm:t>
        <a:bodyPr/>
        <a:lstStyle/>
        <a:p>
          <a:r>
            <a:rPr lang="ar-BH" dirty="0"/>
            <a:t>الأشياء التي</a:t>
          </a:r>
          <a:endParaRPr lang="en-US" dirty="0"/>
        </a:p>
        <a:p>
          <a:r>
            <a:rPr lang="ar-BH" dirty="0"/>
            <a:t>نملكها</a:t>
          </a:r>
          <a:endParaRPr lang="en-US" dirty="0"/>
        </a:p>
      </dgm:t>
    </dgm:pt>
    <dgm:pt modelId="{877F29BF-B952-42A2-BE11-E595F39D0EF5}" type="parTrans" cxnId="{90881AB0-5A8D-4D8C-A308-2931378EFAA3}">
      <dgm:prSet/>
      <dgm:spPr/>
      <dgm:t>
        <a:bodyPr/>
        <a:lstStyle/>
        <a:p>
          <a:endParaRPr lang="en-US"/>
        </a:p>
      </dgm:t>
    </dgm:pt>
    <dgm:pt modelId="{5A642CFA-E900-43FB-B0AE-8862555F12DC}" type="sibTrans" cxnId="{90881AB0-5A8D-4D8C-A308-2931378EFAA3}">
      <dgm:prSet/>
      <dgm:spPr/>
      <dgm:t>
        <a:bodyPr/>
        <a:lstStyle/>
        <a:p>
          <a:endParaRPr lang="en-US"/>
        </a:p>
      </dgm:t>
    </dgm:pt>
    <dgm:pt modelId="{D48108A1-A859-4101-8540-3B42187215DD}">
      <dgm:prSet phldrT="[Text]"/>
      <dgm:spPr/>
      <dgm:t>
        <a:bodyPr/>
        <a:lstStyle/>
        <a:p>
          <a:r>
            <a:rPr lang="ar-BH" dirty="0"/>
            <a:t>المشاكل</a:t>
          </a:r>
          <a:endParaRPr lang="en-US" dirty="0"/>
        </a:p>
        <a:p>
          <a:r>
            <a:rPr lang="ar-BH" dirty="0"/>
            <a:t>التي</a:t>
          </a:r>
          <a:endParaRPr lang="en-US" dirty="0"/>
        </a:p>
        <a:p>
          <a:r>
            <a:rPr lang="ar-BH" dirty="0"/>
            <a:t>نلاحظها</a:t>
          </a:r>
          <a:endParaRPr lang="en-US" dirty="0"/>
        </a:p>
      </dgm:t>
    </dgm:pt>
    <dgm:pt modelId="{A077CA7E-2C2C-4015-B576-8CF4FA5885DF}" type="parTrans" cxnId="{DF65ACE4-A8F1-4408-A18F-CC556AD392BD}">
      <dgm:prSet/>
      <dgm:spPr/>
      <dgm:t>
        <a:bodyPr/>
        <a:lstStyle/>
        <a:p>
          <a:endParaRPr lang="en-US"/>
        </a:p>
      </dgm:t>
    </dgm:pt>
    <dgm:pt modelId="{A8CC0EDA-EFE8-4978-A28D-EFB23480D04C}" type="sibTrans" cxnId="{DF65ACE4-A8F1-4408-A18F-CC556AD392BD}">
      <dgm:prSet/>
      <dgm:spPr/>
      <dgm:t>
        <a:bodyPr/>
        <a:lstStyle/>
        <a:p>
          <a:endParaRPr lang="en-US"/>
        </a:p>
      </dgm:t>
    </dgm:pt>
    <dgm:pt modelId="{01BAEA39-BA16-4B27-B29E-1BBB71155254}" type="pres">
      <dgm:prSet presAssocID="{A92AE2C1-9AD8-4908-A14B-FCF25BD6F791}" presName="hierChild1" presStyleCnt="0">
        <dgm:presLayoutVars>
          <dgm:orgChart val="1"/>
          <dgm:chPref val="1"/>
          <dgm:dir/>
          <dgm:animOne val="branch"/>
          <dgm:animLvl val="lvl"/>
          <dgm:resizeHandles/>
        </dgm:presLayoutVars>
      </dgm:prSet>
      <dgm:spPr/>
    </dgm:pt>
    <dgm:pt modelId="{CD204E90-45AE-4DA5-8969-315AD219BA8E}" type="pres">
      <dgm:prSet presAssocID="{A15541BE-9926-4365-86FA-FCFAAEBB91C7}" presName="hierRoot1" presStyleCnt="0">
        <dgm:presLayoutVars>
          <dgm:hierBranch val="init"/>
        </dgm:presLayoutVars>
      </dgm:prSet>
      <dgm:spPr/>
    </dgm:pt>
    <dgm:pt modelId="{5D42FE4E-4754-4C9B-A7D4-03C42B4D3516}" type="pres">
      <dgm:prSet presAssocID="{A15541BE-9926-4365-86FA-FCFAAEBB91C7}" presName="rootComposite1" presStyleCnt="0"/>
      <dgm:spPr/>
    </dgm:pt>
    <dgm:pt modelId="{AA8342E1-BE28-40EA-984A-7F3FA3C4F6B7}" type="pres">
      <dgm:prSet presAssocID="{A15541BE-9926-4365-86FA-FCFAAEBB91C7}" presName="rootText1" presStyleLbl="node0" presStyleIdx="0" presStyleCnt="1" custScaleX="258702">
        <dgm:presLayoutVars>
          <dgm:chPref val="3"/>
        </dgm:presLayoutVars>
      </dgm:prSet>
      <dgm:spPr/>
    </dgm:pt>
    <dgm:pt modelId="{2E47F834-E84E-4FBD-9020-80A2AEF94E8C}" type="pres">
      <dgm:prSet presAssocID="{A15541BE-9926-4365-86FA-FCFAAEBB91C7}" presName="rootConnector1" presStyleLbl="node1" presStyleIdx="0" presStyleCnt="0"/>
      <dgm:spPr/>
    </dgm:pt>
    <dgm:pt modelId="{28344F6D-9F13-4FBC-BD07-2F7D225FBD0C}" type="pres">
      <dgm:prSet presAssocID="{A15541BE-9926-4365-86FA-FCFAAEBB91C7}" presName="hierChild2" presStyleCnt="0"/>
      <dgm:spPr/>
    </dgm:pt>
    <dgm:pt modelId="{DCA59838-2392-43D6-A3E0-24595C60DF8D}" type="pres">
      <dgm:prSet presAssocID="{61926352-322C-437A-8FA5-A74CF423655B}" presName="Name37" presStyleLbl="parChTrans1D2" presStyleIdx="0" presStyleCnt="4"/>
      <dgm:spPr/>
    </dgm:pt>
    <dgm:pt modelId="{9FA2DA67-78AB-440C-8A1D-782430DC9392}" type="pres">
      <dgm:prSet presAssocID="{1F28E0D7-0220-43E5-8586-CEE41764AB60}" presName="hierRoot2" presStyleCnt="0">
        <dgm:presLayoutVars>
          <dgm:hierBranch val="init"/>
        </dgm:presLayoutVars>
      </dgm:prSet>
      <dgm:spPr/>
    </dgm:pt>
    <dgm:pt modelId="{0A4D670D-7690-4AA0-8AA7-97DD0BFF0E04}" type="pres">
      <dgm:prSet presAssocID="{1F28E0D7-0220-43E5-8586-CEE41764AB60}" presName="rootComposite" presStyleCnt="0"/>
      <dgm:spPr/>
    </dgm:pt>
    <dgm:pt modelId="{F75FBDB9-421F-4F78-BACF-C63EAF0AD028}" type="pres">
      <dgm:prSet presAssocID="{1F28E0D7-0220-43E5-8586-CEE41764AB60}" presName="rootText" presStyleLbl="node2" presStyleIdx="0" presStyleCnt="4">
        <dgm:presLayoutVars>
          <dgm:chPref val="3"/>
        </dgm:presLayoutVars>
      </dgm:prSet>
      <dgm:spPr/>
    </dgm:pt>
    <dgm:pt modelId="{AADF9EF7-0CD2-4624-B6BF-1D907E37F81A}" type="pres">
      <dgm:prSet presAssocID="{1F28E0D7-0220-43E5-8586-CEE41764AB60}" presName="rootConnector" presStyleLbl="node2" presStyleIdx="0" presStyleCnt="4"/>
      <dgm:spPr/>
    </dgm:pt>
    <dgm:pt modelId="{4AFF9A58-6486-4B48-8CF8-54ACEB7783EC}" type="pres">
      <dgm:prSet presAssocID="{1F28E0D7-0220-43E5-8586-CEE41764AB60}" presName="hierChild4" presStyleCnt="0"/>
      <dgm:spPr/>
    </dgm:pt>
    <dgm:pt modelId="{0A62EF86-4144-41CE-8A4C-C43777C08A7F}" type="pres">
      <dgm:prSet presAssocID="{1F28E0D7-0220-43E5-8586-CEE41764AB60}" presName="hierChild5" presStyleCnt="0"/>
      <dgm:spPr/>
    </dgm:pt>
    <dgm:pt modelId="{20A3E27E-B617-4C61-A9BE-BA6CCA96F9ED}" type="pres">
      <dgm:prSet presAssocID="{CDC201A3-4071-477B-A7C5-525A66754CD5}" presName="Name37" presStyleLbl="parChTrans1D2" presStyleIdx="1" presStyleCnt="4"/>
      <dgm:spPr/>
    </dgm:pt>
    <dgm:pt modelId="{34796443-6683-41A9-A213-C4DF3F65411F}" type="pres">
      <dgm:prSet presAssocID="{ED908033-4258-43C1-843D-3D89E820D0A0}" presName="hierRoot2" presStyleCnt="0">
        <dgm:presLayoutVars>
          <dgm:hierBranch val="init"/>
        </dgm:presLayoutVars>
      </dgm:prSet>
      <dgm:spPr/>
    </dgm:pt>
    <dgm:pt modelId="{0D8B11E4-2DA2-46D5-85C4-8609985DAF08}" type="pres">
      <dgm:prSet presAssocID="{ED908033-4258-43C1-843D-3D89E820D0A0}" presName="rootComposite" presStyleCnt="0"/>
      <dgm:spPr/>
    </dgm:pt>
    <dgm:pt modelId="{36A80D06-3D7C-449A-902B-962118DEB017}" type="pres">
      <dgm:prSet presAssocID="{ED908033-4258-43C1-843D-3D89E820D0A0}" presName="rootText" presStyleLbl="node2" presStyleIdx="1" presStyleCnt="4">
        <dgm:presLayoutVars>
          <dgm:chPref val="3"/>
        </dgm:presLayoutVars>
      </dgm:prSet>
      <dgm:spPr/>
    </dgm:pt>
    <dgm:pt modelId="{8B779BDA-A93D-4F1D-87EC-89BF8C5AE654}" type="pres">
      <dgm:prSet presAssocID="{ED908033-4258-43C1-843D-3D89E820D0A0}" presName="rootConnector" presStyleLbl="node2" presStyleIdx="1" presStyleCnt="4"/>
      <dgm:spPr/>
    </dgm:pt>
    <dgm:pt modelId="{DBCED2A3-7913-49F8-BAD8-9EDD86AC0D7B}" type="pres">
      <dgm:prSet presAssocID="{ED908033-4258-43C1-843D-3D89E820D0A0}" presName="hierChild4" presStyleCnt="0"/>
      <dgm:spPr/>
    </dgm:pt>
    <dgm:pt modelId="{C5226CBB-B5EA-4ED1-8594-E02213A76C3D}" type="pres">
      <dgm:prSet presAssocID="{ED908033-4258-43C1-843D-3D89E820D0A0}" presName="hierChild5" presStyleCnt="0"/>
      <dgm:spPr/>
    </dgm:pt>
    <dgm:pt modelId="{23E8D23D-93E9-4CDC-80E8-422286651E8B}" type="pres">
      <dgm:prSet presAssocID="{877F29BF-B952-42A2-BE11-E595F39D0EF5}" presName="Name37" presStyleLbl="parChTrans1D2" presStyleIdx="2" presStyleCnt="4"/>
      <dgm:spPr/>
    </dgm:pt>
    <dgm:pt modelId="{C6EB41AE-88C8-48A3-BB13-FB20469F4E87}" type="pres">
      <dgm:prSet presAssocID="{6DF9FAD7-4AD5-47A6-B27A-088257FB952A}" presName="hierRoot2" presStyleCnt="0">
        <dgm:presLayoutVars>
          <dgm:hierBranch val="init"/>
        </dgm:presLayoutVars>
      </dgm:prSet>
      <dgm:spPr/>
    </dgm:pt>
    <dgm:pt modelId="{F523C747-4665-4781-90DF-5199C3596167}" type="pres">
      <dgm:prSet presAssocID="{6DF9FAD7-4AD5-47A6-B27A-088257FB952A}" presName="rootComposite" presStyleCnt="0"/>
      <dgm:spPr/>
    </dgm:pt>
    <dgm:pt modelId="{AB4BA133-665D-4CBD-8454-8ECB81D6C38D}" type="pres">
      <dgm:prSet presAssocID="{6DF9FAD7-4AD5-47A6-B27A-088257FB952A}" presName="rootText" presStyleLbl="node2" presStyleIdx="2" presStyleCnt="4">
        <dgm:presLayoutVars>
          <dgm:chPref val="3"/>
        </dgm:presLayoutVars>
      </dgm:prSet>
      <dgm:spPr/>
    </dgm:pt>
    <dgm:pt modelId="{EEF26649-3389-4B26-9A9D-12A2811BDFDE}" type="pres">
      <dgm:prSet presAssocID="{6DF9FAD7-4AD5-47A6-B27A-088257FB952A}" presName="rootConnector" presStyleLbl="node2" presStyleIdx="2" presStyleCnt="4"/>
      <dgm:spPr/>
    </dgm:pt>
    <dgm:pt modelId="{D624EA7F-26CA-4460-8FA9-130013C88CA4}" type="pres">
      <dgm:prSet presAssocID="{6DF9FAD7-4AD5-47A6-B27A-088257FB952A}" presName="hierChild4" presStyleCnt="0"/>
      <dgm:spPr/>
    </dgm:pt>
    <dgm:pt modelId="{C23055D8-2C00-4AE1-B9A1-75A9D146FC5A}" type="pres">
      <dgm:prSet presAssocID="{6DF9FAD7-4AD5-47A6-B27A-088257FB952A}" presName="hierChild5" presStyleCnt="0"/>
      <dgm:spPr/>
    </dgm:pt>
    <dgm:pt modelId="{CE029D92-BDD2-48C6-A6C8-D6C2673775A5}" type="pres">
      <dgm:prSet presAssocID="{A077CA7E-2C2C-4015-B576-8CF4FA5885DF}" presName="Name37" presStyleLbl="parChTrans1D2" presStyleIdx="3" presStyleCnt="4"/>
      <dgm:spPr/>
    </dgm:pt>
    <dgm:pt modelId="{E52A8438-2A68-4065-A590-0F36AA2D99B2}" type="pres">
      <dgm:prSet presAssocID="{D48108A1-A859-4101-8540-3B42187215DD}" presName="hierRoot2" presStyleCnt="0">
        <dgm:presLayoutVars>
          <dgm:hierBranch val="init"/>
        </dgm:presLayoutVars>
      </dgm:prSet>
      <dgm:spPr/>
    </dgm:pt>
    <dgm:pt modelId="{7E391CD8-31AA-4FED-9E13-7E060BB70F2B}" type="pres">
      <dgm:prSet presAssocID="{D48108A1-A859-4101-8540-3B42187215DD}" presName="rootComposite" presStyleCnt="0"/>
      <dgm:spPr/>
    </dgm:pt>
    <dgm:pt modelId="{D96A89B8-FEF4-4C34-9DEB-446EEA78140D}" type="pres">
      <dgm:prSet presAssocID="{D48108A1-A859-4101-8540-3B42187215DD}" presName="rootText" presStyleLbl="node2" presStyleIdx="3" presStyleCnt="4">
        <dgm:presLayoutVars>
          <dgm:chPref val="3"/>
        </dgm:presLayoutVars>
      </dgm:prSet>
      <dgm:spPr/>
    </dgm:pt>
    <dgm:pt modelId="{34C88891-38BF-49FC-B993-D2F219FB2375}" type="pres">
      <dgm:prSet presAssocID="{D48108A1-A859-4101-8540-3B42187215DD}" presName="rootConnector" presStyleLbl="node2" presStyleIdx="3" presStyleCnt="4"/>
      <dgm:spPr/>
    </dgm:pt>
    <dgm:pt modelId="{B690CC88-875D-4FF9-A8EA-CF5E93272CFE}" type="pres">
      <dgm:prSet presAssocID="{D48108A1-A859-4101-8540-3B42187215DD}" presName="hierChild4" presStyleCnt="0"/>
      <dgm:spPr/>
    </dgm:pt>
    <dgm:pt modelId="{6326EF3A-CAEA-4895-BD18-1199CD5F2100}" type="pres">
      <dgm:prSet presAssocID="{D48108A1-A859-4101-8540-3B42187215DD}" presName="hierChild5" presStyleCnt="0"/>
      <dgm:spPr/>
    </dgm:pt>
    <dgm:pt modelId="{AB11D77E-3540-4226-8064-28CB21E21B0B}" type="pres">
      <dgm:prSet presAssocID="{A15541BE-9926-4365-86FA-FCFAAEBB91C7}" presName="hierChild3" presStyleCnt="0"/>
      <dgm:spPr/>
    </dgm:pt>
  </dgm:ptLst>
  <dgm:cxnLst>
    <dgm:cxn modelId="{70535518-CC1C-467D-B0D6-2A7F3ABD45AD}" type="presOf" srcId="{A15541BE-9926-4365-86FA-FCFAAEBB91C7}" destId="{AA8342E1-BE28-40EA-984A-7F3FA3C4F6B7}" srcOrd="0" destOrd="0" presId="urn:microsoft.com/office/officeart/2005/8/layout/orgChart1"/>
    <dgm:cxn modelId="{CC87EA1A-98B0-4B18-A15B-069FEB5FAEF9}" type="presOf" srcId="{CDC201A3-4071-477B-A7C5-525A66754CD5}" destId="{20A3E27E-B617-4C61-A9BE-BA6CCA96F9ED}" srcOrd="0" destOrd="0" presId="urn:microsoft.com/office/officeart/2005/8/layout/orgChart1"/>
    <dgm:cxn modelId="{4FE7FB23-54A9-4FAB-9E0D-E5046D704DDB}" type="presOf" srcId="{D48108A1-A859-4101-8540-3B42187215DD}" destId="{34C88891-38BF-49FC-B993-D2F219FB2375}" srcOrd="1" destOrd="0" presId="urn:microsoft.com/office/officeart/2005/8/layout/orgChart1"/>
    <dgm:cxn modelId="{A0429532-FA71-4E27-9A97-39657F798AC8}" type="presOf" srcId="{A15541BE-9926-4365-86FA-FCFAAEBB91C7}" destId="{2E47F834-E84E-4FBD-9020-80A2AEF94E8C}" srcOrd="1" destOrd="0" presId="urn:microsoft.com/office/officeart/2005/8/layout/orgChart1"/>
    <dgm:cxn modelId="{1E38E666-B253-4272-8CD1-9931308EEE8A}" srcId="{A15541BE-9926-4365-86FA-FCFAAEBB91C7}" destId="{ED908033-4258-43C1-843D-3D89E820D0A0}" srcOrd="1" destOrd="0" parTransId="{CDC201A3-4071-477B-A7C5-525A66754CD5}" sibTransId="{5DC37A0A-4E1F-4CD2-B994-789C20F59A5B}"/>
    <dgm:cxn modelId="{1770A773-6652-4812-B1B8-9863ECB3E75C}" type="presOf" srcId="{A077CA7E-2C2C-4015-B576-8CF4FA5885DF}" destId="{CE029D92-BDD2-48C6-A6C8-D6C2673775A5}" srcOrd="0" destOrd="0" presId="urn:microsoft.com/office/officeart/2005/8/layout/orgChart1"/>
    <dgm:cxn modelId="{70137A55-A137-43DA-B6B4-8955482AA2CF}" type="presOf" srcId="{6DF9FAD7-4AD5-47A6-B27A-088257FB952A}" destId="{EEF26649-3389-4B26-9A9D-12A2811BDFDE}" srcOrd="1" destOrd="0" presId="urn:microsoft.com/office/officeart/2005/8/layout/orgChart1"/>
    <dgm:cxn modelId="{E382118E-D2CC-411A-90E6-59ABC857A124}" type="presOf" srcId="{1F28E0D7-0220-43E5-8586-CEE41764AB60}" destId="{F75FBDB9-421F-4F78-BACF-C63EAF0AD028}" srcOrd="0" destOrd="0" presId="urn:microsoft.com/office/officeart/2005/8/layout/orgChart1"/>
    <dgm:cxn modelId="{962CC894-2E95-4476-ACF2-5ED267CF5B28}" type="presOf" srcId="{A92AE2C1-9AD8-4908-A14B-FCF25BD6F791}" destId="{01BAEA39-BA16-4B27-B29E-1BBB71155254}" srcOrd="0" destOrd="0" presId="urn:microsoft.com/office/officeart/2005/8/layout/orgChart1"/>
    <dgm:cxn modelId="{6E801E9F-ED9B-4733-94D5-ECA8DED87A5D}" type="presOf" srcId="{ED908033-4258-43C1-843D-3D89E820D0A0}" destId="{8B779BDA-A93D-4F1D-87EC-89BF8C5AE654}" srcOrd="1" destOrd="0" presId="urn:microsoft.com/office/officeart/2005/8/layout/orgChart1"/>
    <dgm:cxn modelId="{9FB0529F-F399-4664-A109-7862EF18FCAC}" type="presOf" srcId="{6DF9FAD7-4AD5-47A6-B27A-088257FB952A}" destId="{AB4BA133-665D-4CBD-8454-8ECB81D6C38D}" srcOrd="0" destOrd="0" presId="urn:microsoft.com/office/officeart/2005/8/layout/orgChart1"/>
    <dgm:cxn modelId="{5D5A6FA1-B838-4C35-846B-9BF1D7F24A85}" type="presOf" srcId="{877F29BF-B952-42A2-BE11-E595F39D0EF5}" destId="{23E8D23D-93E9-4CDC-80E8-422286651E8B}" srcOrd="0" destOrd="0" presId="urn:microsoft.com/office/officeart/2005/8/layout/orgChart1"/>
    <dgm:cxn modelId="{4AAFABA9-691D-4424-842F-142EC5CC4E30}" srcId="{A15541BE-9926-4365-86FA-FCFAAEBB91C7}" destId="{1F28E0D7-0220-43E5-8586-CEE41764AB60}" srcOrd="0" destOrd="0" parTransId="{61926352-322C-437A-8FA5-A74CF423655B}" sibTransId="{21B66446-DFC0-4BDD-9517-F37DD7B39FC5}"/>
    <dgm:cxn modelId="{20015DAB-00F7-40B7-8E66-9E7B0C9A4B8F}" type="presOf" srcId="{ED908033-4258-43C1-843D-3D89E820D0A0}" destId="{36A80D06-3D7C-449A-902B-962118DEB017}" srcOrd="0" destOrd="0" presId="urn:microsoft.com/office/officeart/2005/8/layout/orgChart1"/>
    <dgm:cxn modelId="{90881AB0-5A8D-4D8C-A308-2931378EFAA3}" srcId="{A15541BE-9926-4365-86FA-FCFAAEBB91C7}" destId="{6DF9FAD7-4AD5-47A6-B27A-088257FB952A}" srcOrd="2" destOrd="0" parTransId="{877F29BF-B952-42A2-BE11-E595F39D0EF5}" sibTransId="{5A642CFA-E900-43FB-B0AE-8862555F12DC}"/>
    <dgm:cxn modelId="{260DABCD-D36A-4BEE-8E8C-F19E2B758A63}" srcId="{A92AE2C1-9AD8-4908-A14B-FCF25BD6F791}" destId="{A15541BE-9926-4365-86FA-FCFAAEBB91C7}" srcOrd="0" destOrd="0" parTransId="{57EB6D64-B0B8-41F6-A42D-317B5DA2EE79}" sibTransId="{A218DBF2-52E5-4B3A-BB9A-D7AAC96EE303}"/>
    <dgm:cxn modelId="{DF65ACE4-A8F1-4408-A18F-CC556AD392BD}" srcId="{A15541BE-9926-4365-86FA-FCFAAEBB91C7}" destId="{D48108A1-A859-4101-8540-3B42187215DD}" srcOrd="3" destOrd="0" parTransId="{A077CA7E-2C2C-4015-B576-8CF4FA5885DF}" sibTransId="{A8CC0EDA-EFE8-4978-A28D-EFB23480D04C}"/>
    <dgm:cxn modelId="{D80367EA-6D6B-4BBD-86E5-85FBDCB923F2}" type="presOf" srcId="{61926352-322C-437A-8FA5-A74CF423655B}" destId="{DCA59838-2392-43D6-A3E0-24595C60DF8D}" srcOrd="0" destOrd="0" presId="urn:microsoft.com/office/officeart/2005/8/layout/orgChart1"/>
    <dgm:cxn modelId="{57A1D5EB-FE33-4971-80A6-7A2E63527D7F}" type="presOf" srcId="{1F28E0D7-0220-43E5-8586-CEE41764AB60}" destId="{AADF9EF7-0CD2-4624-B6BF-1D907E37F81A}" srcOrd="1" destOrd="0" presId="urn:microsoft.com/office/officeart/2005/8/layout/orgChart1"/>
    <dgm:cxn modelId="{652C50F9-A869-4B0D-AC34-D5651DE7EC11}" type="presOf" srcId="{D48108A1-A859-4101-8540-3B42187215DD}" destId="{D96A89B8-FEF4-4C34-9DEB-446EEA78140D}" srcOrd="0" destOrd="0" presId="urn:microsoft.com/office/officeart/2005/8/layout/orgChart1"/>
    <dgm:cxn modelId="{E85A2087-0999-4B55-AD1F-EB912C4914E4}" type="presParOf" srcId="{01BAEA39-BA16-4B27-B29E-1BBB71155254}" destId="{CD204E90-45AE-4DA5-8969-315AD219BA8E}" srcOrd="0" destOrd="0" presId="urn:microsoft.com/office/officeart/2005/8/layout/orgChart1"/>
    <dgm:cxn modelId="{4589C845-5A94-4838-B539-20C11BEC095F}" type="presParOf" srcId="{CD204E90-45AE-4DA5-8969-315AD219BA8E}" destId="{5D42FE4E-4754-4C9B-A7D4-03C42B4D3516}" srcOrd="0" destOrd="0" presId="urn:microsoft.com/office/officeart/2005/8/layout/orgChart1"/>
    <dgm:cxn modelId="{6D21DB05-A6B9-4117-9B78-5E450E59E96D}" type="presParOf" srcId="{5D42FE4E-4754-4C9B-A7D4-03C42B4D3516}" destId="{AA8342E1-BE28-40EA-984A-7F3FA3C4F6B7}" srcOrd="0" destOrd="0" presId="urn:microsoft.com/office/officeart/2005/8/layout/orgChart1"/>
    <dgm:cxn modelId="{01490378-65C7-43DF-8CF7-BB3861E7BCAD}" type="presParOf" srcId="{5D42FE4E-4754-4C9B-A7D4-03C42B4D3516}" destId="{2E47F834-E84E-4FBD-9020-80A2AEF94E8C}" srcOrd="1" destOrd="0" presId="urn:microsoft.com/office/officeart/2005/8/layout/orgChart1"/>
    <dgm:cxn modelId="{4BCE5EA9-7843-4411-9825-70527DE21EC7}" type="presParOf" srcId="{CD204E90-45AE-4DA5-8969-315AD219BA8E}" destId="{28344F6D-9F13-4FBC-BD07-2F7D225FBD0C}" srcOrd="1" destOrd="0" presId="urn:microsoft.com/office/officeart/2005/8/layout/orgChart1"/>
    <dgm:cxn modelId="{2170AE3F-4120-47A7-9567-D0F7B90BA3B7}" type="presParOf" srcId="{28344F6D-9F13-4FBC-BD07-2F7D225FBD0C}" destId="{DCA59838-2392-43D6-A3E0-24595C60DF8D}" srcOrd="0" destOrd="0" presId="urn:microsoft.com/office/officeart/2005/8/layout/orgChart1"/>
    <dgm:cxn modelId="{383F80F9-33DF-4727-853A-1F987708415E}" type="presParOf" srcId="{28344F6D-9F13-4FBC-BD07-2F7D225FBD0C}" destId="{9FA2DA67-78AB-440C-8A1D-782430DC9392}" srcOrd="1" destOrd="0" presId="urn:microsoft.com/office/officeart/2005/8/layout/orgChart1"/>
    <dgm:cxn modelId="{15EAB816-E198-4466-B3C6-628F8FB0848F}" type="presParOf" srcId="{9FA2DA67-78AB-440C-8A1D-782430DC9392}" destId="{0A4D670D-7690-4AA0-8AA7-97DD0BFF0E04}" srcOrd="0" destOrd="0" presId="urn:microsoft.com/office/officeart/2005/8/layout/orgChart1"/>
    <dgm:cxn modelId="{2E2A3442-E0A6-4DDA-97E7-7C8A4234EF91}" type="presParOf" srcId="{0A4D670D-7690-4AA0-8AA7-97DD0BFF0E04}" destId="{F75FBDB9-421F-4F78-BACF-C63EAF0AD028}" srcOrd="0" destOrd="0" presId="urn:microsoft.com/office/officeart/2005/8/layout/orgChart1"/>
    <dgm:cxn modelId="{86EDDDE3-C629-42AC-B513-09EE1D3FBEC4}" type="presParOf" srcId="{0A4D670D-7690-4AA0-8AA7-97DD0BFF0E04}" destId="{AADF9EF7-0CD2-4624-B6BF-1D907E37F81A}" srcOrd="1" destOrd="0" presId="urn:microsoft.com/office/officeart/2005/8/layout/orgChart1"/>
    <dgm:cxn modelId="{49461DBC-07E2-484D-BC19-282AAA623F40}" type="presParOf" srcId="{9FA2DA67-78AB-440C-8A1D-782430DC9392}" destId="{4AFF9A58-6486-4B48-8CF8-54ACEB7783EC}" srcOrd="1" destOrd="0" presId="urn:microsoft.com/office/officeart/2005/8/layout/orgChart1"/>
    <dgm:cxn modelId="{E1EBB0BD-EF97-467F-8E46-56F6C70FBC20}" type="presParOf" srcId="{9FA2DA67-78AB-440C-8A1D-782430DC9392}" destId="{0A62EF86-4144-41CE-8A4C-C43777C08A7F}" srcOrd="2" destOrd="0" presId="urn:microsoft.com/office/officeart/2005/8/layout/orgChart1"/>
    <dgm:cxn modelId="{720A6A7A-CEF5-45C2-B87C-A93DDF49E086}" type="presParOf" srcId="{28344F6D-9F13-4FBC-BD07-2F7D225FBD0C}" destId="{20A3E27E-B617-4C61-A9BE-BA6CCA96F9ED}" srcOrd="2" destOrd="0" presId="urn:microsoft.com/office/officeart/2005/8/layout/orgChart1"/>
    <dgm:cxn modelId="{CACE8B85-22E7-4846-BB54-D7CA6853BFF7}" type="presParOf" srcId="{28344F6D-9F13-4FBC-BD07-2F7D225FBD0C}" destId="{34796443-6683-41A9-A213-C4DF3F65411F}" srcOrd="3" destOrd="0" presId="urn:microsoft.com/office/officeart/2005/8/layout/orgChart1"/>
    <dgm:cxn modelId="{0C7E2DBC-2B57-4E11-A702-891DC33888ED}" type="presParOf" srcId="{34796443-6683-41A9-A213-C4DF3F65411F}" destId="{0D8B11E4-2DA2-46D5-85C4-8609985DAF08}" srcOrd="0" destOrd="0" presId="urn:microsoft.com/office/officeart/2005/8/layout/orgChart1"/>
    <dgm:cxn modelId="{ED881BC0-62CA-4158-BEFF-80A35829162D}" type="presParOf" srcId="{0D8B11E4-2DA2-46D5-85C4-8609985DAF08}" destId="{36A80D06-3D7C-449A-902B-962118DEB017}" srcOrd="0" destOrd="0" presId="urn:microsoft.com/office/officeart/2005/8/layout/orgChart1"/>
    <dgm:cxn modelId="{13D42D0C-CB5E-4BF0-9492-22D9176CD0A1}" type="presParOf" srcId="{0D8B11E4-2DA2-46D5-85C4-8609985DAF08}" destId="{8B779BDA-A93D-4F1D-87EC-89BF8C5AE654}" srcOrd="1" destOrd="0" presId="urn:microsoft.com/office/officeart/2005/8/layout/orgChart1"/>
    <dgm:cxn modelId="{F6C83729-10AD-493D-B098-B50839CB14BD}" type="presParOf" srcId="{34796443-6683-41A9-A213-C4DF3F65411F}" destId="{DBCED2A3-7913-49F8-BAD8-9EDD86AC0D7B}" srcOrd="1" destOrd="0" presId="urn:microsoft.com/office/officeart/2005/8/layout/orgChart1"/>
    <dgm:cxn modelId="{FFB9EA40-36C1-4C7B-9725-FF9BB369491A}" type="presParOf" srcId="{34796443-6683-41A9-A213-C4DF3F65411F}" destId="{C5226CBB-B5EA-4ED1-8594-E02213A76C3D}" srcOrd="2" destOrd="0" presId="urn:microsoft.com/office/officeart/2005/8/layout/orgChart1"/>
    <dgm:cxn modelId="{C158271A-322B-49F8-841A-0210DA6204A3}" type="presParOf" srcId="{28344F6D-9F13-4FBC-BD07-2F7D225FBD0C}" destId="{23E8D23D-93E9-4CDC-80E8-422286651E8B}" srcOrd="4" destOrd="0" presId="urn:microsoft.com/office/officeart/2005/8/layout/orgChart1"/>
    <dgm:cxn modelId="{10643580-65DE-458F-8779-0A2E572AD063}" type="presParOf" srcId="{28344F6D-9F13-4FBC-BD07-2F7D225FBD0C}" destId="{C6EB41AE-88C8-48A3-BB13-FB20469F4E87}" srcOrd="5" destOrd="0" presId="urn:microsoft.com/office/officeart/2005/8/layout/orgChart1"/>
    <dgm:cxn modelId="{4CB82C20-66A0-44EB-89D9-139F16CC97FD}" type="presParOf" srcId="{C6EB41AE-88C8-48A3-BB13-FB20469F4E87}" destId="{F523C747-4665-4781-90DF-5199C3596167}" srcOrd="0" destOrd="0" presId="urn:microsoft.com/office/officeart/2005/8/layout/orgChart1"/>
    <dgm:cxn modelId="{62A5FCD9-8C98-4884-BE1C-E5989C03C1CD}" type="presParOf" srcId="{F523C747-4665-4781-90DF-5199C3596167}" destId="{AB4BA133-665D-4CBD-8454-8ECB81D6C38D}" srcOrd="0" destOrd="0" presId="urn:microsoft.com/office/officeart/2005/8/layout/orgChart1"/>
    <dgm:cxn modelId="{176F5AA5-CC31-41C2-AE26-215734D489F3}" type="presParOf" srcId="{F523C747-4665-4781-90DF-5199C3596167}" destId="{EEF26649-3389-4B26-9A9D-12A2811BDFDE}" srcOrd="1" destOrd="0" presId="urn:microsoft.com/office/officeart/2005/8/layout/orgChart1"/>
    <dgm:cxn modelId="{1E27F8E5-0E82-486D-96CA-BDB5C9E5ED03}" type="presParOf" srcId="{C6EB41AE-88C8-48A3-BB13-FB20469F4E87}" destId="{D624EA7F-26CA-4460-8FA9-130013C88CA4}" srcOrd="1" destOrd="0" presId="urn:microsoft.com/office/officeart/2005/8/layout/orgChart1"/>
    <dgm:cxn modelId="{030E3816-9F94-4376-B97F-85C757593591}" type="presParOf" srcId="{C6EB41AE-88C8-48A3-BB13-FB20469F4E87}" destId="{C23055D8-2C00-4AE1-B9A1-75A9D146FC5A}" srcOrd="2" destOrd="0" presId="urn:microsoft.com/office/officeart/2005/8/layout/orgChart1"/>
    <dgm:cxn modelId="{50774F60-0AD0-4EB5-AD76-EF88B409A66C}" type="presParOf" srcId="{28344F6D-9F13-4FBC-BD07-2F7D225FBD0C}" destId="{CE029D92-BDD2-48C6-A6C8-D6C2673775A5}" srcOrd="6" destOrd="0" presId="urn:microsoft.com/office/officeart/2005/8/layout/orgChart1"/>
    <dgm:cxn modelId="{FEF7472F-1379-4DBB-8936-9CD1214584D4}" type="presParOf" srcId="{28344F6D-9F13-4FBC-BD07-2F7D225FBD0C}" destId="{E52A8438-2A68-4065-A590-0F36AA2D99B2}" srcOrd="7" destOrd="0" presId="urn:microsoft.com/office/officeart/2005/8/layout/orgChart1"/>
    <dgm:cxn modelId="{079238DA-C6FE-4A7D-AEED-F89DBA395A69}" type="presParOf" srcId="{E52A8438-2A68-4065-A590-0F36AA2D99B2}" destId="{7E391CD8-31AA-4FED-9E13-7E060BB70F2B}" srcOrd="0" destOrd="0" presId="urn:microsoft.com/office/officeart/2005/8/layout/orgChart1"/>
    <dgm:cxn modelId="{F2744512-4ABC-475E-BB49-7E84204A6A0B}" type="presParOf" srcId="{7E391CD8-31AA-4FED-9E13-7E060BB70F2B}" destId="{D96A89B8-FEF4-4C34-9DEB-446EEA78140D}" srcOrd="0" destOrd="0" presId="urn:microsoft.com/office/officeart/2005/8/layout/orgChart1"/>
    <dgm:cxn modelId="{C270DDD1-593D-4425-85CD-A3BAA6631F57}" type="presParOf" srcId="{7E391CD8-31AA-4FED-9E13-7E060BB70F2B}" destId="{34C88891-38BF-49FC-B993-D2F219FB2375}" srcOrd="1" destOrd="0" presId="urn:microsoft.com/office/officeart/2005/8/layout/orgChart1"/>
    <dgm:cxn modelId="{097F4B78-F25C-49BA-936A-5405E753E329}" type="presParOf" srcId="{E52A8438-2A68-4065-A590-0F36AA2D99B2}" destId="{B690CC88-875D-4FF9-A8EA-CF5E93272CFE}" srcOrd="1" destOrd="0" presId="urn:microsoft.com/office/officeart/2005/8/layout/orgChart1"/>
    <dgm:cxn modelId="{C211870E-E72C-415A-9A8F-E710CA3DAC41}" type="presParOf" srcId="{E52A8438-2A68-4065-A590-0F36AA2D99B2}" destId="{6326EF3A-CAEA-4895-BD18-1199CD5F2100}" srcOrd="2" destOrd="0" presId="urn:microsoft.com/office/officeart/2005/8/layout/orgChart1"/>
    <dgm:cxn modelId="{CECF2DD4-FDD0-4EBA-A894-7DF25DCEDEE5}" type="presParOf" srcId="{CD204E90-45AE-4DA5-8969-315AD219BA8E}" destId="{AB11D77E-3540-4226-8064-28CB21E21B0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BF77F-D445-4261-BEA3-11A080459F06}" type="doc">
      <dgm:prSet loTypeId="urn:microsoft.com/office/officeart/2005/8/layout/cycle5" loCatId="cycle" qsTypeId="urn:microsoft.com/office/officeart/2005/8/quickstyle/simple2" qsCatId="simple" csTypeId="urn:microsoft.com/office/officeart/2005/8/colors/accent1_1" csCatId="accent1" phldr="1"/>
      <dgm:spPr/>
      <dgm:t>
        <a:bodyPr/>
        <a:lstStyle/>
        <a:p>
          <a:endParaRPr lang="en-US"/>
        </a:p>
      </dgm:t>
    </dgm:pt>
    <dgm:pt modelId="{4836F651-7C12-4B4D-AF39-9C5A2580A826}">
      <dgm:prSet phldrT="[Text]"/>
      <dgm:spPr/>
      <dgm:t>
        <a:bodyPr/>
        <a:lstStyle/>
        <a:p>
          <a:r>
            <a:rPr lang="ar-SA" dirty="0"/>
            <a:t>توليد الفكره </a:t>
          </a:r>
          <a:endParaRPr lang="en-US" dirty="0"/>
        </a:p>
      </dgm:t>
    </dgm:pt>
    <dgm:pt modelId="{6B7D6380-6FCA-4D2D-851A-020FFD196F70}" type="parTrans" cxnId="{A4505574-0014-405E-93FE-B02452DD89EB}">
      <dgm:prSet/>
      <dgm:spPr/>
      <dgm:t>
        <a:bodyPr/>
        <a:lstStyle/>
        <a:p>
          <a:endParaRPr lang="en-US"/>
        </a:p>
      </dgm:t>
    </dgm:pt>
    <dgm:pt modelId="{EA50F89B-7EA8-4776-A294-CACCDFE42A34}" type="sibTrans" cxnId="{A4505574-0014-405E-93FE-B02452DD89EB}">
      <dgm:prSet/>
      <dgm:spPr/>
      <dgm:t>
        <a:bodyPr/>
        <a:lstStyle/>
        <a:p>
          <a:endParaRPr lang="en-US"/>
        </a:p>
      </dgm:t>
    </dgm:pt>
    <dgm:pt modelId="{2E1CC755-06B6-444D-A53C-E5CFC6993909}">
      <dgm:prSet phldrT="[Text]"/>
      <dgm:spPr/>
      <dgm:t>
        <a:bodyPr/>
        <a:lstStyle/>
        <a:p>
          <a:r>
            <a:rPr lang="ar-SA" dirty="0"/>
            <a:t>التعبير عن الفكره </a:t>
          </a:r>
          <a:endParaRPr lang="en-US" dirty="0"/>
        </a:p>
      </dgm:t>
    </dgm:pt>
    <dgm:pt modelId="{D6D74022-8A42-4296-92FF-C03BA0645B0C}" type="parTrans" cxnId="{3192830C-DBD1-4E79-A9FF-FB172C29B422}">
      <dgm:prSet/>
      <dgm:spPr/>
      <dgm:t>
        <a:bodyPr/>
        <a:lstStyle/>
        <a:p>
          <a:endParaRPr lang="en-US"/>
        </a:p>
      </dgm:t>
    </dgm:pt>
    <dgm:pt modelId="{44284A1A-FB77-4F77-9BD8-A88A4B39C300}" type="sibTrans" cxnId="{3192830C-DBD1-4E79-A9FF-FB172C29B422}">
      <dgm:prSet/>
      <dgm:spPr/>
      <dgm:t>
        <a:bodyPr/>
        <a:lstStyle/>
        <a:p>
          <a:endParaRPr lang="en-US"/>
        </a:p>
      </dgm:t>
    </dgm:pt>
    <dgm:pt modelId="{53B532C7-8077-4433-8ABE-F520A997E61F}">
      <dgm:prSet phldrT="[Text]"/>
      <dgm:spPr/>
      <dgm:t>
        <a:bodyPr/>
        <a:lstStyle/>
        <a:p>
          <a:r>
            <a:rPr lang="ar-SA" dirty="0"/>
            <a:t>تقييم الفكره نظريا </a:t>
          </a:r>
          <a:endParaRPr lang="en-US" dirty="0"/>
        </a:p>
      </dgm:t>
    </dgm:pt>
    <dgm:pt modelId="{4F3B4337-1582-494F-AF09-D46C9393B223}" type="parTrans" cxnId="{993DC62B-2F58-4372-81F8-449ECEE94B6E}">
      <dgm:prSet/>
      <dgm:spPr/>
      <dgm:t>
        <a:bodyPr/>
        <a:lstStyle/>
        <a:p>
          <a:endParaRPr lang="en-US"/>
        </a:p>
      </dgm:t>
    </dgm:pt>
    <dgm:pt modelId="{C88BA66A-CF54-431E-BF15-CBCB2464837F}" type="sibTrans" cxnId="{993DC62B-2F58-4372-81F8-449ECEE94B6E}">
      <dgm:prSet/>
      <dgm:spPr/>
      <dgm:t>
        <a:bodyPr/>
        <a:lstStyle/>
        <a:p>
          <a:endParaRPr lang="en-US"/>
        </a:p>
      </dgm:t>
    </dgm:pt>
    <dgm:pt modelId="{4E558659-293E-47AA-9DAC-4C0F2F5039FE}">
      <dgm:prSet phldrT="[Text]"/>
      <dgm:spPr/>
      <dgm:t>
        <a:bodyPr/>
        <a:lstStyle/>
        <a:p>
          <a:r>
            <a:rPr lang="ar-SA" dirty="0"/>
            <a:t>تقييم الفكره حسابيا </a:t>
          </a:r>
          <a:endParaRPr lang="en-US" dirty="0"/>
        </a:p>
      </dgm:t>
    </dgm:pt>
    <dgm:pt modelId="{326D4428-55AA-4475-8ECB-9CBDAE949828}" type="parTrans" cxnId="{5C122672-F3A2-4E95-9553-3D9EB818C5E2}">
      <dgm:prSet/>
      <dgm:spPr/>
      <dgm:t>
        <a:bodyPr/>
        <a:lstStyle/>
        <a:p>
          <a:endParaRPr lang="en-US"/>
        </a:p>
      </dgm:t>
    </dgm:pt>
    <dgm:pt modelId="{9E81599B-0C75-4841-B841-C53E4269CCDD}" type="sibTrans" cxnId="{5C122672-F3A2-4E95-9553-3D9EB818C5E2}">
      <dgm:prSet/>
      <dgm:spPr/>
      <dgm:t>
        <a:bodyPr/>
        <a:lstStyle/>
        <a:p>
          <a:endParaRPr lang="en-US"/>
        </a:p>
      </dgm:t>
    </dgm:pt>
    <dgm:pt modelId="{49ECC8D8-620A-4B74-AA85-8B828E234092}">
      <dgm:prSet phldrT="[Text]"/>
      <dgm:spPr/>
      <dgm:t>
        <a:bodyPr/>
        <a:lstStyle/>
        <a:p>
          <a:r>
            <a:rPr lang="ar-SA" dirty="0"/>
            <a:t>اختيار الفكره </a:t>
          </a:r>
          <a:endParaRPr lang="en-US" dirty="0"/>
        </a:p>
      </dgm:t>
    </dgm:pt>
    <dgm:pt modelId="{B9C5C342-7BD2-4B36-97C7-8BCAAC688C2E}" type="parTrans" cxnId="{78E3A92B-1B2D-4CFF-B321-5309A9A15245}">
      <dgm:prSet/>
      <dgm:spPr/>
      <dgm:t>
        <a:bodyPr/>
        <a:lstStyle/>
        <a:p>
          <a:endParaRPr lang="en-US"/>
        </a:p>
      </dgm:t>
    </dgm:pt>
    <dgm:pt modelId="{42FCE12D-0F90-46CB-A2E9-A7761108120C}" type="sibTrans" cxnId="{78E3A92B-1B2D-4CFF-B321-5309A9A15245}">
      <dgm:prSet/>
      <dgm:spPr/>
      <dgm:t>
        <a:bodyPr/>
        <a:lstStyle/>
        <a:p>
          <a:endParaRPr lang="en-US"/>
        </a:p>
      </dgm:t>
    </dgm:pt>
    <dgm:pt modelId="{B427B99C-D234-4258-BBA6-235AD3980179}">
      <dgm:prSet/>
      <dgm:spPr/>
      <dgm:t>
        <a:bodyPr/>
        <a:lstStyle/>
        <a:p>
          <a:r>
            <a:rPr lang="ar-SA" dirty="0"/>
            <a:t>صياغة الفكره </a:t>
          </a:r>
          <a:endParaRPr lang="en-US" dirty="0"/>
        </a:p>
      </dgm:t>
    </dgm:pt>
    <dgm:pt modelId="{D22A3915-5223-468B-ACC3-34DB3790243A}" type="parTrans" cxnId="{F2500740-C55F-4774-A808-125B851D8A04}">
      <dgm:prSet/>
      <dgm:spPr/>
      <dgm:t>
        <a:bodyPr/>
        <a:lstStyle/>
        <a:p>
          <a:endParaRPr lang="en-US"/>
        </a:p>
      </dgm:t>
    </dgm:pt>
    <dgm:pt modelId="{E9BCD959-14A1-48C1-B1B2-EE84ED1FB86A}" type="sibTrans" cxnId="{F2500740-C55F-4774-A808-125B851D8A04}">
      <dgm:prSet/>
      <dgm:spPr/>
      <dgm:t>
        <a:bodyPr/>
        <a:lstStyle/>
        <a:p>
          <a:endParaRPr lang="en-US"/>
        </a:p>
      </dgm:t>
    </dgm:pt>
    <dgm:pt modelId="{EFD79CCB-02D0-430E-8C11-8B0A599A9B5E}" type="pres">
      <dgm:prSet presAssocID="{F61BF77F-D445-4261-BEA3-11A080459F06}" presName="cycle" presStyleCnt="0">
        <dgm:presLayoutVars>
          <dgm:dir/>
          <dgm:resizeHandles val="exact"/>
        </dgm:presLayoutVars>
      </dgm:prSet>
      <dgm:spPr/>
    </dgm:pt>
    <dgm:pt modelId="{ED9A0BF3-A506-4090-AF39-6EB65CBE4C0A}" type="pres">
      <dgm:prSet presAssocID="{4836F651-7C12-4B4D-AF39-9C5A2580A826}" presName="node" presStyleLbl="node1" presStyleIdx="0" presStyleCnt="6">
        <dgm:presLayoutVars>
          <dgm:bulletEnabled val="1"/>
        </dgm:presLayoutVars>
      </dgm:prSet>
      <dgm:spPr/>
    </dgm:pt>
    <dgm:pt modelId="{4C5F3999-EF18-431F-ACBA-88D1F3DCFCA1}" type="pres">
      <dgm:prSet presAssocID="{4836F651-7C12-4B4D-AF39-9C5A2580A826}" presName="spNode" presStyleCnt="0"/>
      <dgm:spPr/>
    </dgm:pt>
    <dgm:pt modelId="{5E4712D4-68DE-4B72-90FE-45132379E547}" type="pres">
      <dgm:prSet presAssocID="{EA50F89B-7EA8-4776-A294-CACCDFE42A34}" presName="sibTrans" presStyleLbl="sibTrans1D1" presStyleIdx="0" presStyleCnt="6"/>
      <dgm:spPr/>
    </dgm:pt>
    <dgm:pt modelId="{FD3CD3AD-9FA7-4A0C-9DF6-BD8E0E5CBB52}" type="pres">
      <dgm:prSet presAssocID="{2E1CC755-06B6-444D-A53C-E5CFC6993909}" presName="node" presStyleLbl="node1" presStyleIdx="1" presStyleCnt="6" custRadScaleRad="104933" custRadScaleInc="13759">
        <dgm:presLayoutVars>
          <dgm:bulletEnabled val="1"/>
        </dgm:presLayoutVars>
      </dgm:prSet>
      <dgm:spPr/>
    </dgm:pt>
    <dgm:pt modelId="{C0BEB6E4-6A35-4D52-A4D7-CB0AF29B4DB4}" type="pres">
      <dgm:prSet presAssocID="{2E1CC755-06B6-444D-A53C-E5CFC6993909}" presName="spNode" presStyleCnt="0"/>
      <dgm:spPr/>
    </dgm:pt>
    <dgm:pt modelId="{BA43AC01-C366-4034-8708-89B7DB4B9ACB}" type="pres">
      <dgm:prSet presAssocID="{44284A1A-FB77-4F77-9BD8-A88A4B39C300}" presName="sibTrans" presStyleLbl="sibTrans1D1" presStyleIdx="1" presStyleCnt="6"/>
      <dgm:spPr/>
    </dgm:pt>
    <dgm:pt modelId="{69A1A50D-2829-4B4D-8FDC-16007288E0D9}" type="pres">
      <dgm:prSet presAssocID="{B427B99C-D234-4258-BBA6-235AD3980179}" presName="node" presStyleLbl="node1" presStyleIdx="2" presStyleCnt="6">
        <dgm:presLayoutVars>
          <dgm:bulletEnabled val="1"/>
        </dgm:presLayoutVars>
      </dgm:prSet>
      <dgm:spPr/>
    </dgm:pt>
    <dgm:pt modelId="{78E66D3A-FD3B-4DA8-8B0B-246B83E2F79E}" type="pres">
      <dgm:prSet presAssocID="{B427B99C-D234-4258-BBA6-235AD3980179}" presName="spNode" presStyleCnt="0"/>
      <dgm:spPr/>
    </dgm:pt>
    <dgm:pt modelId="{54089B59-F89D-4CF5-ABBC-B3852AA8A0F5}" type="pres">
      <dgm:prSet presAssocID="{E9BCD959-14A1-48C1-B1B2-EE84ED1FB86A}" presName="sibTrans" presStyleLbl="sibTrans1D1" presStyleIdx="2" presStyleCnt="6"/>
      <dgm:spPr/>
    </dgm:pt>
    <dgm:pt modelId="{02AC828B-C124-4E9E-AD8A-A4F8C22B76E2}" type="pres">
      <dgm:prSet presAssocID="{53B532C7-8077-4433-8ABE-F520A997E61F}" presName="node" presStyleLbl="node1" presStyleIdx="3" presStyleCnt="6">
        <dgm:presLayoutVars>
          <dgm:bulletEnabled val="1"/>
        </dgm:presLayoutVars>
      </dgm:prSet>
      <dgm:spPr/>
    </dgm:pt>
    <dgm:pt modelId="{5FBB1F58-BF62-4F6B-AFD8-77FFA6571051}" type="pres">
      <dgm:prSet presAssocID="{53B532C7-8077-4433-8ABE-F520A997E61F}" presName="spNode" presStyleCnt="0"/>
      <dgm:spPr/>
    </dgm:pt>
    <dgm:pt modelId="{00A701E6-1A61-44C7-9931-253416D4A38D}" type="pres">
      <dgm:prSet presAssocID="{C88BA66A-CF54-431E-BF15-CBCB2464837F}" presName="sibTrans" presStyleLbl="sibTrans1D1" presStyleIdx="3" presStyleCnt="6"/>
      <dgm:spPr/>
    </dgm:pt>
    <dgm:pt modelId="{83C32DA8-FE69-42BC-AFC0-EF0AB64F048D}" type="pres">
      <dgm:prSet presAssocID="{4E558659-293E-47AA-9DAC-4C0F2F5039FE}" presName="node" presStyleLbl="node1" presStyleIdx="4" presStyleCnt="6">
        <dgm:presLayoutVars>
          <dgm:bulletEnabled val="1"/>
        </dgm:presLayoutVars>
      </dgm:prSet>
      <dgm:spPr/>
    </dgm:pt>
    <dgm:pt modelId="{2CFE96E3-8C7C-4F7B-AA2F-35E333969039}" type="pres">
      <dgm:prSet presAssocID="{4E558659-293E-47AA-9DAC-4C0F2F5039FE}" presName="spNode" presStyleCnt="0"/>
      <dgm:spPr/>
    </dgm:pt>
    <dgm:pt modelId="{884BE701-F8C7-4016-A60A-A0E1B51E9D55}" type="pres">
      <dgm:prSet presAssocID="{9E81599B-0C75-4841-B841-C53E4269CCDD}" presName="sibTrans" presStyleLbl="sibTrans1D1" presStyleIdx="4" presStyleCnt="6"/>
      <dgm:spPr/>
    </dgm:pt>
    <dgm:pt modelId="{F39A4420-F59F-4402-B6B7-72D13DF6F9B5}" type="pres">
      <dgm:prSet presAssocID="{49ECC8D8-620A-4B74-AA85-8B828E234092}" presName="node" presStyleLbl="node1" presStyleIdx="5" presStyleCnt="6">
        <dgm:presLayoutVars>
          <dgm:bulletEnabled val="1"/>
        </dgm:presLayoutVars>
      </dgm:prSet>
      <dgm:spPr/>
    </dgm:pt>
    <dgm:pt modelId="{4B1482BE-554F-4C0B-980B-9D54AFEAEE92}" type="pres">
      <dgm:prSet presAssocID="{49ECC8D8-620A-4B74-AA85-8B828E234092}" presName="spNode" presStyleCnt="0"/>
      <dgm:spPr/>
    </dgm:pt>
    <dgm:pt modelId="{0B334E17-229C-49ED-A22A-20F6A419F0BA}" type="pres">
      <dgm:prSet presAssocID="{42FCE12D-0F90-46CB-A2E9-A7761108120C}" presName="sibTrans" presStyleLbl="sibTrans1D1" presStyleIdx="5" presStyleCnt="6"/>
      <dgm:spPr/>
    </dgm:pt>
  </dgm:ptLst>
  <dgm:cxnLst>
    <dgm:cxn modelId="{3192830C-DBD1-4E79-A9FF-FB172C29B422}" srcId="{F61BF77F-D445-4261-BEA3-11A080459F06}" destId="{2E1CC755-06B6-444D-A53C-E5CFC6993909}" srcOrd="1" destOrd="0" parTransId="{D6D74022-8A42-4296-92FF-C03BA0645B0C}" sibTransId="{44284A1A-FB77-4F77-9BD8-A88A4B39C300}"/>
    <dgm:cxn modelId="{04AECB1E-E1CD-4A81-B8AF-1172BEC4F337}" type="presOf" srcId="{49ECC8D8-620A-4B74-AA85-8B828E234092}" destId="{F39A4420-F59F-4402-B6B7-72D13DF6F9B5}" srcOrd="0" destOrd="0" presId="urn:microsoft.com/office/officeart/2005/8/layout/cycle5"/>
    <dgm:cxn modelId="{78E3A92B-1B2D-4CFF-B321-5309A9A15245}" srcId="{F61BF77F-D445-4261-BEA3-11A080459F06}" destId="{49ECC8D8-620A-4B74-AA85-8B828E234092}" srcOrd="5" destOrd="0" parTransId="{B9C5C342-7BD2-4B36-97C7-8BCAAC688C2E}" sibTransId="{42FCE12D-0F90-46CB-A2E9-A7761108120C}"/>
    <dgm:cxn modelId="{993DC62B-2F58-4372-81F8-449ECEE94B6E}" srcId="{F61BF77F-D445-4261-BEA3-11A080459F06}" destId="{53B532C7-8077-4433-8ABE-F520A997E61F}" srcOrd="3" destOrd="0" parTransId="{4F3B4337-1582-494F-AF09-D46C9393B223}" sibTransId="{C88BA66A-CF54-431E-BF15-CBCB2464837F}"/>
    <dgm:cxn modelId="{66A36832-D94D-40E7-A87A-0B3C1F729E72}" type="presOf" srcId="{F61BF77F-D445-4261-BEA3-11A080459F06}" destId="{EFD79CCB-02D0-430E-8C11-8B0A599A9B5E}" srcOrd="0" destOrd="0" presId="urn:microsoft.com/office/officeart/2005/8/layout/cycle5"/>
    <dgm:cxn modelId="{2947E93D-B210-4AE5-B6BA-2D62DACB5D81}" type="presOf" srcId="{B427B99C-D234-4258-BBA6-235AD3980179}" destId="{69A1A50D-2829-4B4D-8FDC-16007288E0D9}" srcOrd="0" destOrd="0" presId="urn:microsoft.com/office/officeart/2005/8/layout/cycle5"/>
    <dgm:cxn modelId="{F2500740-C55F-4774-A808-125B851D8A04}" srcId="{F61BF77F-D445-4261-BEA3-11A080459F06}" destId="{B427B99C-D234-4258-BBA6-235AD3980179}" srcOrd="2" destOrd="0" parTransId="{D22A3915-5223-468B-ACC3-34DB3790243A}" sibTransId="{E9BCD959-14A1-48C1-B1B2-EE84ED1FB86A}"/>
    <dgm:cxn modelId="{DF18F968-DB46-4A25-A712-F444CF1FF4C7}" type="presOf" srcId="{9E81599B-0C75-4841-B841-C53E4269CCDD}" destId="{884BE701-F8C7-4016-A60A-A0E1B51E9D55}" srcOrd="0" destOrd="0" presId="urn:microsoft.com/office/officeart/2005/8/layout/cycle5"/>
    <dgm:cxn modelId="{97171C4D-DE22-4D75-86D0-D02C93166112}" type="presOf" srcId="{4836F651-7C12-4B4D-AF39-9C5A2580A826}" destId="{ED9A0BF3-A506-4090-AF39-6EB65CBE4C0A}" srcOrd="0" destOrd="0" presId="urn:microsoft.com/office/officeart/2005/8/layout/cycle5"/>
    <dgm:cxn modelId="{5C122672-F3A2-4E95-9553-3D9EB818C5E2}" srcId="{F61BF77F-D445-4261-BEA3-11A080459F06}" destId="{4E558659-293E-47AA-9DAC-4C0F2F5039FE}" srcOrd="4" destOrd="0" parTransId="{326D4428-55AA-4475-8ECB-9CBDAE949828}" sibTransId="{9E81599B-0C75-4841-B841-C53E4269CCDD}"/>
    <dgm:cxn modelId="{0669EF52-4878-45B4-95E1-25CEB0406662}" type="presOf" srcId="{E9BCD959-14A1-48C1-B1B2-EE84ED1FB86A}" destId="{54089B59-F89D-4CF5-ABBC-B3852AA8A0F5}" srcOrd="0" destOrd="0" presId="urn:microsoft.com/office/officeart/2005/8/layout/cycle5"/>
    <dgm:cxn modelId="{A4505574-0014-405E-93FE-B02452DD89EB}" srcId="{F61BF77F-D445-4261-BEA3-11A080459F06}" destId="{4836F651-7C12-4B4D-AF39-9C5A2580A826}" srcOrd="0" destOrd="0" parTransId="{6B7D6380-6FCA-4D2D-851A-020FFD196F70}" sibTransId="{EA50F89B-7EA8-4776-A294-CACCDFE42A34}"/>
    <dgm:cxn modelId="{EE09A888-9332-4604-A564-91D16DF14E4A}" type="presOf" srcId="{4E558659-293E-47AA-9DAC-4C0F2F5039FE}" destId="{83C32DA8-FE69-42BC-AFC0-EF0AB64F048D}" srcOrd="0" destOrd="0" presId="urn:microsoft.com/office/officeart/2005/8/layout/cycle5"/>
    <dgm:cxn modelId="{A4136C91-9766-4A9A-9802-0F7525B32FD7}" type="presOf" srcId="{C88BA66A-CF54-431E-BF15-CBCB2464837F}" destId="{00A701E6-1A61-44C7-9931-253416D4A38D}" srcOrd="0" destOrd="0" presId="urn:microsoft.com/office/officeart/2005/8/layout/cycle5"/>
    <dgm:cxn modelId="{613C9799-88AC-4163-95D4-6EFC5778C32B}" type="presOf" srcId="{42FCE12D-0F90-46CB-A2E9-A7761108120C}" destId="{0B334E17-229C-49ED-A22A-20F6A419F0BA}" srcOrd="0" destOrd="0" presId="urn:microsoft.com/office/officeart/2005/8/layout/cycle5"/>
    <dgm:cxn modelId="{727E20A6-9736-4258-B4B9-88FA31E8EC97}" type="presOf" srcId="{2E1CC755-06B6-444D-A53C-E5CFC6993909}" destId="{FD3CD3AD-9FA7-4A0C-9DF6-BD8E0E5CBB52}" srcOrd="0" destOrd="0" presId="urn:microsoft.com/office/officeart/2005/8/layout/cycle5"/>
    <dgm:cxn modelId="{B19829B1-8A8A-4F57-A33D-EA42260127CD}" type="presOf" srcId="{EA50F89B-7EA8-4776-A294-CACCDFE42A34}" destId="{5E4712D4-68DE-4B72-90FE-45132379E547}" srcOrd="0" destOrd="0" presId="urn:microsoft.com/office/officeart/2005/8/layout/cycle5"/>
    <dgm:cxn modelId="{FF9232B5-FBFC-4979-8B74-2051F47FEAC1}" type="presOf" srcId="{53B532C7-8077-4433-8ABE-F520A997E61F}" destId="{02AC828B-C124-4E9E-AD8A-A4F8C22B76E2}" srcOrd="0" destOrd="0" presId="urn:microsoft.com/office/officeart/2005/8/layout/cycle5"/>
    <dgm:cxn modelId="{E7F4E1CB-EDD5-4DAA-8B59-E2376618C557}" type="presOf" srcId="{44284A1A-FB77-4F77-9BD8-A88A4B39C300}" destId="{BA43AC01-C366-4034-8708-89B7DB4B9ACB}" srcOrd="0" destOrd="0" presId="urn:microsoft.com/office/officeart/2005/8/layout/cycle5"/>
    <dgm:cxn modelId="{50B1ED5D-6BD5-4FC3-812B-BC9DE62F870E}" type="presParOf" srcId="{EFD79CCB-02D0-430E-8C11-8B0A599A9B5E}" destId="{ED9A0BF3-A506-4090-AF39-6EB65CBE4C0A}" srcOrd="0" destOrd="0" presId="urn:microsoft.com/office/officeart/2005/8/layout/cycle5"/>
    <dgm:cxn modelId="{5AEB0BE9-D287-46FA-9796-7997E19B2AB3}" type="presParOf" srcId="{EFD79CCB-02D0-430E-8C11-8B0A599A9B5E}" destId="{4C5F3999-EF18-431F-ACBA-88D1F3DCFCA1}" srcOrd="1" destOrd="0" presId="urn:microsoft.com/office/officeart/2005/8/layout/cycle5"/>
    <dgm:cxn modelId="{35C4A7D2-214E-4382-A4DA-C8651C6DE5D0}" type="presParOf" srcId="{EFD79CCB-02D0-430E-8C11-8B0A599A9B5E}" destId="{5E4712D4-68DE-4B72-90FE-45132379E547}" srcOrd="2" destOrd="0" presId="urn:microsoft.com/office/officeart/2005/8/layout/cycle5"/>
    <dgm:cxn modelId="{8AD4372F-832B-49BF-8F7F-F0D6E437A930}" type="presParOf" srcId="{EFD79CCB-02D0-430E-8C11-8B0A599A9B5E}" destId="{FD3CD3AD-9FA7-4A0C-9DF6-BD8E0E5CBB52}" srcOrd="3" destOrd="0" presId="urn:microsoft.com/office/officeart/2005/8/layout/cycle5"/>
    <dgm:cxn modelId="{73C6FAAB-D459-45C6-9F5F-3B633C4FC55D}" type="presParOf" srcId="{EFD79CCB-02D0-430E-8C11-8B0A599A9B5E}" destId="{C0BEB6E4-6A35-4D52-A4D7-CB0AF29B4DB4}" srcOrd="4" destOrd="0" presId="urn:microsoft.com/office/officeart/2005/8/layout/cycle5"/>
    <dgm:cxn modelId="{5D3FDA94-A18A-4FC1-A369-698C8DC03DAB}" type="presParOf" srcId="{EFD79CCB-02D0-430E-8C11-8B0A599A9B5E}" destId="{BA43AC01-C366-4034-8708-89B7DB4B9ACB}" srcOrd="5" destOrd="0" presId="urn:microsoft.com/office/officeart/2005/8/layout/cycle5"/>
    <dgm:cxn modelId="{E3508B05-B9D5-4143-B952-1BC4BECE4C78}" type="presParOf" srcId="{EFD79CCB-02D0-430E-8C11-8B0A599A9B5E}" destId="{69A1A50D-2829-4B4D-8FDC-16007288E0D9}" srcOrd="6" destOrd="0" presId="urn:microsoft.com/office/officeart/2005/8/layout/cycle5"/>
    <dgm:cxn modelId="{01FABBFC-2586-4606-A868-48578BBE4D9A}" type="presParOf" srcId="{EFD79CCB-02D0-430E-8C11-8B0A599A9B5E}" destId="{78E66D3A-FD3B-4DA8-8B0B-246B83E2F79E}" srcOrd="7" destOrd="0" presId="urn:microsoft.com/office/officeart/2005/8/layout/cycle5"/>
    <dgm:cxn modelId="{FAB9D882-618E-48A6-B417-DBB097CFCF77}" type="presParOf" srcId="{EFD79CCB-02D0-430E-8C11-8B0A599A9B5E}" destId="{54089B59-F89D-4CF5-ABBC-B3852AA8A0F5}" srcOrd="8" destOrd="0" presId="urn:microsoft.com/office/officeart/2005/8/layout/cycle5"/>
    <dgm:cxn modelId="{C522A593-BC81-4617-8230-D38D6DB5C2F6}" type="presParOf" srcId="{EFD79CCB-02D0-430E-8C11-8B0A599A9B5E}" destId="{02AC828B-C124-4E9E-AD8A-A4F8C22B76E2}" srcOrd="9" destOrd="0" presId="urn:microsoft.com/office/officeart/2005/8/layout/cycle5"/>
    <dgm:cxn modelId="{7493D6F4-08CD-49A6-A7AF-CE53413CED9F}" type="presParOf" srcId="{EFD79CCB-02D0-430E-8C11-8B0A599A9B5E}" destId="{5FBB1F58-BF62-4F6B-AFD8-77FFA6571051}" srcOrd="10" destOrd="0" presId="urn:microsoft.com/office/officeart/2005/8/layout/cycle5"/>
    <dgm:cxn modelId="{3F6DFACB-6B6A-4F9C-8AE0-33F861D01480}" type="presParOf" srcId="{EFD79CCB-02D0-430E-8C11-8B0A599A9B5E}" destId="{00A701E6-1A61-44C7-9931-253416D4A38D}" srcOrd="11" destOrd="0" presId="urn:microsoft.com/office/officeart/2005/8/layout/cycle5"/>
    <dgm:cxn modelId="{EB404979-0BD3-4ECA-B489-40AD9964BF61}" type="presParOf" srcId="{EFD79CCB-02D0-430E-8C11-8B0A599A9B5E}" destId="{83C32DA8-FE69-42BC-AFC0-EF0AB64F048D}" srcOrd="12" destOrd="0" presId="urn:microsoft.com/office/officeart/2005/8/layout/cycle5"/>
    <dgm:cxn modelId="{0F256F84-20B5-4FCA-AC7E-43DF599FA7EC}" type="presParOf" srcId="{EFD79CCB-02D0-430E-8C11-8B0A599A9B5E}" destId="{2CFE96E3-8C7C-4F7B-AA2F-35E333969039}" srcOrd="13" destOrd="0" presId="urn:microsoft.com/office/officeart/2005/8/layout/cycle5"/>
    <dgm:cxn modelId="{202F276E-8405-473A-86B2-FCB0174F9CF7}" type="presParOf" srcId="{EFD79CCB-02D0-430E-8C11-8B0A599A9B5E}" destId="{884BE701-F8C7-4016-A60A-A0E1B51E9D55}" srcOrd="14" destOrd="0" presId="urn:microsoft.com/office/officeart/2005/8/layout/cycle5"/>
    <dgm:cxn modelId="{CB039C4C-C3B5-4F8A-8FD3-D2A01FD7694E}" type="presParOf" srcId="{EFD79CCB-02D0-430E-8C11-8B0A599A9B5E}" destId="{F39A4420-F59F-4402-B6B7-72D13DF6F9B5}" srcOrd="15" destOrd="0" presId="urn:microsoft.com/office/officeart/2005/8/layout/cycle5"/>
    <dgm:cxn modelId="{27F550FA-616E-40B7-9A80-FDCA1B02AEFB}" type="presParOf" srcId="{EFD79CCB-02D0-430E-8C11-8B0A599A9B5E}" destId="{4B1482BE-554F-4C0B-980B-9D54AFEAEE92}" srcOrd="16" destOrd="0" presId="urn:microsoft.com/office/officeart/2005/8/layout/cycle5"/>
    <dgm:cxn modelId="{168DED6C-9BE3-443D-A36D-6F5DAA378FF9}" type="presParOf" srcId="{EFD79CCB-02D0-430E-8C11-8B0A599A9B5E}" destId="{0B334E17-229C-49ED-A22A-20F6A419F0B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29D92-BDD2-48C6-A6C8-D6C2673775A5}">
      <dsp:nvSpPr>
        <dsp:cNvPr id="0" name=""/>
        <dsp:cNvSpPr/>
      </dsp:nvSpPr>
      <dsp:spPr>
        <a:xfrm>
          <a:off x="4657144" y="2983722"/>
          <a:ext cx="3647503" cy="422025"/>
        </a:xfrm>
        <a:custGeom>
          <a:avLst/>
          <a:gdLst/>
          <a:ahLst/>
          <a:cxnLst/>
          <a:rect l="0" t="0" r="0" b="0"/>
          <a:pathLst>
            <a:path>
              <a:moveTo>
                <a:pt x="0" y="0"/>
              </a:moveTo>
              <a:lnTo>
                <a:pt x="0" y="211012"/>
              </a:lnTo>
              <a:lnTo>
                <a:pt x="3647503" y="211012"/>
              </a:lnTo>
              <a:lnTo>
                <a:pt x="3647503" y="4220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8D23D-93E9-4CDC-80E8-422286651E8B}">
      <dsp:nvSpPr>
        <dsp:cNvPr id="0" name=""/>
        <dsp:cNvSpPr/>
      </dsp:nvSpPr>
      <dsp:spPr>
        <a:xfrm>
          <a:off x="4657144" y="2983722"/>
          <a:ext cx="1215834" cy="422025"/>
        </a:xfrm>
        <a:custGeom>
          <a:avLst/>
          <a:gdLst/>
          <a:ahLst/>
          <a:cxnLst/>
          <a:rect l="0" t="0" r="0" b="0"/>
          <a:pathLst>
            <a:path>
              <a:moveTo>
                <a:pt x="0" y="0"/>
              </a:moveTo>
              <a:lnTo>
                <a:pt x="0" y="211012"/>
              </a:lnTo>
              <a:lnTo>
                <a:pt x="1215834" y="211012"/>
              </a:lnTo>
              <a:lnTo>
                <a:pt x="1215834" y="4220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3E27E-B617-4C61-A9BE-BA6CCA96F9ED}">
      <dsp:nvSpPr>
        <dsp:cNvPr id="0" name=""/>
        <dsp:cNvSpPr/>
      </dsp:nvSpPr>
      <dsp:spPr>
        <a:xfrm>
          <a:off x="3441309" y="2983722"/>
          <a:ext cx="1215834" cy="422025"/>
        </a:xfrm>
        <a:custGeom>
          <a:avLst/>
          <a:gdLst/>
          <a:ahLst/>
          <a:cxnLst/>
          <a:rect l="0" t="0" r="0" b="0"/>
          <a:pathLst>
            <a:path>
              <a:moveTo>
                <a:pt x="1215834" y="0"/>
              </a:moveTo>
              <a:lnTo>
                <a:pt x="1215834" y="211012"/>
              </a:lnTo>
              <a:lnTo>
                <a:pt x="0" y="211012"/>
              </a:lnTo>
              <a:lnTo>
                <a:pt x="0" y="4220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59838-2392-43D6-A3E0-24595C60DF8D}">
      <dsp:nvSpPr>
        <dsp:cNvPr id="0" name=""/>
        <dsp:cNvSpPr/>
      </dsp:nvSpPr>
      <dsp:spPr>
        <a:xfrm>
          <a:off x="1009640" y="2983722"/>
          <a:ext cx="3647503" cy="422025"/>
        </a:xfrm>
        <a:custGeom>
          <a:avLst/>
          <a:gdLst/>
          <a:ahLst/>
          <a:cxnLst/>
          <a:rect l="0" t="0" r="0" b="0"/>
          <a:pathLst>
            <a:path>
              <a:moveTo>
                <a:pt x="3647503" y="0"/>
              </a:moveTo>
              <a:lnTo>
                <a:pt x="3647503" y="211012"/>
              </a:lnTo>
              <a:lnTo>
                <a:pt x="0" y="211012"/>
              </a:lnTo>
              <a:lnTo>
                <a:pt x="0" y="4220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342E1-BE28-40EA-984A-7F3FA3C4F6B7}">
      <dsp:nvSpPr>
        <dsp:cNvPr id="0" name=""/>
        <dsp:cNvSpPr/>
      </dsp:nvSpPr>
      <dsp:spPr>
        <a:xfrm>
          <a:off x="2057649" y="1978900"/>
          <a:ext cx="5198989" cy="10048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ar-SA" sz="1800" kern="1200" dirty="0"/>
            <a:t>منطلقات لأفكار المشاريع</a:t>
          </a:r>
          <a:endParaRPr lang="en-US" sz="1800" kern="1200" dirty="0"/>
        </a:p>
      </dsp:txBody>
      <dsp:txXfrm>
        <a:off x="2057649" y="1978900"/>
        <a:ext cx="5198989" cy="1004822"/>
      </dsp:txXfrm>
    </dsp:sp>
    <dsp:sp modelId="{F75FBDB9-421F-4F78-BACF-C63EAF0AD028}">
      <dsp:nvSpPr>
        <dsp:cNvPr id="0" name=""/>
        <dsp:cNvSpPr/>
      </dsp:nvSpPr>
      <dsp:spPr>
        <a:xfrm>
          <a:off x="4818" y="3405748"/>
          <a:ext cx="2009644" cy="10048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ar-BH" sz="1800" kern="1200" dirty="0"/>
            <a:t>الحاجة التي</a:t>
          </a:r>
          <a:endParaRPr lang="en-US" sz="1800" kern="1200" dirty="0"/>
        </a:p>
        <a:p>
          <a:pPr marL="0" lvl="0" indent="0" algn="ctr" defTabSz="800100">
            <a:lnSpc>
              <a:spcPct val="90000"/>
            </a:lnSpc>
            <a:spcBef>
              <a:spcPct val="0"/>
            </a:spcBef>
            <a:spcAft>
              <a:spcPct val="35000"/>
            </a:spcAft>
            <a:buNone/>
          </a:pPr>
          <a:r>
            <a:rPr lang="ar-BH" sz="1800" kern="1200" dirty="0"/>
            <a:t>يطلبها</a:t>
          </a:r>
          <a:endParaRPr lang="en-US" sz="1800" kern="1200" dirty="0"/>
        </a:p>
        <a:p>
          <a:pPr marL="0" lvl="0" indent="0" algn="ctr" defTabSz="800100">
            <a:lnSpc>
              <a:spcPct val="90000"/>
            </a:lnSpc>
            <a:spcBef>
              <a:spcPct val="0"/>
            </a:spcBef>
            <a:spcAft>
              <a:spcPct val="35000"/>
            </a:spcAft>
            <a:buNone/>
          </a:pPr>
          <a:r>
            <a:rPr lang="ar-BH" sz="1800" kern="1200" dirty="0"/>
            <a:t>المجتمع</a:t>
          </a:r>
          <a:endParaRPr lang="en-US" sz="1800" kern="1200" dirty="0"/>
        </a:p>
      </dsp:txBody>
      <dsp:txXfrm>
        <a:off x="4818" y="3405748"/>
        <a:ext cx="2009644" cy="1004822"/>
      </dsp:txXfrm>
    </dsp:sp>
    <dsp:sp modelId="{36A80D06-3D7C-449A-902B-962118DEB017}">
      <dsp:nvSpPr>
        <dsp:cNvPr id="0" name=""/>
        <dsp:cNvSpPr/>
      </dsp:nvSpPr>
      <dsp:spPr>
        <a:xfrm>
          <a:off x="2436487" y="3405748"/>
          <a:ext cx="2009644" cy="10048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ar-BH" sz="1800" kern="1200" dirty="0"/>
            <a:t>المهارات</a:t>
          </a:r>
          <a:endParaRPr lang="en-US" sz="1800" kern="1200" dirty="0"/>
        </a:p>
        <a:p>
          <a:pPr marL="0" lvl="0" indent="0" algn="ctr" defTabSz="800100">
            <a:lnSpc>
              <a:spcPct val="90000"/>
            </a:lnSpc>
            <a:spcBef>
              <a:spcPct val="0"/>
            </a:spcBef>
            <a:spcAft>
              <a:spcPct val="35000"/>
            </a:spcAft>
            <a:buNone/>
          </a:pPr>
          <a:r>
            <a:rPr lang="ar-BH" sz="1800" kern="1200" dirty="0"/>
            <a:t>التي نتقنها</a:t>
          </a:r>
          <a:endParaRPr lang="en-US" sz="1800" kern="1200" dirty="0"/>
        </a:p>
      </dsp:txBody>
      <dsp:txXfrm>
        <a:off x="2436487" y="3405748"/>
        <a:ext cx="2009644" cy="1004822"/>
      </dsp:txXfrm>
    </dsp:sp>
    <dsp:sp modelId="{AB4BA133-665D-4CBD-8454-8ECB81D6C38D}">
      <dsp:nvSpPr>
        <dsp:cNvPr id="0" name=""/>
        <dsp:cNvSpPr/>
      </dsp:nvSpPr>
      <dsp:spPr>
        <a:xfrm>
          <a:off x="4868156" y="3405748"/>
          <a:ext cx="2009644" cy="10048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ar-BH" sz="1800" kern="1200" dirty="0"/>
            <a:t>الأشياء التي</a:t>
          </a:r>
          <a:endParaRPr lang="en-US" sz="1800" kern="1200" dirty="0"/>
        </a:p>
        <a:p>
          <a:pPr marL="0" lvl="0" indent="0" algn="ctr" defTabSz="800100">
            <a:lnSpc>
              <a:spcPct val="90000"/>
            </a:lnSpc>
            <a:spcBef>
              <a:spcPct val="0"/>
            </a:spcBef>
            <a:spcAft>
              <a:spcPct val="35000"/>
            </a:spcAft>
            <a:buNone/>
          </a:pPr>
          <a:r>
            <a:rPr lang="ar-BH" sz="1800" kern="1200" dirty="0"/>
            <a:t>نملكها</a:t>
          </a:r>
          <a:endParaRPr lang="en-US" sz="1800" kern="1200" dirty="0"/>
        </a:p>
      </dsp:txBody>
      <dsp:txXfrm>
        <a:off x="4868156" y="3405748"/>
        <a:ext cx="2009644" cy="1004822"/>
      </dsp:txXfrm>
    </dsp:sp>
    <dsp:sp modelId="{D96A89B8-FEF4-4C34-9DEB-446EEA78140D}">
      <dsp:nvSpPr>
        <dsp:cNvPr id="0" name=""/>
        <dsp:cNvSpPr/>
      </dsp:nvSpPr>
      <dsp:spPr>
        <a:xfrm>
          <a:off x="7299825" y="3405748"/>
          <a:ext cx="2009644" cy="10048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ar-BH" sz="1800" kern="1200" dirty="0"/>
            <a:t>المشاكل</a:t>
          </a:r>
          <a:endParaRPr lang="en-US" sz="1800" kern="1200" dirty="0"/>
        </a:p>
        <a:p>
          <a:pPr marL="0" lvl="0" indent="0" algn="ctr" defTabSz="800100">
            <a:lnSpc>
              <a:spcPct val="90000"/>
            </a:lnSpc>
            <a:spcBef>
              <a:spcPct val="0"/>
            </a:spcBef>
            <a:spcAft>
              <a:spcPct val="35000"/>
            </a:spcAft>
            <a:buNone/>
          </a:pPr>
          <a:r>
            <a:rPr lang="ar-BH" sz="1800" kern="1200" dirty="0"/>
            <a:t>التي</a:t>
          </a:r>
          <a:endParaRPr lang="en-US" sz="1800" kern="1200" dirty="0"/>
        </a:p>
        <a:p>
          <a:pPr marL="0" lvl="0" indent="0" algn="ctr" defTabSz="800100">
            <a:lnSpc>
              <a:spcPct val="90000"/>
            </a:lnSpc>
            <a:spcBef>
              <a:spcPct val="0"/>
            </a:spcBef>
            <a:spcAft>
              <a:spcPct val="35000"/>
            </a:spcAft>
            <a:buNone/>
          </a:pPr>
          <a:r>
            <a:rPr lang="ar-BH" sz="1800" kern="1200" dirty="0"/>
            <a:t>نلاحظها</a:t>
          </a:r>
          <a:endParaRPr lang="en-US" sz="1800" kern="1200" dirty="0"/>
        </a:p>
      </dsp:txBody>
      <dsp:txXfrm>
        <a:off x="7299825" y="3405748"/>
        <a:ext cx="2009644" cy="1004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A0BF3-A506-4090-AF39-6EB65CBE4C0A}">
      <dsp:nvSpPr>
        <dsp:cNvPr id="0" name=""/>
        <dsp:cNvSpPr/>
      </dsp:nvSpPr>
      <dsp:spPr>
        <a:xfrm>
          <a:off x="3946152" y="2786"/>
          <a:ext cx="1273240" cy="827606"/>
        </a:xfrm>
        <a:prstGeom prst="roundRect">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ar-SA" sz="1600" kern="1200" dirty="0"/>
            <a:t>توليد الفكره </a:t>
          </a:r>
          <a:endParaRPr lang="en-US" sz="1600" kern="1200" dirty="0"/>
        </a:p>
      </dsp:txBody>
      <dsp:txXfrm>
        <a:off x="3946152" y="2786"/>
        <a:ext cx="1273240" cy="827606"/>
      </dsp:txXfrm>
    </dsp:sp>
    <dsp:sp modelId="{5E4712D4-68DE-4B72-90FE-45132379E547}">
      <dsp:nvSpPr>
        <dsp:cNvPr id="0" name=""/>
        <dsp:cNvSpPr/>
      </dsp:nvSpPr>
      <dsp:spPr>
        <a:xfrm>
          <a:off x="2818786" y="470265"/>
          <a:ext cx="3896208" cy="3896208"/>
        </a:xfrm>
        <a:custGeom>
          <a:avLst/>
          <a:gdLst/>
          <a:ahLst/>
          <a:cxnLst/>
          <a:rect l="0" t="0" r="0" b="0"/>
          <a:pathLst>
            <a:path>
              <a:moveTo>
                <a:pt x="2596981" y="111240"/>
              </a:moveTo>
              <a:arcTo wR="1948104" hR="1948104" stAng="17367354" swAng="110593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D3CD3AD-9FA7-4A0C-9DF6-BD8E0E5CBB52}">
      <dsp:nvSpPr>
        <dsp:cNvPr id="0" name=""/>
        <dsp:cNvSpPr/>
      </dsp:nvSpPr>
      <dsp:spPr>
        <a:xfrm>
          <a:off x="5763513" y="1014960"/>
          <a:ext cx="1273240" cy="827606"/>
        </a:xfrm>
        <a:prstGeom prst="roundRect">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ar-SA" sz="1600" kern="1200" dirty="0"/>
            <a:t>التعبير عن الفكره </a:t>
          </a:r>
          <a:endParaRPr lang="en-US" sz="1600" kern="1200" dirty="0"/>
        </a:p>
      </dsp:txBody>
      <dsp:txXfrm>
        <a:off x="5763513" y="1014960"/>
        <a:ext cx="1273240" cy="827606"/>
      </dsp:txXfrm>
    </dsp:sp>
    <dsp:sp modelId="{BA43AC01-C366-4034-8708-89B7DB4B9ACB}">
      <dsp:nvSpPr>
        <dsp:cNvPr id="0" name=""/>
        <dsp:cNvSpPr/>
      </dsp:nvSpPr>
      <dsp:spPr>
        <a:xfrm>
          <a:off x="2694853" y="245508"/>
          <a:ext cx="3896208" cy="3896208"/>
        </a:xfrm>
        <a:custGeom>
          <a:avLst/>
          <a:gdLst/>
          <a:ahLst/>
          <a:cxnLst/>
          <a:rect l="0" t="0" r="0" b="0"/>
          <a:pathLst>
            <a:path>
              <a:moveTo>
                <a:pt x="3891506" y="1812841"/>
              </a:moveTo>
              <a:arcTo wR="1948104" hR="1948104" stAng="21361114" swAng="117785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9A1A50D-2829-4B4D-8FDC-16007288E0D9}">
      <dsp:nvSpPr>
        <dsp:cNvPr id="0" name=""/>
        <dsp:cNvSpPr/>
      </dsp:nvSpPr>
      <dsp:spPr>
        <a:xfrm>
          <a:off x="5633259" y="2924943"/>
          <a:ext cx="1273240" cy="827606"/>
        </a:xfrm>
        <a:prstGeom prst="roundRect">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ar-SA" sz="1600" kern="1200" dirty="0"/>
            <a:t>صياغة الفكره </a:t>
          </a:r>
          <a:endParaRPr lang="en-US" sz="1600" kern="1200" dirty="0"/>
        </a:p>
      </dsp:txBody>
      <dsp:txXfrm>
        <a:off x="5633259" y="2924943"/>
        <a:ext cx="1273240" cy="827606"/>
      </dsp:txXfrm>
    </dsp:sp>
    <dsp:sp modelId="{54089B59-F89D-4CF5-ABBC-B3852AA8A0F5}">
      <dsp:nvSpPr>
        <dsp:cNvPr id="0" name=""/>
        <dsp:cNvSpPr/>
      </dsp:nvSpPr>
      <dsp:spPr>
        <a:xfrm>
          <a:off x="2634668" y="416590"/>
          <a:ext cx="3896208" cy="3896208"/>
        </a:xfrm>
        <a:custGeom>
          <a:avLst/>
          <a:gdLst/>
          <a:ahLst/>
          <a:cxnLst/>
          <a:rect l="0" t="0" r="0" b="0"/>
          <a:pathLst>
            <a:path>
              <a:moveTo>
                <a:pt x="3187552" y="3451061"/>
              </a:moveTo>
              <a:arcTo wR="1948104" hR="1948104" stAng="3029311" swAng="9228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2AC828B-C124-4E9E-AD8A-A4F8C22B76E2}">
      <dsp:nvSpPr>
        <dsp:cNvPr id="0" name=""/>
        <dsp:cNvSpPr/>
      </dsp:nvSpPr>
      <dsp:spPr>
        <a:xfrm>
          <a:off x="3946152" y="3898995"/>
          <a:ext cx="1273240" cy="827606"/>
        </a:xfrm>
        <a:prstGeom prst="roundRect">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ar-SA" sz="1600" kern="1200" dirty="0"/>
            <a:t>تقييم الفكره نظريا </a:t>
          </a:r>
          <a:endParaRPr lang="en-US" sz="1600" kern="1200" dirty="0"/>
        </a:p>
      </dsp:txBody>
      <dsp:txXfrm>
        <a:off x="3946152" y="3898995"/>
        <a:ext cx="1273240" cy="827606"/>
      </dsp:txXfrm>
    </dsp:sp>
    <dsp:sp modelId="{00A701E6-1A61-44C7-9931-253416D4A38D}">
      <dsp:nvSpPr>
        <dsp:cNvPr id="0" name=""/>
        <dsp:cNvSpPr/>
      </dsp:nvSpPr>
      <dsp:spPr>
        <a:xfrm>
          <a:off x="2634668" y="416590"/>
          <a:ext cx="3896208" cy="3896208"/>
        </a:xfrm>
        <a:custGeom>
          <a:avLst/>
          <a:gdLst/>
          <a:ahLst/>
          <a:cxnLst/>
          <a:rect l="0" t="0" r="0" b="0"/>
          <a:pathLst>
            <a:path>
              <a:moveTo>
                <a:pt x="1151673" y="3725970"/>
              </a:moveTo>
              <a:arcTo wR="1948104" hR="1948104" stAng="6847857" swAng="9228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3C32DA8-FE69-42BC-AFC0-EF0AB64F048D}">
      <dsp:nvSpPr>
        <dsp:cNvPr id="0" name=""/>
        <dsp:cNvSpPr/>
      </dsp:nvSpPr>
      <dsp:spPr>
        <a:xfrm>
          <a:off x="2259044" y="2924943"/>
          <a:ext cx="1273240" cy="827606"/>
        </a:xfrm>
        <a:prstGeom prst="roundRect">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ar-SA" sz="1600" kern="1200" dirty="0"/>
            <a:t>تقييم الفكره حسابيا </a:t>
          </a:r>
          <a:endParaRPr lang="en-US" sz="1600" kern="1200" dirty="0"/>
        </a:p>
      </dsp:txBody>
      <dsp:txXfrm>
        <a:off x="2259044" y="2924943"/>
        <a:ext cx="1273240" cy="827606"/>
      </dsp:txXfrm>
    </dsp:sp>
    <dsp:sp modelId="{884BE701-F8C7-4016-A60A-A0E1B51E9D55}">
      <dsp:nvSpPr>
        <dsp:cNvPr id="0" name=""/>
        <dsp:cNvSpPr/>
      </dsp:nvSpPr>
      <dsp:spPr>
        <a:xfrm>
          <a:off x="2634668" y="416590"/>
          <a:ext cx="3896208" cy="3896208"/>
        </a:xfrm>
        <a:custGeom>
          <a:avLst/>
          <a:gdLst/>
          <a:ahLst/>
          <a:cxnLst/>
          <a:rect l="0" t="0" r="0" b="0"/>
          <a:pathLst>
            <a:path>
              <a:moveTo>
                <a:pt x="30323" y="2290490"/>
              </a:moveTo>
              <a:arcTo wR="1948104" hR="1948104" stAng="10192648" swAng="121470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39A4420-F59F-4402-B6B7-72D13DF6F9B5}">
      <dsp:nvSpPr>
        <dsp:cNvPr id="0" name=""/>
        <dsp:cNvSpPr/>
      </dsp:nvSpPr>
      <dsp:spPr>
        <a:xfrm>
          <a:off x="2259044" y="976839"/>
          <a:ext cx="1273240" cy="827606"/>
        </a:xfrm>
        <a:prstGeom prst="roundRect">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ar-SA" sz="1600" kern="1200" dirty="0"/>
            <a:t>اختيار الفكره </a:t>
          </a:r>
          <a:endParaRPr lang="en-US" sz="1600" kern="1200" dirty="0"/>
        </a:p>
      </dsp:txBody>
      <dsp:txXfrm>
        <a:off x="2259044" y="976839"/>
        <a:ext cx="1273240" cy="827606"/>
      </dsp:txXfrm>
    </dsp:sp>
    <dsp:sp modelId="{0B334E17-229C-49ED-A22A-20F6A419F0BA}">
      <dsp:nvSpPr>
        <dsp:cNvPr id="0" name=""/>
        <dsp:cNvSpPr/>
      </dsp:nvSpPr>
      <dsp:spPr>
        <a:xfrm>
          <a:off x="2634668" y="416590"/>
          <a:ext cx="3896208" cy="3896208"/>
        </a:xfrm>
        <a:custGeom>
          <a:avLst/>
          <a:gdLst/>
          <a:ahLst/>
          <a:cxnLst/>
          <a:rect l="0" t="0" r="0" b="0"/>
          <a:pathLst>
            <a:path>
              <a:moveTo>
                <a:pt x="708656" y="445147"/>
              </a:moveTo>
              <a:arcTo wR="1948104" hR="1948104" stAng="13829311" swAng="9228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1"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8"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0"/>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6" y="2708476"/>
            <a:ext cx="4417806" cy="1702160"/>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6311156" y="4421082"/>
            <a:ext cx="4413070"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6318325" y="1516830"/>
            <a:ext cx="2844800" cy="750981"/>
          </a:xfrm>
        </p:spPr>
        <p:txBody>
          <a:bodyPr anchor="b"/>
          <a:lstStyle>
            <a:lvl1pPr algn="l">
              <a:defRPr sz="2400"/>
            </a:lvl1pPr>
          </a:lstStyle>
          <a:p>
            <a:fld id="{B717CF10-D513-471D-8258-FCB0865F3E98}" type="datetimeFigureOut">
              <a:rPr lang="en-GB" smtClean="0"/>
              <a:pPr/>
              <a:t>13/01/2019</a:t>
            </a:fld>
            <a:endParaRPr lang="en-GB"/>
          </a:p>
        </p:txBody>
      </p:sp>
      <p:sp>
        <p:nvSpPr>
          <p:cNvPr id="50" name="Rectangle 49"/>
          <p:cNvSpPr/>
          <p:nvPr/>
        </p:nvSpPr>
        <p:spPr>
          <a:xfrm>
            <a:off x="6201186"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8"/>
            <a:ext cx="3775456" cy="365125"/>
          </a:xfrm>
        </p:spPr>
        <p:txBody>
          <a:bodyPr>
            <a:normAutofit/>
          </a:bodyPr>
          <a:lstStyle>
            <a:lvl1pPr>
              <a:defRPr>
                <a:solidFill>
                  <a:schemeClr val="accent1"/>
                </a:solidFill>
              </a:defRPr>
            </a:lvl1pPr>
          </a:lstStyle>
          <a:p>
            <a:endParaRPr lang="en-GB" dirty="0"/>
          </a:p>
        </p:txBody>
      </p:sp>
      <p:sp>
        <p:nvSpPr>
          <p:cNvPr id="6" name="Slide Number Placeholder 5"/>
          <p:cNvSpPr>
            <a:spLocks noGrp="1"/>
          </p:cNvSpPr>
          <p:nvPr>
            <p:ph type="sldNum" sz="quarter" idx="12"/>
          </p:nvPr>
        </p:nvSpPr>
        <p:spPr>
          <a:xfrm>
            <a:off x="6198798" y="5719968"/>
            <a:ext cx="858220" cy="365125"/>
          </a:xfrm>
        </p:spPr>
        <p:txBody>
          <a:bodyPr/>
          <a:lstStyle>
            <a:lvl1pPr>
              <a:defRPr>
                <a:solidFill>
                  <a:schemeClr val="accent1"/>
                </a:solidFill>
              </a:defRPr>
            </a:lvl1pPr>
          </a:lstStyle>
          <a:p>
            <a:fld id="{25EB1351-6212-49C7-A850-62B28C09F1ED}" type="slidenum">
              <a:rPr lang="en-GB" smtClean="0"/>
              <a:pPr/>
              <a:t>‹#›</a:t>
            </a:fld>
            <a:endParaRPr lang="en-GB"/>
          </a:p>
        </p:txBody>
      </p:sp>
      <p:sp>
        <p:nvSpPr>
          <p:cNvPr id="89" name="Rectangle 88"/>
          <p:cNvSpPr/>
          <p:nvPr/>
        </p:nvSpPr>
        <p:spPr>
          <a:xfrm>
            <a:off x="6201186"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1030148"/>
            <a:ext cx="1979271" cy="4780344"/>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1404395" y="1030148"/>
            <a:ext cx="7231605" cy="47803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5" y="2900831"/>
            <a:ext cx="8849957" cy="1362075"/>
          </a:xfrm>
        </p:spPr>
        <p:txBody>
          <a:bodyPr anchor="b"/>
          <a:lstStyle>
            <a:lvl1pPr algn="l">
              <a:defRPr sz="4000" b="0" cap="none" baseline="0"/>
            </a:lvl1pPr>
          </a:lstStyle>
          <a:p>
            <a:r>
              <a:rPr lang="en-GB"/>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Date Placeholder 4"/>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EB1351-6212-49C7-A850-62B28C09F1ED}" type="slidenum">
              <a:rPr lang="en-GB" smtClean="0"/>
              <a:pPr/>
              <a:t>‹#›</a:t>
            </a:fld>
            <a:endParaRPr lang="en-GB"/>
          </a:p>
        </p:txBody>
      </p:sp>
      <p:sp>
        <p:nvSpPr>
          <p:cNvPr id="9" name="Content Placeholder 8"/>
          <p:cNvSpPr>
            <a:spLocks noGrp="1"/>
          </p:cNvSpPr>
          <p:nvPr>
            <p:ph sz="quarter" idx="13"/>
          </p:nvPr>
        </p:nvSpPr>
        <p:spPr>
          <a:xfrm>
            <a:off x="1389888" y="2313432"/>
            <a:ext cx="4559808"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882817"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88962" y="2974696"/>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82450" y="2316010"/>
            <a:ext cx="4074290"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536" y="2974696"/>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1"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8"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7" name="Slide Number Placeholder 6"/>
          <p:cNvSpPr>
            <a:spLocks noGrp="1"/>
          </p:cNvSpPr>
          <p:nvPr>
            <p:ph type="sldNum" sz="quarter" idx="12"/>
          </p:nvPr>
        </p:nvSpPr>
        <p:spPr/>
        <p:txBody>
          <a:bodyPr/>
          <a:lstStyle/>
          <a:p>
            <a:fld id="{25EB1351-6212-49C7-A850-62B28C09F1ED}" type="slidenum">
              <a:rPr lang="en-GB" smtClean="0"/>
              <a:pPr/>
              <a:t>‹#›</a:t>
            </a:fld>
            <a:endParaRPr lang="en-GB"/>
          </a:p>
        </p:txBody>
      </p:sp>
      <p:sp>
        <p:nvSpPr>
          <p:cNvPr id="58" name="Rectangle 57"/>
          <p:cNvSpPr/>
          <p:nvPr/>
        </p:nvSpPr>
        <p:spPr>
          <a:xfrm>
            <a:off x="1207430" y="601885"/>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1" name="Rectangle 60"/>
          <p:cNvSpPr/>
          <p:nvPr/>
        </p:nvSpPr>
        <p:spPr>
          <a:xfrm>
            <a:off x="6201186"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7"/>
            <a:ext cx="4658219" cy="365125"/>
          </a:xfrm>
        </p:spPr>
        <p:txBody>
          <a:bodyPr>
            <a:normAutofit/>
          </a:bodyPr>
          <a:lstStyle/>
          <a:p>
            <a:endParaRPr lang="en-GB"/>
          </a:p>
        </p:txBody>
      </p:sp>
      <p:sp>
        <p:nvSpPr>
          <p:cNvPr id="2" name="Title 1"/>
          <p:cNvSpPr>
            <a:spLocks noGrp="1"/>
          </p:cNvSpPr>
          <p:nvPr>
            <p:ph type="title"/>
          </p:nvPr>
        </p:nvSpPr>
        <p:spPr>
          <a:xfrm>
            <a:off x="6319779" y="2657436"/>
            <a:ext cx="4406096" cy="1463153"/>
          </a:xfrm>
        </p:spPr>
        <p:txBody>
          <a:bodyPr anchor="b">
            <a:normAutofit/>
          </a:bodyPr>
          <a:lstStyle>
            <a:lvl1pPr algn="l">
              <a:defRPr sz="2800" b="0"/>
            </a:lvl1pPr>
          </a:lstStyle>
          <a:p>
            <a:r>
              <a:rPr lang="en-GB"/>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1"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8"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30" y="601885"/>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6"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GB"/>
              <a:t>Click to edit Master title style</a:t>
            </a:r>
            <a:endParaRPr lang="en-US"/>
          </a:p>
        </p:txBody>
      </p:sp>
      <p:sp>
        <p:nvSpPr>
          <p:cNvPr id="3" name="Picture Placeholder 2"/>
          <p:cNvSpPr>
            <a:spLocks noGrp="1"/>
          </p:cNvSpPr>
          <p:nvPr>
            <p:ph type="pic" idx="1"/>
          </p:nvPr>
        </p:nvSpPr>
        <p:spPr>
          <a:xfrm>
            <a:off x="1340280"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6312841" y="4133090"/>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717CF10-D513-471D-8258-FCB0865F3E98}" type="datetimeFigureOut">
              <a:rPr lang="en-GB" smtClean="0"/>
              <a:pPr/>
              <a:t>13/01/2019</a:t>
            </a:fld>
            <a:endParaRPr lang="en-GB"/>
          </a:p>
        </p:txBody>
      </p:sp>
      <p:sp>
        <p:nvSpPr>
          <p:cNvPr id="6" name="Footer Placeholder 5"/>
          <p:cNvSpPr>
            <a:spLocks noGrp="1"/>
          </p:cNvSpPr>
          <p:nvPr>
            <p:ph type="ftr" sz="quarter" idx="11"/>
          </p:nvPr>
        </p:nvSpPr>
        <p:spPr>
          <a:xfrm>
            <a:off x="6188597" y="5724837"/>
            <a:ext cx="4658219"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25EB1351-6212-49C7-A850-62B28C09F1E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399"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8"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1" y="1027664"/>
            <a:ext cx="9366325" cy="11430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391323" y="2323653"/>
            <a:ext cx="9036423" cy="350897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96517" y="224494"/>
            <a:ext cx="2844800" cy="365125"/>
          </a:xfrm>
          <a:prstGeom prst="rect">
            <a:avLst/>
          </a:prstGeom>
        </p:spPr>
        <p:txBody>
          <a:bodyPr vert="horz" lIns="91440" tIns="45720" rIns="91440" bIns="45720" rtlCol="0" anchor="ctr"/>
          <a:lstStyle>
            <a:lvl1pPr algn="r">
              <a:defRPr sz="1200">
                <a:solidFill>
                  <a:srgbClr val="FEFEFE"/>
                </a:solidFill>
              </a:defRPr>
            </a:lvl1pPr>
          </a:lstStyle>
          <a:p>
            <a:fld id="{B717CF10-D513-471D-8258-FCB0865F3E98}" type="datetimeFigureOut">
              <a:rPr lang="en-GB" smtClean="0"/>
              <a:pPr/>
              <a:t>13/01/2019</a:t>
            </a:fld>
            <a:endParaRPr lang="en-GB"/>
          </a:p>
        </p:txBody>
      </p:sp>
      <p:sp>
        <p:nvSpPr>
          <p:cNvPr id="5" name="Footer Placeholder 4"/>
          <p:cNvSpPr>
            <a:spLocks noGrp="1"/>
          </p:cNvSpPr>
          <p:nvPr>
            <p:ph type="ftr" sz="quarter" idx="3"/>
          </p:nvPr>
        </p:nvSpPr>
        <p:spPr>
          <a:xfrm>
            <a:off x="6188597" y="5852162"/>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6198796" y="224493"/>
            <a:ext cx="1776208" cy="365125"/>
          </a:xfrm>
          <a:prstGeom prst="rect">
            <a:avLst/>
          </a:prstGeom>
        </p:spPr>
        <p:txBody>
          <a:bodyPr vert="horz" lIns="91440" tIns="45720" rIns="91440" bIns="45720" rtlCol="0" anchor="ctr"/>
          <a:lstStyle>
            <a:lvl1pPr algn="l">
              <a:defRPr sz="1200">
                <a:solidFill>
                  <a:srgbClr val="FEFEFE"/>
                </a:solidFill>
              </a:defRPr>
            </a:lvl1pPr>
          </a:lstStyle>
          <a:p>
            <a:fld id="{25EB1351-6212-49C7-A850-62B28C09F1E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pPr algn="ctr" rtl="1"/>
            <a:br>
              <a:rPr lang="fr-FR" b="1" dirty="0">
                <a:solidFill>
                  <a:schemeClr val="accent1">
                    <a:lumMod val="50000"/>
                  </a:schemeClr>
                </a:solidFill>
              </a:rPr>
            </a:br>
            <a:r>
              <a:rPr lang="ar-TN" b="1" dirty="0">
                <a:solidFill>
                  <a:schemeClr val="accent1">
                    <a:lumMod val="50000"/>
                  </a:schemeClr>
                </a:solidFill>
              </a:rPr>
              <a:t> تحويل </a:t>
            </a:r>
            <a:r>
              <a:rPr lang="ar-TN" b="1" dirty="0" err="1">
                <a:solidFill>
                  <a:schemeClr val="accent1">
                    <a:lumMod val="50000"/>
                  </a:schemeClr>
                </a:solidFill>
              </a:rPr>
              <a:t>ال</a:t>
            </a:r>
            <a:r>
              <a:rPr lang="ar-SA" b="1" dirty="0">
                <a:solidFill>
                  <a:schemeClr val="accent1">
                    <a:lumMod val="50000"/>
                  </a:schemeClr>
                </a:solidFill>
              </a:rPr>
              <a:t>أ</a:t>
            </a:r>
            <a:r>
              <a:rPr lang="ar-TN" b="1" dirty="0">
                <a:solidFill>
                  <a:schemeClr val="accent1">
                    <a:lumMod val="50000"/>
                  </a:schemeClr>
                </a:solidFill>
              </a:rPr>
              <a:t>فكار </a:t>
            </a:r>
            <a:br>
              <a:rPr lang="ar-SA" b="1" dirty="0">
                <a:solidFill>
                  <a:schemeClr val="accent1">
                    <a:lumMod val="50000"/>
                  </a:schemeClr>
                </a:solidFill>
              </a:rPr>
            </a:br>
            <a:r>
              <a:rPr lang="ar-SA" b="1" dirty="0">
                <a:solidFill>
                  <a:schemeClr val="accent1">
                    <a:lumMod val="50000"/>
                  </a:schemeClr>
                </a:solidFill>
              </a:rPr>
              <a:t>إ</a:t>
            </a:r>
            <a:r>
              <a:rPr lang="ar-TN" b="1" dirty="0" err="1">
                <a:solidFill>
                  <a:schemeClr val="accent1">
                    <a:lumMod val="50000"/>
                  </a:schemeClr>
                </a:solidFill>
              </a:rPr>
              <a:t>لى</a:t>
            </a:r>
            <a:r>
              <a:rPr lang="ar-TN" b="1" dirty="0">
                <a:solidFill>
                  <a:schemeClr val="accent1">
                    <a:lumMod val="50000"/>
                  </a:schemeClr>
                </a:solidFill>
              </a:rPr>
              <a:t> مشاريع</a:t>
            </a:r>
            <a:endParaRPr lang="fr-FR" b="1" dirty="0">
              <a:solidFill>
                <a:schemeClr val="accent1">
                  <a:lumMod val="50000"/>
                </a:schemeClr>
              </a:solidFill>
            </a:endParaRPr>
          </a:p>
        </p:txBody>
      </p:sp>
      <p:sp>
        <p:nvSpPr>
          <p:cNvPr id="3" name="Sous-titre 2"/>
          <p:cNvSpPr>
            <a:spLocks noGrp="1"/>
          </p:cNvSpPr>
          <p:nvPr>
            <p:ph type="subTitle" idx="1"/>
          </p:nvPr>
        </p:nvSpPr>
        <p:spPr>
          <a:xfrm>
            <a:off x="6324034" y="5180935"/>
            <a:ext cx="4413070" cy="1260629"/>
          </a:xfrm>
        </p:spPr>
        <p:txBody>
          <a:bodyPr>
            <a:normAutofit/>
          </a:bodyPr>
          <a:lstStyle/>
          <a:p>
            <a:pPr algn="ctr"/>
            <a:r>
              <a:rPr lang="ar-SA" sz="2400" dirty="0">
                <a:solidFill>
                  <a:schemeClr val="accent1">
                    <a:lumMod val="50000"/>
                  </a:schemeClr>
                </a:solidFill>
              </a:rPr>
              <a:t>صفية </a:t>
            </a:r>
            <a:r>
              <a:rPr lang="ar-SA" sz="2400" dirty="0" err="1">
                <a:solidFill>
                  <a:schemeClr val="accent1">
                    <a:lumMod val="50000"/>
                  </a:schemeClr>
                </a:solidFill>
              </a:rPr>
              <a:t>الشيباني</a:t>
            </a:r>
            <a:endParaRPr lang="fr-FR" sz="2400" dirty="0">
              <a:solidFill>
                <a:schemeClr val="accent1">
                  <a:lumMod val="50000"/>
                </a:schemeClr>
              </a:solidFill>
            </a:endParaRPr>
          </a:p>
        </p:txBody>
      </p:sp>
      <p:pic>
        <p:nvPicPr>
          <p:cNvPr id="4" name="Picture 3"/>
          <p:cNvPicPr>
            <a:picLocks noChangeAspect="1"/>
          </p:cNvPicPr>
          <p:nvPr/>
        </p:nvPicPr>
        <p:blipFill>
          <a:blip r:embed="rId2" cstate="print"/>
          <a:stretch>
            <a:fillRect/>
          </a:stretch>
        </p:blipFill>
        <p:spPr>
          <a:xfrm>
            <a:off x="6803257" y="226804"/>
            <a:ext cx="3566229" cy="1946368"/>
          </a:xfrm>
          <a:prstGeom prst="rect">
            <a:avLst/>
          </a:prstGeom>
        </p:spPr>
      </p:pic>
      <p:sp>
        <p:nvSpPr>
          <p:cNvPr id="5" name="Rectangle 4"/>
          <p:cNvSpPr/>
          <p:nvPr/>
        </p:nvSpPr>
        <p:spPr>
          <a:xfrm>
            <a:off x="7785823" y="2780695"/>
            <a:ext cx="1334020" cy="369332"/>
          </a:xfrm>
          <a:prstGeom prst="rect">
            <a:avLst/>
          </a:prstGeom>
        </p:spPr>
        <p:txBody>
          <a:bodyPr wrap="none">
            <a:spAutoFit/>
          </a:bodyPr>
          <a:lstStyle/>
          <a:p>
            <a:pPr algn="ctr"/>
            <a:r>
              <a:rPr lang="x-none">
                <a:solidFill>
                  <a:schemeClr val="accent1">
                    <a:lumMod val="50000"/>
                  </a:schemeClr>
                </a:solidFill>
              </a:rPr>
              <a:t>الفصل الخامس </a:t>
            </a:r>
            <a:endParaRPr lang="ar-SA" dirty="0">
              <a:solidFill>
                <a:schemeClr val="accent1">
                  <a:lumMod val="50000"/>
                </a:schemeClr>
              </a:solidFill>
            </a:endParaRPr>
          </a:p>
        </p:txBody>
      </p:sp>
    </p:spTree>
    <p:extLst>
      <p:ext uri="{BB962C8B-B14F-4D97-AF65-F5344CB8AC3E}">
        <p14:creationId xmlns:p14="http://schemas.microsoft.com/office/powerpoint/2010/main" val="219239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39657" y="711201"/>
            <a:ext cx="1814286" cy="107405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3200" dirty="0">
                <a:solidFill>
                  <a:schemeClr val="tx1"/>
                </a:solidFill>
              </a:rPr>
              <a:t>توليد </a:t>
            </a:r>
          </a:p>
          <a:p>
            <a:pPr algn="ctr"/>
            <a:r>
              <a:rPr lang="x-none" sz="3200" dirty="0">
                <a:solidFill>
                  <a:schemeClr val="tx1"/>
                </a:solidFill>
              </a:rPr>
              <a:t>الفكرة</a:t>
            </a:r>
            <a:endParaRPr lang="en-GB" sz="3200" dirty="0">
              <a:solidFill>
                <a:schemeClr val="tx1"/>
              </a:solidFill>
            </a:endParaRPr>
          </a:p>
        </p:txBody>
      </p:sp>
      <p:sp>
        <p:nvSpPr>
          <p:cNvPr id="5" name="Rounded Rectangle 4"/>
          <p:cNvSpPr/>
          <p:nvPr/>
        </p:nvSpPr>
        <p:spPr>
          <a:xfrm>
            <a:off x="8636000" y="3882572"/>
            <a:ext cx="1814286" cy="107405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3200" dirty="0">
                <a:solidFill>
                  <a:schemeClr val="tx1"/>
                </a:solidFill>
              </a:rPr>
              <a:t>صياغة الفكرة</a:t>
            </a:r>
            <a:endParaRPr lang="en-GB" sz="3200" dirty="0">
              <a:solidFill>
                <a:schemeClr val="tx1"/>
              </a:solidFill>
            </a:endParaRPr>
          </a:p>
        </p:txBody>
      </p:sp>
      <p:sp>
        <p:nvSpPr>
          <p:cNvPr id="6" name="Rounded Rectangle 5"/>
          <p:cNvSpPr/>
          <p:nvPr/>
        </p:nvSpPr>
        <p:spPr>
          <a:xfrm>
            <a:off x="8636000" y="2090057"/>
            <a:ext cx="1814286" cy="107405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3200" dirty="0">
                <a:solidFill>
                  <a:schemeClr val="tx1"/>
                </a:solidFill>
              </a:rPr>
              <a:t>التعبير عن</a:t>
            </a:r>
          </a:p>
          <a:p>
            <a:pPr algn="ctr"/>
            <a:r>
              <a:rPr lang="x-none" sz="3200" dirty="0">
                <a:solidFill>
                  <a:schemeClr val="tx1"/>
                </a:solidFill>
              </a:rPr>
              <a:t> الفكرة </a:t>
            </a:r>
            <a:endParaRPr lang="en-GB" sz="3200" dirty="0">
              <a:solidFill>
                <a:schemeClr val="tx1"/>
              </a:solidFill>
            </a:endParaRPr>
          </a:p>
        </p:txBody>
      </p:sp>
      <p:sp>
        <p:nvSpPr>
          <p:cNvPr id="7" name="Rounded Rectangle 6"/>
          <p:cNvSpPr/>
          <p:nvPr/>
        </p:nvSpPr>
        <p:spPr>
          <a:xfrm>
            <a:off x="1553028" y="3882572"/>
            <a:ext cx="1814286" cy="107405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3200" dirty="0">
                <a:solidFill>
                  <a:schemeClr val="tx1"/>
                </a:solidFill>
              </a:rPr>
              <a:t>تقييم الفكرة حسابياً </a:t>
            </a:r>
            <a:endParaRPr lang="en-GB" sz="3200" dirty="0">
              <a:solidFill>
                <a:schemeClr val="tx1"/>
              </a:solidFill>
            </a:endParaRPr>
          </a:p>
        </p:txBody>
      </p:sp>
      <p:sp>
        <p:nvSpPr>
          <p:cNvPr id="8" name="Rounded Rectangle 7"/>
          <p:cNvSpPr/>
          <p:nvPr/>
        </p:nvSpPr>
        <p:spPr>
          <a:xfrm>
            <a:off x="1553028" y="2090058"/>
            <a:ext cx="1814286" cy="107405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3200" dirty="0">
                <a:solidFill>
                  <a:schemeClr val="tx1"/>
                </a:solidFill>
              </a:rPr>
              <a:t>اختيار الفكرة </a:t>
            </a:r>
            <a:endParaRPr lang="en-GB" sz="3200" dirty="0">
              <a:solidFill>
                <a:schemeClr val="tx1"/>
              </a:solidFill>
            </a:endParaRPr>
          </a:p>
        </p:txBody>
      </p:sp>
      <p:sp>
        <p:nvSpPr>
          <p:cNvPr id="9" name="Rounded Rectangle 8"/>
          <p:cNvSpPr/>
          <p:nvPr/>
        </p:nvSpPr>
        <p:spPr>
          <a:xfrm>
            <a:off x="5239657" y="5145315"/>
            <a:ext cx="1814286" cy="107405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3200" dirty="0">
                <a:solidFill>
                  <a:schemeClr val="tx1"/>
                </a:solidFill>
              </a:rPr>
              <a:t>تقييم الفكرة نظرياً </a:t>
            </a:r>
            <a:endParaRPr lang="en-GB" sz="3200" dirty="0">
              <a:solidFill>
                <a:schemeClr val="tx1"/>
              </a:solidFill>
            </a:endParaRPr>
          </a:p>
        </p:txBody>
      </p:sp>
      <p:cxnSp>
        <p:nvCxnSpPr>
          <p:cNvPr id="15" name="Curved Connector 14"/>
          <p:cNvCxnSpPr>
            <a:stCxn id="4" idx="3"/>
            <a:endCxn id="6" idx="0"/>
          </p:cNvCxnSpPr>
          <p:nvPr/>
        </p:nvCxnSpPr>
        <p:spPr>
          <a:xfrm>
            <a:off x="7053944" y="1248230"/>
            <a:ext cx="2489200" cy="84182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p:cNvCxnSpPr>
          <p:nvPr/>
        </p:nvCxnSpPr>
        <p:spPr>
          <a:xfrm>
            <a:off x="9543143" y="3164114"/>
            <a:ext cx="0" cy="7184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8" idx="0"/>
          </p:cNvCxnSpPr>
          <p:nvPr/>
        </p:nvCxnSpPr>
        <p:spPr>
          <a:xfrm rot="5400000" flipH="1" flipV="1">
            <a:off x="3419929" y="284845"/>
            <a:ext cx="845457" cy="2764969"/>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0"/>
            <a:endCxn id="8" idx="2"/>
          </p:cNvCxnSpPr>
          <p:nvPr/>
        </p:nvCxnSpPr>
        <p:spPr>
          <a:xfrm flipV="1">
            <a:off x="2460171" y="3164115"/>
            <a:ext cx="0" cy="7184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9" idx="1"/>
            <a:endCxn id="7" idx="2"/>
          </p:cNvCxnSpPr>
          <p:nvPr/>
        </p:nvCxnSpPr>
        <p:spPr>
          <a:xfrm rot="10800000">
            <a:off x="2460172" y="4956630"/>
            <a:ext cx="2779486" cy="725715"/>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5" idx="2"/>
          </p:cNvCxnSpPr>
          <p:nvPr/>
        </p:nvCxnSpPr>
        <p:spPr>
          <a:xfrm rot="5400000">
            <a:off x="7935685" y="4074885"/>
            <a:ext cx="725714" cy="2489200"/>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50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352283" y="856527"/>
            <a:ext cx="4391694" cy="5150734"/>
          </a:xfrm>
        </p:spPr>
        <p:txBody>
          <a:bodyPr>
            <a:noAutofit/>
          </a:bodyPr>
          <a:lstStyle/>
          <a:p>
            <a:pPr algn="r" rtl="1"/>
            <a:r>
              <a:rPr lang="ar-SA" dirty="0"/>
              <a:t>تفحص المشاكل, ستجد المشاريع الناجحة.</a:t>
            </a:r>
          </a:p>
          <a:p>
            <a:pPr algn="r" rtl="1"/>
            <a:r>
              <a:rPr lang="ar-SA" dirty="0"/>
              <a:t>كن مختلفا عن الآخرين.</a:t>
            </a:r>
          </a:p>
          <a:p>
            <a:pPr algn="r" rtl="1"/>
            <a:r>
              <a:rPr lang="ar-SA" dirty="0"/>
              <a:t>أبدا من حيث انتهي الآخرون.</a:t>
            </a:r>
          </a:p>
          <a:p>
            <a:pPr algn="r" rtl="1"/>
            <a:r>
              <a:rPr lang="ar-SA" dirty="0"/>
              <a:t>طالع الأخبار بشكل مختلف.</a:t>
            </a:r>
          </a:p>
          <a:p>
            <a:pPr algn="r" rtl="1"/>
            <a:r>
              <a:rPr lang="ar-SA" dirty="0"/>
              <a:t>شارك بالمعارض </a:t>
            </a:r>
            <a:r>
              <a:rPr lang="ar-SA" dirty="0" err="1"/>
              <a:t>و</a:t>
            </a:r>
            <a:r>
              <a:rPr lang="ar-SA" dirty="0"/>
              <a:t> المؤتمرات</a:t>
            </a:r>
          </a:p>
          <a:p>
            <a:pPr algn="r" rtl="1"/>
            <a:r>
              <a:rPr lang="ar-SA" dirty="0"/>
              <a:t>ابحث عن فرصة الامتياز التجاري</a:t>
            </a:r>
          </a:p>
          <a:p>
            <a:pPr algn="r" rtl="1"/>
            <a:endParaRPr lang="ar-SA" dirty="0"/>
          </a:p>
          <a:p>
            <a:pPr algn="r" rtl="1">
              <a:buNone/>
            </a:pPr>
            <a:r>
              <a:rPr lang="ar-SA" dirty="0"/>
              <a:t>”</a:t>
            </a:r>
            <a:r>
              <a:rPr lang="ar-SA" b="1" dirty="0"/>
              <a:t>إدا لم تطرق الفكرة بابك, </a:t>
            </a:r>
          </a:p>
          <a:p>
            <a:pPr algn="r" rtl="1">
              <a:buNone/>
            </a:pPr>
            <a:r>
              <a:rPr lang="ar-SA" b="1" dirty="0"/>
              <a:t>قم بتركيب الباب“</a:t>
            </a:r>
          </a:p>
          <a:p>
            <a:pPr lvl="8" algn="r" rtl="1">
              <a:buNone/>
            </a:pPr>
            <a:r>
              <a:rPr lang="ar-SA" b="1" dirty="0" err="1"/>
              <a:t>ميلتون</a:t>
            </a:r>
            <a:r>
              <a:rPr lang="ar-SA" b="1" dirty="0"/>
              <a:t> </a:t>
            </a:r>
            <a:r>
              <a:rPr lang="ar-SA" b="1" dirty="0" err="1"/>
              <a:t>بيرلي</a:t>
            </a:r>
            <a:endParaRPr lang="en-US" b="1" dirty="0"/>
          </a:p>
        </p:txBody>
      </p:sp>
      <p:sp>
        <p:nvSpPr>
          <p:cNvPr id="4" name="Title 3"/>
          <p:cNvSpPr>
            <a:spLocks noGrp="1"/>
          </p:cNvSpPr>
          <p:nvPr>
            <p:ph type="title"/>
          </p:nvPr>
        </p:nvSpPr>
        <p:spPr>
          <a:xfrm>
            <a:off x="6345178" y="2987636"/>
            <a:ext cx="4406096" cy="1463153"/>
          </a:xfrm>
        </p:spPr>
        <p:txBody>
          <a:bodyPr>
            <a:normAutofit/>
          </a:bodyPr>
          <a:lstStyle/>
          <a:p>
            <a:pPr algn="ctr" rtl="1"/>
            <a:r>
              <a:rPr lang="ar-SA" sz="3600" dirty="0"/>
              <a:t>صناعة الفكرة </a:t>
            </a:r>
            <a:endParaRPr lang="en-US" sz="3600" dirty="0"/>
          </a:p>
        </p:txBody>
      </p:sp>
      <p:pic>
        <p:nvPicPr>
          <p:cNvPr id="2050" name="Picture 2" descr="Ideas"/>
          <p:cNvPicPr>
            <a:picLocks noChangeAspect="1" noChangeArrowheads="1"/>
          </p:cNvPicPr>
          <p:nvPr/>
        </p:nvPicPr>
        <p:blipFill>
          <a:blip r:embed="rId2" cstate="print"/>
          <a:srcRect/>
          <a:stretch>
            <a:fillRect/>
          </a:stretch>
        </p:blipFill>
        <p:spPr bwMode="auto">
          <a:xfrm>
            <a:off x="6223000" y="565012"/>
            <a:ext cx="4648201" cy="266872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x-none" dirty="0"/>
              <a:t>المرحلة الأولى: توليد الأفكار </a:t>
            </a:r>
            <a:endParaRPr lang="en-GB" dirty="0"/>
          </a:p>
        </p:txBody>
      </p:sp>
      <p:sp>
        <p:nvSpPr>
          <p:cNvPr id="3" name="Content Placeholder 2"/>
          <p:cNvSpPr>
            <a:spLocks noGrp="1"/>
          </p:cNvSpPr>
          <p:nvPr>
            <p:ph idx="1"/>
          </p:nvPr>
        </p:nvSpPr>
        <p:spPr/>
        <p:txBody>
          <a:bodyPr/>
          <a:lstStyle/>
          <a:p>
            <a:pPr algn="r" rtl="1"/>
            <a:r>
              <a:rPr lang="x-none" dirty="0"/>
              <a:t>هناك عدد كبير من الوسائل لتوليد الأفكار منها : </a:t>
            </a:r>
            <a:endParaRPr lang="en-US" dirty="0"/>
          </a:p>
          <a:p>
            <a:pPr marL="0" indent="0" algn="r" rtl="1">
              <a:buNone/>
            </a:pPr>
            <a:endParaRPr lang="x-none" dirty="0"/>
          </a:p>
          <a:p>
            <a:pPr marL="514350" indent="-514350" algn="r" rtl="1">
              <a:buClr>
                <a:srgbClr val="C00000"/>
              </a:buClr>
              <a:buFont typeface="+mj-lt"/>
              <a:buAutoNum type="arabicPeriod"/>
            </a:pPr>
            <a:r>
              <a:rPr lang="x-none" dirty="0"/>
              <a:t>جماعات التركيز </a:t>
            </a:r>
            <a:r>
              <a:rPr lang="en-US" dirty="0"/>
              <a:t>Focus Groups </a:t>
            </a:r>
            <a:endParaRPr lang="x-none" dirty="0"/>
          </a:p>
          <a:p>
            <a:pPr marL="514350" indent="-514350" algn="r" rtl="1">
              <a:buClr>
                <a:srgbClr val="C00000"/>
              </a:buClr>
              <a:buFont typeface="+mj-lt"/>
              <a:buAutoNum type="arabicPeriod"/>
            </a:pPr>
            <a:r>
              <a:rPr lang="x-none" dirty="0"/>
              <a:t>العصف الذهني </a:t>
            </a:r>
            <a:r>
              <a:rPr lang="en-US" dirty="0"/>
              <a:t>Brainstorming </a:t>
            </a:r>
            <a:endParaRPr lang="x-none" dirty="0"/>
          </a:p>
          <a:p>
            <a:pPr marL="514350" indent="-514350" algn="r" rtl="1">
              <a:buClr>
                <a:srgbClr val="C00000"/>
              </a:buClr>
              <a:buFont typeface="+mj-lt"/>
              <a:buAutoNum type="arabicPeriod"/>
            </a:pPr>
            <a:r>
              <a:rPr lang="x-none" dirty="0"/>
              <a:t>تحليل المشكلة </a:t>
            </a:r>
            <a:r>
              <a:rPr lang="en-US" dirty="0"/>
              <a:t>Problem Analysis</a:t>
            </a:r>
            <a:endParaRPr lang="x-none" dirty="0"/>
          </a:p>
          <a:p>
            <a:pPr marL="0" indent="0" algn="r" rtl="1">
              <a:buNone/>
            </a:pPr>
            <a:endParaRPr lang="en-GB" dirty="0"/>
          </a:p>
        </p:txBody>
      </p:sp>
    </p:spTree>
    <p:extLst>
      <p:ext uri="{BB962C8B-B14F-4D97-AF65-F5344CB8AC3E}">
        <p14:creationId xmlns:p14="http://schemas.microsoft.com/office/powerpoint/2010/main" val="348552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dirty="0"/>
              <a:t>1-</a:t>
            </a:r>
            <a:r>
              <a:rPr lang="x-none"/>
              <a:t>جماعات </a:t>
            </a:r>
            <a:r>
              <a:rPr lang="x-none" dirty="0"/>
              <a:t>التركيز </a:t>
            </a:r>
            <a:r>
              <a:rPr lang="en-US" dirty="0"/>
              <a:t>Focus Groups </a:t>
            </a:r>
            <a:endParaRPr lang="en-GB" dirty="0"/>
          </a:p>
        </p:txBody>
      </p:sp>
      <p:sp>
        <p:nvSpPr>
          <p:cNvPr id="3" name="Content Placeholder 2"/>
          <p:cNvSpPr>
            <a:spLocks noGrp="1"/>
          </p:cNvSpPr>
          <p:nvPr>
            <p:ph idx="1"/>
          </p:nvPr>
        </p:nvSpPr>
        <p:spPr/>
        <p:txBody>
          <a:bodyPr/>
          <a:lstStyle/>
          <a:p>
            <a:pPr algn="r" rtl="1"/>
            <a:r>
              <a:rPr lang="x-none" dirty="0"/>
              <a:t>مناقشة موضوع ما مع مجموعة صغيرة مكونة من 8-14 شخصاً من الأفراد ذوي الخلفية الاجتماعية المتنوعة ، يتم النقاش بطريقة  مفتوحه و بدون قيود و شروط.</a:t>
            </a:r>
          </a:p>
          <a:p>
            <a:pPr algn="r" rtl="1"/>
            <a:r>
              <a:rPr lang="x-none" dirty="0"/>
              <a:t>ويقوم مدير الاجتماع بتركيز المناقشة مع المجموعة على الموضوع أو المشكلة بشكل مباشر أو غير مباشر ثم يقوم الأعضاء بتحفيزو تشجيع بعضهم البعض لتطوير فكرة جديدة. </a:t>
            </a:r>
          </a:p>
          <a:p>
            <a:pPr algn="r" rtl="1"/>
            <a:r>
              <a:rPr lang="x-none" dirty="0"/>
              <a:t>تفيد جماعات التركيز في توليد الأفكار و مراجعتها و يستعان بها في الحملات التسويقية و الاعلانية أيضاً </a:t>
            </a:r>
            <a:endParaRPr lang="en-GB" dirty="0"/>
          </a:p>
        </p:txBody>
      </p:sp>
    </p:spTree>
    <p:extLst>
      <p:ext uri="{BB962C8B-B14F-4D97-AF65-F5344CB8AC3E}">
        <p14:creationId xmlns:p14="http://schemas.microsoft.com/office/powerpoint/2010/main" val="225478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dirty="0"/>
              <a:t>2-</a:t>
            </a:r>
            <a:r>
              <a:rPr lang="x-none"/>
              <a:t>العصف </a:t>
            </a:r>
            <a:r>
              <a:rPr lang="x-none" dirty="0"/>
              <a:t>الذهني </a:t>
            </a:r>
            <a:r>
              <a:rPr lang="en-US" dirty="0"/>
              <a:t>Brainstorming </a:t>
            </a:r>
            <a:endParaRPr lang="en-GB" dirty="0"/>
          </a:p>
        </p:txBody>
      </p:sp>
      <p:sp>
        <p:nvSpPr>
          <p:cNvPr id="3" name="Content Placeholder 2"/>
          <p:cNvSpPr>
            <a:spLocks noGrp="1"/>
          </p:cNvSpPr>
          <p:nvPr>
            <p:ph idx="1"/>
          </p:nvPr>
        </p:nvSpPr>
        <p:spPr>
          <a:xfrm>
            <a:off x="1391325" y="2323653"/>
            <a:ext cx="9035566" cy="2521303"/>
          </a:xfrm>
        </p:spPr>
        <p:txBody>
          <a:bodyPr/>
          <a:lstStyle/>
          <a:p>
            <a:pPr algn="r" rtl="1"/>
            <a:endParaRPr lang="x-none" dirty="0"/>
          </a:p>
          <a:p>
            <a:pPr algn="r" rtl="1"/>
            <a:r>
              <a:rPr lang="x-none"/>
              <a:t>ابتكره ألكيس أوسبورن عام 1938 و هو أسلوب شائع لخلق الأفكار يتم من خلال لقاء مجموعة من الأفراد متنوعي الاختصاص(6 – 12فرد) يقومون بطرح مجموعة من الأفكار حول موضوع او منتج معين دون قيود أو شروط و </a:t>
            </a:r>
            <a:r>
              <a:rPr lang="x-none" u="sng"/>
              <a:t>مهما كانت تلك الأفكار صعبة التنفيذ أو ركيكة التوجه من غير انتقاد لتلك الأفكار</a:t>
            </a:r>
            <a:r>
              <a:rPr lang="x-none"/>
              <a:t> في ظل جو من المرح و المساواة بين أعضاء المجموعة بحيث تتاح الفرصة للجميع لطرح ارائه . </a:t>
            </a:r>
          </a:p>
          <a:p>
            <a:pPr algn="r" rtl="1"/>
            <a:endParaRPr lang="x-none" dirty="0"/>
          </a:p>
        </p:txBody>
      </p:sp>
    </p:spTree>
    <p:extLst>
      <p:ext uri="{BB962C8B-B14F-4D97-AF65-F5344CB8AC3E}">
        <p14:creationId xmlns:p14="http://schemas.microsoft.com/office/powerpoint/2010/main" val="139788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x-none"/>
              <a:t>العصف الذهني المعاكس </a:t>
            </a:r>
            <a:r>
              <a:rPr lang="en-US" dirty="0"/>
              <a:t>Reverse Brainstorming </a:t>
            </a:r>
            <a:endParaRPr lang="en-GB" dirty="0"/>
          </a:p>
        </p:txBody>
      </p:sp>
      <p:sp>
        <p:nvSpPr>
          <p:cNvPr id="3" name="Content Placeholder 2"/>
          <p:cNvSpPr>
            <a:spLocks noGrp="1"/>
          </p:cNvSpPr>
          <p:nvPr>
            <p:ph idx="1"/>
          </p:nvPr>
        </p:nvSpPr>
        <p:spPr/>
        <p:txBody>
          <a:bodyPr/>
          <a:lstStyle/>
          <a:p>
            <a:pPr algn="r" rtl="1"/>
            <a:r>
              <a:rPr lang="x-none" dirty="0"/>
              <a:t>هي نفس عملية العصف الذهني السابقة </a:t>
            </a:r>
            <a:r>
              <a:rPr lang="x-none" u="sng" dirty="0"/>
              <a:t>الا انها تسمح بانتقاد بعض الأفكار المطروحة </a:t>
            </a:r>
            <a:r>
              <a:rPr lang="x-none" dirty="0"/>
              <a:t>بطرح أسئلة. </a:t>
            </a:r>
          </a:p>
          <a:p>
            <a:pPr algn="r" rtl="1"/>
            <a:r>
              <a:rPr lang="x-none" dirty="0"/>
              <a:t>و تقوم الفكرة على تحديد كل السلبيات المحيطة بفكرة ما و مناقشة طرق تجاوزها . </a:t>
            </a:r>
            <a:endParaRPr lang="en-GB" dirty="0"/>
          </a:p>
        </p:txBody>
      </p:sp>
    </p:spTree>
    <p:extLst>
      <p:ext uri="{BB962C8B-B14F-4D97-AF65-F5344CB8AC3E}">
        <p14:creationId xmlns:p14="http://schemas.microsoft.com/office/powerpoint/2010/main" val="328259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dirty="0"/>
              <a:t>3-</a:t>
            </a:r>
            <a:r>
              <a:rPr lang="x-none"/>
              <a:t>تحليل </a:t>
            </a:r>
            <a:r>
              <a:rPr lang="x-none" dirty="0"/>
              <a:t>المشكلة </a:t>
            </a:r>
            <a:r>
              <a:rPr lang="en-US" dirty="0"/>
              <a:t>Problem Analysis</a:t>
            </a:r>
            <a:endParaRPr lang="en-GB" dirty="0"/>
          </a:p>
        </p:txBody>
      </p:sp>
      <p:sp>
        <p:nvSpPr>
          <p:cNvPr id="3" name="Content Placeholder 2"/>
          <p:cNvSpPr>
            <a:spLocks noGrp="1"/>
          </p:cNvSpPr>
          <p:nvPr>
            <p:ph idx="1"/>
          </p:nvPr>
        </p:nvSpPr>
        <p:spPr>
          <a:xfrm>
            <a:off x="954316" y="1825625"/>
            <a:ext cx="10515600" cy="4351338"/>
          </a:xfrm>
        </p:spPr>
        <p:txBody>
          <a:bodyPr/>
          <a:lstStyle/>
          <a:p>
            <a:pPr algn="r" rtl="1"/>
            <a:endParaRPr lang="x-none" dirty="0"/>
          </a:p>
          <a:p>
            <a:pPr algn="r" rtl="1"/>
            <a:r>
              <a:rPr lang="x-none" dirty="0"/>
              <a:t>تتم هذه الطريقة بالتركيز على مشكلة محددة و تحليلها للخروج بأفكار و حلول جديدة لها ، حيث يعطى الأشخاص المشاركين من المستهلكين قائمة من العيوب في أحد المنتجات أو الخدمات( مثل الوزن، اللون، السعر، الحجم ، السرعه الخ)، و يطلب منهم حصر تلك العيوب و استخراج حلول أو بدائل لها.</a:t>
            </a:r>
          </a:p>
        </p:txBody>
      </p:sp>
    </p:spTree>
    <p:extLst>
      <p:ext uri="{BB962C8B-B14F-4D97-AF65-F5344CB8AC3E}">
        <p14:creationId xmlns:p14="http://schemas.microsoft.com/office/powerpoint/2010/main" val="121565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x-none" dirty="0"/>
              <a:t>المرحلة الثانية: التعبير عن الفكرة</a:t>
            </a:r>
            <a:endParaRPr lang="en-GB" dirty="0"/>
          </a:p>
        </p:txBody>
      </p:sp>
      <p:sp>
        <p:nvSpPr>
          <p:cNvPr id="3" name="Content Placeholder 2"/>
          <p:cNvSpPr>
            <a:spLocks noGrp="1"/>
          </p:cNvSpPr>
          <p:nvPr>
            <p:ph idx="1"/>
          </p:nvPr>
        </p:nvSpPr>
        <p:spPr/>
        <p:txBody>
          <a:bodyPr/>
          <a:lstStyle/>
          <a:p>
            <a:pPr algn="r" rtl="1"/>
            <a:r>
              <a:rPr lang="x-none" dirty="0"/>
              <a:t>يقصد بها القدرة اللغوية لشرح الفكرة و التعبير عنها بشكل واضح و يتطلب ذلك مشاركة الآخرين حتى تنضج و يمكن وضع تعريف لها ثم يوضع الغرض منها او أهدافها . </a:t>
            </a:r>
            <a:endParaRPr lang="en-GB" dirty="0"/>
          </a:p>
        </p:txBody>
      </p:sp>
    </p:spTree>
    <p:extLst>
      <p:ext uri="{BB962C8B-B14F-4D97-AF65-F5344CB8AC3E}">
        <p14:creationId xmlns:p14="http://schemas.microsoft.com/office/powerpoint/2010/main" val="35046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x-none" dirty="0"/>
              <a:t>المرحلة الثالثة: صياغة الفكرة </a:t>
            </a:r>
            <a:endParaRPr lang="en-GB" dirty="0"/>
          </a:p>
        </p:txBody>
      </p:sp>
      <p:sp>
        <p:nvSpPr>
          <p:cNvPr id="3" name="Content Placeholder 2"/>
          <p:cNvSpPr>
            <a:spLocks noGrp="1"/>
          </p:cNvSpPr>
          <p:nvPr>
            <p:ph idx="1"/>
          </p:nvPr>
        </p:nvSpPr>
        <p:spPr/>
        <p:txBody>
          <a:bodyPr>
            <a:normAutofit/>
          </a:bodyPr>
          <a:lstStyle/>
          <a:p>
            <a:pPr algn="r" rtl="1"/>
            <a:r>
              <a:rPr lang="x-none" dirty="0"/>
              <a:t>و يمكن في هذه المرحله الاستعانة بما يسمى بمهارات التفكير التي منها ما يلي: </a:t>
            </a:r>
          </a:p>
          <a:p>
            <a:pPr algn="r" rtl="1">
              <a:buFont typeface="Wingdings" panose="05000000000000000000" pitchFamily="2" charset="2"/>
              <a:buChar char="ü"/>
            </a:pPr>
            <a:r>
              <a:rPr lang="x-none" dirty="0"/>
              <a:t>التصنيف : يقصد به تصنيف المعلومات و تنظيمها لبناء الإطار </a:t>
            </a:r>
            <a:r>
              <a:rPr lang="x-none"/>
              <a:t>المرجعي </a:t>
            </a:r>
            <a:r>
              <a:rPr lang="x-none">
                <a:latin typeface="Times New Roman" pitchFamily="18" charset="0"/>
                <a:cs typeface="Times New Roman" pitchFamily="18" charset="0"/>
              </a:rPr>
              <a:t>ال</a:t>
            </a:r>
            <a:r>
              <a:rPr lang="ar-SA" dirty="0">
                <a:latin typeface="Times New Roman" pitchFamily="18" charset="0"/>
                <a:cs typeface="Times New Roman" pitchFamily="18" charset="0"/>
              </a:rPr>
              <a:t>م</a:t>
            </a:r>
            <a:r>
              <a:rPr lang="x-none">
                <a:latin typeface="Times New Roman" pitchFamily="18" charset="0"/>
                <a:cs typeface="Times New Roman" pitchFamily="18" charset="0"/>
              </a:rPr>
              <a:t>عرفي</a:t>
            </a:r>
            <a:r>
              <a:rPr lang="x-none"/>
              <a:t> </a:t>
            </a:r>
            <a:r>
              <a:rPr lang="x-none" dirty="0"/>
              <a:t>للفرد، كالتصنيف حسب اللون أو الحجم أو الشكل الخ </a:t>
            </a:r>
          </a:p>
          <a:p>
            <a:pPr algn="r" rtl="1">
              <a:buFont typeface="Wingdings" panose="05000000000000000000" pitchFamily="2" charset="2"/>
              <a:buChar char="ü"/>
            </a:pPr>
            <a:r>
              <a:rPr lang="x-none" dirty="0"/>
              <a:t>المقارنة : إيجاد أجه الشبه و الاختلاف و البحث عن نقاط الاتفاق و الاختلاف و في هذه المرحلة يعرض رائد الأعمال افكاراً مختلفه  لمشروعاته وفق المعايير الاتية: </a:t>
            </a:r>
          </a:p>
          <a:p>
            <a:pPr lvl="2" algn="r" rtl="1"/>
            <a:r>
              <a:rPr lang="x-none" dirty="0"/>
              <a:t>ان تكون واقعية </a:t>
            </a:r>
          </a:p>
          <a:p>
            <a:pPr lvl="2" algn="r" rtl="1"/>
            <a:r>
              <a:rPr lang="x-none" dirty="0"/>
              <a:t>أن تكون قابلة للقياس </a:t>
            </a:r>
          </a:p>
          <a:p>
            <a:pPr lvl="2" algn="r" rtl="1"/>
            <a:r>
              <a:rPr lang="x-none" dirty="0"/>
              <a:t>أن تكون واضحه</a:t>
            </a:r>
            <a:endParaRPr lang="en-GB" dirty="0"/>
          </a:p>
        </p:txBody>
      </p:sp>
    </p:spTree>
    <p:extLst>
      <p:ext uri="{BB962C8B-B14F-4D97-AF65-F5344CB8AC3E}">
        <p14:creationId xmlns:p14="http://schemas.microsoft.com/office/powerpoint/2010/main" val="5066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x-none" dirty="0"/>
              <a:t>المرحلة الرابعة: تقييم الفكرة نظرياً </a:t>
            </a:r>
            <a:endParaRPr lang="en-GB" dirty="0"/>
          </a:p>
        </p:txBody>
      </p:sp>
      <p:sp>
        <p:nvSpPr>
          <p:cNvPr id="3" name="Content Placeholder 2"/>
          <p:cNvSpPr>
            <a:spLocks noGrp="1"/>
          </p:cNvSpPr>
          <p:nvPr>
            <p:ph idx="1"/>
          </p:nvPr>
        </p:nvSpPr>
        <p:spPr/>
        <p:txBody>
          <a:bodyPr/>
          <a:lstStyle/>
          <a:p>
            <a:pPr algn="r" rtl="1"/>
            <a:r>
              <a:rPr lang="x-none" dirty="0"/>
              <a:t>هناك عدة معايير تستخدم لتقييم أفكار المشروعات التجارية الناشئة منها : </a:t>
            </a:r>
          </a:p>
          <a:p>
            <a:pPr marL="514350" indent="-514350" algn="r" rtl="1">
              <a:buFont typeface="+mj-lt"/>
              <a:buAutoNum type="arabicPeriod"/>
            </a:pPr>
            <a:r>
              <a:rPr lang="x-none" dirty="0"/>
              <a:t>المعيار المالي : مدى قدرتك المالية لانشاء المشروع</a:t>
            </a:r>
          </a:p>
          <a:p>
            <a:pPr marL="514350" indent="-514350" algn="r" rtl="1">
              <a:buFont typeface="+mj-lt"/>
              <a:buAutoNum type="arabicPeriod"/>
            </a:pPr>
            <a:r>
              <a:rPr lang="x-none" dirty="0"/>
              <a:t>المعيار البشري : توافر الكفاءات البشرية </a:t>
            </a:r>
          </a:p>
          <a:p>
            <a:pPr marL="514350" indent="-514350" algn="r" rtl="1">
              <a:buFont typeface="+mj-lt"/>
              <a:buAutoNum type="arabicPeriod"/>
            </a:pPr>
            <a:r>
              <a:rPr lang="x-none" dirty="0"/>
              <a:t>المعيار التسويقي :وجود طلب كافٍ في السوق</a:t>
            </a:r>
          </a:p>
          <a:p>
            <a:pPr marL="514350" indent="-514350" algn="r" rtl="1">
              <a:buFont typeface="+mj-lt"/>
              <a:buAutoNum type="arabicPeriod"/>
            </a:pPr>
            <a:r>
              <a:rPr lang="x-none" dirty="0"/>
              <a:t>المعيار الشخصي : مدى حماسك و رغبتك في القيام بالمشروع</a:t>
            </a:r>
          </a:p>
          <a:p>
            <a:pPr marL="514350" indent="-514350" algn="r" rtl="1">
              <a:buFont typeface="+mj-lt"/>
              <a:buAutoNum type="arabicPeriod"/>
            </a:pPr>
            <a:r>
              <a:rPr lang="x-none" dirty="0"/>
              <a:t>المعيار المعرفي : خبراتك و معرفتك في مجال المشروع </a:t>
            </a:r>
          </a:p>
        </p:txBody>
      </p:sp>
    </p:spTree>
    <p:extLst>
      <p:ext uri="{BB962C8B-B14F-4D97-AF65-F5344CB8AC3E}">
        <p14:creationId xmlns:p14="http://schemas.microsoft.com/office/powerpoint/2010/main" val="331704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r" rtl="1"/>
            <a:r>
              <a:rPr lang="x-none" dirty="0"/>
              <a:t>مواضيع الفصل </a:t>
            </a:r>
            <a:endParaRPr lang="fr-FR" dirty="0"/>
          </a:p>
        </p:txBody>
      </p:sp>
      <p:sp>
        <p:nvSpPr>
          <p:cNvPr id="3" name="Espace réservé du contenu 2"/>
          <p:cNvSpPr>
            <a:spLocks noGrp="1"/>
          </p:cNvSpPr>
          <p:nvPr>
            <p:ph idx="1"/>
          </p:nvPr>
        </p:nvSpPr>
        <p:spPr/>
        <p:txBody>
          <a:bodyPr>
            <a:normAutofit fontScale="92500" lnSpcReduction="20000"/>
          </a:bodyPr>
          <a:lstStyle/>
          <a:p>
            <a:pPr marL="0" lvl="0" indent="0" algn="r" rtl="1">
              <a:buNone/>
            </a:pPr>
            <a:endParaRPr lang="fr-FR" b="1" dirty="0"/>
          </a:p>
          <a:p>
            <a:pPr lvl="0" algn="r" rtl="1"/>
            <a:r>
              <a:rPr lang="x-none" b="1" dirty="0"/>
              <a:t>مصادر الأفكار لإنشاء مش</a:t>
            </a:r>
            <a:r>
              <a:rPr lang="x-none" b="1" dirty="0">
                <a:solidFill>
                  <a:srgbClr val="000000"/>
                </a:solidFill>
              </a:rPr>
              <a:t>روع صغير</a:t>
            </a:r>
            <a:endParaRPr lang="fr-FR" b="1" dirty="0">
              <a:solidFill>
                <a:srgbClr val="000000"/>
              </a:solidFill>
            </a:endParaRPr>
          </a:p>
          <a:p>
            <a:pPr lvl="0" algn="r" rtl="1"/>
            <a:r>
              <a:rPr lang="x-none" b="1" dirty="0">
                <a:solidFill>
                  <a:srgbClr val="000000"/>
                </a:solidFill>
              </a:rPr>
              <a:t>الفكرة و أثرها على نجاح رائد الأعمال</a:t>
            </a:r>
          </a:p>
          <a:p>
            <a:pPr lvl="0" algn="r" rtl="1"/>
            <a:r>
              <a:rPr lang="x-none" b="1" dirty="0">
                <a:solidFill>
                  <a:srgbClr val="000000"/>
                </a:solidFill>
              </a:rPr>
              <a:t>مراحل تحويل  الفكره الى فرصة </a:t>
            </a:r>
          </a:p>
          <a:p>
            <a:pPr lvl="0" algn="r" rtl="1"/>
            <a:r>
              <a:rPr lang="x-none" b="1" dirty="0">
                <a:solidFill>
                  <a:srgbClr val="000000"/>
                </a:solidFill>
              </a:rPr>
              <a:t>تحليل السوق</a:t>
            </a:r>
            <a:endParaRPr lang="fr-FR" b="1" dirty="0">
              <a:solidFill>
                <a:srgbClr val="000000"/>
              </a:solidFill>
            </a:endParaRPr>
          </a:p>
          <a:p>
            <a:pPr lvl="0" algn="r" rtl="1"/>
            <a:r>
              <a:rPr lang="x-none" b="1" dirty="0">
                <a:solidFill>
                  <a:srgbClr val="000000"/>
                </a:solidFill>
              </a:rPr>
              <a:t>خيارات إنشاء المشروع الصغير</a:t>
            </a:r>
            <a:endParaRPr lang="fr-FR" b="1" dirty="0">
              <a:solidFill>
                <a:srgbClr val="000000"/>
              </a:solidFill>
            </a:endParaRPr>
          </a:p>
          <a:p>
            <a:pPr lvl="0" algn="r" rtl="1"/>
            <a:r>
              <a:rPr lang="x-none" b="1" dirty="0">
                <a:solidFill>
                  <a:srgbClr val="000000"/>
                </a:solidFill>
              </a:rPr>
              <a:t>هل يمكن تطبيق فكرتك؟</a:t>
            </a:r>
            <a:endParaRPr lang="fr-FR" b="1" dirty="0">
              <a:solidFill>
                <a:srgbClr val="000000"/>
              </a:solidFill>
            </a:endParaRPr>
          </a:p>
          <a:p>
            <a:pPr lvl="0" algn="r" rtl="1"/>
            <a:r>
              <a:rPr lang="x-none" b="1" dirty="0">
                <a:solidFill>
                  <a:srgbClr val="000000"/>
                </a:solidFill>
              </a:rPr>
              <a:t>مراحل تطوير الفكرة إلى مشروع</a:t>
            </a:r>
            <a:endParaRPr lang="fr-FR" b="1" dirty="0">
              <a:solidFill>
                <a:srgbClr val="000000"/>
              </a:solidFill>
            </a:endParaRPr>
          </a:p>
          <a:p>
            <a:pPr lvl="0" algn="r" rtl="1"/>
            <a:r>
              <a:rPr lang="x-none" b="1" dirty="0">
                <a:solidFill>
                  <a:srgbClr val="000000"/>
                </a:solidFill>
              </a:rPr>
              <a:t>كيف تقلل من مخاطر البدء في مشروع</a:t>
            </a:r>
            <a:endParaRPr lang="fr-FR" b="1" dirty="0">
              <a:solidFill>
                <a:srgbClr val="000000"/>
              </a:solidFill>
            </a:endParaRPr>
          </a:p>
          <a:p>
            <a:pPr lvl="0" algn="r" rtl="1"/>
            <a:r>
              <a:rPr lang="x-none" b="1" dirty="0">
                <a:solidFill>
                  <a:srgbClr val="000000"/>
                </a:solidFill>
              </a:rPr>
              <a:t>مصادر المعلومات </a:t>
            </a:r>
            <a:r>
              <a:rPr lang="x-none" b="1" dirty="0"/>
              <a:t>لإنشاء المشروع الجديد</a:t>
            </a:r>
            <a:endParaRPr lang="fr-FR" b="1" dirty="0"/>
          </a:p>
        </p:txBody>
      </p:sp>
    </p:spTree>
    <p:extLst>
      <p:ext uri="{BB962C8B-B14F-4D97-AF65-F5344CB8AC3E}">
        <p14:creationId xmlns:p14="http://schemas.microsoft.com/office/powerpoint/2010/main" val="224027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x-none" dirty="0"/>
              <a:t>المرحلة الخامسة: تقييم الفكرة حسابياً</a:t>
            </a:r>
            <a:endParaRPr lang="en-GB" dirty="0"/>
          </a:p>
        </p:txBody>
      </p:sp>
      <p:sp>
        <p:nvSpPr>
          <p:cNvPr id="3" name="Content Placeholder 2"/>
          <p:cNvSpPr>
            <a:spLocks noGrp="1"/>
          </p:cNvSpPr>
          <p:nvPr>
            <p:ph idx="1"/>
          </p:nvPr>
        </p:nvSpPr>
        <p:spPr/>
        <p:txBody>
          <a:bodyPr/>
          <a:lstStyle/>
          <a:p>
            <a:pPr algn="r" rtl="1"/>
            <a:r>
              <a:rPr lang="x-none" dirty="0"/>
              <a:t>في هذه المرحلة يتم تحويل التقييم النظري الى تقييم حسابي و يتم ذلك باعطاء كل معيار درجة معينة و حساب الدرجات الاجمالية لكل مشروع و يكون المشروع الحاصل على أكثر الدرجات هو المرشح للاختيار</a:t>
            </a:r>
            <a:r>
              <a:rPr lang="x-none"/>
              <a:t>. </a:t>
            </a:r>
            <a:endParaRPr lang="x-none" dirty="0"/>
          </a:p>
        </p:txBody>
      </p:sp>
    </p:spTree>
    <p:extLst>
      <p:ext uri="{BB962C8B-B14F-4D97-AF65-F5344CB8AC3E}">
        <p14:creationId xmlns:p14="http://schemas.microsoft.com/office/powerpoint/2010/main" val="382672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x-none" dirty="0"/>
              <a:t>المرحلة السادسة: اختيار الفكرة</a:t>
            </a:r>
            <a:endParaRPr lang="en-GB" dirty="0"/>
          </a:p>
        </p:txBody>
      </p:sp>
      <p:sp>
        <p:nvSpPr>
          <p:cNvPr id="3" name="Content Placeholder 2"/>
          <p:cNvSpPr>
            <a:spLocks noGrp="1"/>
          </p:cNvSpPr>
          <p:nvPr>
            <p:ph idx="1"/>
          </p:nvPr>
        </p:nvSpPr>
        <p:spPr/>
        <p:txBody>
          <a:bodyPr/>
          <a:lstStyle/>
          <a:p>
            <a:pPr algn="r" rtl="1"/>
            <a:r>
              <a:rPr lang="x-none" dirty="0"/>
              <a:t>يتم هنا تحديد الخيار المناسب ، و تساعد استشارة أشخاص يديرون أو يملكون مثل هذه الأنواع من الخيارات في تدعيم اختيارك للخيار المناسب . </a:t>
            </a:r>
          </a:p>
          <a:p>
            <a:pPr algn="r" rtl="1"/>
            <a:endParaRPr lang="x-none" dirty="0"/>
          </a:p>
        </p:txBody>
      </p:sp>
    </p:spTree>
    <p:extLst>
      <p:ext uri="{BB962C8B-B14F-4D97-AF65-F5344CB8AC3E}">
        <p14:creationId xmlns:p14="http://schemas.microsoft.com/office/powerpoint/2010/main" val="204034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62743" y="1103086"/>
          <a:ext cx="9165545" cy="4729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1a.jpg"/>
          <p:cNvPicPr>
            <a:picLocks noChangeAspect="1"/>
          </p:cNvPicPr>
          <p:nvPr/>
        </p:nvPicPr>
        <p:blipFill>
          <a:blip r:embed="rId7" cstate="print"/>
          <a:stretch>
            <a:fillRect/>
          </a:stretch>
        </p:blipFill>
        <p:spPr>
          <a:xfrm>
            <a:off x="4978401" y="2855685"/>
            <a:ext cx="1828800" cy="1419225"/>
          </a:xfrm>
          <a:prstGeom prst="rect">
            <a:avLst/>
          </a:prstGeom>
        </p:spPr>
      </p:pic>
      <p:sp>
        <p:nvSpPr>
          <p:cNvPr id="6" name="Rectangle 5"/>
          <p:cNvSpPr/>
          <p:nvPr/>
        </p:nvSpPr>
        <p:spPr>
          <a:xfrm>
            <a:off x="4918641" y="2329933"/>
            <a:ext cx="1890261" cy="369332"/>
          </a:xfrm>
          <a:prstGeom prst="rect">
            <a:avLst/>
          </a:prstGeom>
        </p:spPr>
        <p:txBody>
          <a:bodyPr wrap="square">
            <a:spAutoFit/>
          </a:bodyPr>
          <a:lstStyle/>
          <a:p>
            <a:r>
              <a:rPr lang="ar-SA" b="1" dirty="0"/>
              <a:t>العصف الذهني </a:t>
            </a:r>
            <a:endParaRPr lang="en-US" dirty="0"/>
          </a:p>
        </p:txBody>
      </p:sp>
      <p:sp>
        <p:nvSpPr>
          <p:cNvPr id="7" name="TextBox 6"/>
          <p:cNvSpPr txBox="1"/>
          <p:nvPr/>
        </p:nvSpPr>
        <p:spPr>
          <a:xfrm>
            <a:off x="2569027" y="711200"/>
            <a:ext cx="8374743" cy="769441"/>
          </a:xfrm>
          <a:prstGeom prst="rect">
            <a:avLst/>
          </a:prstGeom>
          <a:noFill/>
        </p:spPr>
        <p:txBody>
          <a:bodyPr wrap="square" rtlCol="0">
            <a:spAutoFit/>
          </a:bodyPr>
          <a:lstStyle/>
          <a:p>
            <a:pPr algn="r"/>
            <a:r>
              <a:rPr lang="ar-SA" sz="4400" b="1" dirty="0">
                <a:solidFill>
                  <a:srgbClr val="00B050"/>
                </a:solidFill>
              </a:rPr>
              <a:t>ورشة عمل </a:t>
            </a:r>
            <a:endParaRPr lang="en-US" sz="4400" b="1" dirty="0">
              <a:solidFill>
                <a:srgbClr val="00B05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5" y="705692"/>
            <a:ext cx="9366325" cy="1143000"/>
          </a:xfrm>
        </p:spPr>
        <p:txBody>
          <a:bodyPr/>
          <a:lstStyle/>
          <a:p>
            <a:pPr algn="r" rtl="1"/>
            <a:r>
              <a:rPr lang="x-none"/>
              <a:t>تحليل السوق </a:t>
            </a:r>
            <a:r>
              <a:rPr lang="en-US" dirty="0"/>
              <a:t>SWOT analysis </a:t>
            </a:r>
            <a:endParaRPr lang="en-GB" dirty="0"/>
          </a:p>
        </p:txBody>
      </p:sp>
      <p:sp>
        <p:nvSpPr>
          <p:cNvPr id="3" name="Content Placeholder 2"/>
          <p:cNvSpPr>
            <a:spLocks noGrp="1"/>
          </p:cNvSpPr>
          <p:nvPr>
            <p:ph idx="1"/>
          </p:nvPr>
        </p:nvSpPr>
        <p:spPr>
          <a:xfrm>
            <a:off x="838202" y="1888445"/>
            <a:ext cx="10515600" cy="4351338"/>
          </a:xfrm>
        </p:spPr>
        <p:txBody>
          <a:bodyPr/>
          <a:lstStyle/>
          <a:p>
            <a:pPr algn="r" rtl="1"/>
            <a:r>
              <a:rPr lang="x-none" dirty="0"/>
              <a:t>من المهم لرائد الأعمال ان يلتمس إمكانية تطبيق فكرته على واقع السوق عن طريق استخدام أحد الطرق المفيدة و الشائعة في تحليل السوق و هي </a:t>
            </a:r>
          </a:p>
          <a:p>
            <a:pPr marL="0" indent="0" algn="r" rtl="1">
              <a:buNone/>
            </a:pPr>
            <a:endParaRPr lang="en-GB" dirty="0"/>
          </a:p>
        </p:txBody>
      </p:sp>
      <p:sp>
        <p:nvSpPr>
          <p:cNvPr id="4" name="Rectangle 3"/>
          <p:cNvSpPr/>
          <p:nvPr/>
        </p:nvSpPr>
        <p:spPr>
          <a:xfrm>
            <a:off x="3799269" y="2915736"/>
            <a:ext cx="4687909" cy="896411"/>
          </a:xfrm>
          <a:prstGeom prst="rect">
            <a:avLst/>
          </a:prstGeom>
          <a:solidFill>
            <a:schemeClr val="accent1">
              <a:lumMod val="60000"/>
              <a:lumOff val="40000"/>
            </a:schemeClr>
          </a:solidFill>
          <a:ln>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en-US" sz="4000" dirty="0"/>
              <a:t>SWOT analysis </a:t>
            </a:r>
            <a:endParaRPr lang="en-GB" sz="4000" dirty="0"/>
          </a:p>
        </p:txBody>
      </p:sp>
      <p:sp>
        <p:nvSpPr>
          <p:cNvPr id="5" name="Rectangle 4"/>
          <p:cNvSpPr/>
          <p:nvPr/>
        </p:nvSpPr>
        <p:spPr>
          <a:xfrm>
            <a:off x="8690170" y="4294331"/>
            <a:ext cx="2674256" cy="1237116"/>
          </a:xfrm>
          <a:prstGeom prst="rect">
            <a:avLst/>
          </a:prstGeom>
          <a:solidFill>
            <a:schemeClr val="accent1">
              <a:lumMod val="60000"/>
              <a:lumOff val="40000"/>
            </a:schemeClr>
          </a:solidFill>
          <a:ln>
            <a:solidFill>
              <a:schemeClr val="accent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en-US" sz="2800" dirty="0"/>
              <a:t>Threats</a:t>
            </a:r>
          </a:p>
          <a:p>
            <a:pPr algn="ctr" rtl="1"/>
            <a:r>
              <a:rPr lang="x-none" sz="2800" dirty="0"/>
              <a:t>التهديدات</a:t>
            </a:r>
          </a:p>
        </p:txBody>
      </p:sp>
      <p:sp>
        <p:nvSpPr>
          <p:cNvPr id="6" name="Rectangle 5"/>
          <p:cNvSpPr/>
          <p:nvPr/>
        </p:nvSpPr>
        <p:spPr>
          <a:xfrm>
            <a:off x="6027310" y="4307208"/>
            <a:ext cx="2572812" cy="1264103"/>
          </a:xfrm>
          <a:prstGeom prst="rect">
            <a:avLst/>
          </a:prstGeom>
          <a:solidFill>
            <a:schemeClr val="accent1">
              <a:lumMod val="60000"/>
              <a:lumOff val="40000"/>
            </a:schemeClr>
          </a:solidFill>
          <a:ln>
            <a:solidFill>
              <a:schemeClr val="accent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en-US" sz="2800" dirty="0"/>
              <a:t>Opportunities </a:t>
            </a:r>
            <a:endParaRPr lang="x-none" sz="2800" dirty="0"/>
          </a:p>
          <a:p>
            <a:pPr algn="ctr" rtl="1"/>
            <a:r>
              <a:rPr lang="en-US" sz="2800" dirty="0"/>
              <a:t> </a:t>
            </a:r>
            <a:r>
              <a:rPr lang="x-none" sz="2800" dirty="0"/>
              <a:t>الفرص</a:t>
            </a:r>
            <a:endParaRPr lang="en-GB" sz="2800" dirty="0"/>
          </a:p>
        </p:txBody>
      </p:sp>
      <p:sp>
        <p:nvSpPr>
          <p:cNvPr id="7" name="Rectangle 6"/>
          <p:cNvSpPr/>
          <p:nvPr/>
        </p:nvSpPr>
        <p:spPr>
          <a:xfrm>
            <a:off x="3396134" y="4307207"/>
            <a:ext cx="2510972" cy="1237116"/>
          </a:xfrm>
          <a:prstGeom prst="rect">
            <a:avLst/>
          </a:prstGeom>
          <a:solidFill>
            <a:schemeClr val="accent1">
              <a:lumMod val="60000"/>
              <a:lumOff val="40000"/>
            </a:schemeClr>
          </a:solidFill>
          <a:ln>
            <a:solidFill>
              <a:schemeClr val="accent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en-US" sz="2800" dirty="0"/>
              <a:t>Weaknesses </a:t>
            </a:r>
            <a:endParaRPr lang="x-none" sz="2800" dirty="0"/>
          </a:p>
          <a:p>
            <a:pPr algn="ctr" rtl="1"/>
            <a:r>
              <a:rPr lang="en-US" sz="2800" dirty="0"/>
              <a:t> </a:t>
            </a:r>
            <a:r>
              <a:rPr lang="x-none" sz="2800" dirty="0"/>
              <a:t>نقاط الضعف</a:t>
            </a:r>
            <a:endParaRPr lang="en-GB" sz="2800" dirty="0"/>
          </a:p>
        </p:txBody>
      </p:sp>
      <p:sp>
        <p:nvSpPr>
          <p:cNvPr id="8" name="Rectangle 7"/>
          <p:cNvSpPr/>
          <p:nvPr/>
        </p:nvSpPr>
        <p:spPr>
          <a:xfrm>
            <a:off x="887258" y="4294329"/>
            <a:ext cx="2369460" cy="1237116"/>
          </a:xfrm>
          <a:prstGeom prst="rect">
            <a:avLst/>
          </a:prstGeom>
          <a:solidFill>
            <a:schemeClr val="accent1">
              <a:lumMod val="60000"/>
              <a:lumOff val="40000"/>
            </a:schemeClr>
          </a:solidFill>
          <a:ln>
            <a:solidFill>
              <a:schemeClr val="accent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rtl="1"/>
            <a:r>
              <a:rPr lang="en-US" sz="2800" dirty="0"/>
              <a:t>Strengths</a:t>
            </a:r>
            <a:endParaRPr lang="x-none" sz="2800" dirty="0"/>
          </a:p>
          <a:p>
            <a:pPr algn="ctr" rtl="1"/>
            <a:r>
              <a:rPr lang="x-none" sz="2800" dirty="0"/>
              <a:t>نقاط القوة</a:t>
            </a:r>
          </a:p>
        </p:txBody>
      </p:sp>
    </p:spTree>
    <p:extLst>
      <p:ext uri="{BB962C8B-B14F-4D97-AF65-F5344CB8AC3E}">
        <p14:creationId xmlns:p14="http://schemas.microsoft.com/office/powerpoint/2010/main" val="47233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SWOT analysis</a:t>
            </a:r>
            <a:r>
              <a:rPr lang="x-none" dirty="0"/>
              <a:t> </a:t>
            </a:r>
            <a:endParaRPr lang="en-GB" dirty="0"/>
          </a:p>
        </p:txBody>
      </p:sp>
      <p:sp>
        <p:nvSpPr>
          <p:cNvPr id="3" name="Content Placeholder 2"/>
          <p:cNvSpPr>
            <a:spLocks noGrp="1"/>
          </p:cNvSpPr>
          <p:nvPr>
            <p:ph idx="1"/>
          </p:nvPr>
        </p:nvSpPr>
        <p:spPr/>
        <p:txBody>
          <a:bodyPr>
            <a:normAutofit fontScale="92500"/>
          </a:bodyPr>
          <a:lstStyle/>
          <a:p>
            <a:pPr algn="r" rtl="1"/>
            <a:r>
              <a:rPr lang="x-none" dirty="0"/>
              <a:t>هو إطار بسيط لاستخراج و توليد بدائل استراتيجة من تحليل الوضع الراهن و هو من أفضل النظم لبناء استراتجيات الأعمال ( خطط طويلة وقصيرة المدى) و خطط الأعمال أيضاً . </a:t>
            </a:r>
          </a:p>
          <a:p>
            <a:pPr marL="0" indent="0" algn="r" rtl="1">
              <a:buNone/>
            </a:pPr>
            <a:r>
              <a:rPr lang="en-US" dirty="0">
                <a:solidFill>
                  <a:srgbClr val="C00000"/>
                </a:solidFill>
              </a:rPr>
              <a:t>SWOT= Strengths, Weaknesses, Opportunities, Threats</a:t>
            </a:r>
          </a:p>
          <a:p>
            <a:pPr algn="r" rtl="1"/>
            <a:r>
              <a:rPr lang="en-US" dirty="0">
                <a:solidFill>
                  <a:srgbClr val="C00000"/>
                </a:solidFill>
              </a:rPr>
              <a:t>Strengths</a:t>
            </a:r>
            <a:r>
              <a:rPr lang="x-none" dirty="0">
                <a:solidFill>
                  <a:srgbClr val="C00000"/>
                </a:solidFill>
              </a:rPr>
              <a:t> نقاط القوة: </a:t>
            </a:r>
          </a:p>
          <a:p>
            <a:pPr marL="0" indent="0" algn="r" rtl="1">
              <a:buNone/>
            </a:pPr>
            <a:r>
              <a:rPr lang="x-none" dirty="0"/>
              <a:t>الصفات التي يتميز بها المشروع و تجعله قوياً مقارنة بالمشروعات الأخرى مثل : الجودة ، التميز في السعر ، التميز في نوع الخدمة </a:t>
            </a:r>
          </a:p>
          <a:p>
            <a:pPr algn="r" rtl="1"/>
            <a:r>
              <a:rPr lang="en-US" dirty="0">
                <a:solidFill>
                  <a:srgbClr val="C00000"/>
                </a:solidFill>
              </a:rPr>
              <a:t> Weaknesses</a:t>
            </a:r>
            <a:r>
              <a:rPr lang="x-none" dirty="0">
                <a:solidFill>
                  <a:srgbClr val="C00000"/>
                </a:solidFill>
              </a:rPr>
              <a:t> نقاط الضعف: </a:t>
            </a:r>
          </a:p>
          <a:p>
            <a:pPr marL="0" indent="0" algn="r" rtl="1">
              <a:buNone/>
            </a:pPr>
            <a:r>
              <a:rPr lang="x-none" dirty="0">
                <a:latin typeface="Times New Roman" pitchFamily="18" charset="0"/>
                <a:cs typeface="Times New Roman" pitchFamily="18" charset="0"/>
              </a:rPr>
              <a:t>الصفات السلبية التي تضعف موقف المشروع مقارنة بالمشاريع المنافسة </a:t>
            </a:r>
            <a:r>
              <a:rPr lang="x-none">
                <a:latin typeface="Times New Roman" pitchFamily="18" charset="0"/>
                <a:cs typeface="Times New Roman" pitchFamily="18" charset="0"/>
              </a:rPr>
              <a:t>مثل ارتفاع التكلفة </a:t>
            </a:r>
            <a:r>
              <a:rPr lang="x-none" dirty="0">
                <a:latin typeface="Times New Roman" pitchFamily="18" charset="0"/>
                <a:cs typeface="Times New Roman" pitchFamily="18" charset="0"/>
              </a:rPr>
              <a:t>او الاعتماد على </a:t>
            </a:r>
            <a:r>
              <a:rPr lang="x-none">
                <a:latin typeface="Times New Roman" pitchFamily="18" charset="0"/>
                <a:cs typeface="Times New Roman" pitchFamily="18" charset="0"/>
              </a:rPr>
              <a:t>مورد واحد </a:t>
            </a:r>
            <a:r>
              <a:rPr lang="ar-SA" dirty="0">
                <a:latin typeface="Times New Roman" pitchFamily="18" charset="0"/>
                <a:cs typeface="Times New Roman" pitchFamily="18" charset="0"/>
              </a:rPr>
              <a:t>أو الاعتماد على عدد محدود من العملاء,عدم توافر مهارات البشرية اللازمة .</a:t>
            </a:r>
            <a:endParaRPr lang="x-none" dirty="0">
              <a:latin typeface="Times New Roman" pitchFamily="18" charset="0"/>
              <a:cs typeface="Times New Roman" pitchFamily="18" charset="0"/>
            </a:endParaRPr>
          </a:p>
          <a:p>
            <a:pPr marL="0" indent="0" algn="l" rtl="1">
              <a:buNone/>
            </a:pPr>
            <a:endParaRPr lang="x-none" dirty="0"/>
          </a:p>
        </p:txBody>
      </p:sp>
    </p:spTree>
    <p:extLst>
      <p:ext uri="{BB962C8B-B14F-4D97-AF65-F5344CB8AC3E}">
        <p14:creationId xmlns:p14="http://schemas.microsoft.com/office/powerpoint/2010/main" val="378564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SWOT analysis</a:t>
            </a:r>
            <a:r>
              <a:rPr lang="x-none" dirty="0"/>
              <a:t> </a:t>
            </a:r>
            <a:endParaRPr lang="en-GB" dirty="0"/>
          </a:p>
        </p:txBody>
      </p:sp>
      <p:sp>
        <p:nvSpPr>
          <p:cNvPr id="3" name="Content Placeholder 2"/>
          <p:cNvSpPr>
            <a:spLocks noGrp="1"/>
          </p:cNvSpPr>
          <p:nvPr>
            <p:ph idx="1"/>
          </p:nvPr>
        </p:nvSpPr>
        <p:spPr/>
        <p:txBody>
          <a:bodyPr>
            <a:normAutofit/>
          </a:bodyPr>
          <a:lstStyle/>
          <a:p>
            <a:pPr algn="r" rtl="1"/>
            <a:r>
              <a:rPr lang="en-US" dirty="0">
                <a:solidFill>
                  <a:srgbClr val="C00000"/>
                </a:solidFill>
              </a:rPr>
              <a:t>Opportunities</a:t>
            </a:r>
            <a:r>
              <a:rPr lang="x-none" dirty="0">
                <a:solidFill>
                  <a:srgbClr val="C00000"/>
                </a:solidFill>
              </a:rPr>
              <a:t> الفرص:</a:t>
            </a:r>
          </a:p>
          <a:p>
            <a:pPr marL="0" indent="0" algn="r" rtl="1">
              <a:buNone/>
            </a:pPr>
            <a:r>
              <a:rPr lang="x-none" dirty="0"/>
              <a:t>التطورات </a:t>
            </a:r>
            <a:r>
              <a:rPr lang="x-none"/>
              <a:t>المستقبيلة الخارجية التي ستؤثر ايجاباً في نجاح المشروع مثل خروج بعض المنافسين او التوسع في المشروع</a:t>
            </a:r>
            <a:endParaRPr lang="x-none">
              <a:latin typeface="Times New Roman" pitchFamily="18" charset="0"/>
              <a:cs typeface="Times New Roman" pitchFamily="18" charset="0"/>
            </a:endParaRPr>
          </a:p>
          <a:p>
            <a:pPr algn="r" rtl="1"/>
            <a:r>
              <a:rPr lang="en-US" dirty="0">
                <a:solidFill>
                  <a:srgbClr val="C00000"/>
                </a:solidFill>
              </a:rPr>
              <a:t>Threats</a:t>
            </a:r>
            <a:r>
              <a:rPr lang="x-none">
                <a:solidFill>
                  <a:srgbClr val="C00000"/>
                </a:solidFill>
              </a:rPr>
              <a:t> التهديدات : </a:t>
            </a:r>
          </a:p>
          <a:p>
            <a:pPr marL="0" indent="0" algn="r" rtl="1">
              <a:buNone/>
            </a:pPr>
            <a:r>
              <a:rPr lang="x-none"/>
              <a:t>الاحداث </a:t>
            </a:r>
            <a:r>
              <a:rPr lang="x-none" dirty="0"/>
              <a:t>الخارجية التي قد تؤثر سلباً على المشروع مثل ظهور منافسين جدد أو ظهور سلع </a:t>
            </a:r>
            <a:r>
              <a:rPr lang="x-none"/>
              <a:t>بديلة </a:t>
            </a:r>
            <a:r>
              <a:rPr lang="ar-SA" dirty="0">
                <a:latin typeface="Times New Roman" pitchFamily="18" charset="0"/>
                <a:cs typeface="Times New Roman" pitchFamily="18" charset="0"/>
              </a:rPr>
              <a:t>او اصدار تشريعات و قوانين غير ملائمة للمشروع المستقبلي .</a:t>
            </a:r>
            <a:endParaRPr lang="x-none" dirty="0"/>
          </a:p>
          <a:p>
            <a:pPr marL="0" indent="0" algn="r" rtl="1">
              <a:buNone/>
            </a:pPr>
            <a:endParaRPr lang="en-GB" dirty="0"/>
          </a:p>
        </p:txBody>
      </p:sp>
    </p:spTree>
    <p:extLst>
      <p:ext uri="{BB962C8B-B14F-4D97-AF65-F5344CB8AC3E}">
        <p14:creationId xmlns:p14="http://schemas.microsoft.com/office/powerpoint/2010/main" val="590234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x-none" dirty="0"/>
              <a:t>معايير المفاضلة</a:t>
            </a:r>
            <a:endParaRPr lang="en-GB" dirty="0"/>
          </a:p>
        </p:txBody>
      </p:sp>
      <p:sp>
        <p:nvSpPr>
          <p:cNvPr id="3" name="Content Placeholder 2"/>
          <p:cNvSpPr>
            <a:spLocks noGrp="1"/>
          </p:cNvSpPr>
          <p:nvPr>
            <p:ph idx="1"/>
          </p:nvPr>
        </p:nvSpPr>
        <p:spPr/>
        <p:txBody>
          <a:bodyPr/>
          <a:lstStyle/>
          <a:p>
            <a:pPr algn="r" rtl="1"/>
            <a:r>
              <a:rPr lang="x-none" dirty="0"/>
              <a:t>تعطى الأولوية للمشروع الذي يملك نقاط قوة و فرص أكبر مقارنة بنقاط ضعفه و بالتهديدات المتوقعة . </a:t>
            </a:r>
          </a:p>
          <a:p>
            <a:pPr algn="r" rtl="1"/>
            <a:r>
              <a:rPr lang="x-none" dirty="0"/>
              <a:t>تعطى الأولوية للمشروع الذي يملك نقاط قوة و فرص أكثر مقارنة بالمشروعات الأخرى .</a:t>
            </a:r>
          </a:p>
          <a:p>
            <a:pPr algn="r" rtl="1"/>
            <a:r>
              <a:rPr lang="x-none" dirty="0"/>
              <a:t>سيتم استبعاد المشروع او المشروعات ذات نقاط الضعف و التهديدات الكبيرة </a:t>
            </a:r>
            <a:endParaRPr lang="en-GB" dirty="0"/>
          </a:p>
        </p:txBody>
      </p:sp>
    </p:spTree>
    <p:extLst>
      <p:ext uri="{BB962C8B-B14F-4D97-AF65-F5344CB8AC3E}">
        <p14:creationId xmlns:p14="http://schemas.microsoft.com/office/powerpoint/2010/main" val="332822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خيارات إنشاء المشروع الصغير</a:t>
            </a:r>
            <a:endParaRPr lang="fr-FR" dirty="0"/>
          </a:p>
        </p:txBody>
      </p:sp>
      <p:sp>
        <p:nvSpPr>
          <p:cNvPr id="3" name="Espace réservé du contenu 2"/>
          <p:cNvSpPr>
            <a:spLocks noGrp="1"/>
          </p:cNvSpPr>
          <p:nvPr>
            <p:ph idx="1"/>
          </p:nvPr>
        </p:nvSpPr>
        <p:spPr/>
        <p:txBody>
          <a:bodyPr>
            <a:normAutofit/>
          </a:bodyPr>
          <a:lstStyle/>
          <a:p>
            <a:pPr lvl="0" algn="r" rtl="1"/>
            <a:r>
              <a:rPr lang="ar-TN" dirty="0"/>
              <a:t>سؤال جوهري: ما هو افضل مشروع يمكن ان يبدأ </a:t>
            </a:r>
            <a:r>
              <a:rPr lang="ar-TN" dirty="0" err="1"/>
              <a:t>به</a:t>
            </a:r>
            <a:r>
              <a:rPr lang="ar-TN" dirty="0"/>
              <a:t> رائد </a:t>
            </a:r>
            <a:r>
              <a:rPr lang="ar-TN" dirty="0" err="1"/>
              <a:t>الاعمال؟</a:t>
            </a:r>
            <a:r>
              <a:rPr lang="ar-TN" dirty="0"/>
              <a:t> </a:t>
            </a:r>
          </a:p>
          <a:p>
            <a:pPr lvl="1" algn="r" rtl="1"/>
            <a:r>
              <a:rPr lang="ar-TN" dirty="0">
                <a:latin typeface="Times New Roman" pitchFamily="18" charset="0"/>
                <a:cs typeface="Times New Roman" pitchFamily="18" charset="0"/>
              </a:rPr>
              <a:t>المشروع </a:t>
            </a:r>
            <a:r>
              <a:rPr lang="x-none">
                <a:latin typeface="Times New Roman" pitchFamily="18" charset="0"/>
                <a:cs typeface="Times New Roman" pitchFamily="18" charset="0"/>
              </a:rPr>
              <a:t>الرائد </a:t>
            </a:r>
            <a:r>
              <a:rPr lang="ar-SA" dirty="0">
                <a:latin typeface="Times New Roman" pitchFamily="18" charset="0"/>
                <a:cs typeface="Times New Roman" pitchFamily="18" charset="0"/>
              </a:rPr>
              <a:t>هو </a:t>
            </a:r>
            <a:r>
              <a:rPr lang="ar-TN" dirty="0">
                <a:latin typeface="Times New Roman" pitchFamily="18" charset="0"/>
                <a:cs typeface="Times New Roman" pitchFamily="18" charset="0"/>
              </a:rPr>
              <a:t>الذي ي</a:t>
            </a:r>
            <a:r>
              <a:rPr lang="x-none" dirty="0">
                <a:latin typeface="Times New Roman" pitchFamily="18" charset="0"/>
                <a:cs typeface="Times New Roman" pitchFamily="18" charset="0"/>
              </a:rPr>
              <a:t>لب</a:t>
            </a:r>
            <a:r>
              <a:rPr lang="ar-TN" dirty="0">
                <a:latin typeface="Times New Roman" pitchFamily="18" charset="0"/>
                <a:cs typeface="Times New Roman" pitchFamily="18" charset="0"/>
              </a:rPr>
              <a:t>ي حاجة السوق </a:t>
            </a:r>
            <a:r>
              <a:rPr lang="x-none">
                <a:latin typeface="Times New Roman" pitchFamily="18" charset="0"/>
                <a:cs typeface="Times New Roman" pitchFamily="18" charset="0"/>
              </a:rPr>
              <a:t>و </a:t>
            </a:r>
            <a:r>
              <a:rPr lang="x-none" dirty="0">
                <a:latin typeface="Times New Roman" pitchFamily="18" charset="0"/>
                <a:cs typeface="Times New Roman" pitchFamily="18" charset="0"/>
              </a:rPr>
              <a:t>المشروع الناجح هو الذي </a:t>
            </a:r>
            <a:r>
              <a:rPr lang="ar-TN" dirty="0">
                <a:latin typeface="Times New Roman" pitchFamily="18" charset="0"/>
                <a:cs typeface="Times New Roman" pitchFamily="18" charset="0"/>
              </a:rPr>
              <a:t>يمكنه ان يسد الفراغ.</a:t>
            </a:r>
            <a:endParaRPr lang="ar-SA" dirty="0">
              <a:latin typeface="Times New Roman" pitchFamily="18" charset="0"/>
              <a:cs typeface="Times New Roman" pitchFamily="18" charset="0"/>
            </a:endParaRPr>
          </a:p>
          <a:p>
            <a:pPr lvl="1" algn="r" rtl="1">
              <a:buNone/>
            </a:pPr>
            <a:endParaRPr lang="ar-TN" dirty="0">
              <a:latin typeface="Times New Roman" pitchFamily="18" charset="0"/>
              <a:cs typeface="Times New Roman" pitchFamily="18" charset="0"/>
            </a:endParaRPr>
          </a:p>
          <a:p>
            <a:pPr lvl="1" algn="r" rtl="1"/>
            <a:r>
              <a:rPr lang="x-none" dirty="0"/>
              <a:t>هناك عدة خيارات استراتيجة أمام رائد الأعمال لينشئ مشروعه: </a:t>
            </a:r>
          </a:p>
          <a:p>
            <a:pPr marL="971550" lvl="1" indent="-514350" algn="r" rtl="1">
              <a:buFont typeface="+mj-lt"/>
              <a:buAutoNum type="alphaUcPeriod"/>
            </a:pPr>
            <a:r>
              <a:rPr lang="x-none" dirty="0"/>
              <a:t>أن يبدأ مشروع جديد</a:t>
            </a:r>
          </a:p>
          <a:p>
            <a:pPr marL="971550" lvl="1" indent="-514350" algn="r" rtl="1">
              <a:buFont typeface="+mj-lt"/>
              <a:buAutoNum type="alphaUcPeriod"/>
            </a:pPr>
            <a:r>
              <a:rPr lang="x-none" dirty="0"/>
              <a:t>أن يشتري مشروع قائم </a:t>
            </a:r>
          </a:p>
          <a:p>
            <a:pPr marL="971550" lvl="1" indent="-514350" algn="r" rtl="1">
              <a:buFont typeface="+mj-lt"/>
              <a:buAutoNum type="alphaUcPeriod"/>
            </a:pPr>
            <a:r>
              <a:rPr lang="x-none" dirty="0"/>
              <a:t>أن يحصل على حق الامتياز التجاري  </a:t>
            </a:r>
            <a:r>
              <a:rPr lang="en-US" dirty="0"/>
              <a:t>Franchise</a:t>
            </a:r>
            <a:endParaRPr lang="x-none" dirty="0"/>
          </a:p>
          <a:p>
            <a:pPr marL="0" indent="0" algn="r" rtl="1">
              <a:buNone/>
            </a:pPr>
            <a:r>
              <a:rPr lang="x-none" dirty="0"/>
              <a:t>و لكل خيار مزايا و عيوب يجب التعرف عليها قبل بداية المشروع . </a:t>
            </a:r>
          </a:p>
          <a:p>
            <a:pPr marL="457200" lvl="1" indent="0" algn="r" rtl="1">
              <a:buNone/>
            </a:pPr>
            <a:endParaRPr lang="fr-FR" dirty="0"/>
          </a:p>
        </p:txBody>
      </p:sp>
    </p:spTree>
    <p:extLst>
      <p:ext uri="{BB962C8B-B14F-4D97-AF65-F5344CB8AC3E}">
        <p14:creationId xmlns:p14="http://schemas.microsoft.com/office/powerpoint/2010/main" val="1346606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444" y="409478"/>
            <a:ext cx="9366325" cy="1143000"/>
          </a:xfrm>
        </p:spPr>
        <p:txBody>
          <a:bodyPr/>
          <a:lstStyle/>
          <a:p>
            <a:pPr algn="r" rtl="1"/>
            <a:r>
              <a:rPr lang="x-none" dirty="0"/>
              <a:t>أولاً : البدء بمشروع جديد</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5549055"/>
              </p:ext>
            </p:extLst>
          </p:nvPr>
        </p:nvGraphicFramePr>
        <p:xfrm>
          <a:off x="812444" y="1580108"/>
          <a:ext cx="10515602" cy="8583995"/>
        </p:xfrm>
        <a:graphic>
          <a:graphicData uri="http://schemas.openxmlformats.org/drawingml/2006/table">
            <a:tbl>
              <a:tblPr firstRow="1" bandRow="1">
                <a:tableStyleId>{616DA210-FB5B-4158-B5E0-FEB733F419BA}</a:tableStyleId>
              </a:tblPr>
              <a:tblGrid>
                <a:gridCol w="5257801">
                  <a:extLst>
                    <a:ext uri="{9D8B030D-6E8A-4147-A177-3AD203B41FA5}">
                      <a16:colId xmlns:a16="http://schemas.microsoft.com/office/drawing/2014/main" val="20000"/>
                    </a:ext>
                  </a:extLst>
                </a:gridCol>
                <a:gridCol w="5257801">
                  <a:extLst>
                    <a:ext uri="{9D8B030D-6E8A-4147-A177-3AD203B41FA5}">
                      <a16:colId xmlns:a16="http://schemas.microsoft.com/office/drawing/2014/main" val="20001"/>
                    </a:ext>
                  </a:extLst>
                </a:gridCol>
              </a:tblGrid>
              <a:tr h="628715">
                <a:tc>
                  <a:txBody>
                    <a:bodyPr/>
                    <a:lstStyle/>
                    <a:p>
                      <a:pPr algn="ctr" rtl="1"/>
                      <a:r>
                        <a:rPr lang="x-none" sz="2000" dirty="0"/>
                        <a:t>المزايا</a:t>
                      </a:r>
                      <a:r>
                        <a:rPr lang="x-none" sz="2000" baseline="0" dirty="0"/>
                        <a:t> </a:t>
                      </a:r>
                      <a:endParaRPr lang="en-GB" sz="2000" b="0" dirty="0">
                        <a:solidFill>
                          <a:schemeClr val="tx1"/>
                        </a:solidFill>
                      </a:endParaRPr>
                    </a:p>
                  </a:txBody>
                  <a:tcPr/>
                </a:tc>
                <a:tc>
                  <a:txBody>
                    <a:bodyPr/>
                    <a:lstStyle/>
                    <a:p>
                      <a:pPr algn="ctr" rtl="1"/>
                      <a:r>
                        <a:rPr lang="x-none" sz="2000" dirty="0"/>
                        <a:t>العيوب</a:t>
                      </a:r>
                      <a:endParaRPr lang="en-GB" sz="2000" b="0" dirty="0">
                        <a:solidFill>
                          <a:schemeClr val="tx1"/>
                        </a:solidFill>
                      </a:endParaRPr>
                    </a:p>
                  </a:txBody>
                  <a:tcPr/>
                </a:tc>
                <a:extLst>
                  <a:ext uri="{0D108BD9-81ED-4DB2-BD59-A6C34878D82A}">
                    <a16:rowId xmlns:a16="http://schemas.microsoft.com/office/drawing/2014/main" val="10000"/>
                  </a:ext>
                </a:extLst>
              </a:tr>
              <a:tr h="1634490">
                <a:tc>
                  <a:txBody>
                    <a:bodyPr/>
                    <a:lstStyle/>
                    <a:p>
                      <a:pPr algn="r" rtl="1"/>
                      <a:r>
                        <a:rPr lang="x-none" sz="2000" b="0" dirty="0">
                          <a:solidFill>
                            <a:schemeClr val="tx1"/>
                          </a:solidFill>
                        </a:rPr>
                        <a:t>فرصة لاعداد دراسة تفصيلية متكاملة و تحديد جدواه</a:t>
                      </a:r>
                      <a:r>
                        <a:rPr lang="x-none" sz="2000" b="0" baseline="0" dirty="0">
                          <a:solidFill>
                            <a:schemeClr val="tx1"/>
                          </a:solidFill>
                        </a:rPr>
                        <a:t> و نسب نجاحه قبل تنفيذه </a:t>
                      </a:r>
                      <a:endParaRPr lang="en-GB" sz="2000" b="0" dirty="0">
                        <a:solidFill>
                          <a:schemeClr val="tx1"/>
                        </a:solidFill>
                      </a:endParaRPr>
                    </a:p>
                  </a:txBody>
                  <a:tcPr/>
                </a:tc>
                <a:tc>
                  <a:txBody>
                    <a:bodyPr/>
                    <a:lstStyle/>
                    <a:p>
                      <a:pPr algn="r" rtl="1"/>
                      <a:r>
                        <a:rPr lang="x-none" sz="2000" b="0" dirty="0">
                          <a:solidFill>
                            <a:schemeClr val="tx1"/>
                          </a:solidFill>
                        </a:rPr>
                        <a:t>يتطلب الكثير</a:t>
                      </a:r>
                      <a:r>
                        <a:rPr lang="x-none" sz="2000" b="0" baseline="0" dirty="0">
                          <a:solidFill>
                            <a:schemeClr val="tx1"/>
                          </a:solidFill>
                        </a:rPr>
                        <a:t> من الوقت و الجهد</a:t>
                      </a:r>
                      <a:endParaRPr lang="en-GB" sz="2000" b="0" dirty="0">
                        <a:solidFill>
                          <a:schemeClr val="tx1"/>
                        </a:solidFill>
                      </a:endParaRPr>
                    </a:p>
                  </a:txBody>
                  <a:tcPr/>
                </a:tc>
                <a:extLst>
                  <a:ext uri="{0D108BD9-81ED-4DB2-BD59-A6C34878D82A}">
                    <a16:rowId xmlns:a16="http://schemas.microsoft.com/office/drawing/2014/main" val="10001"/>
                  </a:ext>
                </a:extLst>
              </a:tr>
              <a:tr h="1325880">
                <a:tc>
                  <a:txBody>
                    <a:bodyPr/>
                    <a:lstStyle/>
                    <a:p>
                      <a:pPr algn="r" rtl="1"/>
                      <a:r>
                        <a:rPr lang="x-none" sz="2000" b="0" dirty="0">
                          <a:solidFill>
                            <a:schemeClr val="tx1"/>
                          </a:solidFill>
                        </a:rPr>
                        <a:t>يمكن اختيار المشروع المتوافق مع الإمكانات المالية و الفنية</a:t>
                      </a:r>
                      <a:endParaRPr lang="en-GB" sz="2000" b="0" dirty="0">
                        <a:solidFill>
                          <a:schemeClr val="tx1"/>
                        </a:solidFill>
                      </a:endParaRPr>
                    </a:p>
                  </a:txBody>
                  <a:tcPr/>
                </a:tc>
                <a:tc>
                  <a:txBody>
                    <a:bodyPr/>
                    <a:lstStyle/>
                    <a:p>
                      <a:pPr algn="r" rtl="1"/>
                      <a:r>
                        <a:rPr lang="x-none" sz="2000" b="0" dirty="0">
                          <a:solidFill>
                            <a:schemeClr val="tx1"/>
                          </a:solidFill>
                        </a:rPr>
                        <a:t>يتطلب تكلفة عالية لاجراء دراسة</a:t>
                      </a:r>
                      <a:r>
                        <a:rPr lang="x-none" sz="2000" b="0" baseline="0" dirty="0">
                          <a:solidFill>
                            <a:schemeClr val="tx1"/>
                          </a:solidFill>
                        </a:rPr>
                        <a:t> تفصيلية </a:t>
                      </a:r>
                      <a:endParaRPr lang="en-GB" sz="2000" b="0" dirty="0">
                        <a:solidFill>
                          <a:schemeClr val="tx1"/>
                        </a:solidFill>
                      </a:endParaRPr>
                    </a:p>
                  </a:txBody>
                  <a:tcPr/>
                </a:tc>
                <a:extLst>
                  <a:ext uri="{0D108BD9-81ED-4DB2-BD59-A6C34878D82A}">
                    <a16:rowId xmlns:a16="http://schemas.microsoft.com/office/drawing/2014/main" val="10002"/>
                  </a:ext>
                </a:extLst>
              </a:tr>
              <a:tr h="13258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x-none" sz="2000" b="0" dirty="0">
                          <a:solidFill>
                            <a:schemeClr val="tx1"/>
                          </a:solidFill>
                        </a:rPr>
                        <a:t>يمكن اختيار المشروع المتوافق مع خبراتك</a:t>
                      </a:r>
                      <a:r>
                        <a:rPr lang="x-none" sz="2000" b="0" baseline="0" dirty="0">
                          <a:solidFill>
                            <a:schemeClr val="tx1"/>
                          </a:solidFill>
                        </a:rPr>
                        <a:t> و مؤهلاتك </a:t>
                      </a:r>
                      <a:endParaRPr lang="en-GB" sz="2000" b="0" dirty="0">
                        <a:solidFill>
                          <a:schemeClr val="tx1"/>
                        </a:solidFill>
                      </a:endParaRPr>
                    </a:p>
                  </a:txBody>
                  <a:tcPr/>
                </a:tc>
                <a:tc>
                  <a:txBody>
                    <a:bodyPr/>
                    <a:lstStyle/>
                    <a:p>
                      <a:pPr algn="r" rtl="1"/>
                      <a:r>
                        <a:rPr lang="x-none" sz="2000" b="0" dirty="0">
                          <a:solidFill>
                            <a:schemeClr val="tx1"/>
                          </a:solidFill>
                        </a:rPr>
                        <a:t>يحتاج</a:t>
                      </a:r>
                      <a:r>
                        <a:rPr lang="x-none" sz="2000" b="0" baseline="0" dirty="0">
                          <a:solidFill>
                            <a:schemeClr val="tx1"/>
                          </a:solidFill>
                        </a:rPr>
                        <a:t> الى فترة قد تطول طويلة ليبدأ بعدها بتحقيق الايرادات</a:t>
                      </a:r>
                      <a:endParaRPr lang="en-GB" sz="2000" b="0" dirty="0">
                        <a:solidFill>
                          <a:schemeClr val="tx1"/>
                        </a:solidFill>
                      </a:endParaRPr>
                    </a:p>
                  </a:txBody>
                  <a:tcPr/>
                </a:tc>
                <a:extLst>
                  <a:ext uri="{0D108BD9-81ED-4DB2-BD59-A6C34878D82A}">
                    <a16:rowId xmlns:a16="http://schemas.microsoft.com/office/drawing/2014/main" val="10003"/>
                  </a:ext>
                </a:extLst>
              </a:tr>
              <a:tr h="101727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x-none" sz="2000" b="0" dirty="0">
                          <a:solidFill>
                            <a:schemeClr val="tx1"/>
                          </a:solidFill>
                        </a:rPr>
                        <a:t>يمكن اختيار الموقع</a:t>
                      </a:r>
                      <a:r>
                        <a:rPr lang="x-none" sz="2000" b="0" baseline="0" dirty="0">
                          <a:solidFill>
                            <a:schemeClr val="tx1"/>
                          </a:solidFill>
                        </a:rPr>
                        <a:t> الملائم للمشروع</a:t>
                      </a:r>
                      <a:endParaRPr lang="en-GB" sz="2000" b="0" dirty="0">
                        <a:solidFill>
                          <a:schemeClr val="tx1"/>
                        </a:solidFill>
                      </a:endParaRPr>
                    </a:p>
                  </a:txBody>
                  <a:tcPr/>
                </a:tc>
                <a:tc>
                  <a:txBody>
                    <a:bodyPr/>
                    <a:lstStyle/>
                    <a:p>
                      <a:pPr algn="r" rtl="1"/>
                      <a:r>
                        <a:rPr lang="x-none" sz="2000" b="0" dirty="0">
                          <a:solidFill>
                            <a:schemeClr val="tx1"/>
                          </a:solidFill>
                        </a:rPr>
                        <a:t>قد يحتاج</a:t>
                      </a:r>
                      <a:r>
                        <a:rPr lang="x-none" sz="2000" b="0" baseline="0" dirty="0">
                          <a:solidFill>
                            <a:schemeClr val="tx1"/>
                          </a:solidFill>
                        </a:rPr>
                        <a:t> ال قدر كبير من السيولة النقدية </a:t>
                      </a:r>
                      <a:endParaRPr lang="en-GB" sz="2000" b="0" dirty="0">
                        <a:solidFill>
                          <a:schemeClr val="tx1"/>
                        </a:solidFill>
                      </a:endParaRPr>
                    </a:p>
                  </a:txBody>
                  <a:tcPr/>
                </a:tc>
                <a:extLst>
                  <a:ext uri="{0D108BD9-81ED-4DB2-BD59-A6C34878D82A}">
                    <a16:rowId xmlns:a16="http://schemas.microsoft.com/office/drawing/2014/main" val="10004"/>
                  </a:ext>
                </a:extLst>
              </a:tr>
              <a:tr h="1325880">
                <a:tc>
                  <a:txBody>
                    <a:bodyPr/>
                    <a:lstStyle/>
                    <a:p>
                      <a:pPr algn="r" rtl="1"/>
                      <a:r>
                        <a:rPr lang="x-none" sz="2000" b="0" dirty="0">
                          <a:solidFill>
                            <a:schemeClr val="tx1"/>
                          </a:solidFill>
                        </a:rPr>
                        <a:t>يمكن</a:t>
                      </a:r>
                      <a:r>
                        <a:rPr lang="x-none" sz="2000" b="0" baseline="0" dirty="0">
                          <a:solidFill>
                            <a:schemeClr val="tx1"/>
                          </a:solidFill>
                        </a:rPr>
                        <a:t> من السيطرة على الجوانب و المستجدات المتعلقة بالمشروع </a:t>
                      </a:r>
                      <a:endParaRPr lang="en-GB" sz="2000" b="0" dirty="0">
                        <a:solidFill>
                          <a:schemeClr val="tx1"/>
                        </a:solidFill>
                      </a:endParaRPr>
                    </a:p>
                  </a:txBody>
                  <a:tcPr/>
                </a:tc>
                <a:tc>
                  <a:txBody>
                    <a:bodyPr/>
                    <a:lstStyle/>
                    <a:p>
                      <a:pPr algn="r" rtl="1"/>
                      <a:r>
                        <a:rPr lang="x-none" sz="2000" b="0" dirty="0">
                          <a:solidFill>
                            <a:schemeClr val="tx1"/>
                          </a:solidFill>
                        </a:rPr>
                        <a:t>يرتبط بجهد</a:t>
                      </a:r>
                      <a:r>
                        <a:rPr lang="x-none" sz="2000" b="0" baseline="0" dirty="0">
                          <a:solidFill>
                            <a:schemeClr val="tx1"/>
                          </a:solidFill>
                        </a:rPr>
                        <a:t> و تكلفة تأمين الموارد </a:t>
                      </a:r>
                      <a:endParaRPr lang="en-GB" sz="2000" b="0" dirty="0">
                        <a:solidFill>
                          <a:schemeClr val="tx1"/>
                        </a:solidFill>
                      </a:endParaRPr>
                    </a:p>
                  </a:txBody>
                  <a:tcPr/>
                </a:tc>
                <a:extLst>
                  <a:ext uri="{0D108BD9-81ED-4DB2-BD59-A6C34878D82A}">
                    <a16:rowId xmlns:a16="http://schemas.microsoft.com/office/drawing/2014/main" val="10005"/>
                  </a:ext>
                </a:extLst>
              </a:tr>
              <a:tr h="1325880">
                <a:tc>
                  <a:txBody>
                    <a:bodyPr/>
                    <a:lstStyle/>
                    <a:p>
                      <a:pPr algn="r" rtl="1"/>
                      <a:r>
                        <a:rPr lang="x-none" sz="2000" b="0" dirty="0">
                          <a:solidFill>
                            <a:schemeClr val="tx1"/>
                          </a:solidFill>
                        </a:rPr>
                        <a:t>لديك الفرصه لاختيار</a:t>
                      </a:r>
                      <a:r>
                        <a:rPr lang="x-none" sz="2000" b="0" baseline="0" dirty="0">
                          <a:solidFill>
                            <a:schemeClr val="tx1"/>
                          </a:solidFill>
                        </a:rPr>
                        <a:t> المشروع الجديد الذي خططت له </a:t>
                      </a:r>
                      <a:endParaRPr lang="en-GB" sz="2000" b="0" dirty="0">
                        <a:solidFill>
                          <a:schemeClr val="tx1"/>
                        </a:solidFill>
                      </a:endParaRPr>
                    </a:p>
                  </a:txBody>
                  <a:tcPr/>
                </a:tc>
                <a:tc>
                  <a:txBody>
                    <a:bodyPr/>
                    <a:lstStyle/>
                    <a:p>
                      <a:pPr algn="r" rtl="1"/>
                      <a:r>
                        <a:rPr lang="x-none" sz="2000" b="0" dirty="0">
                          <a:solidFill>
                            <a:schemeClr val="tx1"/>
                          </a:solidFill>
                        </a:rPr>
                        <a:t>قد لا تتوفر لديك الخبرة الكافية</a:t>
                      </a:r>
                      <a:r>
                        <a:rPr lang="x-none" sz="2000" b="0" baseline="0" dirty="0">
                          <a:solidFill>
                            <a:schemeClr val="tx1"/>
                          </a:solidFill>
                        </a:rPr>
                        <a:t> لمنع كل الأخطاء و مواجهة الازمات </a:t>
                      </a:r>
                      <a:endParaRPr lang="en-GB" sz="2000" b="0" dirty="0">
                        <a:solidFill>
                          <a:schemeClr val="tx1"/>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26303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958" y="370841"/>
            <a:ext cx="9366325" cy="1143000"/>
          </a:xfrm>
        </p:spPr>
        <p:txBody>
          <a:bodyPr/>
          <a:lstStyle/>
          <a:p>
            <a:pPr algn="r" rtl="1"/>
            <a:r>
              <a:rPr lang="x-none" dirty="0"/>
              <a:t>ثانياً : شراء مشروع قائم</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2795727"/>
              </p:ext>
            </p:extLst>
          </p:nvPr>
        </p:nvGraphicFramePr>
        <p:xfrm>
          <a:off x="1403530" y="1886219"/>
          <a:ext cx="9037640" cy="9589770"/>
        </p:xfrm>
        <a:graphic>
          <a:graphicData uri="http://schemas.openxmlformats.org/drawingml/2006/table">
            <a:tbl>
              <a:tblPr firstRow="1" bandRow="1">
                <a:tableStyleId>{616DA210-FB5B-4158-B5E0-FEB733F419BA}</a:tableStyleId>
              </a:tblPr>
              <a:tblGrid>
                <a:gridCol w="4518820">
                  <a:extLst>
                    <a:ext uri="{9D8B030D-6E8A-4147-A177-3AD203B41FA5}">
                      <a16:colId xmlns:a16="http://schemas.microsoft.com/office/drawing/2014/main" val="20000"/>
                    </a:ext>
                  </a:extLst>
                </a:gridCol>
                <a:gridCol w="4518820">
                  <a:extLst>
                    <a:ext uri="{9D8B030D-6E8A-4147-A177-3AD203B41FA5}">
                      <a16:colId xmlns:a16="http://schemas.microsoft.com/office/drawing/2014/main" val="20001"/>
                    </a:ext>
                  </a:extLst>
                </a:gridCol>
              </a:tblGrid>
              <a:tr h="400050">
                <a:tc>
                  <a:txBody>
                    <a:bodyPr/>
                    <a:lstStyle/>
                    <a:p>
                      <a:pPr algn="ctr" rtl="1"/>
                      <a:r>
                        <a:rPr lang="x-none" sz="2000" dirty="0"/>
                        <a:t>العيوب</a:t>
                      </a:r>
                      <a:endParaRPr lang="en-GB" sz="2000" dirty="0">
                        <a:solidFill>
                          <a:schemeClr val="tx1"/>
                        </a:solidFill>
                      </a:endParaRPr>
                    </a:p>
                  </a:txBody>
                  <a:tcPr marL="78588" marR="78588"/>
                </a:tc>
                <a:tc>
                  <a:txBody>
                    <a:bodyPr/>
                    <a:lstStyle/>
                    <a:p>
                      <a:pPr algn="ctr" rtl="1"/>
                      <a:r>
                        <a:rPr lang="x-none" sz="2000" dirty="0"/>
                        <a:t>المزايا </a:t>
                      </a:r>
                      <a:endParaRPr lang="en-GB" sz="2000" dirty="0">
                        <a:solidFill>
                          <a:schemeClr val="tx1"/>
                        </a:solidFill>
                      </a:endParaRPr>
                    </a:p>
                  </a:txBody>
                  <a:tcPr marL="78588" marR="78588"/>
                </a:tc>
                <a:extLst>
                  <a:ext uri="{0D108BD9-81ED-4DB2-BD59-A6C34878D82A}">
                    <a16:rowId xmlns:a16="http://schemas.microsoft.com/office/drawing/2014/main" val="10000"/>
                  </a:ext>
                </a:extLst>
              </a:tr>
              <a:tr h="1943100">
                <a:tc>
                  <a:txBody>
                    <a:bodyPr/>
                    <a:lstStyle/>
                    <a:p>
                      <a:pPr algn="r" rtl="1"/>
                      <a:r>
                        <a:rPr lang="x-none" sz="2000" dirty="0"/>
                        <a:t>قد لا تتضح أسباب</a:t>
                      </a:r>
                      <a:r>
                        <a:rPr lang="x-none" sz="2000" baseline="0" dirty="0"/>
                        <a:t> بيع المشروع التي قد تكون غير مرضية او إيجابية </a:t>
                      </a:r>
                      <a:endParaRPr lang="en-GB" sz="2000" dirty="0">
                        <a:solidFill>
                          <a:schemeClr val="tx1"/>
                        </a:solidFill>
                      </a:endParaRPr>
                    </a:p>
                  </a:txBody>
                  <a:tcPr marL="78588" marR="78588"/>
                </a:tc>
                <a:tc>
                  <a:txBody>
                    <a:bodyPr/>
                    <a:lstStyle/>
                    <a:p>
                      <a:pPr algn="r" rtl="1"/>
                      <a:r>
                        <a:rPr lang="x-none" sz="2000" dirty="0"/>
                        <a:t>عدم الحاجة الى إجراءات ترخيص جديدة </a:t>
                      </a:r>
                      <a:endParaRPr lang="en-GB" sz="2000" dirty="0">
                        <a:solidFill>
                          <a:schemeClr val="tx1"/>
                        </a:solidFill>
                      </a:endParaRPr>
                    </a:p>
                  </a:txBody>
                  <a:tcPr marL="78588" marR="78588"/>
                </a:tc>
                <a:extLst>
                  <a:ext uri="{0D108BD9-81ED-4DB2-BD59-A6C34878D82A}">
                    <a16:rowId xmlns:a16="http://schemas.microsoft.com/office/drawing/2014/main" val="10001"/>
                  </a:ext>
                </a:extLst>
              </a:tr>
              <a:tr h="1634490">
                <a:tc>
                  <a:txBody>
                    <a:bodyPr/>
                    <a:lstStyle/>
                    <a:p>
                      <a:pPr algn="r" rtl="1"/>
                      <a:r>
                        <a:rPr lang="x-none" sz="2000" dirty="0"/>
                        <a:t>قد لا تتوفر في المشروع</a:t>
                      </a:r>
                      <a:r>
                        <a:rPr lang="x-none" sz="2000" baseline="0" dirty="0"/>
                        <a:t> الخصائص و المقومات التي تبحث عنها </a:t>
                      </a:r>
                      <a:endParaRPr lang="en-GB" sz="2000" dirty="0">
                        <a:solidFill>
                          <a:schemeClr val="tx1"/>
                        </a:solidFill>
                      </a:endParaRPr>
                    </a:p>
                  </a:txBody>
                  <a:tcPr marL="78588" marR="78588"/>
                </a:tc>
                <a:tc>
                  <a:txBody>
                    <a:bodyPr/>
                    <a:lstStyle/>
                    <a:p>
                      <a:pPr algn="r" rtl="1"/>
                      <a:r>
                        <a:rPr lang="x-none" sz="2000" dirty="0"/>
                        <a:t>الاستفادة من كونه قائم،</a:t>
                      </a:r>
                      <a:r>
                        <a:rPr lang="x-none" sz="2000" baseline="0" dirty="0"/>
                        <a:t> فله سوقه و زبائنه و موردوه و موظفوه </a:t>
                      </a:r>
                      <a:endParaRPr lang="en-GB" sz="2000" dirty="0">
                        <a:solidFill>
                          <a:schemeClr val="tx1"/>
                        </a:solidFill>
                      </a:endParaRPr>
                    </a:p>
                  </a:txBody>
                  <a:tcPr marL="78588" marR="78588"/>
                </a:tc>
                <a:extLst>
                  <a:ext uri="{0D108BD9-81ED-4DB2-BD59-A6C34878D82A}">
                    <a16:rowId xmlns:a16="http://schemas.microsoft.com/office/drawing/2014/main" val="10002"/>
                  </a:ext>
                </a:extLst>
              </a:tr>
              <a:tr h="1634490">
                <a:tc>
                  <a:txBody>
                    <a:bodyPr/>
                    <a:lstStyle/>
                    <a:p>
                      <a:pPr algn="r" rtl="1"/>
                      <a:r>
                        <a:rPr lang="x-none" sz="2000" dirty="0"/>
                        <a:t>قد لا يتوافق مع</a:t>
                      </a:r>
                      <a:r>
                        <a:rPr lang="x-none" sz="2000" baseline="0" dirty="0"/>
                        <a:t> تصوراتك و طموحاتك </a:t>
                      </a:r>
                      <a:endParaRPr lang="en-GB" sz="2000" dirty="0">
                        <a:solidFill>
                          <a:schemeClr val="tx1"/>
                        </a:solidFill>
                      </a:endParaRPr>
                    </a:p>
                  </a:txBody>
                  <a:tcPr marL="78588" marR="78588"/>
                </a:tc>
                <a:tc>
                  <a:txBody>
                    <a:bodyPr/>
                    <a:lstStyle/>
                    <a:p>
                      <a:pPr algn="r" rtl="1"/>
                      <a:r>
                        <a:rPr lang="x-none" sz="2000" dirty="0"/>
                        <a:t>الاستفادة مما</a:t>
                      </a:r>
                      <a:r>
                        <a:rPr lang="x-none" sz="2000" baseline="0" dirty="0"/>
                        <a:t> للمشروع من خبراته العملية و يكفي المحافظة عليها </a:t>
                      </a:r>
                      <a:endParaRPr lang="en-GB" sz="2000" dirty="0">
                        <a:solidFill>
                          <a:schemeClr val="tx1"/>
                        </a:solidFill>
                      </a:endParaRPr>
                    </a:p>
                  </a:txBody>
                  <a:tcPr marL="78588" marR="78588"/>
                </a:tc>
                <a:extLst>
                  <a:ext uri="{0D108BD9-81ED-4DB2-BD59-A6C34878D82A}">
                    <a16:rowId xmlns:a16="http://schemas.microsoft.com/office/drawing/2014/main" val="10003"/>
                  </a:ext>
                </a:extLst>
              </a:tr>
              <a:tr h="132588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x-none" sz="2000" dirty="0"/>
                        <a:t>قد لا يلائم ظروفك و توجهاتك </a:t>
                      </a:r>
                      <a:endParaRPr lang="en-GB" sz="2000" dirty="0">
                        <a:solidFill>
                          <a:schemeClr val="tx1"/>
                        </a:solidFill>
                      </a:endParaRPr>
                    </a:p>
                  </a:txBody>
                  <a:tcPr marL="78588" marR="78588"/>
                </a:tc>
                <a:tc>
                  <a:txBody>
                    <a:bodyPr/>
                    <a:lstStyle/>
                    <a:p>
                      <a:pPr algn="r" rtl="1"/>
                      <a:r>
                        <a:rPr lang="x-none" sz="2000" dirty="0"/>
                        <a:t>الاستفادة من كونه</a:t>
                      </a:r>
                      <a:r>
                        <a:rPr lang="x-none" sz="2000" baseline="0" dirty="0"/>
                        <a:t> مستمراً و يحقق إيرادات مستمره </a:t>
                      </a:r>
                      <a:endParaRPr lang="en-GB" sz="2000" dirty="0">
                        <a:solidFill>
                          <a:schemeClr val="tx1"/>
                        </a:solidFill>
                      </a:endParaRPr>
                    </a:p>
                  </a:txBody>
                  <a:tcPr marL="78588" marR="78588"/>
                </a:tc>
                <a:extLst>
                  <a:ext uri="{0D108BD9-81ED-4DB2-BD59-A6C34878D82A}">
                    <a16:rowId xmlns:a16="http://schemas.microsoft.com/office/drawing/2014/main" val="10004"/>
                  </a:ext>
                </a:extLst>
              </a:tr>
              <a:tr h="1325880">
                <a:tc>
                  <a:txBody>
                    <a:bodyPr/>
                    <a:lstStyle/>
                    <a:p>
                      <a:pPr algn="r" rtl="1"/>
                      <a:r>
                        <a:rPr lang="x-none" sz="2000" dirty="0"/>
                        <a:t>قد تكون</a:t>
                      </a:r>
                      <a:r>
                        <a:rPr lang="x-none" sz="2000" baseline="0" dirty="0"/>
                        <a:t> التغييرات على المشروع مكلفة</a:t>
                      </a:r>
                      <a:endParaRPr lang="en-GB" sz="2000" dirty="0">
                        <a:solidFill>
                          <a:schemeClr val="tx1"/>
                        </a:solidFill>
                      </a:endParaRPr>
                    </a:p>
                  </a:txBody>
                  <a:tcPr marL="78588" marR="78588"/>
                </a:tc>
                <a:tc>
                  <a:txBody>
                    <a:bodyPr/>
                    <a:lstStyle/>
                    <a:p>
                      <a:pPr algn="r" rtl="1"/>
                      <a:r>
                        <a:rPr lang="x-none" sz="2000" dirty="0"/>
                        <a:t>الاستفادة من الصوره و السمعة الحسنة عن المشروع</a:t>
                      </a:r>
                      <a:endParaRPr lang="en-GB" sz="2000" dirty="0">
                        <a:solidFill>
                          <a:schemeClr val="tx1"/>
                        </a:solidFill>
                      </a:endParaRPr>
                    </a:p>
                  </a:txBody>
                  <a:tcPr marL="78588" marR="78588"/>
                </a:tc>
                <a:extLst>
                  <a:ext uri="{0D108BD9-81ED-4DB2-BD59-A6C34878D82A}">
                    <a16:rowId xmlns:a16="http://schemas.microsoft.com/office/drawing/2014/main" val="10005"/>
                  </a:ext>
                </a:extLst>
              </a:tr>
              <a:tr h="1325880">
                <a:tc>
                  <a:txBody>
                    <a:bodyPr/>
                    <a:lstStyle/>
                    <a:p>
                      <a:pPr algn="r" rtl="1"/>
                      <a:r>
                        <a:rPr lang="x-none" sz="2000" dirty="0"/>
                        <a:t>قد تكون تكلفة الشراء</a:t>
                      </a:r>
                      <a:r>
                        <a:rPr lang="x-none" sz="2000" baseline="0" dirty="0"/>
                        <a:t> مرتفعة ، لانه يتضمن حق الملكية و الشهرة </a:t>
                      </a:r>
                      <a:endParaRPr lang="en-GB" sz="2000" dirty="0">
                        <a:solidFill>
                          <a:schemeClr val="tx1"/>
                        </a:solidFill>
                      </a:endParaRPr>
                    </a:p>
                  </a:txBody>
                  <a:tcPr marL="78588" marR="78588"/>
                </a:tc>
                <a:tc>
                  <a:txBody>
                    <a:bodyPr/>
                    <a:lstStyle/>
                    <a:p>
                      <a:pPr algn="r" rtl="1"/>
                      <a:r>
                        <a:rPr lang="x-none" sz="2000" dirty="0"/>
                        <a:t>الاستفادة</a:t>
                      </a:r>
                      <a:r>
                        <a:rPr lang="x-none" sz="2000" baseline="0" dirty="0"/>
                        <a:t> </a:t>
                      </a:r>
                      <a:r>
                        <a:rPr lang="x-none" sz="2000" baseline="0">
                          <a:latin typeface="Times New Roman" pitchFamily="18" charset="0"/>
                          <a:cs typeface="Times New Roman" pitchFamily="18" charset="0"/>
                        </a:rPr>
                        <a:t>من م</a:t>
                      </a:r>
                      <a:r>
                        <a:rPr lang="ar-SA" sz="2000" baseline="0" dirty="0">
                          <a:latin typeface="Times New Roman" pitchFamily="18" charset="0"/>
                          <a:cs typeface="Times New Roman" pitchFamily="18" charset="0"/>
                        </a:rPr>
                        <a:t>وقع</a:t>
                      </a:r>
                      <a:r>
                        <a:rPr lang="x-none" sz="2000" baseline="0"/>
                        <a:t> </a:t>
                      </a:r>
                      <a:r>
                        <a:rPr lang="x-none" sz="2000" baseline="0" dirty="0"/>
                        <a:t>المشروع و الممتلكات التي يتضمنها </a:t>
                      </a:r>
                      <a:endParaRPr lang="en-GB" sz="2000" dirty="0">
                        <a:solidFill>
                          <a:schemeClr val="tx1"/>
                        </a:solidFill>
                      </a:endParaRPr>
                    </a:p>
                  </a:txBody>
                  <a:tcPr marL="78588" marR="7858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948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مصادر الأفكار لإنشاء مشروع صغير</a:t>
            </a:r>
            <a:endParaRPr lang="fr-FR" dirty="0"/>
          </a:p>
        </p:txBody>
      </p:sp>
      <p:sp>
        <p:nvSpPr>
          <p:cNvPr id="3" name="Espace réservé du contenu 2"/>
          <p:cNvSpPr>
            <a:spLocks noGrp="1"/>
          </p:cNvSpPr>
          <p:nvPr>
            <p:ph idx="1"/>
          </p:nvPr>
        </p:nvSpPr>
        <p:spPr/>
        <p:txBody>
          <a:bodyPr>
            <a:normAutofit/>
          </a:bodyPr>
          <a:lstStyle/>
          <a:p>
            <a:pPr lvl="0" algn="r" rtl="1"/>
            <a:r>
              <a:rPr lang="x-none" dirty="0"/>
              <a:t>من المهم البدء مبكراً في تجميع الأفكار الملائمة لإنشاء مشروع </a:t>
            </a:r>
            <a:endParaRPr lang="en-US" dirty="0"/>
          </a:p>
          <a:p>
            <a:pPr lvl="0" algn="r" rtl="1"/>
            <a:r>
              <a:rPr lang="ar-TN" dirty="0"/>
              <a:t>ان من اهم المصادر الأفكار إنشاء المنشاة الصغيرة والمنشآت بصفة عامة التالي:</a:t>
            </a:r>
          </a:p>
          <a:p>
            <a:pPr marL="971550" lvl="1" indent="-514350" algn="r" rtl="1">
              <a:buFont typeface="+mj-lt"/>
              <a:buAutoNum type="arabicPeriod"/>
            </a:pPr>
            <a:r>
              <a:rPr lang="ar-TN" b="1" dirty="0">
                <a:solidFill>
                  <a:srgbClr val="C00000"/>
                </a:solidFill>
              </a:rPr>
              <a:t>الخبرة الشخصية </a:t>
            </a:r>
            <a:endParaRPr lang="x-none" b="1" dirty="0">
              <a:solidFill>
                <a:srgbClr val="C00000"/>
              </a:solidFill>
            </a:endParaRPr>
          </a:p>
          <a:p>
            <a:pPr marL="457200" lvl="1" indent="0" algn="r" rtl="1">
              <a:buNone/>
            </a:pPr>
            <a:r>
              <a:rPr lang="x-none" dirty="0"/>
              <a:t>سواءً كانت </a:t>
            </a:r>
            <a:r>
              <a:rPr lang="ar-TN" dirty="0"/>
              <a:t>تعليمية،عملية </a:t>
            </a:r>
            <a:r>
              <a:rPr lang="x-none" dirty="0"/>
              <a:t>أ</a:t>
            </a:r>
            <a:r>
              <a:rPr lang="ar-TN" dirty="0"/>
              <a:t>والتدريبية </a:t>
            </a:r>
            <a:r>
              <a:rPr lang="x-none" dirty="0"/>
              <a:t>فان لها دور كبير في الإيحاء بأفكار لمشروعات ناجحة، و تفوم هذه الفكره على مبدأ أن من يملك خبرة سابقة يسعى دائماً لتقديم الأفضل. </a:t>
            </a:r>
            <a:endParaRPr lang="ar-TN" dirty="0"/>
          </a:p>
          <a:p>
            <a:pPr lvl="1" algn="r" rtl="1"/>
            <a:endParaRPr lang="fr-FR" dirty="0"/>
          </a:p>
        </p:txBody>
      </p:sp>
    </p:spTree>
    <p:extLst>
      <p:ext uri="{BB962C8B-B14F-4D97-AF65-F5344CB8AC3E}">
        <p14:creationId xmlns:p14="http://schemas.microsoft.com/office/powerpoint/2010/main" val="69000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r" rtl="1"/>
            <a:r>
              <a:rPr lang="x-none" dirty="0"/>
              <a:t>الامتياز التجاري</a:t>
            </a:r>
            <a:r>
              <a:rPr lang="en-US" dirty="0"/>
              <a:t> Franchise </a:t>
            </a:r>
            <a:endParaRPr lang="fr-FR" dirty="0"/>
          </a:p>
        </p:txBody>
      </p:sp>
      <p:sp>
        <p:nvSpPr>
          <p:cNvPr id="3" name="Espace réservé du contenu 2"/>
          <p:cNvSpPr>
            <a:spLocks noGrp="1"/>
          </p:cNvSpPr>
          <p:nvPr>
            <p:ph idx="1"/>
          </p:nvPr>
        </p:nvSpPr>
        <p:spPr/>
        <p:txBody>
          <a:bodyPr>
            <a:normAutofit lnSpcReduction="10000"/>
          </a:bodyPr>
          <a:lstStyle/>
          <a:p>
            <a:pPr lvl="0" algn="r" rtl="1"/>
            <a:r>
              <a:rPr lang="ar-TN" dirty="0"/>
              <a:t>هو احد اهم الخيارات امام رائد الاعمال.</a:t>
            </a:r>
          </a:p>
          <a:p>
            <a:pPr lvl="0" algn="r" rtl="1"/>
            <a:r>
              <a:rPr lang="ar-TN" dirty="0"/>
              <a:t>هو طريقة في التجارة تقوم من خلالها </a:t>
            </a:r>
            <a:r>
              <a:rPr lang="ar-TN" dirty="0" err="1"/>
              <a:t>شركة </a:t>
            </a:r>
            <a:r>
              <a:rPr lang="ar-TN" dirty="0"/>
              <a:t>(مانحة الامتياز) بمنح </a:t>
            </a:r>
            <a:r>
              <a:rPr lang="ar-TN" dirty="0" err="1"/>
              <a:t>الآخرين </a:t>
            </a:r>
            <a:r>
              <a:rPr lang="ar-TN" dirty="0"/>
              <a:t>(مشتري الامتياز) الحق في انتاج وتوزيع او تسويق منتجات او خدمات الشركة الاصلية بما في ذلك قيام الشركة المشترية للامتياز باستخدام اسم الشركة مانحة الامتياز وعلامتها التجارية وسمعتها وإجراءاتها وتقنياتها في البيع.</a:t>
            </a:r>
          </a:p>
          <a:p>
            <a:pPr lvl="0" algn="r" rtl="1"/>
            <a:r>
              <a:rPr lang="ar-TN" dirty="0"/>
              <a:t>وللحصول على هذه الحقوق يوافق مشتري الامتياز على دفع مبلغ من المال لمانح </a:t>
            </a:r>
            <a:r>
              <a:rPr lang="ar-TN" dirty="0" err="1"/>
              <a:t>الامتياز </a:t>
            </a:r>
            <a:r>
              <a:rPr lang="ar-TN" dirty="0"/>
              <a:t>(رسوم) ونسبة من المبيعات الاجمالية السنوية او الاثنين </a:t>
            </a:r>
            <a:r>
              <a:rPr lang="ar-TN" dirty="0" err="1"/>
              <a:t>معا.</a:t>
            </a:r>
            <a:r>
              <a:rPr lang="ar-TN" dirty="0"/>
              <a:t> </a:t>
            </a:r>
            <a:endParaRPr lang="fr-FR" dirty="0"/>
          </a:p>
        </p:txBody>
      </p:sp>
    </p:spTree>
    <p:extLst>
      <p:ext uri="{BB962C8B-B14F-4D97-AF65-F5344CB8AC3E}">
        <p14:creationId xmlns:p14="http://schemas.microsoft.com/office/powerpoint/2010/main" val="272209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412" y="283336"/>
            <a:ext cx="10515600" cy="1325563"/>
          </a:xfrm>
        </p:spPr>
        <p:txBody>
          <a:bodyPr/>
          <a:lstStyle/>
          <a:p>
            <a:pPr algn="r" rtl="1"/>
            <a:r>
              <a:rPr lang="x-none" dirty="0"/>
              <a:t>تابع الامتياز التجاري</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112365487"/>
              </p:ext>
            </p:extLst>
          </p:nvPr>
        </p:nvGraphicFramePr>
        <p:xfrm>
          <a:off x="1081825" y="2009103"/>
          <a:ext cx="10008520" cy="9700074"/>
        </p:xfrm>
        <a:graphic>
          <a:graphicData uri="http://schemas.openxmlformats.org/drawingml/2006/table">
            <a:tbl>
              <a:tblPr firstRow="1" bandRow="1">
                <a:tableStyleId>{616DA210-FB5B-4158-B5E0-FEB733F419BA}</a:tableStyleId>
              </a:tblPr>
              <a:tblGrid>
                <a:gridCol w="5004260">
                  <a:extLst>
                    <a:ext uri="{9D8B030D-6E8A-4147-A177-3AD203B41FA5}">
                      <a16:colId xmlns:a16="http://schemas.microsoft.com/office/drawing/2014/main" val="20000"/>
                    </a:ext>
                  </a:extLst>
                </a:gridCol>
                <a:gridCol w="5004260">
                  <a:extLst>
                    <a:ext uri="{9D8B030D-6E8A-4147-A177-3AD203B41FA5}">
                      <a16:colId xmlns:a16="http://schemas.microsoft.com/office/drawing/2014/main" val="20001"/>
                    </a:ext>
                  </a:extLst>
                </a:gridCol>
              </a:tblGrid>
              <a:tr h="373194">
                <a:tc>
                  <a:txBody>
                    <a:bodyPr/>
                    <a:lstStyle/>
                    <a:p>
                      <a:pPr algn="ctr" rtl="1"/>
                      <a:r>
                        <a:rPr lang="ar-TN" sz="1800" dirty="0"/>
                        <a:t>العيوب</a:t>
                      </a:r>
                      <a:endParaRPr lang="fr-FR" sz="1800" b="1" dirty="0"/>
                    </a:p>
                  </a:txBody>
                  <a:tcPr/>
                </a:tc>
                <a:tc>
                  <a:txBody>
                    <a:bodyPr/>
                    <a:lstStyle/>
                    <a:p>
                      <a:pPr algn="ctr" rtl="1"/>
                      <a:r>
                        <a:rPr lang="ar-TN" sz="1800" dirty="0"/>
                        <a:t>المزايا</a:t>
                      </a:r>
                      <a:endParaRPr lang="fr-FR" sz="1800" b="1" dirty="0"/>
                    </a:p>
                  </a:txBody>
                  <a:tcPr/>
                </a:tc>
                <a:extLst>
                  <a:ext uri="{0D108BD9-81ED-4DB2-BD59-A6C34878D82A}">
                    <a16:rowId xmlns:a16="http://schemas.microsoft.com/office/drawing/2014/main" val="10000"/>
                  </a:ext>
                </a:extLst>
              </a:tr>
              <a:tr h="914400">
                <a:tc>
                  <a:txBody>
                    <a:bodyPr/>
                    <a:lstStyle/>
                    <a:p>
                      <a:pPr algn="just" rtl="1"/>
                      <a:r>
                        <a:rPr lang="ar-TN" sz="1800" dirty="0" err="1"/>
                        <a:t>التقيد</a:t>
                      </a:r>
                      <a:r>
                        <a:rPr lang="ar-TN" sz="1800" dirty="0"/>
                        <a:t> بتعليمات وشروط مانح الامتياز</a:t>
                      </a:r>
                      <a:endParaRPr lang="fr-FR" sz="1800" b="1" dirty="0"/>
                    </a:p>
                  </a:txBody>
                  <a:tcPr/>
                </a:tc>
                <a:tc>
                  <a:txBody>
                    <a:bodyPr/>
                    <a:lstStyle/>
                    <a:p>
                      <a:pPr algn="just" rtl="1"/>
                      <a:r>
                        <a:rPr lang="ar-TN" sz="1800" dirty="0"/>
                        <a:t>الاستفادة من خبرة مانح الامتياز</a:t>
                      </a:r>
                      <a:endParaRPr lang="fr-FR" sz="1800" b="1" dirty="0"/>
                    </a:p>
                  </a:txBody>
                  <a:tcPr/>
                </a:tc>
                <a:extLst>
                  <a:ext uri="{0D108BD9-81ED-4DB2-BD59-A6C34878D82A}">
                    <a16:rowId xmlns:a16="http://schemas.microsoft.com/office/drawing/2014/main" val="10001"/>
                  </a:ext>
                </a:extLst>
              </a:tr>
              <a:tr h="914400">
                <a:tc>
                  <a:txBody>
                    <a:bodyPr/>
                    <a:lstStyle/>
                    <a:p>
                      <a:pPr algn="just" rtl="1"/>
                      <a:r>
                        <a:rPr lang="ar-TN" sz="1800" dirty="0"/>
                        <a:t>موقف مانح</a:t>
                      </a:r>
                      <a:r>
                        <a:rPr lang="ar-TN" sz="1800" baseline="0" dirty="0"/>
                        <a:t> الامتياز اقوى عند التعاقد</a:t>
                      </a:r>
                      <a:endParaRPr lang="fr-FR" sz="1800" b="1" dirty="0"/>
                    </a:p>
                  </a:txBody>
                  <a:tcPr/>
                </a:tc>
                <a:tc>
                  <a:txBody>
                    <a:bodyPr/>
                    <a:lstStyle/>
                    <a:p>
                      <a:pPr algn="just" rtl="1"/>
                      <a:r>
                        <a:rPr lang="ar-TN" sz="1800" dirty="0"/>
                        <a:t>توفير الدعم والتدريب المستمر</a:t>
                      </a:r>
                      <a:endParaRPr lang="fr-FR" sz="1800" b="1" dirty="0"/>
                    </a:p>
                  </a:txBody>
                  <a:tcPr/>
                </a:tc>
                <a:extLst>
                  <a:ext uri="{0D108BD9-81ED-4DB2-BD59-A6C34878D82A}">
                    <a16:rowId xmlns:a16="http://schemas.microsoft.com/office/drawing/2014/main" val="10002"/>
                  </a:ext>
                </a:extLst>
              </a:tr>
              <a:tr h="1463040">
                <a:tc>
                  <a:txBody>
                    <a:bodyPr/>
                    <a:lstStyle/>
                    <a:p>
                      <a:pPr algn="just" rtl="1"/>
                      <a:r>
                        <a:rPr lang="ar-TN" sz="1800" dirty="0"/>
                        <a:t>ضرورة دفع قيمة الامتياز من المبيعات مما يقلل الربحية</a:t>
                      </a:r>
                      <a:endParaRPr lang="fr-FR" sz="1800" b="1" dirty="0"/>
                    </a:p>
                  </a:txBody>
                  <a:tcPr/>
                </a:tc>
                <a:tc>
                  <a:txBody>
                    <a:bodyPr/>
                    <a:lstStyle/>
                    <a:p>
                      <a:pPr algn="just" rtl="1"/>
                      <a:r>
                        <a:rPr lang="ar-TN" sz="1800" dirty="0"/>
                        <a:t>امكانية الحصول على تمويل بتقسيط مبالغ تكاليف بدء التشغيل</a:t>
                      </a:r>
                      <a:endParaRPr lang="fr-FR" sz="1800" b="1" dirty="0"/>
                    </a:p>
                  </a:txBody>
                  <a:tcPr/>
                </a:tc>
                <a:extLst>
                  <a:ext uri="{0D108BD9-81ED-4DB2-BD59-A6C34878D82A}">
                    <a16:rowId xmlns:a16="http://schemas.microsoft.com/office/drawing/2014/main" val="10003"/>
                  </a:ext>
                </a:extLst>
              </a:tr>
              <a:tr h="2286000">
                <a:tc>
                  <a:txBody>
                    <a:bodyPr/>
                    <a:lstStyle/>
                    <a:p>
                      <a:pPr algn="just" rtl="1"/>
                      <a:r>
                        <a:rPr lang="ar-TN" sz="1800" dirty="0"/>
                        <a:t>محدودية التصرف بالملكية بسبب شروط مناح الامتياز</a:t>
                      </a:r>
                      <a:endParaRPr lang="fr-FR" sz="1800" b="1" dirty="0"/>
                    </a:p>
                  </a:txBody>
                  <a:tcPr/>
                </a:tc>
                <a:tc>
                  <a:txBody>
                    <a:bodyPr/>
                    <a:lstStyle/>
                    <a:p>
                      <a:pPr algn="just" rtl="1"/>
                      <a:r>
                        <a:rPr lang="ar-TN" sz="1800" dirty="0"/>
                        <a:t>شراء المنتجات والمواد والمعدات والخدمات المستخدمة في مؤسستك بصورة مباشرة</a:t>
                      </a:r>
                      <a:r>
                        <a:rPr lang="ar-TN" sz="1800" baseline="0" dirty="0"/>
                        <a:t> من مانح الامتياز بأسعار منخفضة</a:t>
                      </a:r>
                      <a:endParaRPr lang="fr-FR" sz="1800" b="1" dirty="0"/>
                    </a:p>
                  </a:txBody>
                  <a:tcPr/>
                </a:tc>
                <a:extLst>
                  <a:ext uri="{0D108BD9-81ED-4DB2-BD59-A6C34878D82A}">
                    <a16:rowId xmlns:a16="http://schemas.microsoft.com/office/drawing/2014/main" val="10004"/>
                  </a:ext>
                </a:extLst>
              </a:tr>
              <a:tr h="2286000">
                <a:tc>
                  <a:txBody>
                    <a:bodyPr/>
                    <a:lstStyle/>
                    <a:p>
                      <a:pPr algn="just" rtl="1"/>
                      <a:r>
                        <a:rPr lang="ar-TN" sz="1800" dirty="0"/>
                        <a:t>الزام الممنوح شراء</a:t>
                      </a:r>
                      <a:r>
                        <a:rPr lang="ar-TN" sz="1800" baseline="0" dirty="0"/>
                        <a:t> بعض المواد والمنتجات والخدمات من مانح الامتياز حتى ولو كانت اغلى من السوق</a:t>
                      </a:r>
                      <a:endParaRPr lang="fr-FR" sz="1800" b="1" dirty="0"/>
                    </a:p>
                  </a:txBody>
                  <a:tcPr/>
                </a:tc>
                <a:tc>
                  <a:txBody>
                    <a:bodyPr/>
                    <a:lstStyle/>
                    <a:p>
                      <a:pPr algn="just" rtl="1"/>
                      <a:r>
                        <a:rPr lang="ar-TN" sz="1800" dirty="0"/>
                        <a:t>الاستفادة من قوة العلامة التجارية في جذب العملاء</a:t>
                      </a:r>
                      <a:endParaRPr lang="fr-FR" sz="1800" b="1" dirty="0"/>
                    </a:p>
                  </a:txBody>
                  <a:tcPr/>
                </a:tc>
                <a:extLst>
                  <a:ext uri="{0D108BD9-81ED-4DB2-BD59-A6C34878D82A}">
                    <a16:rowId xmlns:a16="http://schemas.microsoft.com/office/drawing/2014/main" val="10005"/>
                  </a:ext>
                </a:extLst>
              </a:tr>
              <a:tr h="1463040">
                <a:tc>
                  <a:txBody>
                    <a:bodyPr/>
                    <a:lstStyle/>
                    <a:p>
                      <a:pPr algn="just" rtl="1"/>
                      <a:r>
                        <a:rPr lang="ar-TN" sz="1800" dirty="0"/>
                        <a:t>اداء الممنوحين للامتياز في مواقع اخرى يؤثر على سمعة الممنوح.</a:t>
                      </a:r>
                      <a:endParaRPr lang="fr-FR" sz="1800" b="1" dirty="0"/>
                    </a:p>
                  </a:txBody>
                  <a:tcPr/>
                </a:tc>
                <a:tc>
                  <a:txBody>
                    <a:bodyPr/>
                    <a:lstStyle/>
                    <a:p>
                      <a:pPr algn="just" rtl="1"/>
                      <a:r>
                        <a:rPr lang="ar-TN" sz="1800" dirty="0"/>
                        <a:t>مساهمة مانح الامتياز بالإعلان والترويج العام للمنتج</a:t>
                      </a:r>
                      <a:endParaRPr lang="fr-FR" sz="1800" b="1"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8463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هل يمكن تطبيق فكرتك؟</a:t>
            </a:r>
            <a:endParaRPr lang="fr-FR" dirty="0"/>
          </a:p>
        </p:txBody>
      </p:sp>
      <p:sp>
        <p:nvSpPr>
          <p:cNvPr id="3" name="Espace réservé du contenu 2"/>
          <p:cNvSpPr>
            <a:spLocks noGrp="1"/>
          </p:cNvSpPr>
          <p:nvPr>
            <p:ph idx="1"/>
          </p:nvPr>
        </p:nvSpPr>
        <p:spPr/>
        <p:txBody>
          <a:bodyPr>
            <a:normAutofit/>
          </a:bodyPr>
          <a:lstStyle/>
          <a:p>
            <a:pPr lvl="0" algn="r" rtl="1"/>
            <a:r>
              <a:rPr lang="ar-TN" dirty="0"/>
              <a:t>على رائد الاعمال الاجابة لثلاث أسس هامة قبل البدء بالمشروع وهي:</a:t>
            </a:r>
          </a:p>
          <a:p>
            <a:pPr lvl="1" algn="r" rtl="1"/>
            <a:r>
              <a:rPr lang="ar-TN" dirty="0"/>
              <a:t>اولا: المنشاة الصغيرة: </a:t>
            </a:r>
            <a:r>
              <a:rPr lang="ar-TN" dirty="0" err="1"/>
              <a:t>ماهي</a:t>
            </a:r>
            <a:r>
              <a:rPr lang="ar-TN" dirty="0"/>
              <a:t> </a:t>
            </a:r>
            <a:r>
              <a:rPr lang="ar-TN" dirty="0" err="1"/>
              <a:t>منشاتك؟</a:t>
            </a:r>
            <a:r>
              <a:rPr lang="ar-TN" dirty="0"/>
              <a:t> وما </a:t>
            </a:r>
            <a:r>
              <a:rPr lang="ar-TN" dirty="0" err="1"/>
              <a:t>حجمها ؟</a:t>
            </a:r>
            <a:r>
              <a:rPr lang="ar-TN" dirty="0"/>
              <a:t> </a:t>
            </a:r>
            <a:r>
              <a:rPr lang="ar-TN" dirty="0" err="1"/>
              <a:t>وماهي</a:t>
            </a:r>
            <a:r>
              <a:rPr lang="ar-TN" dirty="0"/>
              <a:t> امكاناتها المالية والبشرية، كيف يمكن ان تتميز عن </a:t>
            </a:r>
            <a:r>
              <a:rPr lang="ar-TN" dirty="0" err="1"/>
              <a:t>الغير؟</a:t>
            </a:r>
            <a:r>
              <a:rPr lang="ar-TN" dirty="0"/>
              <a:t> </a:t>
            </a:r>
          </a:p>
          <a:p>
            <a:pPr lvl="1" algn="r" rtl="1"/>
            <a:r>
              <a:rPr lang="ar-TN" dirty="0"/>
              <a:t>ثانيا: العملاء: من سيش</a:t>
            </a:r>
            <a:r>
              <a:rPr lang="ar-SA" dirty="0"/>
              <a:t>ت</a:t>
            </a:r>
            <a:r>
              <a:rPr lang="ar-TN" dirty="0"/>
              <a:t>ري منك؟ ماهي صفاتهم الديموغرافية المفصلة ؟ ماهو حجم السوق ؟ كيف ستقنع العملاء؟</a:t>
            </a:r>
          </a:p>
          <a:p>
            <a:pPr lvl="1" algn="r" rtl="1"/>
            <a:r>
              <a:rPr lang="ar-TN" dirty="0"/>
              <a:t>ثالثا: المنافسون: من هم </a:t>
            </a:r>
            <a:r>
              <a:rPr lang="ar-TN" dirty="0" err="1"/>
              <a:t>المنافسون؟</a:t>
            </a:r>
            <a:r>
              <a:rPr lang="ar-TN" dirty="0"/>
              <a:t> </a:t>
            </a:r>
            <a:r>
              <a:rPr lang="ar-TN" dirty="0" err="1"/>
              <a:t>ماهي</a:t>
            </a:r>
            <a:r>
              <a:rPr lang="ar-TN" dirty="0"/>
              <a:t> نقاط </a:t>
            </a:r>
            <a:r>
              <a:rPr lang="ar-TN" dirty="0" err="1"/>
              <a:t>قوتهم؟</a:t>
            </a:r>
            <a:r>
              <a:rPr lang="ar-TN" dirty="0"/>
              <a:t> </a:t>
            </a:r>
            <a:r>
              <a:rPr lang="ar-TN" dirty="0" err="1"/>
              <a:t>وماهي</a:t>
            </a:r>
            <a:r>
              <a:rPr lang="ar-TN" dirty="0"/>
              <a:t> نقاط </a:t>
            </a:r>
            <a:r>
              <a:rPr lang="ar-TN" dirty="0" err="1"/>
              <a:t>ضعفهم؟</a:t>
            </a:r>
            <a:r>
              <a:rPr lang="ar-TN" dirty="0"/>
              <a:t> ولماذا سيختارك العملاء ويتركونهم؟</a:t>
            </a:r>
            <a:endParaRPr lang="fr-FR" dirty="0"/>
          </a:p>
        </p:txBody>
      </p:sp>
    </p:spTree>
    <p:extLst>
      <p:ext uri="{BB962C8B-B14F-4D97-AF65-F5344CB8AC3E}">
        <p14:creationId xmlns:p14="http://schemas.microsoft.com/office/powerpoint/2010/main" val="226148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كيف تقلل من مخاطر البدء في مشروع</a:t>
            </a:r>
            <a:endParaRPr lang="fr-FR" dirty="0"/>
          </a:p>
        </p:txBody>
      </p:sp>
      <p:sp>
        <p:nvSpPr>
          <p:cNvPr id="3" name="Espace réservé du contenu 2"/>
          <p:cNvSpPr>
            <a:spLocks noGrp="1"/>
          </p:cNvSpPr>
          <p:nvPr>
            <p:ph idx="1"/>
          </p:nvPr>
        </p:nvSpPr>
        <p:spPr>
          <a:xfrm>
            <a:off x="1391324" y="2323653"/>
            <a:ext cx="9554181" cy="3804193"/>
          </a:xfrm>
        </p:spPr>
        <p:txBody>
          <a:bodyPr>
            <a:normAutofit lnSpcReduction="10000"/>
          </a:bodyPr>
          <a:lstStyle/>
          <a:p>
            <a:pPr lvl="0" algn="r" rtl="1"/>
            <a:r>
              <a:rPr lang="ar-TN" dirty="0"/>
              <a:t>اكتسب الخبرة في الادارة وفي نوعية المنشاة التي تخطط لها.</a:t>
            </a:r>
          </a:p>
          <a:p>
            <a:pPr lvl="0" algn="r" rtl="1"/>
            <a:r>
              <a:rPr lang="ar-TN" dirty="0"/>
              <a:t>قم بالتخطيط </a:t>
            </a:r>
            <a:r>
              <a:rPr lang="ar-TN" dirty="0" err="1"/>
              <a:t>مسبقا </a:t>
            </a:r>
            <a:r>
              <a:rPr lang="ar-TN" dirty="0"/>
              <a:t>(خطة) لتجنب المخاطر واستخدام حكيم للموارد.</a:t>
            </a:r>
          </a:p>
          <a:p>
            <a:pPr lvl="0" algn="r" rtl="1"/>
            <a:r>
              <a:rPr lang="ar-TN" dirty="0"/>
              <a:t>شجع دعم الاسرة لك</a:t>
            </a:r>
          </a:p>
          <a:p>
            <a:pPr lvl="0" algn="r" rtl="1"/>
            <a:r>
              <a:rPr lang="ar-TN" dirty="0"/>
              <a:t>قوة الاحتمال والإصرار مهمة للغاية </a:t>
            </a:r>
            <a:r>
              <a:rPr lang="ar-SA" dirty="0"/>
              <a:t>,فمن الطبيعي ان تصادفك الصعوبات فلا تستلم .</a:t>
            </a:r>
            <a:endParaRPr lang="ar-TN" dirty="0"/>
          </a:p>
          <a:p>
            <a:pPr lvl="0" algn="r" rtl="1"/>
            <a:r>
              <a:rPr lang="ar-TN" dirty="0"/>
              <a:t>تجنب القرارات المتسرعة واستخدم الحقائق في بناء قراراتك</a:t>
            </a:r>
          </a:p>
          <a:p>
            <a:pPr lvl="0" algn="r" rtl="1"/>
            <a:r>
              <a:rPr lang="ar-TN" dirty="0"/>
              <a:t>اتبع نقاط قوتك وركز على اهتماماتك</a:t>
            </a:r>
          </a:p>
          <a:p>
            <a:pPr lvl="0" algn="r" rtl="1"/>
            <a:r>
              <a:rPr lang="ar-TN" dirty="0"/>
              <a:t>لا تخجل من ترك العمل وكن مستعدا ان تتخلى عن المنشاة اذا اثبتت الحقائق يجب عليك ان تفعل ذلك</a:t>
            </a:r>
            <a:endParaRPr lang="fr-FR" dirty="0"/>
          </a:p>
        </p:txBody>
      </p:sp>
    </p:spTree>
    <p:extLst>
      <p:ext uri="{BB962C8B-B14F-4D97-AF65-F5344CB8AC3E}">
        <p14:creationId xmlns:p14="http://schemas.microsoft.com/office/powerpoint/2010/main" val="415630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مصادر المعلومات لإنشاء المشروع الجديد</a:t>
            </a:r>
            <a:endParaRPr lang="fr-FR" dirty="0"/>
          </a:p>
        </p:txBody>
      </p:sp>
      <p:sp>
        <p:nvSpPr>
          <p:cNvPr id="3" name="Espace réservé du contenu 2"/>
          <p:cNvSpPr>
            <a:spLocks noGrp="1"/>
          </p:cNvSpPr>
          <p:nvPr>
            <p:ph idx="1"/>
          </p:nvPr>
        </p:nvSpPr>
        <p:spPr/>
        <p:txBody>
          <a:bodyPr>
            <a:normAutofit fontScale="92500" lnSpcReduction="10000"/>
          </a:bodyPr>
          <a:lstStyle/>
          <a:p>
            <a:pPr lvl="0" algn="r" rtl="1"/>
            <a:r>
              <a:rPr lang="ar-TN" dirty="0"/>
              <a:t>لابد لرائد الاعمال من البحث في مصادر المعلومات حول العديد من الابعاد التي يجب معرفتها لاكتمال دراسة المشروع ومن تلك المصادر ما </a:t>
            </a:r>
            <a:r>
              <a:rPr lang="ar-TN" dirty="0" err="1"/>
              <a:t>يلي:</a:t>
            </a:r>
            <a:r>
              <a:rPr lang="ar-TN" dirty="0"/>
              <a:t> </a:t>
            </a:r>
          </a:p>
          <a:p>
            <a:pPr lvl="1" algn="r" rtl="1"/>
            <a:r>
              <a:rPr lang="ar-TN" dirty="0"/>
              <a:t>الغرفة التجارية</a:t>
            </a:r>
          </a:p>
          <a:p>
            <a:pPr lvl="1" algn="r" rtl="1"/>
            <a:r>
              <a:rPr lang="ar-TN" dirty="0"/>
              <a:t>المعارض التجارية</a:t>
            </a:r>
          </a:p>
          <a:p>
            <a:pPr lvl="1" algn="r" rtl="1"/>
            <a:r>
              <a:rPr lang="ar-TN" dirty="0"/>
              <a:t>المجلات التجارية</a:t>
            </a:r>
          </a:p>
          <a:p>
            <a:pPr lvl="1" algn="r" rtl="1"/>
            <a:r>
              <a:rPr lang="ar-TN" dirty="0"/>
              <a:t>المقابلات الشخصية والبحث عن الخبرات</a:t>
            </a:r>
          </a:p>
          <a:p>
            <a:pPr lvl="1" algn="r" rtl="1"/>
            <a:r>
              <a:rPr lang="ar-TN" dirty="0"/>
              <a:t>استشر الخبراء</a:t>
            </a:r>
          </a:p>
          <a:p>
            <a:pPr lvl="1" algn="r" rtl="1"/>
            <a:r>
              <a:rPr lang="ar-TN" dirty="0"/>
              <a:t>الجهات الداعمة</a:t>
            </a:r>
          </a:p>
          <a:p>
            <a:pPr lvl="1" algn="r" rtl="1"/>
            <a:r>
              <a:rPr lang="ar-TN" dirty="0"/>
              <a:t>المكتبات</a:t>
            </a:r>
            <a:r>
              <a:rPr lang="ar-SA" dirty="0"/>
              <a:t> </a:t>
            </a:r>
            <a:endParaRPr lang="ar-TN" dirty="0"/>
          </a:p>
          <a:p>
            <a:pPr lvl="1" algn="r" rtl="1"/>
            <a:r>
              <a:rPr lang="ar-TN" dirty="0"/>
              <a:t>استفد من المجموعات والمنتديات عبر الانترنت</a:t>
            </a:r>
            <a:endParaRPr lang="fr-FR" dirty="0"/>
          </a:p>
        </p:txBody>
      </p:sp>
    </p:spTree>
    <p:extLst>
      <p:ext uri="{BB962C8B-B14F-4D97-AF65-F5344CB8AC3E}">
        <p14:creationId xmlns:p14="http://schemas.microsoft.com/office/powerpoint/2010/main" val="1885794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Homework </a:t>
            </a:r>
          </a:p>
        </p:txBody>
      </p:sp>
      <p:sp>
        <p:nvSpPr>
          <p:cNvPr id="3" name="Content Placeholder 2"/>
          <p:cNvSpPr>
            <a:spLocks noGrp="1"/>
          </p:cNvSpPr>
          <p:nvPr>
            <p:ph idx="1"/>
          </p:nvPr>
        </p:nvSpPr>
        <p:spPr/>
        <p:txBody>
          <a:bodyPr/>
          <a:lstStyle/>
          <a:p>
            <a:pPr algn="r">
              <a:buNone/>
            </a:pPr>
            <a:r>
              <a:rPr lang="ar-SA" dirty="0"/>
              <a:t>قومي بتقييم فكرتك نظرياً و  عمل تحليل السوق باستخدام تحليل سوات .</a:t>
            </a:r>
            <a:r>
              <a:rPr lang="en-US" dirty="0"/>
              <a:t>    </a:t>
            </a:r>
          </a:p>
          <a:p>
            <a:pPr algn="r">
              <a:buNone/>
            </a:pPr>
            <a:r>
              <a:rPr lang="en-US" dirty="0"/>
              <a:t>SWOT</a:t>
            </a:r>
            <a:endParaRPr lang="ar-SA" dirty="0"/>
          </a:p>
          <a:p>
            <a:pPr algn="r">
              <a:buNone/>
            </a:pPr>
            <a:r>
              <a:rPr lang="ar-SA"/>
              <a:t>تفاصيل الواجب في قسم الواجبات في الموقع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مصادر الأفكار لإنشاء مشروع صغير</a:t>
            </a:r>
            <a:endParaRPr lang="fr-FR" dirty="0"/>
          </a:p>
        </p:txBody>
      </p:sp>
      <p:sp>
        <p:nvSpPr>
          <p:cNvPr id="3" name="Espace réservé du contenu 2"/>
          <p:cNvSpPr>
            <a:spLocks noGrp="1"/>
          </p:cNvSpPr>
          <p:nvPr>
            <p:ph idx="1"/>
          </p:nvPr>
        </p:nvSpPr>
        <p:spPr/>
        <p:txBody>
          <a:bodyPr>
            <a:normAutofit/>
          </a:bodyPr>
          <a:lstStyle/>
          <a:p>
            <a:pPr marL="971550" lvl="1" indent="-514350" algn="r" rtl="1">
              <a:buFont typeface="+mj-lt"/>
              <a:buAutoNum type="arabicPeriod" startAt="2"/>
            </a:pPr>
            <a:r>
              <a:rPr lang="ar-TN" b="1" dirty="0">
                <a:solidFill>
                  <a:srgbClr val="C00000"/>
                </a:solidFill>
              </a:rPr>
              <a:t>التعليم والتدريب</a:t>
            </a:r>
            <a:r>
              <a:rPr lang="x-none" b="1" dirty="0">
                <a:solidFill>
                  <a:srgbClr val="C00000"/>
                </a:solidFill>
              </a:rPr>
              <a:t>:</a:t>
            </a:r>
          </a:p>
          <a:p>
            <a:pPr marL="457200" lvl="1" indent="0" algn="r" rtl="1">
              <a:buNone/>
            </a:pPr>
            <a:r>
              <a:rPr lang="x-none" dirty="0"/>
              <a:t>الابداع مهارة يمكن تنميتها حيث يصقل التعليم و التدريب مهارات الشخص الإبداعية</a:t>
            </a:r>
          </a:p>
          <a:p>
            <a:pPr marL="971550" lvl="1" indent="-514350" algn="r" rtl="1">
              <a:buFont typeface="+mj-lt"/>
              <a:buAutoNum type="arabicPeriod" startAt="3"/>
            </a:pPr>
            <a:r>
              <a:rPr lang="ar-TN" b="1" dirty="0">
                <a:solidFill>
                  <a:srgbClr val="C00000"/>
                </a:solidFill>
              </a:rPr>
              <a:t>المصادر الرسمية</a:t>
            </a:r>
            <a:r>
              <a:rPr lang="x-none" b="1" dirty="0">
                <a:solidFill>
                  <a:srgbClr val="C00000"/>
                </a:solidFill>
              </a:rPr>
              <a:t>:</a:t>
            </a:r>
          </a:p>
          <a:p>
            <a:pPr marL="457200" lvl="1" indent="0" algn="r" rtl="1">
              <a:buNone/>
            </a:pPr>
            <a:r>
              <a:rPr lang="ar-TN" dirty="0"/>
              <a:t>كالكتيبات والأدلة التي تصدرها المرافق والمؤسسات ذات العلاقة (دليل الفرص الاستثمارية للغرفة التجارية، قائمة الواردات...)</a:t>
            </a:r>
          </a:p>
          <a:p>
            <a:pPr marL="971550" lvl="1" indent="-514350" algn="r" rtl="1">
              <a:buFont typeface="+mj-lt"/>
              <a:buAutoNum type="arabicPeriod" startAt="3"/>
            </a:pPr>
            <a:endParaRPr lang="fr-FR" b="1" dirty="0">
              <a:solidFill>
                <a:srgbClr val="FF0000"/>
              </a:solidFill>
            </a:endParaRPr>
          </a:p>
        </p:txBody>
      </p:sp>
    </p:spTree>
    <p:extLst>
      <p:ext uri="{BB962C8B-B14F-4D97-AF65-F5344CB8AC3E}">
        <p14:creationId xmlns:p14="http://schemas.microsoft.com/office/powerpoint/2010/main" val="427676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مصادر الأفكار لإنشاء مشروع صغير</a:t>
            </a:r>
            <a:endParaRPr lang="fr-FR" dirty="0"/>
          </a:p>
        </p:txBody>
      </p:sp>
      <p:sp>
        <p:nvSpPr>
          <p:cNvPr id="3" name="Espace réservé du contenu 2"/>
          <p:cNvSpPr>
            <a:spLocks noGrp="1"/>
          </p:cNvSpPr>
          <p:nvPr>
            <p:ph idx="1"/>
          </p:nvPr>
        </p:nvSpPr>
        <p:spPr>
          <a:xfrm>
            <a:off x="1391323" y="2323653"/>
            <a:ext cx="9036423" cy="3790545"/>
          </a:xfrm>
        </p:spPr>
        <p:txBody>
          <a:bodyPr>
            <a:normAutofit/>
          </a:bodyPr>
          <a:lstStyle/>
          <a:p>
            <a:pPr marL="971550" lvl="1" indent="-514350" algn="r" rtl="1">
              <a:buFont typeface="+mj-lt"/>
              <a:buAutoNum type="arabicPeriod" startAt="4"/>
            </a:pPr>
            <a:r>
              <a:rPr lang="ar-TN" b="1" dirty="0">
                <a:solidFill>
                  <a:srgbClr val="FF0000"/>
                </a:solidFill>
              </a:rPr>
              <a:t>المعرفة بالعلاقات الصناعية داخل قطاع الصناع</a:t>
            </a:r>
            <a:r>
              <a:rPr lang="x-none" b="1" dirty="0">
                <a:solidFill>
                  <a:srgbClr val="FF0000"/>
                </a:solidFill>
              </a:rPr>
              <a:t>ة: </a:t>
            </a:r>
          </a:p>
          <a:p>
            <a:pPr marL="457200" lvl="1" indent="0" algn="r" rtl="1">
              <a:buNone/>
            </a:pPr>
            <a:r>
              <a:rPr lang="x-none" dirty="0"/>
              <a:t>يمكن  للمستثمر ان ينشئ مشروعاً إما ليستفيد من منتجات مشروعات أخرى قائمة كمدخلات لمشروعه أو ينتج منتجاً يمثل مستلزمات إنتاج لمشروعات قائمه. </a:t>
            </a:r>
            <a:endParaRPr lang="ar-TN" dirty="0"/>
          </a:p>
          <a:p>
            <a:pPr marL="971550" lvl="1" indent="-514350" algn="r" rtl="1">
              <a:buFont typeface="+mj-lt"/>
              <a:buAutoNum type="arabicPeriod" startAt="5"/>
            </a:pPr>
            <a:r>
              <a:rPr lang="ar-TN" b="1" dirty="0">
                <a:solidFill>
                  <a:srgbClr val="FF0000"/>
                </a:solidFill>
              </a:rPr>
              <a:t>التقليد والمحاكاة</a:t>
            </a:r>
            <a:r>
              <a:rPr lang="x-none" b="1" dirty="0">
                <a:solidFill>
                  <a:srgbClr val="FF0000"/>
                </a:solidFill>
              </a:rPr>
              <a:t>:</a:t>
            </a:r>
          </a:p>
          <a:p>
            <a:pPr marL="457200" lvl="1" indent="0" algn="r" rtl="1">
              <a:buNone/>
            </a:pPr>
            <a:r>
              <a:rPr lang="x-none" dirty="0"/>
              <a:t>يحمل هذا الأسلوب درجة مخاطرة عالية و ذلك لانه يترتب عنه ارتفاع الكمية المعروضة من هذا المنتج </a:t>
            </a:r>
            <a:r>
              <a:rPr lang="x-none"/>
              <a:t>في السوق.</a:t>
            </a:r>
            <a:endParaRPr lang="ar-SA" dirty="0"/>
          </a:p>
          <a:p>
            <a:pPr marL="457200" lvl="1" indent="0" algn="r" rtl="1">
              <a:buFont typeface="Wingdings" pitchFamily="2" charset="2"/>
              <a:buChar char="v"/>
            </a:pPr>
            <a:r>
              <a:rPr lang="ar-SA" dirty="0"/>
              <a:t>ينصح عند استخدام هذا الأسلوب بالبحث عن طريقة للتميز اما بالتنويع بالمنتج او دخول سوق جديدة .</a:t>
            </a:r>
            <a:endParaRPr lang="x-none" dirty="0"/>
          </a:p>
        </p:txBody>
      </p:sp>
    </p:spTree>
    <p:extLst>
      <p:ext uri="{BB962C8B-B14F-4D97-AF65-F5344CB8AC3E}">
        <p14:creationId xmlns:p14="http://schemas.microsoft.com/office/powerpoint/2010/main" val="425677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55482" y="-1018982"/>
          <a:ext cx="9314288" cy="6389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srcRect/>
          <a:stretch>
            <a:fillRect/>
          </a:stretch>
        </p:blipFill>
        <p:spPr bwMode="auto">
          <a:xfrm>
            <a:off x="3760631" y="4262908"/>
            <a:ext cx="4642297" cy="176983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982" y="499627"/>
            <a:ext cx="9366325" cy="1143000"/>
          </a:xfrm>
        </p:spPr>
        <p:txBody>
          <a:bodyPr/>
          <a:lstStyle/>
          <a:p>
            <a:pPr algn="r" rtl="1"/>
            <a:r>
              <a:rPr lang="ar-BH" b="1" dirty="0"/>
              <a:t>المشروع قد يكون</a:t>
            </a:r>
            <a:endParaRPr lang="en-US" dirty="0"/>
          </a:p>
        </p:txBody>
      </p:sp>
      <p:sp>
        <p:nvSpPr>
          <p:cNvPr id="5" name="Rectangle 4"/>
          <p:cNvSpPr/>
          <p:nvPr/>
        </p:nvSpPr>
        <p:spPr>
          <a:xfrm>
            <a:off x="7366713" y="2137890"/>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a:t>هواية</a:t>
            </a:r>
            <a:endParaRPr lang="ar-BH" b="1" dirty="0"/>
          </a:p>
        </p:txBody>
      </p:sp>
      <p:sp>
        <p:nvSpPr>
          <p:cNvPr id="6" name="Rectangle 5"/>
          <p:cNvSpPr/>
          <p:nvPr/>
        </p:nvSpPr>
        <p:spPr>
          <a:xfrm>
            <a:off x="5149401" y="3513783"/>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BH" b="1" dirty="0"/>
              <a:t>سلعة لسوق</a:t>
            </a:r>
          </a:p>
          <a:p>
            <a:pPr algn="ctr"/>
            <a:r>
              <a:rPr lang="ar-BH" b="1" dirty="0" err="1"/>
              <a:t>ناشيء</a:t>
            </a:r>
            <a:endParaRPr lang="en-US" dirty="0"/>
          </a:p>
        </p:txBody>
      </p:sp>
      <p:sp>
        <p:nvSpPr>
          <p:cNvPr id="7" name="Rectangle 6"/>
          <p:cNvSpPr/>
          <p:nvPr/>
        </p:nvSpPr>
        <p:spPr>
          <a:xfrm>
            <a:off x="2880571" y="4799523"/>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a:t>......</a:t>
            </a:r>
            <a:endParaRPr lang="en-US" dirty="0"/>
          </a:p>
        </p:txBody>
      </p:sp>
      <p:sp>
        <p:nvSpPr>
          <p:cNvPr id="8" name="Rectangle 7"/>
          <p:cNvSpPr/>
          <p:nvPr/>
        </p:nvSpPr>
        <p:spPr>
          <a:xfrm>
            <a:off x="2878425" y="3509490"/>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a:t>تطوير مشروع</a:t>
            </a:r>
            <a:endParaRPr lang="en-US" dirty="0"/>
          </a:p>
        </p:txBody>
      </p:sp>
      <p:sp>
        <p:nvSpPr>
          <p:cNvPr id="9" name="Rectangle 8"/>
          <p:cNvSpPr/>
          <p:nvPr/>
        </p:nvSpPr>
        <p:spPr>
          <a:xfrm>
            <a:off x="2863399" y="2180820"/>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a:t>حل مشكلة</a:t>
            </a:r>
            <a:endParaRPr lang="ar-BH" b="1" dirty="0"/>
          </a:p>
        </p:txBody>
      </p:sp>
      <p:sp>
        <p:nvSpPr>
          <p:cNvPr id="10" name="Rectangle 9"/>
          <p:cNvSpPr/>
          <p:nvPr/>
        </p:nvSpPr>
        <p:spPr>
          <a:xfrm>
            <a:off x="5140814" y="2152915"/>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BH" b="1" dirty="0"/>
              <a:t>منتج أو</a:t>
            </a:r>
          </a:p>
          <a:p>
            <a:pPr algn="ctr"/>
            <a:r>
              <a:rPr lang="ar-BH" b="1" dirty="0"/>
              <a:t>خدمة مفقودة</a:t>
            </a:r>
            <a:endParaRPr lang="en-US" dirty="0"/>
          </a:p>
        </p:txBody>
      </p:sp>
      <p:sp>
        <p:nvSpPr>
          <p:cNvPr id="11" name="Rectangle 10"/>
          <p:cNvSpPr/>
          <p:nvPr/>
        </p:nvSpPr>
        <p:spPr>
          <a:xfrm>
            <a:off x="7351687" y="3462266"/>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a:t>ابتكار</a:t>
            </a:r>
            <a:endParaRPr lang="en-US" dirty="0"/>
          </a:p>
        </p:txBody>
      </p:sp>
      <p:sp>
        <p:nvSpPr>
          <p:cNvPr id="12" name="Rectangle 11"/>
          <p:cNvSpPr/>
          <p:nvPr/>
        </p:nvSpPr>
        <p:spPr>
          <a:xfrm>
            <a:off x="5173012" y="4812402"/>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BH" b="1" dirty="0"/>
              <a:t>سلعة</a:t>
            </a:r>
            <a:r>
              <a:rPr lang="ar-SA" b="1" dirty="0"/>
              <a:t> مكملة</a:t>
            </a:r>
            <a:endParaRPr lang="ar-BH" b="1" dirty="0"/>
          </a:p>
        </p:txBody>
      </p:sp>
      <p:sp>
        <p:nvSpPr>
          <p:cNvPr id="13" name="Rectangle 12"/>
          <p:cNvSpPr/>
          <p:nvPr/>
        </p:nvSpPr>
        <p:spPr>
          <a:xfrm>
            <a:off x="7403202" y="4788790"/>
            <a:ext cx="1957589"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err="1"/>
              <a:t>منفعه</a:t>
            </a:r>
            <a:r>
              <a:rPr lang="ar-SA" b="1" dirty="0"/>
              <a:t> مجتمعية</a:t>
            </a:r>
            <a:endParaRPr lang="ar-BH"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lgn="r" rtl="1"/>
            <a:r>
              <a:rPr lang="x-none" dirty="0"/>
              <a:t>الفكرة و أثرها على نجاح رائد الأعمال</a:t>
            </a:r>
            <a:endParaRPr lang="fr-FR" dirty="0"/>
          </a:p>
        </p:txBody>
      </p:sp>
      <p:sp>
        <p:nvSpPr>
          <p:cNvPr id="3" name="Espace réservé du contenu 2"/>
          <p:cNvSpPr>
            <a:spLocks noGrp="1"/>
          </p:cNvSpPr>
          <p:nvPr>
            <p:ph idx="1"/>
          </p:nvPr>
        </p:nvSpPr>
        <p:spPr>
          <a:xfrm>
            <a:off x="1391324" y="2323653"/>
            <a:ext cx="9172044" cy="3763249"/>
          </a:xfrm>
        </p:spPr>
        <p:txBody>
          <a:bodyPr>
            <a:normAutofit/>
          </a:bodyPr>
          <a:lstStyle/>
          <a:p>
            <a:pPr lvl="0" algn="r" rtl="1"/>
            <a:r>
              <a:rPr lang="ar-TN" dirty="0"/>
              <a:t>كيف نأتي بالأفكار؟ هل من خلال الالهام، العمل الدءوب ام الاثنين معا؟</a:t>
            </a:r>
            <a:endParaRPr lang="x-none" dirty="0"/>
          </a:p>
          <a:p>
            <a:pPr marL="0" indent="0" algn="r" rtl="1"/>
            <a:r>
              <a:rPr lang="ar-SA" dirty="0"/>
              <a:t>”لكي تأتي بفكرة جيدة و يجب عليك ان تبدأ بعدد كبير من الأفكار , ومن ثم تخلص من تلك السيئة ”.</a:t>
            </a:r>
            <a:endParaRPr lang="ar-TN" dirty="0"/>
          </a:p>
          <a:p>
            <a:pPr lvl="0" algn="r" rtl="1"/>
            <a:r>
              <a:rPr lang="ar-TN" dirty="0"/>
              <a:t>ان المشكلة ليست إيجاد الافكار، بل تتمثل المشكلة في إيجاد الوقت لوضعها جميعا موضع التنفيذ والعمل بها.</a:t>
            </a:r>
            <a:endParaRPr lang="x-none" dirty="0"/>
          </a:p>
          <a:p>
            <a:pPr marL="0" lvl="0" indent="0" algn="r" rtl="1">
              <a:buNone/>
            </a:pPr>
            <a:endParaRPr lang="ar-TN" dirty="0"/>
          </a:p>
          <a:p>
            <a:pPr lvl="0" algn="r" rtl="1"/>
            <a:r>
              <a:rPr lang="x-none" dirty="0"/>
              <a:t>المهم هو ان لا تتوقف عند أول فكره تجدها رائعة بل </a:t>
            </a:r>
            <a:r>
              <a:rPr lang="ar-TN" dirty="0"/>
              <a:t>امضي الى الفكرة الثانية فالثالثة وهكذا </a:t>
            </a:r>
            <a:r>
              <a:rPr lang="x-none" dirty="0"/>
              <a:t>حتى تجد الفكره الأفضل </a:t>
            </a:r>
            <a:endParaRPr lang="ar-TN" dirty="0"/>
          </a:p>
        </p:txBody>
      </p:sp>
    </p:spTree>
    <p:extLst>
      <p:ext uri="{BB962C8B-B14F-4D97-AF65-F5344CB8AC3E}">
        <p14:creationId xmlns:p14="http://schemas.microsoft.com/office/powerpoint/2010/main" val="24105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r" rtl="1"/>
            <a:r>
              <a:rPr lang="x-none" dirty="0"/>
              <a:t>مراحل تحويل  الفكره الى فرصة </a:t>
            </a:r>
            <a:endParaRPr lang="en-GB" dirty="0"/>
          </a:p>
        </p:txBody>
      </p:sp>
      <p:sp>
        <p:nvSpPr>
          <p:cNvPr id="3" name="Content Placeholder 2"/>
          <p:cNvSpPr>
            <a:spLocks noGrp="1"/>
          </p:cNvSpPr>
          <p:nvPr>
            <p:ph idx="1"/>
          </p:nvPr>
        </p:nvSpPr>
        <p:spPr/>
        <p:txBody>
          <a:bodyPr/>
          <a:lstStyle/>
          <a:p>
            <a:pPr algn="r" rtl="1"/>
            <a:r>
              <a:rPr lang="x-none" dirty="0"/>
              <a:t>طوّر فريق الرخصة الدولية لريادة الأعمال في تحديد مراحل الفكره الى مشروع، و هي تمر بست  مراحل تظهر بالشكل الآتي : </a:t>
            </a:r>
          </a:p>
          <a:p>
            <a:pPr marL="0" indent="0" algn="r" rtl="1">
              <a:buNone/>
            </a:pPr>
            <a:endParaRPr lang="en-GB" dirty="0"/>
          </a:p>
        </p:txBody>
      </p:sp>
    </p:spTree>
    <p:extLst>
      <p:ext uri="{BB962C8B-B14F-4D97-AF65-F5344CB8AC3E}">
        <p14:creationId xmlns:p14="http://schemas.microsoft.com/office/powerpoint/2010/main" val="472328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3579</TotalTime>
  <Words>1952</Words>
  <Application>Microsoft Office PowerPoint</Application>
  <PresentationFormat>Widescreen</PresentationFormat>
  <Paragraphs>239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Century Gothic</vt:lpstr>
      <vt:lpstr>Tahoma</vt:lpstr>
      <vt:lpstr>Times New Roman</vt:lpstr>
      <vt:lpstr>Wingdings</vt:lpstr>
      <vt:lpstr>Wingdings 2</vt:lpstr>
      <vt:lpstr>Austin</vt:lpstr>
      <vt:lpstr>  تحويل الأفكار  إلى مشاريع</vt:lpstr>
      <vt:lpstr>مواضيع الفصل </vt:lpstr>
      <vt:lpstr>مصادر الأفكار لإنشاء مشروع صغير</vt:lpstr>
      <vt:lpstr>مصادر الأفكار لإنشاء مشروع صغير</vt:lpstr>
      <vt:lpstr>مصادر الأفكار لإنشاء مشروع صغير</vt:lpstr>
      <vt:lpstr>PowerPoint Presentation</vt:lpstr>
      <vt:lpstr>المشروع قد يكون</vt:lpstr>
      <vt:lpstr>الفكرة و أثرها على نجاح رائد الأعمال</vt:lpstr>
      <vt:lpstr>مراحل تحويل  الفكره الى فرصة </vt:lpstr>
      <vt:lpstr>PowerPoint Presentation</vt:lpstr>
      <vt:lpstr>صناعة الفكرة </vt:lpstr>
      <vt:lpstr>المرحلة الأولى: توليد الأفكار </vt:lpstr>
      <vt:lpstr>1-جماعات التركيز Focus Groups </vt:lpstr>
      <vt:lpstr>2-العصف الذهني Brainstorming </vt:lpstr>
      <vt:lpstr>العصف الذهني المعاكس Reverse Brainstorming </vt:lpstr>
      <vt:lpstr>3-تحليل المشكلة Problem Analysis</vt:lpstr>
      <vt:lpstr>المرحلة الثانية: التعبير عن الفكرة</vt:lpstr>
      <vt:lpstr>المرحلة الثالثة: صياغة الفكرة </vt:lpstr>
      <vt:lpstr>المرحلة الرابعة: تقييم الفكرة نظرياً </vt:lpstr>
      <vt:lpstr>المرحلة الخامسة: تقييم الفكرة حسابياً</vt:lpstr>
      <vt:lpstr>المرحلة السادسة: اختيار الفكرة</vt:lpstr>
      <vt:lpstr>PowerPoint Presentation</vt:lpstr>
      <vt:lpstr>تحليل السوق SWOT analysis </vt:lpstr>
      <vt:lpstr>SWOT analysis </vt:lpstr>
      <vt:lpstr>SWOT analysis </vt:lpstr>
      <vt:lpstr>معايير المفاضلة</vt:lpstr>
      <vt:lpstr>خيارات إنشاء المشروع الصغير</vt:lpstr>
      <vt:lpstr>أولاً : البدء بمشروع جديد</vt:lpstr>
      <vt:lpstr>ثانياً : شراء مشروع قائم</vt:lpstr>
      <vt:lpstr>الامتياز التجاري Franchise </vt:lpstr>
      <vt:lpstr>تابع الامتياز التجاري</vt:lpstr>
      <vt:lpstr>هل يمكن تطبيق فكرتك؟</vt:lpstr>
      <vt:lpstr>كيف تقلل من مخاطر البدء في مشروع</vt:lpstr>
      <vt:lpstr>مصادر المعلومات لإنشاء المشروع الجديد</vt:lpstr>
      <vt:lpstr>Homework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hana abuhathra</dc:creator>
  <cp:lastModifiedBy>Salma</cp:lastModifiedBy>
  <cp:revision>78</cp:revision>
  <dcterms:created xsi:type="dcterms:W3CDTF">2014-02-27T16:40:18Z</dcterms:created>
  <dcterms:modified xsi:type="dcterms:W3CDTF">2019-01-13T19:02:20Z</dcterms:modified>
</cp:coreProperties>
</file>