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33"/>
  </p:notesMasterIdLst>
  <p:handoutMasterIdLst>
    <p:handoutMasterId r:id="rId34"/>
  </p:handoutMasterIdLst>
  <p:sldIdLst>
    <p:sldId id="256" r:id="rId2"/>
    <p:sldId id="267" r:id="rId3"/>
    <p:sldId id="304" r:id="rId4"/>
    <p:sldId id="257" r:id="rId5"/>
    <p:sldId id="262" r:id="rId6"/>
    <p:sldId id="305" r:id="rId7"/>
    <p:sldId id="306" r:id="rId8"/>
    <p:sldId id="307" r:id="rId9"/>
    <p:sldId id="308" r:id="rId10"/>
    <p:sldId id="309" r:id="rId11"/>
    <p:sldId id="310" r:id="rId12"/>
    <p:sldId id="311" r:id="rId13"/>
    <p:sldId id="312" r:id="rId14"/>
    <p:sldId id="313" r:id="rId15"/>
    <p:sldId id="314" r:id="rId16"/>
    <p:sldId id="315" r:id="rId17"/>
    <p:sldId id="324" r:id="rId18"/>
    <p:sldId id="330" r:id="rId19"/>
    <p:sldId id="327" r:id="rId20"/>
    <p:sldId id="328" r:id="rId21"/>
    <p:sldId id="317" r:id="rId22"/>
    <p:sldId id="316" r:id="rId23"/>
    <p:sldId id="263" r:id="rId24"/>
    <p:sldId id="318" r:id="rId25"/>
    <p:sldId id="319" r:id="rId26"/>
    <p:sldId id="320" r:id="rId27"/>
    <p:sldId id="272" r:id="rId28"/>
    <p:sldId id="322" r:id="rId29"/>
    <p:sldId id="297" r:id="rId30"/>
    <p:sldId id="289" r:id="rId31"/>
    <p:sldId id="30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C2990-3FD4-4683-AA65-4374276B6C25}" type="doc">
      <dgm:prSet loTypeId="urn:microsoft.com/office/officeart/2005/8/layout/pList1#1" loCatId="list" qsTypeId="urn:microsoft.com/office/officeart/2005/8/quickstyle/3d1" qsCatId="3D" csTypeId="urn:microsoft.com/office/officeart/2005/8/colors/colorful5" csCatId="colorful" phldr="1"/>
      <dgm:spPr/>
      <dgm:t>
        <a:bodyPr/>
        <a:lstStyle/>
        <a:p>
          <a:pPr rtl="1"/>
          <a:endParaRPr lang="ar-SA"/>
        </a:p>
      </dgm:t>
    </dgm:pt>
    <dgm:pt modelId="{D5156527-E511-4720-893A-273FCDF228FB}">
      <dgm:prSet phldrT="[نص]"/>
      <dgm:spPr/>
      <dgm:t>
        <a:bodyPr/>
        <a:lstStyle/>
        <a:p>
          <a:pPr rtl="1"/>
          <a:r>
            <a:rPr lang="ar-SA" b="1" dirty="0"/>
            <a:t>ايرادات المبيعات</a:t>
          </a:r>
        </a:p>
      </dgm:t>
    </dgm:pt>
    <dgm:pt modelId="{1B17246F-AE3F-432A-A50E-6003D221D6C0}" type="parTrans" cxnId="{E972527C-CD4F-4D45-87BC-6580F8A02FB1}">
      <dgm:prSet/>
      <dgm:spPr/>
      <dgm:t>
        <a:bodyPr/>
        <a:lstStyle/>
        <a:p>
          <a:pPr rtl="1"/>
          <a:endParaRPr lang="ar-SA"/>
        </a:p>
      </dgm:t>
    </dgm:pt>
    <dgm:pt modelId="{7BE65600-D998-4891-A4A3-967E742C0BDE}" type="sibTrans" cxnId="{E972527C-CD4F-4D45-87BC-6580F8A02FB1}">
      <dgm:prSet/>
      <dgm:spPr/>
      <dgm:t>
        <a:bodyPr/>
        <a:lstStyle/>
        <a:p>
          <a:pPr rtl="1"/>
          <a:endParaRPr lang="ar-SA"/>
        </a:p>
      </dgm:t>
    </dgm:pt>
    <dgm:pt modelId="{0CCD65F1-6162-49C3-B4D3-CDFD836D29E0}">
      <dgm:prSet phldrT="[نص]"/>
      <dgm:spPr/>
      <dgm:t>
        <a:bodyPr/>
        <a:lstStyle/>
        <a:p>
          <a:pPr rtl="1"/>
          <a:r>
            <a:rPr lang="ar-SA" b="1" dirty="0"/>
            <a:t>رأس المال </a:t>
          </a:r>
        </a:p>
      </dgm:t>
    </dgm:pt>
    <dgm:pt modelId="{7D27B8E2-508F-4C5C-A215-2A68C3C39D71}" type="parTrans" cxnId="{FD1C0501-0B3A-43A6-9E74-B5359694CE6D}">
      <dgm:prSet/>
      <dgm:spPr/>
      <dgm:t>
        <a:bodyPr/>
        <a:lstStyle/>
        <a:p>
          <a:pPr rtl="1"/>
          <a:endParaRPr lang="ar-SA"/>
        </a:p>
      </dgm:t>
    </dgm:pt>
    <dgm:pt modelId="{5B3BA9CB-5D69-4984-B901-907A95ED6071}" type="sibTrans" cxnId="{FD1C0501-0B3A-43A6-9E74-B5359694CE6D}">
      <dgm:prSet/>
      <dgm:spPr/>
      <dgm:t>
        <a:bodyPr/>
        <a:lstStyle/>
        <a:p>
          <a:pPr rtl="1"/>
          <a:endParaRPr lang="ar-SA"/>
        </a:p>
      </dgm:t>
    </dgm:pt>
    <dgm:pt modelId="{7955D015-B74C-4CE7-BCFE-679119F9FBF8}">
      <dgm:prSet phldrT="[نص]"/>
      <dgm:spPr/>
      <dgm:t>
        <a:bodyPr/>
        <a:lstStyle/>
        <a:p>
          <a:pPr rtl="1"/>
          <a:r>
            <a:rPr lang="ar-SA" b="1" dirty="0"/>
            <a:t>عدد العمال</a:t>
          </a:r>
        </a:p>
      </dgm:t>
    </dgm:pt>
    <dgm:pt modelId="{0605B9A8-D008-4FF5-B0CB-DB1133BD1C27}" type="parTrans" cxnId="{213BF73A-3D7A-41CB-8311-A43452E4303B}">
      <dgm:prSet/>
      <dgm:spPr/>
      <dgm:t>
        <a:bodyPr/>
        <a:lstStyle/>
        <a:p>
          <a:pPr rtl="1"/>
          <a:endParaRPr lang="ar-SA"/>
        </a:p>
      </dgm:t>
    </dgm:pt>
    <dgm:pt modelId="{2EDD8190-AB13-4AC4-98A0-70CCAC8D3902}" type="sibTrans" cxnId="{213BF73A-3D7A-41CB-8311-A43452E4303B}">
      <dgm:prSet/>
      <dgm:spPr/>
      <dgm:t>
        <a:bodyPr/>
        <a:lstStyle/>
        <a:p>
          <a:pPr rtl="1"/>
          <a:endParaRPr lang="ar-SA"/>
        </a:p>
      </dgm:t>
    </dgm:pt>
    <dgm:pt modelId="{A4D444D8-7914-4EA3-927A-DDA9FCCFAC30}">
      <dgm:prSet phldrT="[نص]"/>
      <dgm:spPr/>
      <dgm:t>
        <a:bodyPr/>
        <a:lstStyle/>
        <a:p>
          <a:pPr rtl="1"/>
          <a:r>
            <a:rPr lang="ar-SA" b="1" dirty="0"/>
            <a:t>حجم الأصول </a:t>
          </a:r>
        </a:p>
      </dgm:t>
    </dgm:pt>
    <dgm:pt modelId="{F51811F6-F6B6-4C98-AAB1-8A7E1EF9C4B6}" type="parTrans" cxnId="{F0D973FB-1CF0-44F4-94BB-3A1678503ADF}">
      <dgm:prSet/>
      <dgm:spPr/>
      <dgm:t>
        <a:bodyPr/>
        <a:lstStyle/>
        <a:p>
          <a:pPr rtl="1"/>
          <a:endParaRPr lang="ar-SA"/>
        </a:p>
      </dgm:t>
    </dgm:pt>
    <dgm:pt modelId="{AD342C56-103A-4E04-BE95-3805F8D337CF}" type="sibTrans" cxnId="{F0D973FB-1CF0-44F4-94BB-3A1678503ADF}">
      <dgm:prSet/>
      <dgm:spPr/>
      <dgm:t>
        <a:bodyPr/>
        <a:lstStyle/>
        <a:p>
          <a:pPr rtl="1"/>
          <a:endParaRPr lang="ar-SA"/>
        </a:p>
      </dgm:t>
    </dgm:pt>
    <dgm:pt modelId="{FE6F0920-ACAA-4797-ADC0-BC01A9B3AF7E}" type="pres">
      <dgm:prSet presAssocID="{E3FC2990-3FD4-4683-AA65-4374276B6C25}" presName="Name0" presStyleCnt="0">
        <dgm:presLayoutVars>
          <dgm:dir/>
          <dgm:resizeHandles val="exact"/>
        </dgm:presLayoutVars>
      </dgm:prSet>
      <dgm:spPr/>
    </dgm:pt>
    <dgm:pt modelId="{80E63032-BEE6-48CF-9F98-CE3CF652A1C0}" type="pres">
      <dgm:prSet presAssocID="{D5156527-E511-4720-893A-273FCDF228FB}" presName="compNode" presStyleCnt="0"/>
      <dgm:spPr/>
    </dgm:pt>
    <dgm:pt modelId="{32A10669-058C-44DD-B102-CACA9B6B49DA}" type="pres">
      <dgm:prSet presAssocID="{D5156527-E511-4720-893A-273FCDF228FB}" presName="pictRect" presStyleLbl="node1" presStyleIdx="0" presStyleCnt="4"/>
      <dgm:spPr/>
    </dgm:pt>
    <dgm:pt modelId="{8934342E-4FEF-4322-B7D6-C4338AAE83A9}" type="pres">
      <dgm:prSet presAssocID="{D5156527-E511-4720-893A-273FCDF228FB}" presName="textRect" presStyleLbl="revTx" presStyleIdx="0" presStyleCnt="4" custLinFactX="130301" custLinFactNeighborX="200000" custLinFactNeighborY="-3148">
        <dgm:presLayoutVars>
          <dgm:bulletEnabled val="1"/>
        </dgm:presLayoutVars>
      </dgm:prSet>
      <dgm:spPr/>
    </dgm:pt>
    <dgm:pt modelId="{825EE304-A388-4EA1-A4E3-6EAF98922CB5}" type="pres">
      <dgm:prSet presAssocID="{7BE65600-D998-4891-A4A3-967E742C0BDE}" presName="sibTrans" presStyleLbl="sibTrans2D1" presStyleIdx="0" presStyleCnt="0"/>
      <dgm:spPr/>
    </dgm:pt>
    <dgm:pt modelId="{CFC24E05-2C67-4F1E-B2BB-174C3C689066}" type="pres">
      <dgm:prSet presAssocID="{0CCD65F1-6162-49C3-B4D3-CDFD836D29E0}" presName="compNode" presStyleCnt="0"/>
      <dgm:spPr/>
    </dgm:pt>
    <dgm:pt modelId="{675E808E-02D3-461C-A239-D3BA6330C531}" type="pres">
      <dgm:prSet presAssocID="{0CCD65F1-6162-49C3-B4D3-CDFD836D29E0}" presName="pictRect" presStyleLbl="node1" presStyleIdx="1" presStyleCnt="4"/>
      <dgm:spPr/>
    </dgm:pt>
    <dgm:pt modelId="{217BA94F-366F-4B37-AB1B-86FFB54824CC}" type="pres">
      <dgm:prSet presAssocID="{0CCD65F1-6162-49C3-B4D3-CDFD836D29E0}" presName="textRect" presStyleLbl="revTx" presStyleIdx="1" presStyleCnt="4">
        <dgm:presLayoutVars>
          <dgm:bulletEnabled val="1"/>
        </dgm:presLayoutVars>
      </dgm:prSet>
      <dgm:spPr/>
    </dgm:pt>
    <dgm:pt modelId="{28B85486-6A02-4CE1-8D76-1D50524F4501}" type="pres">
      <dgm:prSet presAssocID="{5B3BA9CB-5D69-4984-B901-907A95ED6071}" presName="sibTrans" presStyleLbl="sibTrans2D1" presStyleIdx="0" presStyleCnt="0"/>
      <dgm:spPr/>
    </dgm:pt>
    <dgm:pt modelId="{8ECF09BC-B4AF-48BD-926F-7F690D3F491F}" type="pres">
      <dgm:prSet presAssocID="{7955D015-B74C-4CE7-BCFE-679119F9FBF8}" presName="compNode" presStyleCnt="0"/>
      <dgm:spPr/>
    </dgm:pt>
    <dgm:pt modelId="{A72889CC-5FB5-4ECB-88E3-4583A87B6712}" type="pres">
      <dgm:prSet presAssocID="{7955D015-B74C-4CE7-BCFE-679119F9FBF8}" presName="pictRect" presStyleLbl="node1" presStyleIdx="2" presStyleCnt="4"/>
      <dgm:spPr/>
    </dgm:pt>
    <dgm:pt modelId="{60D401DF-C21C-4AD3-8997-98AC30AB43EC}" type="pres">
      <dgm:prSet presAssocID="{7955D015-B74C-4CE7-BCFE-679119F9FBF8}" presName="textRect" presStyleLbl="revTx" presStyleIdx="2" presStyleCnt="4">
        <dgm:presLayoutVars>
          <dgm:bulletEnabled val="1"/>
        </dgm:presLayoutVars>
      </dgm:prSet>
      <dgm:spPr/>
    </dgm:pt>
    <dgm:pt modelId="{D4244F5B-0042-47D5-8DD2-5D54A58A7BC0}" type="pres">
      <dgm:prSet presAssocID="{2EDD8190-AB13-4AC4-98A0-70CCAC8D3902}" presName="sibTrans" presStyleLbl="sibTrans2D1" presStyleIdx="0" presStyleCnt="0"/>
      <dgm:spPr/>
    </dgm:pt>
    <dgm:pt modelId="{6B982575-8281-428A-876B-8D6B7DBE5B60}" type="pres">
      <dgm:prSet presAssocID="{A4D444D8-7914-4EA3-927A-DDA9FCCFAC30}" presName="compNode" presStyleCnt="0"/>
      <dgm:spPr/>
    </dgm:pt>
    <dgm:pt modelId="{B40FAE76-2B3B-462E-9AC7-A1CDCF97ACB8}" type="pres">
      <dgm:prSet presAssocID="{A4D444D8-7914-4EA3-927A-DDA9FCCFAC30}" presName="pictRect" presStyleLbl="node1" presStyleIdx="3" presStyleCnt="4"/>
      <dgm:spPr/>
    </dgm:pt>
    <dgm:pt modelId="{3839E669-FAA6-419E-BEE7-A73A993D5FBF}" type="pres">
      <dgm:prSet presAssocID="{A4D444D8-7914-4EA3-927A-DDA9FCCFAC30}" presName="textRect" presStyleLbl="revTx" presStyleIdx="3" presStyleCnt="4" custLinFactX="-130223" custLinFactNeighborX="-200000" custLinFactNeighborY="7211">
        <dgm:presLayoutVars>
          <dgm:bulletEnabled val="1"/>
        </dgm:presLayoutVars>
      </dgm:prSet>
      <dgm:spPr/>
    </dgm:pt>
  </dgm:ptLst>
  <dgm:cxnLst>
    <dgm:cxn modelId="{FD1C0501-0B3A-43A6-9E74-B5359694CE6D}" srcId="{E3FC2990-3FD4-4683-AA65-4374276B6C25}" destId="{0CCD65F1-6162-49C3-B4D3-CDFD836D29E0}" srcOrd="1" destOrd="0" parTransId="{7D27B8E2-508F-4C5C-A215-2A68C3C39D71}" sibTransId="{5B3BA9CB-5D69-4984-B901-907A95ED6071}"/>
    <dgm:cxn modelId="{24B62A03-FD07-4CF6-B029-9AEE1A9E315B}" type="presOf" srcId="{0CCD65F1-6162-49C3-B4D3-CDFD836D29E0}" destId="{217BA94F-366F-4B37-AB1B-86FFB54824CC}" srcOrd="0" destOrd="0" presId="urn:microsoft.com/office/officeart/2005/8/layout/pList1#1"/>
    <dgm:cxn modelId="{4DFB6A28-7DF7-4217-A43F-9DA8E6618975}" type="presOf" srcId="{2EDD8190-AB13-4AC4-98A0-70CCAC8D3902}" destId="{D4244F5B-0042-47D5-8DD2-5D54A58A7BC0}" srcOrd="0" destOrd="0" presId="urn:microsoft.com/office/officeart/2005/8/layout/pList1#1"/>
    <dgm:cxn modelId="{213BF73A-3D7A-41CB-8311-A43452E4303B}" srcId="{E3FC2990-3FD4-4683-AA65-4374276B6C25}" destId="{7955D015-B74C-4CE7-BCFE-679119F9FBF8}" srcOrd="2" destOrd="0" parTransId="{0605B9A8-D008-4FF5-B0CB-DB1133BD1C27}" sibTransId="{2EDD8190-AB13-4AC4-98A0-70CCAC8D3902}"/>
    <dgm:cxn modelId="{E891755C-369C-4362-92A9-6FBC20BA6902}" type="presOf" srcId="{7BE65600-D998-4891-A4A3-967E742C0BDE}" destId="{825EE304-A388-4EA1-A4E3-6EAF98922CB5}" srcOrd="0" destOrd="0" presId="urn:microsoft.com/office/officeart/2005/8/layout/pList1#1"/>
    <dgm:cxn modelId="{1F2FF441-8AA7-40D3-AD0E-0A588C514796}" type="presOf" srcId="{A4D444D8-7914-4EA3-927A-DDA9FCCFAC30}" destId="{3839E669-FAA6-419E-BEE7-A73A993D5FBF}" srcOrd="0" destOrd="0" presId="urn:microsoft.com/office/officeart/2005/8/layout/pList1#1"/>
    <dgm:cxn modelId="{E972527C-CD4F-4D45-87BC-6580F8A02FB1}" srcId="{E3FC2990-3FD4-4683-AA65-4374276B6C25}" destId="{D5156527-E511-4720-893A-273FCDF228FB}" srcOrd="0" destOrd="0" parTransId="{1B17246F-AE3F-432A-A50E-6003D221D6C0}" sibTransId="{7BE65600-D998-4891-A4A3-967E742C0BDE}"/>
    <dgm:cxn modelId="{F2C035D2-9164-4159-832F-1F4405AD84BD}" type="presOf" srcId="{7955D015-B74C-4CE7-BCFE-679119F9FBF8}" destId="{60D401DF-C21C-4AD3-8997-98AC30AB43EC}" srcOrd="0" destOrd="0" presId="urn:microsoft.com/office/officeart/2005/8/layout/pList1#1"/>
    <dgm:cxn modelId="{EE8B35DE-6C76-472C-B1ED-8483DAB6511B}" type="presOf" srcId="{D5156527-E511-4720-893A-273FCDF228FB}" destId="{8934342E-4FEF-4322-B7D6-C4338AAE83A9}" srcOrd="0" destOrd="0" presId="urn:microsoft.com/office/officeart/2005/8/layout/pList1#1"/>
    <dgm:cxn modelId="{45E3BEF7-9FEB-4BFD-A981-95B4736638F3}" type="presOf" srcId="{5B3BA9CB-5D69-4984-B901-907A95ED6071}" destId="{28B85486-6A02-4CE1-8D76-1D50524F4501}" srcOrd="0" destOrd="0" presId="urn:microsoft.com/office/officeart/2005/8/layout/pList1#1"/>
    <dgm:cxn modelId="{F0D973FB-1CF0-44F4-94BB-3A1678503ADF}" srcId="{E3FC2990-3FD4-4683-AA65-4374276B6C25}" destId="{A4D444D8-7914-4EA3-927A-DDA9FCCFAC30}" srcOrd="3" destOrd="0" parTransId="{F51811F6-F6B6-4C98-AAB1-8A7E1EF9C4B6}" sibTransId="{AD342C56-103A-4E04-BE95-3805F8D337CF}"/>
    <dgm:cxn modelId="{B2FF3AFD-583E-4350-9281-598869E24148}" type="presOf" srcId="{E3FC2990-3FD4-4683-AA65-4374276B6C25}" destId="{FE6F0920-ACAA-4797-ADC0-BC01A9B3AF7E}" srcOrd="0" destOrd="0" presId="urn:microsoft.com/office/officeart/2005/8/layout/pList1#1"/>
    <dgm:cxn modelId="{6E636230-048B-4E6C-9087-12E553C828CF}" type="presParOf" srcId="{FE6F0920-ACAA-4797-ADC0-BC01A9B3AF7E}" destId="{80E63032-BEE6-48CF-9F98-CE3CF652A1C0}" srcOrd="0" destOrd="0" presId="urn:microsoft.com/office/officeart/2005/8/layout/pList1#1"/>
    <dgm:cxn modelId="{3BC72040-DB7E-44A7-8CE2-85140F6AE6BA}" type="presParOf" srcId="{80E63032-BEE6-48CF-9F98-CE3CF652A1C0}" destId="{32A10669-058C-44DD-B102-CACA9B6B49DA}" srcOrd="0" destOrd="0" presId="urn:microsoft.com/office/officeart/2005/8/layout/pList1#1"/>
    <dgm:cxn modelId="{1EC3AD94-4149-4184-997C-69F562774C96}" type="presParOf" srcId="{80E63032-BEE6-48CF-9F98-CE3CF652A1C0}" destId="{8934342E-4FEF-4322-B7D6-C4338AAE83A9}" srcOrd="1" destOrd="0" presId="urn:microsoft.com/office/officeart/2005/8/layout/pList1#1"/>
    <dgm:cxn modelId="{AEDEB9BB-C697-4CC8-B4E9-6C9219AF254A}" type="presParOf" srcId="{FE6F0920-ACAA-4797-ADC0-BC01A9B3AF7E}" destId="{825EE304-A388-4EA1-A4E3-6EAF98922CB5}" srcOrd="1" destOrd="0" presId="urn:microsoft.com/office/officeart/2005/8/layout/pList1#1"/>
    <dgm:cxn modelId="{4246E9B8-573E-4596-969F-F7B5EB58DCF7}" type="presParOf" srcId="{FE6F0920-ACAA-4797-ADC0-BC01A9B3AF7E}" destId="{CFC24E05-2C67-4F1E-B2BB-174C3C689066}" srcOrd="2" destOrd="0" presId="urn:microsoft.com/office/officeart/2005/8/layout/pList1#1"/>
    <dgm:cxn modelId="{7DA64641-1957-4696-83CC-1EFB5BE68B39}" type="presParOf" srcId="{CFC24E05-2C67-4F1E-B2BB-174C3C689066}" destId="{675E808E-02D3-461C-A239-D3BA6330C531}" srcOrd="0" destOrd="0" presId="urn:microsoft.com/office/officeart/2005/8/layout/pList1#1"/>
    <dgm:cxn modelId="{8072B8D7-7B2E-48F6-8D1D-C962BB335765}" type="presParOf" srcId="{CFC24E05-2C67-4F1E-B2BB-174C3C689066}" destId="{217BA94F-366F-4B37-AB1B-86FFB54824CC}" srcOrd="1" destOrd="0" presId="urn:microsoft.com/office/officeart/2005/8/layout/pList1#1"/>
    <dgm:cxn modelId="{30BBF107-D840-4AAE-BA57-AE14BF6CD88B}" type="presParOf" srcId="{FE6F0920-ACAA-4797-ADC0-BC01A9B3AF7E}" destId="{28B85486-6A02-4CE1-8D76-1D50524F4501}" srcOrd="3" destOrd="0" presId="urn:microsoft.com/office/officeart/2005/8/layout/pList1#1"/>
    <dgm:cxn modelId="{FF5651B0-50DF-428A-94FF-081D9D86153A}" type="presParOf" srcId="{FE6F0920-ACAA-4797-ADC0-BC01A9B3AF7E}" destId="{8ECF09BC-B4AF-48BD-926F-7F690D3F491F}" srcOrd="4" destOrd="0" presId="urn:microsoft.com/office/officeart/2005/8/layout/pList1#1"/>
    <dgm:cxn modelId="{F6C01FF2-B903-4C45-B90C-19AF89C74A43}" type="presParOf" srcId="{8ECF09BC-B4AF-48BD-926F-7F690D3F491F}" destId="{A72889CC-5FB5-4ECB-88E3-4583A87B6712}" srcOrd="0" destOrd="0" presId="urn:microsoft.com/office/officeart/2005/8/layout/pList1#1"/>
    <dgm:cxn modelId="{E08D5EFD-A52E-43D3-A6CF-CAAF917886ED}" type="presParOf" srcId="{8ECF09BC-B4AF-48BD-926F-7F690D3F491F}" destId="{60D401DF-C21C-4AD3-8997-98AC30AB43EC}" srcOrd="1" destOrd="0" presId="urn:microsoft.com/office/officeart/2005/8/layout/pList1#1"/>
    <dgm:cxn modelId="{76B89A28-4C84-4829-BB8D-62C26594F34D}" type="presParOf" srcId="{FE6F0920-ACAA-4797-ADC0-BC01A9B3AF7E}" destId="{D4244F5B-0042-47D5-8DD2-5D54A58A7BC0}" srcOrd="5" destOrd="0" presId="urn:microsoft.com/office/officeart/2005/8/layout/pList1#1"/>
    <dgm:cxn modelId="{C90DFD7B-E4EE-41EC-9D04-C87DE2F9A766}" type="presParOf" srcId="{FE6F0920-ACAA-4797-ADC0-BC01A9B3AF7E}" destId="{6B982575-8281-428A-876B-8D6B7DBE5B60}" srcOrd="6" destOrd="0" presId="urn:microsoft.com/office/officeart/2005/8/layout/pList1#1"/>
    <dgm:cxn modelId="{1A11AD07-90B6-4216-A3A4-C8279BF48493}" type="presParOf" srcId="{6B982575-8281-428A-876B-8D6B7DBE5B60}" destId="{B40FAE76-2B3B-462E-9AC7-A1CDCF97ACB8}" srcOrd="0" destOrd="0" presId="urn:microsoft.com/office/officeart/2005/8/layout/pList1#1"/>
    <dgm:cxn modelId="{08248C0E-4F21-4E1F-BF58-998E0044DD89}" type="presParOf" srcId="{6B982575-8281-428A-876B-8D6B7DBE5B60}" destId="{3839E669-FAA6-419E-BEE7-A73A993D5FBF}" srcOrd="1" destOrd="0" presId="urn:microsoft.com/office/officeart/2005/8/layout/p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402962-0E11-423A-9010-7BABCA5BA1E8}" type="doc">
      <dgm:prSet loTypeId="urn:microsoft.com/office/officeart/2005/8/layout/orgChart1" loCatId="hierarchy" qsTypeId="urn:microsoft.com/office/officeart/2005/8/quickstyle/3d3" qsCatId="3D" csTypeId="urn:microsoft.com/office/officeart/2005/8/colors/accent3_4" csCatId="accent3" phldr="1"/>
      <dgm:spPr/>
      <dgm:t>
        <a:bodyPr/>
        <a:lstStyle/>
        <a:p>
          <a:pPr rtl="1"/>
          <a:endParaRPr lang="ar-SA"/>
        </a:p>
      </dgm:t>
    </dgm:pt>
    <dgm:pt modelId="{9BBB5020-77C8-4313-AA64-116113F13898}">
      <dgm:prSet phldrT="[نص]" custT="1"/>
      <dgm:spPr/>
      <dgm:t>
        <a:bodyPr/>
        <a:lstStyle/>
        <a:p>
          <a:pPr rtl="1"/>
          <a:r>
            <a:rPr lang="ar-SA" sz="3200" dirty="0"/>
            <a:t>الشكل القانوني للمنشآت </a:t>
          </a:r>
        </a:p>
      </dgm:t>
    </dgm:pt>
    <dgm:pt modelId="{E64DC298-F01B-4124-89CB-62B8E1CFAC46}" type="parTrans" cxnId="{CA2297C7-F646-47EE-AE52-27F3F007B7FB}">
      <dgm:prSet/>
      <dgm:spPr/>
      <dgm:t>
        <a:bodyPr/>
        <a:lstStyle/>
        <a:p>
          <a:pPr rtl="1"/>
          <a:endParaRPr lang="ar-SA"/>
        </a:p>
      </dgm:t>
    </dgm:pt>
    <dgm:pt modelId="{70EA8C0D-1269-4EB9-82FF-45B7F2B8E8E5}" type="sibTrans" cxnId="{CA2297C7-F646-47EE-AE52-27F3F007B7FB}">
      <dgm:prSet/>
      <dgm:spPr/>
      <dgm:t>
        <a:bodyPr/>
        <a:lstStyle/>
        <a:p>
          <a:pPr rtl="1"/>
          <a:endParaRPr lang="ar-SA"/>
        </a:p>
      </dgm:t>
    </dgm:pt>
    <dgm:pt modelId="{53AF46F1-5546-4E89-A596-61311E723207}" type="asst">
      <dgm:prSet phldrT="[نص]" custT="1"/>
      <dgm:spPr/>
      <dgm:t>
        <a:bodyPr/>
        <a:lstStyle/>
        <a:p>
          <a:pPr rtl="1"/>
          <a:r>
            <a:rPr lang="ar-SA" sz="2800" dirty="0"/>
            <a:t>الملكية الفردية</a:t>
          </a:r>
        </a:p>
        <a:p>
          <a:pPr rtl="1"/>
          <a:r>
            <a:rPr lang="ar-SA" sz="2800" dirty="0"/>
            <a:t>( منشأة فردية)</a:t>
          </a:r>
        </a:p>
      </dgm:t>
    </dgm:pt>
    <dgm:pt modelId="{6E029045-3FC7-4583-A19B-FC691F46D524}" type="parTrans" cxnId="{5A5CD2A5-5EEB-46EC-8905-38931CACB762}">
      <dgm:prSet/>
      <dgm:spPr/>
      <dgm:t>
        <a:bodyPr/>
        <a:lstStyle/>
        <a:p>
          <a:pPr rtl="1"/>
          <a:endParaRPr lang="ar-SA"/>
        </a:p>
      </dgm:t>
    </dgm:pt>
    <dgm:pt modelId="{07164C60-F402-44D4-91C9-CEDF34FA4EFD}" type="sibTrans" cxnId="{5A5CD2A5-5EEB-46EC-8905-38931CACB762}">
      <dgm:prSet/>
      <dgm:spPr/>
      <dgm:t>
        <a:bodyPr/>
        <a:lstStyle/>
        <a:p>
          <a:pPr rtl="1"/>
          <a:endParaRPr lang="ar-SA"/>
        </a:p>
      </dgm:t>
    </dgm:pt>
    <dgm:pt modelId="{C15A639A-13EA-47C2-9BC8-3501A6B41C68}">
      <dgm:prSet phldrT="[نص]" custT="1"/>
      <dgm:spPr/>
      <dgm:t>
        <a:bodyPr/>
        <a:lstStyle/>
        <a:p>
          <a:pPr rtl="1"/>
          <a:r>
            <a:rPr lang="ar-SA" sz="2000" dirty="0"/>
            <a:t>شركة ذات المسؤولية المحدودة</a:t>
          </a:r>
        </a:p>
      </dgm:t>
    </dgm:pt>
    <dgm:pt modelId="{AC3FB55B-00E4-4672-A369-CD95F18ADE48}" type="parTrans" cxnId="{F933124B-3F06-43B6-A319-C7F70AA6E45D}">
      <dgm:prSet/>
      <dgm:spPr/>
      <dgm:t>
        <a:bodyPr/>
        <a:lstStyle/>
        <a:p>
          <a:pPr rtl="1"/>
          <a:endParaRPr lang="ar-SA"/>
        </a:p>
      </dgm:t>
    </dgm:pt>
    <dgm:pt modelId="{51D0832A-3B48-4657-B80C-00AF99CB8885}" type="sibTrans" cxnId="{F933124B-3F06-43B6-A319-C7F70AA6E45D}">
      <dgm:prSet/>
      <dgm:spPr/>
      <dgm:t>
        <a:bodyPr/>
        <a:lstStyle/>
        <a:p>
          <a:pPr rtl="1"/>
          <a:endParaRPr lang="ar-SA"/>
        </a:p>
      </dgm:t>
    </dgm:pt>
    <dgm:pt modelId="{2EE19AB8-1096-454B-8891-54B10CD727B5}">
      <dgm:prSet phldrT="[نص]" custT="1"/>
      <dgm:spPr/>
      <dgm:t>
        <a:bodyPr/>
        <a:lstStyle/>
        <a:p>
          <a:pPr rtl="1"/>
          <a:r>
            <a:rPr lang="ar-SA" sz="2000" dirty="0"/>
            <a:t>شركات الاموال تقوم على الاعتبار المالي أي على ما يقدمه كل مالك من أموال </a:t>
          </a:r>
        </a:p>
      </dgm:t>
    </dgm:pt>
    <dgm:pt modelId="{E7891DCE-A2AF-428D-B907-256AF5DC73B4}" type="parTrans" cxnId="{E149778B-CDAE-47E0-9C75-09803FF68F68}">
      <dgm:prSet/>
      <dgm:spPr/>
      <dgm:t>
        <a:bodyPr/>
        <a:lstStyle/>
        <a:p>
          <a:pPr rtl="1"/>
          <a:endParaRPr lang="ar-SA"/>
        </a:p>
      </dgm:t>
    </dgm:pt>
    <dgm:pt modelId="{BE7ECB56-25AC-46B0-B4FE-FCC672AB636B}" type="sibTrans" cxnId="{E149778B-CDAE-47E0-9C75-09803FF68F68}">
      <dgm:prSet/>
      <dgm:spPr/>
      <dgm:t>
        <a:bodyPr/>
        <a:lstStyle/>
        <a:p>
          <a:pPr rtl="1"/>
          <a:endParaRPr lang="ar-SA"/>
        </a:p>
      </dgm:t>
    </dgm:pt>
    <dgm:pt modelId="{7ABE01DE-DDB8-4112-9AA6-B2CBDEA0EC3F}">
      <dgm:prSet phldrT="[نص]" custT="1"/>
      <dgm:spPr/>
      <dgm:t>
        <a:bodyPr/>
        <a:lstStyle/>
        <a:p>
          <a:pPr rtl="1"/>
          <a:r>
            <a:rPr lang="ar-SA" sz="2000" dirty="0"/>
            <a:t>شركات الاشخاص تقوم على الاعتبار الشخصي وعلى الثقة المتبادلة بين الشركاء</a:t>
          </a:r>
        </a:p>
      </dgm:t>
    </dgm:pt>
    <dgm:pt modelId="{96EBEC7A-ECD0-4696-BCD7-99FEFC72E92F}" type="parTrans" cxnId="{FF8FE371-7E30-4677-863D-AB5F9F12976C}">
      <dgm:prSet/>
      <dgm:spPr/>
      <dgm:t>
        <a:bodyPr/>
        <a:lstStyle/>
        <a:p>
          <a:pPr rtl="1"/>
          <a:endParaRPr lang="ar-SA"/>
        </a:p>
      </dgm:t>
    </dgm:pt>
    <dgm:pt modelId="{D590C299-88EE-4187-A91F-374D44040952}" type="sibTrans" cxnId="{FF8FE371-7E30-4677-863D-AB5F9F12976C}">
      <dgm:prSet/>
      <dgm:spPr/>
      <dgm:t>
        <a:bodyPr/>
        <a:lstStyle/>
        <a:p>
          <a:pPr rtl="1"/>
          <a:endParaRPr lang="ar-SA"/>
        </a:p>
      </dgm:t>
    </dgm:pt>
    <dgm:pt modelId="{D5F806CE-8727-4000-9B48-13BB84027839}" type="pres">
      <dgm:prSet presAssocID="{36402962-0E11-423A-9010-7BABCA5BA1E8}" presName="hierChild1" presStyleCnt="0">
        <dgm:presLayoutVars>
          <dgm:orgChart val="1"/>
          <dgm:chPref val="1"/>
          <dgm:dir/>
          <dgm:animOne val="branch"/>
          <dgm:animLvl val="lvl"/>
          <dgm:resizeHandles/>
        </dgm:presLayoutVars>
      </dgm:prSet>
      <dgm:spPr/>
    </dgm:pt>
    <dgm:pt modelId="{5B516A8A-3469-4B5C-AB21-968FCBBBB906}" type="pres">
      <dgm:prSet presAssocID="{9BBB5020-77C8-4313-AA64-116113F13898}" presName="hierRoot1" presStyleCnt="0">
        <dgm:presLayoutVars>
          <dgm:hierBranch val="init"/>
        </dgm:presLayoutVars>
      </dgm:prSet>
      <dgm:spPr/>
    </dgm:pt>
    <dgm:pt modelId="{E393B369-87A0-42F9-AB21-6F3E1D4DA7CF}" type="pres">
      <dgm:prSet presAssocID="{9BBB5020-77C8-4313-AA64-116113F13898}" presName="rootComposite1" presStyleCnt="0"/>
      <dgm:spPr/>
    </dgm:pt>
    <dgm:pt modelId="{BD272710-2B37-4F28-B24C-8438ED10BA6A}" type="pres">
      <dgm:prSet presAssocID="{9BBB5020-77C8-4313-AA64-116113F13898}" presName="rootText1" presStyleLbl="node0" presStyleIdx="0" presStyleCnt="1">
        <dgm:presLayoutVars>
          <dgm:chPref val="3"/>
        </dgm:presLayoutVars>
      </dgm:prSet>
      <dgm:spPr/>
    </dgm:pt>
    <dgm:pt modelId="{3C4B8F4B-758A-4A24-B889-1B4B273113A1}" type="pres">
      <dgm:prSet presAssocID="{9BBB5020-77C8-4313-AA64-116113F13898}" presName="rootConnector1" presStyleLbl="node1" presStyleIdx="0" presStyleCnt="0"/>
      <dgm:spPr/>
    </dgm:pt>
    <dgm:pt modelId="{0E6DA83C-1879-4EAD-A7EE-41711CBA7556}" type="pres">
      <dgm:prSet presAssocID="{9BBB5020-77C8-4313-AA64-116113F13898}" presName="hierChild2" presStyleCnt="0"/>
      <dgm:spPr/>
    </dgm:pt>
    <dgm:pt modelId="{F6EC9E5A-8477-456B-B309-F13CDA683C9A}" type="pres">
      <dgm:prSet presAssocID="{AC3FB55B-00E4-4672-A369-CD95F18ADE48}" presName="Name37" presStyleLbl="parChTrans1D2" presStyleIdx="0" presStyleCnt="4"/>
      <dgm:spPr/>
    </dgm:pt>
    <dgm:pt modelId="{C6016C40-5A82-4962-81D2-AB3321130FDC}" type="pres">
      <dgm:prSet presAssocID="{C15A639A-13EA-47C2-9BC8-3501A6B41C68}" presName="hierRoot2" presStyleCnt="0">
        <dgm:presLayoutVars>
          <dgm:hierBranch val="init"/>
        </dgm:presLayoutVars>
      </dgm:prSet>
      <dgm:spPr/>
    </dgm:pt>
    <dgm:pt modelId="{D40B5A21-A2E6-49C0-8CB0-A035E41392D0}" type="pres">
      <dgm:prSet presAssocID="{C15A639A-13EA-47C2-9BC8-3501A6B41C68}" presName="rootComposite" presStyleCnt="0"/>
      <dgm:spPr/>
    </dgm:pt>
    <dgm:pt modelId="{2E4B6339-C8A1-490E-AFDC-7659C0429B08}" type="pres">
      <dgm:prSet presAssocID="{C15A639A-13EA-47C2-9BC8-3501A6B41C68}" presName="rootText" presStyleLbl="node2" presStyleIdx="0" presStyleCnt="3">
        <dgm:presLayoutVars>
          <dgm:chPref val="3"/>
        </dgm:presLayoutVars>
      </dgm:prSet>
      <dgm:spPr/>
    </dgm:pt>
    <dgm:pt modelId="{BCBBF7F1-E3A2-48A2-BA1A-614F6A8DBBFE}" type="pres">
      <dgm:prSet presAssocID="{C15A639A-13EA-47C2-9BC8-3501A6B41C68}" presName="rootConnector" presStyleLbl="node2" presStyleIdx="0" presStyleCnt="3"/>
      <dgm:spPr/>
    </dgm:pt>
    <dgm:pt modelId="{ABFAC4A1-0276-41E0-A08D-8E691BA5BE1C}" type="pres">
      <dgm:prSet presAssocID="{C15A639A-13EA-47C2-9BC8-3501A6B41C68}" presName="hierChild4" presStyleCnt="0"/>
      <dgm:spPr/>
    </dgm:pt>
    <dgm:pt modelId="{55A2C9DC-B0E0-439C-8D19-0EB19E12B5A8}" type="pres">
      <dgm:prSet presAssocID="{C15A639A-13EA-47C2-9BC8-3501A6B41C68}" presName="hierChild5" presStyleCnt="0"/>
      <dgm:spPr/>
    </dgm:pt>
    <dgm:pt modelId="{F883E1FE-6130-4C6C-BEFA-810380283D10}" type="pres">
      <dgm:prSet presAssocID="{E7891DCE-A2AF-428D-B907-256AF5DC73B4}" presName="Name37" presStyleLbl="parChTrans1D2" presStyleIdx="1" presStyleCnt="4"/>
      <dgm:spPr/>
    </dgm:pt>
    <dgm:pt modelId="{E39A7EFC-D078-4FA4-BE06-B60837195F4A}" type="pres">
      <dgm:prSet presAssocID="{2EE19AB8-1096-454B-8891-54B10CD727B5}" presName="hierRoot2" presStyleCnt="0">
        <dgm:presLayoutVars>
          <dgm:hierBranch val="init"/>
        </dgm:presLayoutVars>
      </dgm:prSet>
      <dgm:spPr/>
    </dgm:pt>
    <dgm:pt modelId="{CE9A8D84-2A7B-44C5-B9EC-89316AED9036}" type="pres">
      <dgm:prSet presAssocID="{2EE19AB8-1096-454B-8891-54B10CD727B5}" presName="rootComposite" presStyleCnt="0"/>
      <dgm:spPr/>
    </dgm:pt>
    <dgm:pt modelId="{65C514AE-70A1-488E-AB25-BAC8D92BE6A3}" type="pres">
      <dgm:prSet presAssocID="{2EE19AB8-1096-454B-8891-54B10CD727B5}" presName="rootText" presStyleLbl="node2" presStyleIdx="1" presStyleCnt="3">
        <dgm:presLayoutVars>
          <dgm:chPref val="3"/>
        </dgm:presLayoutVars>
      </dgm:prSet>
      <dgm:spPr/>
    </dgm:pt>
    <dgm:pt modelId="{55178B6F-608F-4BBE-8F16-B9E329B2F293}" type="pres">
      <dgm:prSet presAssocID="{2EE19AB8-1096-454B-8891-54B10CD727B5}" presName="rootConnector" presStyleLbl="node2" presStyleIdx="1" presStyleCnt="3"/>
      <dgm:spPr/>
    </dgm:pt>
    <dgm:pt modelId="{163C6A74-239C-4412-A6A5-7342F195E9CA}" type="pres">
      <dgm:prSet presAssocID="{2EE19AB8-1096-454B-8891-54B10CD727B5}" presName="hierChild4" presStyleCnt="0"/>
      <dgm:spPr/>
    </dgm:pt>
    <dgm:pt modelId="{F32CBB6F-552E-4C4B-AEAC-AB182CEC5109}" type="pres">
      <dgm:prSet presAssocID="{2EE19AB8-1096-454B-8891-54B10CD727B5}" presName="hierChild5" presStyleCnt="0"/>
      <dgm:spPr/>
    </dgm:pt>
    <dgm:pt modelId="{CD6E8E6B-E066-486F-8050-07C7B4D3AD71}" type="pres">
      <dgm:prSet presAssocID="{96EBEC7A-ECD0-4696-BCD7-99FEFC72E92F}" presName="Name37" presStyleLbl="parChTrans1D2" presStyleIdx="2" presStyleCnt="4"/>
      <dgm:spPr/>
    </dgm:pt>
    <dgm:pt modelId="{C7DE57BA-AD6A-4E29-8606-A1689F37F5B2}" type="pres">
      <dgm:prSet presAssocID="{7ABE01DE-DDB8-4112-9AA6-B2CBDEA0EC3F}" presName="hierRoot2" presStyleCnt="0">
        <dgm:presLayoutVars>
          <dgm:hierBranch val="init"/>
        </dgm:presLayoutVars>
      </dgm:prSet>
      <dgm:spPr/>
    </dgm:pt>
    <dgm:pt modelId="{AE5CA93A-7A9B-4EC0-BF2F-013403697CD1}" type="pres">
      <dgm:prSet presAssocID="{7ABE01DE-DDB8-4112-9AA6-B2CBDEA0EC3F}" presName="rootComposite" presStyleCnt="0"/>
      <dgm:spPr/>
    </dgm:pt>
    <dgm:pt modelId="{FEA8CB57-6A8A-4AA9-AF2F-42CB0FFC2405}" type="pres">
      <dgm:prSet presAssocID="{7ABE01DE-DDB8-4112-9AA6-B2CBDEA0EC3F}" presName="rootText" presStyleLbl="node2" presStyleIdx="2" presStyleCnt="3">
        <dgm:presLayoutVars>
          <dgm:chPref val="3"/>
        </dgm:presLayoutVars>
      </dgm:prSet>
      <dgm:spPr/>
    </dgm:pt>
    <dgm:pt modelId="{DA217FF4-36DC-41B6-A968-37200038D1E7}" type="pres">
      <dgm:prSet presAssocID="{7ABE01DE-DDB8-4112-9AA6-B2CBDEA0EC3F}" presName="rootConnector" presStyleLbl="node2" presStyleIdx="2" presStyleCnt="3"/>
      <dgm:spPr/>
    </dgm:pt>
    <dgm:pt modelId="{D2F440F6-243C-408A-87B0-355289C0101D}" type="pres">
      <dgm:prSet presAssocID="{7ABE01DE-DDB8-4112-9AA6-B2CBDEA0EC3F}" presName="hierChild4" presStyleCnt="0"/>
      <dgm:spPr/>
    </dgm:pt>
    <dgm:pt modelId="{246D194C-0255-41C4-9B49-AD8A9E1392CF}" type="pres">
      <dgm:prSet presAssocID="{7ABE01DE-DDB8-4112-9AA6-B2CBDEA0EC3F}" presName="hierChild5" presStyleCnt="0"/>
      <dgm:spPr/>
    </dgm:pt>
    <dgm:pt modelId="{34F1FC34-CD76-44C6-B7EC-0B84D1C10123}" type="pres">
      <dgm:prSet presAssocID="{9BBB5020-77C8-4313-AA64-116113F13898}" presName="hierChild3" presStyleCnt="0"/>
      <dgm:spPr/>
    </dgm:pt>
    <dgm:pt modelId="{177689F7-08A1-4CFE-B1DE-898E26F2AAEE}" type="pres">
      <dgm:prSet presAssocID="{6E029045-3FC7-4583-A19B-FC691F46D524}" presName="Name111" presStyleLbl="parChTrans1D2" presStyleIdx="3" presStyleCnt="4"/>
      <dgm:spPr/>
    </dgm:pt>
    <dgm:pt modelId="{33925B8B-98F6-45EA-8BBC-7C2F2586ABB6}" type="pres">
      <dgm:prSet presAssocID="{53AF46F1-5546-4E89-A596-61311E723207}" presName="hierRoot3" presStyleCnt="0">
        <dgm:presLayoutVars>
          <dgm:hierBranch val="init"/>
        </dgm:presLayoutVars>
      </dgm:prSet>
      <dgm:spPr/>
    </dgm:pt>
    <dgm:pt modelId="{69311869-51A4-4F42-ADD1-2FC499460502}" type="pres">
      <dgm:prSet presAssocID="{53AF46F1-5546-4E89-A596-61311E723207}" presName="rootComposite3" presStyleCnt="0"/>
      <dgm:spPr/>
    </dgm:pt>
    <dgm:pt modelId="{8FDFEE3E-8384-4633-B9A1-5514E4BA88BD}" type="pres">
      <dgm:prSet presAssocID="{53AF46F1-5546-4E89-A596-61311E723207}" presName="rootText3" presStyleLbl="asst1" presStyleIdx="0" presStyleCnt="1">
        <dgm:presLayoutVars>
          <dgm:chPref val="3"/>
        </dgm:presLayoutVars>
      </dgm:prSet>
      <dgm:spPr/>
    </dgm:pt>
    <dgm:pt modelId="{9A3FBDAF-0B7F-4A66-850E-02FF7F24B102}" type="pres">
      <dgm:prSet presAssocID="{53AF46F1-5546-4E89-A596-61311E723207}" presName="rootConnector3" presStyleLbl="asst1" presStyleIdx="0" presStyleCnt="1"/>
      <dgm:spPr/>
    </dgm:pt>
    <dgm:pt modelId="{2CC4C61F-3A9C-4842-8AA7-999C14C56F0A}" type="pres">
      <dgm:prSet presAssocID="{53AF46F1-5546-4E89-A596-61311E723207}" presName="hierChild6" presStyleCnt="0"/>
      <dgm:spPr/>
    </dgm:pt>
    <dgm:pt modelId="{A1068A73-8B86-41C2-A6B5-7606D73DEC00}" type="pres">
      <dgm:prSet presAssocID="{53AF46F1-5546-4E89-A596-61311E723207}" presName="hierChild7" presStyleCnt="0"/>
      <dgm:spPr/>
    </dgm:pt>
  </dgm:ptLst>
  <dgm:cxnLst>
    <dgm:cxn modelId="{52ECE505-420C-429F-8B69-A5A3611BA8CF}" type="presOf" srcId="{53AF46F1-5546-4E89-A596-61311E723207}" destId="{9A3FBDAF-0B7F-4A66-850E-02FF7F24B102}" srcOrd="1" destOrd="0" presId="urn:microsoft.com/office/officeart/2005/8/layout/orgChart1"/>
    <dgm:cxn modelId="{F933124B-3F06-43B6-A319-C7F70AA6E45D}" srcId="{9BBB5020-77C8-4313-AA64-116113F13898}" destId="{C15A639A-13EA-47C2-9BC8-3501A6B41C68}" srcOrd="1" destOrd="0" parTransId="{AC3FB55B-00E4-4672-A369-CD95F18ADE48}" sibTransId="{51D0832A-3B48-4657-B80C-00AF99CB8885}"/>
    <dgm:cxn modelId="{786BAA4D-FCE4-4985-99B3-A57F106AB6AB}" type="presOf" srcId="{7ABE01DE-DDB8-4112-9AA6-B2CBDEA0EC3F}" destId="{DA217FF4-36DC-41B6-A968-37200038D1E7}" srcOrd="1" destOrd="0" presId="urn:microsoft.com/office/officeart/2005/8/layout/orgChart1"/>
    <dgm:cxn modelId="{FF8FE371-7E30-4677-863D-AB5F9F12976C}" srcId="{9BBB5020-77C8-4313-AA64-116113F13898}" destId="{7ABE01DE-DDB8-4112-9AA6-B2CBDEA0EC3F}" srcOrd="3" destOrd="0" parTransId="{96EBEC7A-ECD0-4696-BCD7-99FEFC72E92F}" sibTransId="{D590C299-88EE-4187-A91F-374D44040952}"/>
    <dgm:cxn modelId="{443F3F73-62DC-4A39-AB5C-2DCA9F1C960E}" type="presOf" srcId="{C15A639A-13EA-47C2-9BC8-3501A6B41C68}" destId="{2E4B6339-C8A1-490E-AFDC-7659C0429B08}" srcOrd="0" destOrd="0" presId="urn:microsoft.com/office/officeart/2005/8/layout/orgChart1"/>
    <dgm:cxn modelId="{2E131E78-9180-428F-BF89-1C86066CA1AB}" type="presOf" srcId="{36402962-0E11-423A-9010-7BABCA5BA1E8}" destId="{D5F806CE-8727-4000-9B48-13BB84027839}" srcOrd="0" destOrd="0" presId="urn:microsoft.com/office/officeart/2005/8/layout/orgChart1"/>
    <dgm:cxn modelId="{334DD55A-1808-46CC-898C-897F2036893E}" type="presOf" srcId="{6E029045-3FC7-4583-A19B-FC691F46D524}" destId="{177689F7-08A1-4CFE-B1DE-898E26F2AAEE}" srcOrd="0" destOrd="0" presId="urn:microsoft.com/office/officeart/2005/8/layout/orgChart1"/>
    <dgm:cxn modelId="{E660DB7E-C9B4-4F2F-A6F8-2AE281D06B24}" type="presOf" srcId="{96EBEC7A-ECD0-4696-BCD7-99FEFC72E92F}" destId="{CD6E8E6B-E066-486F-8050-07C7B4D3AD71}" srcOrd="0" destOrd="0" presId="urn:microsoft.com/office/officeart/2005/8/layout/orgChart1"/>
    <dgm:cxn modelId="{39C81582-CE63-4182-99FF-F1E7E4F0D4D9}" type="presOf" srcId="{E7891DCE-A2AF-428D-B907-256AF5DC73B4}" destId="{F883E1FE-6130-4C6C-BEFA-810380283D10}" srcOrd="0" destOrd="0" presId="urn:microsoft.com/office/officeart/2005/8/layout/orgChart1"/>
    <dgm:cxn modelId="{E149778B-CDAE-47E0-9C75-09803FF68F68}" srcId="{9BBB5020-77C8-4313-AA64-116113F13898}" destId="{2EE19AB8-1096-454B-8891-54B10CD727B5}" srcOrd="2" destOrd="0" parTransId="{E7891DCE-A2AF-428D-B907-256AF5DC73B4}" sibTransId="{BE7ECB56-25AC-46B0-B4FE-FCC672AB636B}"/>
    <dgm:cxn modelId="{C699068F-C418-46AE-8738-3647ED82AC7A}" type="presOf" srcId="{C15A639A-13EA-47C2-9BC8-3501A6B41C68}" destId="{BCBBF7F1-E3A2-48A2-BA1A-614F6A8DBBFE}" srcOrd="1" destOrd="0" presId="urn:microsoft.com/office/officeart/2005/8/layout/orgChart1"/>
    <dgm:cxn modelId="{7410E79B-771C-474C-9740-58E21E5169D6}" type="presOf" srcId="{2EE19AB8-1096-454B-8891-54B10CD727B5}" destId="{55178B6F-608F-4BBE-8F16-B9E329B2F293}" srcOrd="1" destOrd="0" presId="urn:microsoft.com/office/officeart/2005/8/layout/orgChart1"/>
    <dgm:cxn modelId="{5A5CD2A5-5EEB-46EC-8905-38931CACB762}" srcId="{9BBB5020-77C8-4313-AA64-116113F13898}" destId="{53AF46F1-5546-4E89-A596-61311E723207}" srcOrd="0" destOrd="0" parTransId="{6E029045-3FC7-4583-A19B-FC691F46D524}" sibTransId="{07164C60-F402-44D4-91C9-CEDF34FA4EFD}"/>
    <dgm:cxn modelId="{E456C6B5-3FBE-4EFA-8D1F-8093248E53E1}" type="presOf" srcId="{53AF46F1-5546-4E89-A596-61311E723207}" destId="{8FDFEE3E-8384-4633-B9A1-5514E4BA88BD}" srcOrd="0" destOrd="0" presId="urn:microsoft.com/office/officeart/2005/8/layout/orgChart1"/>
    <dgm:cxn modelId="{A6C778B6-D557-4131-9F80-6E0C4297F756}" type="presOf" srcId="{AC3FB55B-00E4-4672-A369-CD95F18ADE48}" destId="{F6EC9E5A-8477-456B-B309-F13CDA683C9A}" srcOrd="0" destOrd="0" presId="urn:microsoft.com/office/officeart/2005/8/layout/orgChart1"/>
    <dgm:cxn modelId="{DF95C9BD-662A-4D07-9DFE-0B1ECFD4AB37}" type="presOf" srcId="{2EE19AB8-1096-454B-8891-54B10CD727B5}" destId="{65C514AE-70A1-488E-AB25-BAC8D92BE6A3}" srcOrd="0" destOrd="0" presId="urn:microsoft.com/office/officeart/2005/8/layout/orgChart1"/>
    <dgm:cxn modelId="{D34EF8C6-09EA-4147-B218-1747EED81C71}" type="presOf" srcId="{7ABE01DE-DDB8-4112-9AA6-B2CBDEA0EC3F}" destId="{FEA8CB57-6A8A-4AA9-AF2F-42CB0FFC2405}" srcOrd="0" destOrd="0" presId="urn:microsoft.com/office/officeart/2005/8/layout/orgChart1"/>
    <dgm:cxn modelId="{CA2297C7-F646-47EE-AE52-27F3F007B7FB}" srcId="{36402962-0E11-423A-9010-7BABCA5BA1E8}" destId="{9BBB5020-77C8-4313-AA64-116113F13898}" srcOrd="0" destOrd="0" parTransId="{E64DC298-F01B-4124-89CB-62B8E1CFAC46}" sibTransId="{70EA8C0D-1269-4EB9-82FF-45B7F2B8E8E5}"/>
    <dgm:cxn modelId="{CDFDBBDF-8BFB-4484-8922-6E89FEB54D7D}" type="presOf" srcId="{9BBB5020-77C8-4313-AA64-116113F13898}" destId="{3C4B8F4B-758A-4A24-B889-1B4B273113A1}" srcOrd="1" destOrd="0" presId="urn:microsoft.com/office/officeart/2005/8/layout/orgChart1"/>
    <dgm:cxn modelId="{7D6F3FE1-4384-4B27-A604-49F15CFE1B18}" type="presOf" srcId="{9BBB5020-77C8-4313-AA64-116113F13898}" destId="{BD272710-2B37-4F28-B24C-8438ED10BA6A}" srcOrd="0" destOrd="0" presId="urn:microsoft.com/office/officeart/2005/8/layout/orgChart1"/>
    <dgm:cxn modelId="{95BA9CA7-CDE1-4D33-AD61-9D1D72BCA7CB}" type="presParOf" srcId="{D5F806CE-8727-4000-9B48-13BB84027839}" destId="{5B516A8A-3469-4B5C-AB21-968FCBBBB906}" srcOrd="0" destOrd="0" presId="urn:microsoft.com/office/officeart/2005/8/layout/orgChart1"/>
    <dgm:cxn modelId="{685A9FD2-2F9A-4B97-B7CB-78E04F567917}" type="presParOf" srcId="{5B516A8A-3469-4B5C-AB21-968FCBBBB906}" destId="{E393B369-87A0-42F9-AB21-6F3E1D4DA7CF}" srcOrd="0" destOrd="0" presId="urn:microsoft.com/office/officeart/2005/8/layout/orgChart1"/>
    <dgm:cxn modelId="{93908EDB-74DE-4F72-865E-56764D86F2D3}" type="presParOf" srcId="{E393B369-87A0-42F9-AB21-6F3E1D4DA7CF}" destId="{BD272710-2B37-4F28-B24C-8438ED10BA6A}" srcOrd="0" destOrd="0" presId="urn:microsoft.com/office/officeart/2005/8/layout/orgChart1"/>
    <dgm:cxn modelId="{A4CD1A2E-B1AB-45ED-9754-90FD296195AF}" type="presParOf" srcId="{E393B369-87A0-42F9-AB21-6F3E1D4DA7CF}" destId="{3C4B8F4B-758A-4A24-B889-1B4B273113A1}" srcOrd="1" destOrd="0" presId="urn:microsoft.com/office/officeart/2005/8/layout/orgChart1"/>
    <dgm:cxn modelId="{70A89D83-37E2-4C13-9614-98FB7A6B56A7}" type="presParOf" srcId="{5B516A8A-3469-4B5C-AB21-968FCBBBB906}" destId="{0E6DA83C-1879-4EAD-A7EE-41711CBA7556}" srcOrd="1" destOrd="0" presId="urn:microsoft.com/office/officeart/2005/8/layout/orgChart1"/>
    <dgm:cxn modelId="{79093CBB-F1BB-4D0B-AAA7-C0C21E148883}" type="presParOf" srcId="{0E6DA83C-1879-4EAD-A7EE-41711CBA7556}" destId="{F6EC9E5A-8477-456B-B309-F13CDA683C9A}" srcOrd="0" destOrd="0" presId="urn:microsoft.com/office/officeart/2005/8/layout/orgChart1"/>
    <dgm:cxn modelId="{D20D6447-4947-492F-9155-EDA2C8E51A62}" type="presParOf" srcId="{0E6DA83C-1879-4EAD-A7EE-41711CBA7556}" destId="{C6016C40-5A82-4962-81D2-AB3321130FDC}" srcOrd="1" destOrd="0" presId="urn:microsoft.com/office/officeart/2005/8/layout/orgChart1"/>
    <dgm:cxn modelId="{16CF0619-9EB9-42FD-9364-457F51E7DE0F}" type="presParOf" srcId="{C6016C40-5A82-4962-81D2-AB3321130FDC}" destId="{D40B5A21-A2E6-49C0-8CB0-A035E41392D0}" srcOrd="0" destOrd="0" presId="urn:microsoft.com/office/officeart/2005/8/layout/orgChart1"/>
    <dgm:cxn modelId="{74EF0825-8108-4ED6-A624-008B7A8580D7}" type="presParOf" srcId="{D40B5A21-A2E6-49C0-8CB0-A035E41392D0}" destId="{2E4B6339-C8A1-490E-AFDC-7659C0429B08}" srcOrd="0" destOrd="0" presId="urn:microsoft.com/office/officeart/2005/8/layout/orgChart1"/>
    <dgm:cxn modelId="{F5490A8C-972C-4439-9758-E5F79BC83AB2}" type="presParOf" srcId="{D40B5A21-A2E6-49C0-8CB0-A035E41392D0}" destId="{BCBBF7F1-E3A2-48A2-BA1A-614F6A8DBBFE}" srcOrd="1" destOrd="0" presId="urn:microsoft.com/office/officeart/2005/8/layout/orgChart1"/>
    <dgm:cxn modelId="{18F099FE-17D5-4D2D-840C-6713F3683F22}" type="presParOf" srcId="{C6016C40-5A82-4962-81D2-AB3321130FDC}" destId="{ABFAC4A1-0276-41E0-A08D-8E691BA5BE1C}" srcOrd="1" destOrd="0" presId="urn:microsoft.com/office/officeart/2005/8/layout/orgChart1"/>
    <dgm:cxn modelId="{11EB276D-D6F5-4215-AD01-1CB166E7DF9C}" type="presParOf" srcId="{C6016C40-5A82-4962-81D2-AB3321130FDC}" destId="{55A2C9DC-B0E0-439C-8D19-0EB19E12B5A8}" srcOrd="2" destOrd="0" presId="urn:microsoft.com/office/officeart/2005/8/layout/orgChart1"/>
    <dgm:cxn modelId="{652B560D-7A3E-46F0-A64F-D07009DC42D7}" type="presParOf" srcId="{0E6DA83C-1879-4EAD-A7EE-41711CBA7556}" destId="{F883E1FE-6130-4C6C-BEFA-810380283D10}" srcOrd="2" destOrd="0" presId="urn:microsoft.com/office/officeart/2005/8/layout/orgChart1"/>
    <dgm:cxn modelId="{59E48E90-9443-4251-B940-F929CD9366A9}" type="presParOf" srcId="{0E6DA83C-1879-4EAD-A7EE-41711CBA7556}" destId="{E39A7EFC-D078-4FA4-BE06-B60837195F4A}" srcOrd="3" destOrd="0" presId="urn:microsoft.com/office/officeart/2005/8/layout/orgChart1"/>
    <dgm:cxn modelId="{B61747F9-83F3-4B04-8B6C-4571EC0B7421}" type="presParOf" srcId="{E39A7EFC-D078-4FA4-BE06-B60837195F4A}" destId="{CE9A8D84-2A7B-44C5-B9EC-89316AED9036}" srcOrd="0" destOrd="0" presId="urn:microsoft.com/office/officeart/2005/8/layout/orgChart1"/>
    <dgm:cxn modelId="{518771A7-15A0-41A2-98D2-FD92CAAA8DBE}" type="presParOf" srcId="{CE9A8D84-2A7B-44C5-B9EC-89316AED9036}" destId="{65C514AE-70A1-488E-AB25-BAC8D92BE6A3}" srcOrd="0" destOrd="0" presId="urn:microsoft.com/office/officeart/2005/8/layout/orgChart1"/>
    <dgm:cxn modelId="{6F6B122D-711E-490F-9DAA-64C0E492D894}" type="presParOf" srcId="{CE9A8D84-2A7B-44C5-B9EC-89316AED9036}" destId="{55178B6F-608F-4BBE-8F16-B9E329B2F293}" srcOrd="1" destOrd="0" presId="urn:microsoft.com/office/officeart/2005/8/layout/orgChart1"/>
    <dgm:cxn modelId="{EA4AD51D-0B1D-4A00-8952-B0A9434ADABD}" type="presParOf" srcId="{E39A7EFC-D078-4FA4-BE06-B60837195F4A}" destId="{163C6A74-239C-4412-A6A5-7342F195E9CA}" srcOrd="1" destOrd="0" presId="urn:microsoft.com/office/officeart/2005/8/layout/orgChart1"/>
    <dgm:cxn modelId="{2ECD08CD-CFE7-4967-BE66-2040AF3D615F}" type="presParOf" srcId="{E39A7EFC-D078-4FA4-BE06-B60837195F4A}" destId="{F32CBB6F-552E-4C4B-AEAC-AB182CEC5109}" srcOrd="2" destOrd="0" presId="urn:microsoft.com/office/officeart/2005/8/layout/orgChart1"/>
    <dgm:cxn modelId="{F2E9A981-A709-43D9-917E-504C1CEA72BA}" type="presParOf" srcId="{0E6DA83C-1879-4EAD-A7EE-41711CBA7556}" destId="{CD6E8E6B-E066-486F-8050-07C7B4D3AD71}" srcOrd="4" destOrd="0" presId="urn:microsoft.com/office/officeart/2005/8/layout/orgChart1"/>
    <dgm:cxn modelId="{CDAF7932-07D4-4632-9187-8E5527D5F430}" type="presParOf" srcId="{0E6DA83C-1879-4EAD-A7EE-41711CBA7556}" destId="{C7DE57BA-AD6A-4E29-8606-A1689F37F5B2}" srcOrd="5" destOrd="0" presId="urn:microsoft.com/office/officeart/2005/8/layout/orgChart1"/>
    <dgm:cxn modelId="{CFF79783-E3F8-45F9-AB8D-CDAEC6ED1A82}" type="presParOf" srcId="{C7DE57BA-AD6A-4E29-8606-A1689F37F5B2}" destId="{AE5CA93A-7A9B-4EC0-BF2F-013403697CD1}" srcOrd="0" destOrd="0" presId="urn:microsoft.com/office/officeart/2005/8/layout/orgChart1"/>
    <dgm:cxn modelId="{A238D454-D912-458C-A31E-E281B5EBF532}" type="presParOf" srcId="{AE5CA93A-7A9B-4EC0-BF2F-013403697CD1}" destId="{FEA8CB57-6A8A-4AA9-AF2F-42CB0FFC2405}" srcOrd="0" destOrd="0" presId="urn:microsoft.com/office/officeart/2005/8/layout/orgChart1"/>
    <dgm:cxn modelId="{902934CA-299A-44CF-8229-24E040DB14ED}" type="presParOf" srcId="{AE5CA93A-7A9B-4EC0-BF2F-013403697CD1}" destId="{DA217FF4-36DC-41B6-A968-37200038D1E7}" srcOrd="1" destOrd="0" presId="urn:microsoft.com/office/officeart/2005/8/layout/orgChart1"/>
    <dgm:cxn modelId="{CCA8F90F-D06A-410F-B4DA-5C789F78BC62}" type="presParOf" srcId="{C7DE57BA-AD6A-4E29-8606-A1689F37F5B2}" destId="{D2F440F6-243C-408A-87B0-355289C0101D}" srcOrd="1" destOrd="0" presId="urn:microsoft.com/office/officeart/2005/8/layout/orgChart1"/>
    <dgm:cxn modelId="{0062FF3A-DA32-451D-9DEF-D68DEC923448}" type="presParOf" srcId="{C7DE57BA-AD6A-4E29-8606-A1689F37F5B2}" destId="{246D194C-0255-41C4-9B49-AD8A9E1392CF}" srcOrd="2" destOrd="0" presId="urn:microsoft.com/office/officeart/2005/8/layout/orgChart1"/>
    <dgm:cxn modelId="{8CB64CFB-82FE-4B48-B4A5-E6D7966ABAD3}" type="presParOf" srcId="{5B516A8A-3469-4B5C-AB21-968FCBBBB906}" destId="{34F1FC34-CD76-44C6-B7EC-0B84D1C10123}" srcOrd="2" destOrd="0" presId="urn:microsoft.com/office/officeart/2005/8/layout/orgChart1"/>
    <dgm:cxn modelId="{0FE9E8FC-7792-46BF-B981-651C680412E5}" type="presParOf" srcId="{34F1FC34-CD76-44C6-B7EC-0B84D1C10123}" destId="{177689F7-08A1-4CFE-B1DE-898E26F2AAEE}" srcOrd="0" destOrd="0" presId="urn:microsoft.com/office/officeart/2005/8/layout/orgChart1"/>
    <dgm:cxn modelId="{2085932C-AF57-4202-A6F5-4AD7D13CF382}" type="presParOf" srcId="{34F1FC34-CD76-44C6-B7EC-0B84D1C10123}" destId="{33925B8B-98F6-45EA-8BBC-7C2F2586ABB6}" srcOrd="1" destOrd="0" presId="urn:microsoft.com/office/officeart/2005/8/layout/orgChart1"/>
    <dgm:cxn modelId="{6EBA5221-544F-4712-89A8-E9F35D4D8B36}" type="presParOf" srcId="{33925B8B-98F6-45EA-8BBC-7C2F2586ABB6}" destId="{69311869-51A4-4F42-ADD1-2FC499460502}" srcOrd="0" destOrd="0" presId="urn:microsoft.com/office/officeart/2005/8/layout/orgChart1"/>
    <dgm:cxn modelId="{5A14BCB8-8B5A-4C72-8BE0-07DB3F7D4292}" type="presParOf" srcId="{69311869-51A4-4F42-ADD1-2FC499460502}" destId="{8FDFEE3E-8384-4633-B9A1-5514E4BA88BD}" srcOrd="0" destOrd="0" presId="urn:microsoft.com/office/officeart/2005/8/layout/orgChart1"/>
    <dgm:cxn modelId="{65925D03-BC8B-4BD3-8DFD-79400E2055CE}" type="presParOf" srcId="{69311869-51A4-4F42-ADD1-2FC499460502}" destId="{9A3FBDAF-0B7F-4A66-850E-02FF7F24B102}" srcOrd="1" destOrd="0" presId="urn:microsoft.com/office/officeart/2005/8/layout/orgChart1"/>
    <dgm:cxn modelId="{B351F88D-D817-46F7-AFC8-00177C657CCD}" type="presParOf" srcId="{33925B8B-98F6-45EA-8BBC-7C2F2586ABB6}" destId="{2CC4C61F-3A9C-4842-8AA7-999C14C56F0A}" srcOrd="1" destOrd="0" presId="urn:microsoft.com/office/officeart/2005/8/layout/orgChart1"/>
    <dgm:cxn modelId="{5C51BC0F-4C27-4F77-8649-401D60B83754}" type="presParOf" srcId="{33925B8B-98F6-45EA-8BBC-7C2F2586ABB6}" destId="{A1068A73-8B86-41C2-A6B5-7606D73DEC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A76DFC-3294-4E76-8C57-F3EA5B7D7529}" type="doc">
      <dgm:prSet loTypeId="urn:microsoft.com/office/officeart/2008/layout/AlternatingHexagons" loCatId="list" qsTypeId="urn:microsoft.com/office/officeart/2005/8/quickstyle/simple1" qsCatId="simple" csTypeId="urn:microsoft.com/office/officeart/2005/8/colors/colorful1#3" csCatId="colorful" phldr="1"/>
      <dgm:spPr/>
      <dgm:t>
        <a:bodyPr/>
        <a:lstStyle/>
        <a:p>
          <a:pPr rtl="1"/>
          <a:endParaRPr lang="ar-SA"/>
        </a:p>
      </dgm:t>
    </dgm:pt>
    <dgm:pt modelId="{F977A755-4B1E-4AB9-A9D7-ED804B2EF510}">
      <dgm:prSet phldrT="[نص]" custT="1"/>
      <dgm:spPr/>
      <dgm:t>
        <a:bodyPr/>
        <a:lstStyle/>
        <a:p>
          <a:pPr rtl="1"/>
          <a:r>
            <a:rPr lang="ar-SA" sz="2400" dirty="0"/>
            <a:t>تتميز بسهولة التأسيس</a:t>
          </a:r>
        </a:p>
      </dgm:t>
    </dgm:pt>
    <dgm:pt modelId="{A65F1648-A866-4D0D-9D00-5EE4810A5D92}" type="parTrans" cxnId="{383E7EFA-A915-45C3-9677-800BD179A8BC}">
      <dgm:prSet/>
      <dgm:spPr/>
      <dgm:t>
        <a:bodyPr/>
        <a:lstStyle/>
        <a:p>
          <a:pPr rtl="1"/>
          <a:endParaRPr lang="ar-SA"/>
        </a:p>
      </dgm:t>
    </dgm:pt>
    <dgm:pt modelId="{2CCDF49C-6FA8-4D50-91AF-8E52AD5B2C95}" type="sibTrans" cxnId="{383E7EFA-A915-45C3-9677-800BD179A8BC}">
      <dgm:prSet custT="1"/>
      <dgm:spPr/>
      <dgm:t>
        <a:bodyPr/>
        <a:lstStyle/>
        <a:p>
          <a:pPr rtl="1"/>
          <a:r>
            <a:rPr lang="ar-SA" sz="2400" dirty="0"/>
            <a:t>التجديد والابتكار</a:t>
          </a:r>
        </a:p>
      </dgm:t>
    </dgm:pt>
    <dgm:pt modelId="{E123E6E7-F69F-4BD5-98D5-90A07F324C97}">
      <dgm:prSet phldrT="[نص]" custT="1"/>
      <dgm:spPr/>
      <dgm:t>
        <a:bodyPr/>
        <a:lstStyle/>
        <a:p>
          <a:pPr rtl="1"/>
          <a:endParaRPr lang="ar-SA" sz="2400" dirty="0"/>
        </a:p>
      </dgm:t>
    </dgm:pt>
    <dgm:pt modelId="{B8797F11-712B-4604-8698-ED633BBA2B8A}" type="parTrans" cxnId="{1D847608-56ED-4435-AFD7-0D10BD930E9C}">
      <dgm:prSet/>
      <dgm:spPr/>
      <dgm:t>
        <a:bodyPr/>
        <a:lstStyle/>
        <a:p>
          <a:pPr rtl="1"/>
          <a:endParaRPr lang="ar-SA"/>
        </a:p>
      </dgm:t>
    </dgm:pt>
    <dgm:pt modelId="{3D3C2D17-E8EF-4D9C-97AC-00BBCBBAD468}" type="sibTrans" cxnId="{1D847608-56ED-4435-AFD7-0D10BD930E9C}">
      <dgm:prSet/>
      <dgm:spPr/>
      <dgm:t>
        <a:bodyPr/>
        <a:lstStyle/>
        <a:p>
          <a:pPr rtl="1"/>
          <a:endParaRPr lang="ar-SA"/>
        </a:p>
      </dgm:t>
    </dgm:pt>
    <dgm:pt modelId="{9B43250B-5F60-49DE-B0FC-7C53129FF428}">
      <dgm:prSet phldrT="[نص]" custT="1"/>
      <dgm:spPr/>
      <dgm:t>
        <a:bodyPr/>
        <a:lstStyle/>
        <a:p>
          <a:pPr rtl="1"/>
          <a:r>
            <a:rPr lang="ar-SA" sz="2000" dirty="0"/>
            <a:t>المعرفة التفصيلية بالعملاء والسوق</a:t>
          </a:r>
        </a:p>
      </dgm:t>
    </dgm:pt>
    <dgm:pt modelId="{E213E7C8-A2CC-4441-AB76-DCBB61AD4938}" type="parTrans" cxnId="{3E67A9FD-0A8A-4B76-BEE8-A0C02AC6F6E0}">
      <dgm:prSet/>
      <dgm:spPr/>
      <dgm:t>
        <a:bodyPr/>
        <a:lstStyle/>
        <a:p>
          <a:pPr rtl="1"/>
          <a:endParaRPr lang="ar-SA"/>
        </a:p>
      </dgm:t>
    </dgm:pt>
    <dgm:pt modelId="{B3621984-6DDC-4822-91F3-7A963A7144FE}" type="sibTrans" cxnId="{3E67A9FD-0A8A-4B76-BEE8-A0C02AC6F6E0}">
      <dgm:prSet/>
      <dgm:spPr/>
      <dgm:t>
        <a:bodyPr/>
        <a:lstStyle/>
        <a:p>
          <a:pPr rtl="1"/>
          <a:r>
            <a:rPr lang="ar-SA" dirty="0"/>
            <a:t>نمط الملكية المحلية </a:t>
          </a:r>
        </a:p>
      </dgm:t>
    </dgm:pt>
    <dgm:pt modelId="{D3DD3260-BA72-4E03-A616-38C297BD143B}">
      <dgm:prSet phldrT="[نص]" custT="1"/>
      <dgm:spPr/>
      <dgm:t>
        <a:bodyPr/>
        <a:lstStyle/>
        <a:p>
          <a:pPr rtl="1"/>
          <a:r>
            <a:rPr lang="ar-SA" sz="2400" dirty="0"/>
            <a:t>قوة العلاقات بالمجتمع</a:t>
          </a:r>
        </a:p>
      </dgm:t>
    </dgm:pt>
    <dgm:pt modelId="{7BA77475-AD87-44D2-AC8A-EFC7AA6165E6}" type="parTrans" cxnId="{8F9D56BC-537E-470C-8BFC-A227467096CE}">
      <dgm:prSet/>
      <dgm:spPr/>
      <dgm:t>
        <a:bodyPr/>
        <a:lstStyle/>
        <a:p>
          <a:pPr rtl="1"/>
          <a:endParaRPr lang="ar-SA"/>
        </a:p>
      </dgm:t>
    </dgm:pt>
    <dgm:pt modelId="{8572E82E-1E04-4857-AD0E-DC206D678A8E}" type="sibTrans" cxnId="{8F9D56BC-537E-470C-8BFC-A227467096CE}">
      <dgm:prSet/>
      <dgm:spPr/>
      <dgm:t>
        <a:bodyPr/>
        <a:lstStyle/>
        <a:p>
          <a:pPr rtl="1"/>
          <a:endParaRPr lang="ar-SA"/>
        </a:p>
      </dgm:t>
    </dgm:pt>
    <dgm:pt modelId="{5DA2283C-542E-4B5A-8C86-7E7A268829B6}">
      <dgm:prSet phldrT="[نص]" custT="1"/>
      <dgm:spPr/>
      <dgm:t>
        <a:bodyPr/>
        <a:lstStyle/>
        <a:p>
          <a:pPr rtl="1"/>
          <a:r>
            <a:rPr lang="ar-SA" sz="2000" dirty="0"/>
            <a:t>مرونة الادارة وسهولة الانشطة</a:t>
          </a:r>
        </a:p>
      </dgm:t>
    </dgm:pt>
    <dgm:pt modelId="{9FDD91D7-5351-497D-BC64-608028983430}" type="parTrans" cxnId="{082EB646-4377-4178-B581-CBACEABD0579}">
      <dgm:prSet/>
      <dgm:spPr/>
      <dgm:t>
        <a:bodyPr/>
        <a:lstStyle/>
        <a:p>
          <a:pPr rtl="1"/>
          <a:endParaRPr lang="ar-SA"/>
        </a:p>
      </dgm:t>
    </dgm:pt>
    <dgm:pt modelId="{CBF45181-51EF-4155-A0DE-4389580D7371}" type="sibTrans" cxnId="{082EB646-4377-4178-B581-CBACEABD0579}">
      <dgm:prSet custT="1"/>
      <dgm:spPr/>
      <dgm:t>
        <a:bodyPr/>
        <a:lstStyle/>
        <a:p>
          <a:pPr rtl="1"/>
          <a:r>
            <a:rPr lang="ar-SA" sz="2400" dirty="0"/>
            <a:t>النمط لشخصي في الادارة </a:t>
          </a:r>
        </a:p>
      </dgm:t>
    </dgm:pt>
    <dgm:pt modelId="{4873A43D-83B8-4A65-BEC0-601BB6F3086F}">
      <dgm:prSet phldrT="[نص]" custT="1"/>
      <dgm:spPr/>
      <dgm:t>
        <a:bodyPr/>
        <a:lstStyle/>
        <a:p>
          <a:pPr rtl="1"/>
          <a:r>
            <a:rPr lang="ar-SA" sz="2400" dirty="0"/>
            <a:t>المحافظة على استمرارية المنافسة </a:t>
          </a:r>
        </a:p>
      </dgm:t>
    </dgm:pt>
    <dgm:pt modelId="{DB86FE9E-D5CB-4DFF-9987-5EADF57FB53A}" type="parTrans" cxnId="{5993E135-F337-4A0A-86AD-E08674BEB650}">
      <dgm:prSet/>
      <dgm:spPr/>
      <dgm:t>
        <a:bodyPr/>
        <a:lstStyle/>
        <a:p>
          <a:pPr rtl="1"/>
          <a:endParaRPr lang="ar-SA"/>
        </a:p>
      </dgm:t>
    </dgm:pt>
    <dgm:pt modelId="{55965343-CAAF-49C8-8584-B74F3D2097D8}" type="sibTrans" cxnId="{5993E135-F337-4A0A-86AD-E08674BEB650}">
      <dgm:prSet/>
      <dgm:spPr/>
      <dgm:t>
        <a:bodyPr/>
        <a:lstStyle/>
        <a:p>
          <a:pPr rtl="1"/>
          <a:endParaRPr lang="ar-SA"/>
        </a:p>
      </dgm:t>
    </dgm:pt>
    <dgm:pt modelId="{CDD8D919-9065-4464-86E0-57D37C196FE1}" type="pres">
      <dgm:prSet presAssocID="{D2A76DFC-3294-4E76-8C57-F3EA5B7D7529}" presName="Name0" presStyleCnt="0">
        <dgm:presLayoutVars>
          <dgm:chMax/>
          <dgm:chPref/>
          <dgm:dir/>
          <dgm:animLvl val="lvl"/>
        </dgm:presLayoutVars>
      </dgm:prSet>
      <dgm:spPr/>
    </dgm:pt>
    <dgm:pt modelId="{ADA9A465-7D60-4869-9E5C-226A7DE40663}" type="pres">
      <dgm:prSet presAssocID="{F977A755-4B1E-4AB9-A9D7-ED804B2EF510}" presName="composite" presStyleCnt="0"/>
      <dgm:spPr/>
    </dgm:pt>
    <dgm:pt modelId="{B9153107-7E4B-4231-BBDE-22B86E294FB7}" type="pres">
      <dgm:prSet presAssocID="{F977A755-4B1E-4AB9-A9D7-ED804B2EF510}" presName="Parent1" presStyleLbl="node1" presStyleIdx="0" presStyleCnt="6">
        <dgm:presLayoutVars>
          <dgm:chMax val="1"/>
          <dgm:chPref val="1"/>
          <dgm:bulletEnabled val="1"/>
        </dgm:presLayoutVars>
      </dgm:prSet>
      <dgm:spPr/>
    </dgm:pt>
    <dgm:pt modelId="{FEEB26FA-87BD-4D14-8E8F-974B54AD4BBA}" type="pres">
      <dgm:prSet presAssocID="{F977A755-4B1E-4AB9-A9D7-ED804B2EF510}" presName="Childtext1" presStyleLbl="revTx" presStyleIdx="0" presStyleCnt="3">
        <dgm:presLayoutVars>
          <dgm:chMax val="0"/>
          <dgm:chPref val="0"/>
          <dgm:bulletEnabled val="1"/>
        </dgm:presLayoutVars>
      </dgm:prSet>
      <dgm:spPr/>
    </dgm:pt>
    <dgm:pt modelId="{FB239846-AFDD-4D97-BF2E-4ABEC9019AD7}" type="pres">
      <dgm:prSet presAssocID="{F977A755-4B1E-4AB9-A9D7-ED804B2EF510}" presName="BalanceSpacing" presStyleCnt="0"/>
      <dgm:spPr/>
    </dgm:pt>
    <dgm:pt modelId="{145739F5-4B36-49FF-A292-35E8E9339477}" type="pres">
      <dgm:prSet presAssocID="{F977A755-4B1E-4AB9-A9D7-ED804B2EF510}" presName="BalanceSpacing1" presStyleCnt="0"/>
      <dgm:spPr/>
    </dgm:pt>
    <dgm:pt modelId="{74185481-4B60-42EC-88F1-1D17463E90DB}" type="pres">
      <dgm:prSet presAssocID="{2CCDF49C-6FA8-4D50-91AF-8E52AD5B2C95}" presName="Accent1Text" presStyleLbl="node1" presStyleIdx="1" presStyleCnt="6"/>
      <dgm:spPr/>
    </dgm:pt>
    <dgm:pt modelId="{1AF29E94-9A8B-4DF1-825C-5D0C80288E7C}" type="pres">
      <dgm:prSet presAssocID="{2CCDF49C-6FA8-4D50-91AF-8E52AD5B2C95}" presName="spaceBetweenRectangles" presStyleCnt="0"/>
      <dgm:spPr/>
    </dgm:pt>
    <dgm:pt modelId="{F02B1893-B2AF-4D2D-B9D3-0226172EF616}" type="pres">
      <dgm:prSet presAssocID="{9B43250B-5F60-49DE-B0FC-7C53129FF428}" presName="composite" presStyleCnt="0"/>
      <dgm:spPr/>
    </dgm:pt>
    <dgm:pt modelId="{BBFAB03B-23DC-4FDB-BAB9-7831520EA834}" type="pres">
      <dgm:prSet presAssocID="{9B43250B-5F60-49DE-B0FC-7C53129FF428}" presName="Parent1" presStyleLbl="node1" presStyleIdx="2" presStyleCnt="6">
        <dgm:presLayoutVars>
          <dgm:chMax val="1"/>
          <dgm:chPref val="1"/>
          <dgm:bulletEnabled val="1"/>
        </dgm:presLayoutVars>
      </dgm:prSet>
      <dgm:spPr/>
    </dgm:pt>
    <dgm:pt modelId="{165406CA-9603-4A2C-AAB9-7920D5A34E75}" type="pres">
      <dgm:prSet presAssocID="{9B43250B-5F60-49DE-B0FC-7C53129FF428}" presName="Childtext1" presStyleLbl="revTx" presStyleIdx="1" presStyleCnt="3">
        <dgm:presLayoutVars>
          <dgm:chMax val="0"/>
          <dgm:chPref val="0"/>
          <dgm:bulletEnabled val="1"/>
        </dgm:presLayoutVars>
      </dgm:prSet>
      <dgm:spPr/>
    </dgm:pt>
    <dgm:pt modelId="{665C9284-29A9-45DD-9937-1B4162C6F96D}" type="pres">
      <dgm:prSet presAssocID="{9B43250B-5F60-49DE-B0FC-7C53129FF428}" presName="BalanceSpacing" presStyleCnt="0"/>
      <dgm:spPr/>
    </dgm:pt>
    <dgm:pt modelId="{F7858A09-6108-40FC-935E-83FBCA940FA4}" type="pres">
      <dgm:prSet presAssocID="{9B43250B-5F60-49DE-B0FC-7C53129FF428}" presName="BalanceSpacing1" presStyleCnt="0"/>
      <dgm:spPr/>
    </dgm:pt>
    <dgm:pt modelId="{40069295-7BD9-4B32-A520-34E2F9C2A661}" type="pres">
      <dgm:prSet presAssocID="{B3621984-6DDC-4822-91F3-7A963A7144FE}" presName="Accent1Text" presStyleLbl="node1" presStyleIdx="3" presStyleCnt="6"/>
      <dgm:spPr/>
    </dgm:pt>
    <dgm:pt modelId="{CD993A10-9B78-4B1C-BB91-CB8EFDA0EDAA}" type="pres">
      <dgm:prSet presAssocID="{B3621984-6DDC-4822-91F3-7A963A7144FE}" presName="spaceBetweenRectangles" presStyleCnt="0"/>
      <dgm:spPr/>
    </dgm:pt>
    <dgm:pt modelId="{4A9FA2CA-2613-4513-8FC8-7B291E928D8F}" type="pres">
      <dgm:prSet presAssocID="{5DA2283C-542E-4B5A-8C86-7E7A268829B6}" presName="composite" presStyleCnt="0"/>
      <dgm:spPr/>
    </dgm:pt>
    <dgm:pt modelId="{138DA2F3-33C5-4B1E-8412-86015AF2E084}" type="pres">
      <dgm:prSet presAssocID="{5DA2283C-542E-4B5A-8C86-7E7A268829B6}" presName="Parent1" presStyleLbl="node1" presStyleIdx="4" presStyleCnt="6">
        <dgm:presLayoutVars>
          <dgm:chMax val="1"/>
          <dgm:chPref val="1"/>
          <dgm:bulletEnabled val="1"/>
        </dgm:presLayoutVars>
      </dgm:prSet>
      <dgm:spPr/>
    </dgm:pt>
    <dgm:pt modelId="{32A00903-D9BC-49BD-BF2F-6DA9EBB1C825}" type="pres">
      <dgm:prSet presAssocID="{5DA2283C-542E-4B5A-8C86-7E7A268829B6}" presName="Childtext1" presStyleLbl="revTx" presStyleIdx="2" presStyleCnt="3">
        <dgm:presLayoutVars>
          <dgm:chMax val="0"/>
          <dgm:chPref val="0"/>
          <dgm:bulletEnabled val="1"/>
        </dgm:presLayoutVars>
      </dgm:prSet>
      <dgm:spPr/>
    </dgm:pt>
    <dgm:pt modelId="{4C51A457-21B6-4E83-9080-2B38E2448590}" type="pres">
      <dgm:prSet presAssocID="{5DA2283C-542E-4B5A-8C86-7E7A268829B6}" presName="BalanceSpacing" presStyleCnt="0"/>
      <dgm:spPr/>
    </dgm:pt>
    <dgm:pt modelId="{9C493098-176E-41A4-8B48-215A7B32878F}" type="pres">
      <dgm:prSet presAssocID="{5DA2283C-542E-4B5A-8C86-7E7A268829B6}" presName="BalanceSpacing1" presStyleCnt="0"/>
      <dgm:spPr/>
    </dgm:pt>
    <dgm:pt modelId="{2DDC2957-898A-4AE2-B573-EFE4D2F39690}" type="pres">
      <dgm:prSet presAssocID="{CBF45181-51EF-4155-A0DE-4389580D7371}" presName="Accent1Text" presStyleLbl="node1" presStyleIdx="5" presStyleCnt="6"/>
      <dgm:spPr/>
    </dgm:pt>
  </dgm:ptLst>
  <dgm:cxnLst>
    <dgm:cxn modelId="{1D847608-56ED-4435-AFD7-0D10BD930E9C}" srcId="{F977A755-4B1E-4AB9-A9D7-ED804B2EF510}" destId="{E123E6E7-F69F-4BD5-98D5-90A07F324C97}" srcOrd="0" destOrd="0" parTransId="{B8797F11-712B-4604-8698-ED633BBA2B8A}" sibTransId="{3D3C2D17-E8EF-4D9C-97AC-00BBCBBAD468}"/>
    <dgm:cxn modelId="{4D0EFB19-27C3-42AB-82EA-3E79E26982D8}" type="presOf" srcId="{5DA2283C-542E-4B5A-8C86-7E7A268829B6}" destId="{138DA2F3-33C5-4B1E-8412-86015AF2E084}" srcOrd="0" destOrd="0" presId="urn:microsoft.com/office/officeart/2008/layout/AlternatingHexagons"/>
    <dgm:cxn modelId="{783C5B2C-7028-426E-9707-18F519EB83F1}" type="presOf" srcId="{D3DD3260-BA72-4E03-A616-38C297BD143B}" destId="{165406CA-9603-4A2C-AAB9-7920D5A34E75}" srcOrd="0" destOrd="0" presId="urn:microsoft.com/office/officeart/2008/layout/AlternatingHexagons"/>
    <dgm:cxn modelId="{5993E135-F337-4A0A-86AD-E08674BEB650}" srcId="{5DA2283C-542E-4B5A-8C86-7E7A268829B6}" destId="{4873A43D-83B8-4A65-BEC0-601BB6F3086F}" srcOrd="0" destOrd="0" parTransId="{DB86FE9E-D5CB-4DFF-9987-5EADF57FB53A}" sibTransId="{55965343-CAAF-49C8-8584-B74F3D2097D8}"/>
    <dgm:cxn modelId="{B003905D-7922-41D2-BA52-20E0B0C92A1A}" type="presOf" srcId="{B3621984-6DDC-4822-91F3-7A963A7144FE}" destId="{40069295-7BD9-4B32-A520-34E2F9C2A661}" srcOrd="0" destOrd="0" presId="urn:microsoft.com/office/officeart/2008/layout/AlternatingHexagons"/>
    <dgm:cxn modelId="{9A7BB965-7D0D-493D-9272-4F7EA3A0C776}" type="presOf" srcId="{4873A43D-83B8-4A65-BEC0-601BB6F3086F}" destId="{32A00903-D9BC-49BD-BF2F-6DA9EBB1C825}" srcOrd="0" destOrd="0" presId="urn:microsoft.com/office/officeart/2008/layout/AlternatingHexagons"/>
    <dgm:cxn modelId="{082EB646-4377-4178-B581-CBACEABD0579}" srcId="{D2A76DFC-3294-4E76-8C57-F3EA5B7D7529}" destId="{5DA2283C-542E-4B5A-8C86-7E7A268829B6}" srcOrd="2" destOrd="0" parTransId="{9FDD91D7-5351-497D-BC64-608028983430}" sibTransId="{CBF45181-51EF-4155-A0DE-4389580D7371}"/>
    <dgm:cxn modelId="{60F09BA9-E790-422B-8B47-6860F7E73902}" type="presOf" srcId="{D2A76DFC-3294-4E76-8C57-F3EA5B7D7529}" destId="{CDD8D919-9065-4464-86E0-57D37C196FE1}" srcOrd="0" destOrd="0" presId="urn:microsoft.com/office/officeart/2008/layout/AlternatingHexagons"/>
    <dgm:cxn modelId="{272470AB-C334-4371-8C47-04F64ADF62E6}" type="presOf" srcId="{9B43250B-5F60-49DE-B0FC-7C53129FF428}" destId="{BBFAB03B-23DC-4FDB-BAB9-7831520EA834}" srcOrd="0" destOrd="0" presId="urn:microsoft.com/office/officeart/2008/layout/AlternatingHexagons"/>
    <dgm:cxn modelId="{8F9D56BC-537E-470C-8BFC-A227467096CE}" srcId="{9B43250B-5F60-49DE-B0FC-7C53129FF428}" destId="{D3DD3260-BA72-4E03-A616-38C297BD143B}" srcOrd="0" destOrd="0" parTransId="{7BA77475-AD87-44D2-AC8A-EFC7AA6165E6}" sibTransId="{8572E82E-1E04-4857-AD0E-DC206D678A8E}"/>
    <dgm:cxn modelId="{43F44DCA-1FF2-480C-AE37-28D5C884ED82}" type="presOf" srcId="{CBF45181-51EF-4155-A0DE-4389580D7371}" destId="{2DDC2957-898A-4AE2-B573-EFE4D2F39690}" srcOrd="0" destOrd="0" presId="urn:microsoft.com/office/officeart/2008/layout/AlternatingHexagons"/>
    <dgm:cxn modelId="{28330AE2-D417-41DD-8336-0F042E4A4D31}" type="presOf" srcId="{2CCDF49C-6FA8-4D50-91AF-8E52AD5B2C95}" destId="{74185481-4B60-42EC-88F1-1D17463E90DB}" srcOrd="0" destOrd="0" presId="urn:microsoft.com/office/officeart/2008/layout/AlternatingHexagons"/>
    <dgm:cxn modelId="{DEF51EE3-9351-437C-B64A-462452AC02CD}" type="presOf" srcId="{F977A755-4B1E-4AB9-A9D7-ED804B2EF510}" destId="{B9153107-7E4B-4231-BBDE-22B86E294FB7}" srcOrd="0" destOrd="0" presId="urn:microsoft.com/office/officeart/2008/layout/AlternatingHexagons"/>
    <dgm:cxn modelId="{383E7EFA-A915-45C3-9677-800BD179A8BC}" srcId="{D2A76DFC-3294-4E76-8C57-F3EA5B7D7529}" destId="{F977A755-4B1E-4AB9-A9D7-ED804B2EF510}" srcOrd="0" destOrd="0" parTransId="{A65F1648-A866-4D0D-9D00-5EE4810A5D92}" sibTransId="{2CCDF49C-6FA8-4D50-91AF-8E52AD5B2C95}"/>
    <dgm:cxn modelId="{9FD42CFD-D29B-4090-942F-734588C88E5E}" type="presOf" srcId="{E123E6E7-F69F-4BD5-98D5-90A07F324C97}" destId="{FEEB26FA-87BD-4D14-8E8F-974B54AD4BBA}" srcOrd="0" destOrd="0" presId="urn:microsoft.com/office/officeart/2008/layout/AlternatingHexagons"/>
    <dgm:cxn modelId="{3E67A9FD-0A8A-4B76-BEE8-A0C02AC6F6E0}" srcId="{D2A76DFC-3294-4E76-8C57-F3EA5B7D7529}" destId="{9B43250B-5F60-49DE-B0FC-7C53129FF428}" srcOrd="1" destOrd="0" parTransId="{E213E7C8-A2CC-4441-AB76-DCBB61AD4938}" sibTransId="{B3621984-6DDC-4822-91F3-7A963A7144FE}"/>
    <dgm:cxn modelId="{8EB237CA-0F54-4085-B242-95E1DA46C054}" type="presParOf" srcId="{CDD8D919-9065-4464-86E0-57D37C196FE1}" destId="{ADA9A465-7D60-4869-9E5C-226A7DE40663}" srcOrd="0" destOrd="0" presId="urn:microsoft.com/office/officeart/2008/layout/AlternatingHexagons"/>
    <dgm:cxn modelId="{7C04E2DE-506D-4B50-8A54-BE4648BAEC51}" type="presParOf" srcId="{ADA9A465-7D60-4869-9E5C-226A7DE40663}" destId="{B9153107-7E4B-4231-BBDE-22B86E294FB7}" srcOrd="0" destOrd="0" presId="urn:microsoft.com/office/officeart/2008/layout/AlternatingHexagons"/>
    <dgm:cxn modelId="{1CD77BCC-E384-4E67-98B1-DE3C6A434D1D}" type="presParOf" srcId="{ADA9A465-7D60-4869-9E5C-226A7DE40663}" destId="{FEEB26FA-87BD-4D14-8E8F-974B54AD4BBA}" srcOrd="1" destOrd="0" presId="urn:microsoft.com/office/officeart/2008/layout/AlternatingHexagons"/>
    <dgm:cxn modelId="{3B719BBE-1AE5-4100-973C-FF693466F120}" type="presParOf" srcId="{ADA9A465-7D60-4869-9E5C-226A7DE40663}" destId="{FB239846-AFDD-4D97-BF2E-4ABEC9019AD7}" srcOrd="2" destOrd="0" presId="urn:microsoft.com/office/officeart/2008/layout/AlternatingHexagons"/>
    <dgm:cxn modelId="{FBF0856C-2ECF-4ABA-9A3E-8643CAB667C7}" type="presParOf" srcId="{ADA9A465-7D60-4869-9E5C-226A7DE40663}" destId="{145739F5-4B36-49FF-A292-35E8E9339477}" srcOrd="3" destOrd="0" presId="urn:microsoft.com/office/officeart/2008/layout/AlternatingHexagons"/>
    <dgm:cxn modelId="{D640C352-BA7C-449B-9791-A669D4E6FD47}" type="presParOf" srcId="{ADA9A465-7D60-4869-9E5C-226A7DE40663}" destId="{74185481-4B60-42EC-88F1-1D17463E90DB}" srcOrd="4" destOrd="0" presId="urn:microsoft.com/office/officeart/2008/layout/AlternatingHexagons"/>
    <dgm:cxn modelId="{939C9BD1-6B82-43B4-9C82-8DC257FD18D8}" type="presParOf" srcId="{CDD8D919-9065-4464-86E0-57D37C196FE1}" destId="{1AF29E94-9A8B-4DF1-825C-5D0C80288E7C}" srcOrd="1" destOrd="0" presId="urn:microsoft.com/office/officeart/2008/layout/AlternatingHexagons"/>
    <dgm:cxn modelId="{B21DB65F-037B-4074-818F-E6EA65571B16}" type="presParOf" srcId="{CDD8D919-9065-4464-86E0-57D37C196FE1}" destId="{F02B1893-B2AF-4D2D-B9D3-0226172EF616}" srcOrd="2" destOrd="0" presId="urn:microsoft.com/office/officeart/2008/layout/AlternatingHexagons"/>
    <dgm:cxn modelId="{45FB9DC5-B4F2-4C61-9F73-472C865174C0}" type="presParOf" srcId="{F02B1893-B2AF-4D2D-B9D3-0226172EF616}" destId="{BBFAB03B-23DC-4FDB-BAB9-7831520EA834}" srcOrd="0" destOrd="0" presId="urn:microsoft.com/office/officeart/2008/layout/AlternatingHexagons"/>
    <dgm:cxn modelId="{2A4CA89C-97E1-4F4C-B593-444852731331}" type="presParOf" srcId="{F02B1893-B2AF-4D2D-B9D3-0226172EF616}" destId="{165406CA-9603-4A2C-AAB9-7920D5A34E75}" srcOrd="1" destOrd="0" presId="urn:microsoft.com/office/officeart/2008/layout/AlternatingHexagons"/>
    <dgm:cxn modelId="{4E8D9191-F341-44CD-AB94-253EC4B46982}" type="presParOf" srcId="{F02B1893-B2AF-4D2D-B9D3-0226172EF616}" destId="{665C9284-29A9-45DD-9937-1B4162C6F96D}" srcOrd="2" destOrd="0" presId="urn:microsoft.com/office/officeart/2008/layout/AlternatingHexagons"/>
    <dgm:cxn modelId="{06E84D10-7A96-4730-BDC0-83EC40C08240}" type="presParOf" srcId="{F02B1893-B2AF-4D2D-B9D3-0226172EF616}" destId="{F7858A09-6108-40FC-935E-83FBCA940FA4}" srcOrd="3" destOrd="0" presId="urn:microsoft.com/office/officeart/2008/layout/AlternatingHexagons"/>
    <dgm:cxn modelId="{48CEF5DE-0361-416F-8327-4E1377D03010}" type="presParOf" srcId="{F02B1893-B2AF-4D2D-B9D3-0226172EF616}" destId="{40069295-7BD9-4B32-A520-34E2F9C2A661}" srcOrd="4" destOrd="0" presId="urn:microsoft.com/office/officeart/2008/layout/AlternatingHexagons"/>
    <dgm:cxn modelId="{15D46D1F-8ED5-409D-8A7C-D95DB57F65B2}" type="presParOf" srcId="{CDD8D919-9065-4464-86E0-57D37C196FE1}" destId="{CD993A10-9B78-4B1C-BB91-CB8EFDA0EDAA}" srcOrd="3" destOrd="0" presId="urn:microsoft.com/office/officeart/2008/layout/AlternatingHexagons"/>
    <dgm:cxn modelId="{99EFCE40-1BAF-4B27-87E5-15FAF884A4F5}" type="presParOf" srcId="{CDD8D919-9065-4464-86E0-57D37C196FE1}" destId="{4A9FA2CA-2613-4513-8FC8-7B291E928D8F}" srcOrd="4" destOrd="0" presId="urn:microsoft.com/office/officeart/2008/layout/AlternatingHexagons"/>
    <dgm:cxn modelId="{0F9DC222-E6C7-479A-A4EB-13FA5E5742E7}" type="presParOf" srcId="{4A9FA2CA-2613-4513-8FC8-7B291E928D8F}" destId="{138DA2F3-33C5-4B1E-8412-86015AF2E084}" srcOrd="0" destOrd="0" presId="urn:microsoft.com/office/officeart/2008/layout/AlternatingHexagons"/>
    <dgm:cxn modelId="{FE8B4978-0B13-4AD8-AD7D-7BA4A74043B2}" type="presParOf" srcId="{4A9FA2CA-2613-4513-8FC8-7B291E928D8F}" destId="{32A00903-D9BC-49BD-BF2F-6DA9EBB1C825}" srcOrd="1" destOrd="0" presId="urn:microsoft.com/office/officeart/2008/layout/AlternatingHexagons"/>
    <dgm:cxn modelId="{8C024718-37CE-4C98-9111-E428D0EDEFF9}" type="presParOf" srcId="{4A9FA2CA-2613-4513-8FC8-7B291E928D8F}" destId="{4C51A457-21B6-4E83-9080-2B38E2448590}" srcOrd="2" destOrd="0" presId="urn:microsoft.com/office/officeart/2008/layout/AlternatingHexagons"/>
    <dgm:cxn modelId="{9F48C3AA-005E-42D6-B9C2-8226DAED3159}" type="presParOf" srcId="{4A9FA2CA-2613-4513-8FC8-7B291E928D8F}" destId="{9C493098-176E-41A4-8B48-215A7B32878F}" srcOrd="3" destOrd="0" presId="urn:microsoft.com/office/officeart/2008/layout/AlternatingHexagons"/>
    <dgm:cxn modelId="{EFDE5052-7F72-40C8-A450-18C14F2CCA06}" type="presParOf" srcId="{4A9FA2CA-2613-4513-8FC8-7B291E928D8F}" destId="{2DDC2957-898A-4AE2-B573-EFE4D2F3969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10669-058C-44DD-B102-CACA9B6B49DA}">
      <dsp:nvSpPr>
        <dsp:cNvPr id="0" name=""/>
        <dsp:cNvSpPr/>
      </dsp:nvSpPr>
      <dsp:spPr>
        <a:xfrm>
          <a:off x="4166" y="473143"/>
          <a:ext cx="1982748" cy="1366113"/>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934342E-4FEF-4322-B7D6-C4338AAE83A9}">
      <dsp:nvSpPr>
        <dsp:cNvPr id="0" name=""/>
        <dsp:cNvSpPr/>
      </dsp:nvSpPr>
      <dsp:spPr>
        <a:xfrm>
          <a:off x="6551651" y="1816100"/>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rtl="1">
            <a:lnSpc>
              <a:spcPct val="90000"/>
            </a:lnSpc>
            <a:spcBef>
              <a:spcPct val="0"/>
            </a:spcBef>
            <a:spcAft>
              <a:spcPct val="35000"/>
            </a:spcAft>
            <a:buNone/>
          </a:pPr>
          <a:r>
            <a:rPr lang="ar-SA" sz="2400" b="1" kern="1200" dirty="0"/>
            <a:t>ايرادات المبيعات</a:t>
          </a:r>
        </a:p>
      </dsp:txBody>
      <dsp:txXfrm>
        <a:off x="6551651" y="1816100"/>
        <a:ext cx="1982748" cy="735599"/>
      </dsp:txXfrm>
    </dsp:sp>
    <dsp:sp modelId="{675E808E-02D3-461C-A239-D3BA6330C531}">
      <dsp:nvSpPr>
        <dsp:cNvPr id="0" name=""/>
        <dsp:cNvSpPr/>
      </dsp:nvSpPr>
      <dsp:spPr>
        <a:xfrm>
          <a:off x="2185272" y="473143"/>
          <a:ext cx="1982748" cy="1366113"/>
        </a:xfrm>
        <a:prstGeom prst="roundRect">
          <a:avLst/>
        </a:prstGeom>
        <a:solidFill>
          <a:schemeClr val="accent5">
            <a:hueOff val="-3311292"/>
            <a:satOff val="13270"/>
            <a:lumOff val="2876"/>
            <a:alphaOff val="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17BA94F-366F-4B37-AB1B-86FFB54824CC}">
      <dsp:nvSpPr>
        <dsp:cNvPr id="0" name=""/>
        <dsp:cNvSpPr/>
      </dsp:nvSpPr>
      <dsp:spPr>
        <a:xfrm>
          <a:off x="2185272" y="18392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rtl="1">
            <a:lnSpc>
              <a:spcPct val="90000"/>
            </a:lnSpc>
            <a:spcBef>
              <a:spcPct val="0"/>
            </a:spcBef>
            <a:spcAft>
              <a:spcPct val="35000"/>
            </a:spcAft>
            <a:buNone/>
          </a:pPr>
          <a:r>
            <a:rPr lang="ar-SA" sz="2400" b="1" kern="1200" dirty="0"/>
            <a:t>رأس المال </a:t>
          </a:r>
        </a:p>
      </dsp:txBody>
      <dsp:txXfrm>
        <a:off x="2185272" y="1839256"/>
        <a:ext cx="1982748" cy="735599"/>
      </dsp:txXfrm>
    </dsp:sp>
    <dsp:sp modelId="{A72889CC-5FB5-4ECB-88E3-4583A87B6712}">
      <dsp:nvSpPr>
        <dsp:cNvPr id="0" name=""/>
        <dsp:cNvSpPr/>
      </dsp:nvSpPr>
      <dsp:spPr>
        <a:xfrm>
          <a:off x="4366379" y="473143"/>
          <a:ext cx="1982748" cy="1366113"/>
        </a:xfrm>
        <a:prstGeom prst="roundRect">
          <a:avLst/>
        </a:prstGeom>
        <a:solidFill>
          <a:schemeClr val="accent5">
            <a:hueOff val="-6622584"/>
            <a:satOff val="26541"/>
            <a:lumOff val="5752"/>
            <a:alphaOff val="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D401DF-C21C-4AD3-8997-98AC30AB43EC}">
      <dsp:nvSpPr>
        <dsp:cNvPr id="0" name=""/>
        <dsp:cNvSpPr/>
      </dsp:nvSpPr>
      <dsp:spPr>
        <a:xfrm>
          <a:off x="4366379" y="18392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rtl="1">
            <a:lnSpc>
              <a:spcPct val="90000"/>
            </a:lnSpc>
            <a:spcBef>
              <a:spcPct val="0"/>
            </a:spcBef>
            <a:spcAft>
              <a:spcPct val="35000"/>
            </a:spcAft>
            <a:buNone/>
          </a:pPr>
          <a:r>
            <a:rPr lang="ar-SA" sz="2400" b="1" kern="1200" dirty="0"/>
            <a:t>عدد العمال</a:t>
          </a:r>
        </a:p>
      </dsp:txBody>
      <dsp:txXfrm>
        <a:off x="4366379" y="1839256"/>
        <a:ext cx="1982748" cy="735599"/>
      </dsp:txXfrm>
    </dsp:sp>
    <dsp:sp modelId="{B40FAE76-2B3B-462E-9AC7-A1CDCF97ACB8}">
      <dsp:nvSpPr>
        <dsp:cNvPr id="0" name=""/>
        <dsp:cNvSpPr/>
      </dsp:nvSpPr>
      <dsp:spPr>
        <a:xfrm>
          <a:off x="6547485" y="473143"/>
          <a:ext cx="1982748" cy="1366113"/>
        </a:xfrm>
        <a:prstGeom prst="roundRect">
          <a:avLst/>
        </a:prstGeom>
        <a:solidFill>
          <a:schemeClr val="accent5">
            <a:hueOff val="-9933876"/>
            <a:satOff val="39811"/>
            <a:lumOff val="8628"/>
            <a:alphaOff val="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39E669-FAA6-419E-BEE7-A73A993D5FBF}">
      <dsp:nvSpPr>
        <dsp:cNvPr id="0" name=""/>
        <dsp:cNvSpPr/>
      </dsp:nvSpPr>
      <dsp:spPr>
        <a:xfrm>
          <a:off x="0" y="1892301"/>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rtl="1">
            <a:lnSpc>
              <a:spcPct val="90000"/>
            </a:lnSpc>
            <a:spcBef>
              <a:spcPct val="0"/>
            </a:spcBef>
            <a:spcAft>
              <a:spcPct val="35000"/>
            </a:spcAft>
            <a:buNone/>
          </a:pPr>
          <a:r>
            <a:rPr lang="ar-SA" sz="2400" b="1" kern="1200" dirty="0"/>
            <a:t>حجم الأصول </a:t>
          </a:r>
        </a:p>
      </dsp:txBody>
      <dsp:txXfrm>
        <a:off x="0" y="1892301"/>
        <a:ext cx="1982748" cy="73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689F7-08A1-4CFE-B1DE-898E26F2AAEE}">
      <dsp:nvSpPr>
        <dsp:cNvPr id="0" name=""/>
        <dsp:cNvSpPr/>
      </dsp:nvSpPr>
      <dsp:spPr>
        <a:xfrm>
          <a:off x="3991059" y="1255021"/>
          <a:ext cx="261059" cy="1143691"/>
        </a:xfrm>
        <a:custGeom>
          <a:avLst/>
          <a:gdLst/>
          <a:ahLst/>
          <a:cxnLst/>
          <a:rect l="0" t="0" r="0" b="0"/>
          <a:pathLst>
            <a:path>
              <a:moveTo>
                <a:pt x="261059" y="0"/>
              </a:moveTo>
              <a:lnTo>
                <a:pt x="261059" y="1143691"/>
              </a:lnTo>
              <a:lnTo>
                <a:pt x="0" y="1143691"/>
              </a:lnTo>
            </a:path>
          </a:pathLst>
        </a:custGeom>
        <a:noFill/>
        <a:ln w="11429" cap="flat" cmpd="sng" algn="ctr">
          <a:solidFill>
            <a:schemeClr val="accent3">
              <a:tint val="90000"/>
              <a:hueOff val="0"/>
              <a:satOff val="0"/>
              <a:lumOff val="0"/>
              <a:alphaOff val="0"/>
            </a:schemeClr>
          </a:solidFill>
          <a:prstDash val="sysDash"/>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6E8E6B-E066-486F-8050-07C7B4D3AD71}">
      <dsp:nvSpPr>
        <dsp:cNvPr id="0" name=""/>
        <dsp:cNvSpPr/>
      </dsp:nvSpPr>
      <dsp:spPr>
        <a:xfrm>
          <a:off x="4252119" y="1255021"/>
          <a:ext cx="3008405" cy="2287382"/>
        </a:xfrm>
        <a:custGeom>
          <a:avLst/>
          <a:gdLst/>
          <a:ahLst/>
          <a:cxnLst/>
          <a:rect l="0" t="0" r="0" b="0"/>
          <a:pathLst>
            <a:path>
              <a:moveTo>
                <a:pt x="0" y="0"/>
              </a:moveTo>
              <a:lnTo>
                <a:pt x="0" y="2026322"/>
              </a:lnTo>
              <a:lnTo>
                <a:pt x="3008405" y="2026322"/>
              </a:lnTo>
              <a:lnTo>
                <a:pt x="3008405" y="2287382"/>
              </a:lnTo>
            </a:path>
          </a:pathLst>
        </a:custGeom>
        <a:noFill/>
        <a:ln w="11429" cap="flat" cmpd="sng" algn="ctr">
          <a:solidFill>
            <a:schemeClr val="accent3">
              <a:tint val="90000"/>
              <a:hueOff val="0"/>
              <a:satOff val="0"/>
              <a:lumOff val="0"/>
              <a:alphaOff val="0"/>
            </a:schemeClr>
          </a:solidFill>
          <a:prstDash val="sysDash"/>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883E1FE-6130-4C6C-BEFA-810380283D10}">
      <dsp:nvSpPr>
        <dsp:cNvPr id="0" name=""/>
        <dsp:cNvSpPr/>
      </dsp:nvSpPr>
      <dsp:spPr>
        <a:xfrm>
          <a:off x="4206399" y="1255021"/>
          <a:ext cx="91440" cy="2287382"/>
        </a:xfrm>
        <a:custGeom>
          <a:avLst/>
          <a:gdLst/>
          <a:ahLst/>
          <a:cxnLst/>
          <a:rect l="0" t="0" r="0" b="0"/>
          <a:pathLst>
            <a:path>
              <a:moveTo>
                <a:pt x="45720" y="0"/>
              </a:moveTo>
              <a:lnTo>
                <a:pt x="45720" y="2287382"/>
              </a:lnTo>
            </a:path>
          </a:pathLst>
        </a:custGeom>
        <a:noFill/>
        <a:ln w="11429" cap="flat" cmpd="sng" algn="ctr">
          <a:solidFill>
            <a:schemeClr val="accent3">
              <a:tint val="90000"/>
              <a:hueOff val="0"/>
              <a:satOff val="0"/>
              <a:lumOff val="0"/>
              <a:alphaOff val="0"/>
            </a:schemeClr>
          </a:solidFill>
          <a:prstDash val="sysDash"/>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6EC9E5A-8477-456B-B309-F13CDA683C9A}">
      <dsp:nvSpPr>
        <dsp:cNvPr id="0" name=""/>
        <dsp:cNvSpPr/>
      </dsp:nvSpPr>
      <dsp:spPr>
        <a:xfrm>
          <a:off x="1243713" y="1255021"/>
          <a:ext cx="3008405" cy="2287382"/>
        </a:xfrm>
        <a:custGeom>
          <a:avLst/>
          <a:gdLst/>
          <a:ahLst/>
          <a:cxnLst/>
          <a:rect l="0" t="0" r="0" b="0"/>
          <a:pathLst>
            <a:path>
              <a:moveTo>
                <a:pt x="3008405" y="0"/>
              </a:moveTo>
              <a:lnTo>
                <a:pt x="3008405" y="2026322"/>
              </a:lnTo>
              <a:lnTo>
                <a:pt x="0" y="2026322"/>
              </a:lnTo>
              <a:lnTo>
                <a:pt x="0" y="2287382"/>
              </a:lnTo>
            </a:path>
          </a:pathLst>
        </a:custGeom>
        <a:noFill/>
        <a:ln w="11429" cap="flat" cmpd="sng" algn="ctr">
          <a:solidFill>
            <a:schemeClr val="accent3">
              <a:tint val="90000"/>
              <a:hueOff val="0"/>
              <a:satOff val="0"/>
              <a:lumOff val="0"/>
              <a:alphaOff val="0"/>
            </a:schemeClr>
          </a:solidFill>
          <a:prstDash val="sysDash"/>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272710-2B37-4F28-B24C-8438ED10BA6A}">
      <dsp:nvSpPr>
        <dsp:cNvPr id="0" name=""/>
        <dsp:cNvSpPr/>
      </dsp:nvSpPr>
      <dsp:spPr>
        <a:xfrm>
          <a:off x="3008976" y="11878"/>
          <a:ext cx="2486285" cy="1243142"/>
        </a:xfrm>
        <a:prstGeom prst="rect">
          <a:avLst/>
        </a:prstGeom>
        <a:solidFill>
          <a:schemeClr val="accent3">
            <a:shade val="60000"/>
            <a:hueOff val="0"/>
            <a:satOff val="0"/>
            <a:lumOff val="0"/>
            <a:alphaOff val="0"/>
          </a:schemeClr>
        </a:solidFill>
        <a:ln>
          <a:noFill/>
        </a:ln>
        <a:effectLst>
          <a:outerShdw blurRad="508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1">
            <a:lnSpc>
              <a:spcPct val="90000"/>
            </a:lnSpc>
            <a:spcBef>
              <a:spcPct val="0"/>
            </a:spcBef>
            <a:spcAft>
              <a:spcPct val="35000"/>
            </a:spcAft>
            <a:buNone/>
          </a:pPr>
          <a:r>
            <a:rPr lang="ar-SA" sz="3200" kern="1200" dirty="0"/>
            <a:t>الشكل القانوني للمنشآت </a:t>
          </a:r>
        </a:p>
      </dsp:txBody>
      <dsp:txXfrm>
        <a:off x="3008976" y="11878"/>
        <a:ext cx="2486285" cy="1243142"/>
      </dsp:txXfrm>
    </dsp:sp>
    <dsp:sp modelId="{2E4B6339-C8A1-490E-AFDC-7659C0429B08}">
      <dsp:nvSpPr>
        <dsp:cNvPr id="0" name=""/>
        <dsp:cNvSpPr/>
      </dsp:nvSpPr>
      <dsp:spPr>
        <a:xfrm>
          <a:off x="570" y="3542403"/>
          <a:ext cx="2486285" cy="1243142"/>
        </a:xfrm>
        <a:prstGeom prst="rect">
          <a:avLst/>
        </a:prstGeom>
        <a:solidFill>
          <a:schemeClr val="accent3">
            <a:shade val="80000"/>
            <a:hueOff val="0"/>
            <a:satOff val="0"/>
            <a:lumOff val="0"/>
            <a:alphaOff val="0"/>
          </a:schemeClr>
        </a:solidFill>
        <a:ln>
          <a:noFill/>
        </a:ln>
        <a:effectLst>
          <a:outerShdw blurRad="508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ar-SA" sz="2000" kern="1200" dirty="0"/>
            <a:t>شركة ذات المسؤولية المحدودة</a:t>
          </a:r>
        </a:p>
      </dsp:txBody>
      <dsp:txXfrm>
        <a:off x="570" y="3542403"/>
        <a:ext cx="2486285" cy="1243142"/>
      </dsp:txXfrm>
    </dsp:sp>
    <dsp:sp modelId="{65C514AE-70A1-488E-AB25-BAC8D92BE6A3}">
      <dsp:nvSpPr>
        <dsp:cNvPr id="0" name=""/>
        <dsp:cNvSpPr/>
      </dsp:nvSpPr>
      <dsp:spPr>
        <a:xfrm>
          <a:off x="3008976" y="3542403"/>
          <a:ext cx="2486285" cy="1243142"/>
        </a:xfrm>
        <a:prstGeom prst="rect">
          <a:avLst/>
        </a:prstGeom>
        <a:solidFill>
          <a:schemeClr val="accent3">
            <a:shade val="80000"/>
            <a:hueOff val="0"/>
            <a:satOff val="0"/>
            <a:lumOff val="0"/>
            <a:alphaOff val="0"/>
          </a:schemeClr>
        </a:solidFill>
        <a:ln>
          <a:noFill/>
        </a:ln>
        <a:effectLst>
          <a:outerShdw blurRad="508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ar-SA" sz="2000" kern="1200" dirty="0"/>
            <a:t>شركات الاموال تقوم على الاعتبار المالي أي على ما يقدمه كل مالك من أموال </a:t>
          </a:r>
        </a:p>
      </dsp:txBody>
      <dsp:txXfrm>
        <a:off x="3008976" y="3542403"/>
        <a:ext cx="2486285" cy="1243142"/>
      </dsp:txXfrm>
    </dsp:sp>
    <dsp:sp modelId="{FEA8CB57-6A8A-4AA9-AF2F-42CB0FFC2405}">
      <dsp:nvSpPr>
        <dsp:cNvPr id="0" name=""/>
        <dsp:cNvSpPr/>
      </dsp:nvSpPr>
      <dsp:spPr>
        <a:xfrm>
          <a:off x="6017381" y="3542403"/>
          <a:ext cx="2486285" cy="1243142"/>
        </a:xfrm>
        <a:prstGeom prst="rect">
          <a:avLst/>
        </a:prstGeom>
        <a:solidFill>
          <a:schemeClr val="accent3">
            <a:shade val="80000"/>
            <a:hueOff val="0"/>
            <a:satOff val="0"/>
            <a:lumOff val="0"/>
            <a:alphaOff val="0"/>
          </a:schemeClr>
        </a:solidFill>
        <a:ln>
          <a:noFill/>
        </a:ln>
        <a:effectLst>
          <a:outerShdw blurRad="508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ar-SA" sz="2000" kern="1200" dirty="0"/>
            <a:t>شركات الاشخاص تقوم على الاعتبار الشخصي وعلى الثقة المتبادلة بين الشركاء</a:t>
          </a:r>
        </a:p>
      </dsp:txBody>
      <dsp:txXfrm>
        <a:off x="6017381" y="3542403"/>
        <a:ext cx="2486285" cy="1243142"/>
      </dsp:txXfrm>
    </dsp:sp>
    <dsp:sp modelId="{8FDFEE3E-8384-4633-B9A1-5514E4BA88BD}">
      <dsp:nvSpPr>
        <dsp:cNvPr id="0" name=""/>
        <dsp:cNvSpPr/>
      </dsp:nvSpPr>
      <dsp:spPr>
        <a:xfrm>
          <a:off x="1504773" y="1777141"/>
          <a:ext cx="2486285" cy="1243142"/>
        </a:xfrm>
        <a:prstGeom prst="rect">
          <a:avLst/>
        </a:prstGeom>
        <a:solidFill>
          <a:schemeClr val="accent3">
            <a:shade val="80000"/>
            <a:hueOff val="0"/>
            <a:satOff val="0"/>
            <a:lumOff val="0"/>
            <a:alphaOff val="0"/>
          </a:schemeClr>
        </a:solidFill>
        <a:ln>
          <a:noFill/>
        </a:ln>
        <a:effectLst>
          <a:outerShdw blurRad="508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ar-SA" sz="2800" kern="1200" dirty="0"/>
            <a:t>الملكية الفردية</a:t>
          </a:r>
        </a:p>
        <a:p>
          <a:pPr marL="0" lvl="0" indent="0" algn="ctr" defTabSz="1244600" rtl="1">
            <a:lnSpc>
              <a:spcPct val="90000"/>
            </a:lnSpc>
            <a:spcBef>
              <a:spcPct val="0"/>
            </a:spcBef>
            <a:spcAft>
              <a:spcPct val="35000"/>
            </a:spcAft>
            <a:buNone/>
          </a:pPr>
          <a:r>
            <a:rPr lang="ar-SA" sz="2800" kern="1200" dirty="0"/>
            <a:t>( منشأة فردية)</a:t>
          </a:r>
        </a:p>
      </dsp:txBody>
      <dsp:txXfrm>
        <a:off x="1504773" y="1777141"/>
        <a:ext cx="2486285" cy="1243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53107-7E4B-4231-BBDE-22B86E294FB7}">
      <dsp:nvSpPr>
        <dsp:cNvPr id="0" name=""/>
        <dsp:cNvSpPr/>
      </dsp:nvSpPr>
      <dsp:spPr>
        <a:xfrm rot="5400000">
          <a:off x="3782402" y="112165"/>
          <a:ext cx="1693280" cy="1473154"/>
        </a:xfrm>
        <a:prstGeom prst="hexagon">
          <a:avLst>
            <a:gd name="adj" fmla="val 25000"/>
            <a:gd name="vf" fmla="val 115470"/>
          </a:avLst>
        </a:prstGeom>
        <a:solidFill>
          <a:schemeClr val="accent2">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t>تتميز بسهولة التأسيس</a:t>
          </a:r>
        </a:p>
      </dsp:txBody>
      <dsp:txXfrm rot="-5400000">
        <a:off x="4122032" y="265973"/>
        <a:ext cx="1014020" cy="1165541"/>
      </dsp:txXfrm>
    </dsp:sp>
    <dsp:sp modelId="{FEEB26FA-87BD-4D14-8E8F-974B54AD4BBA}">
      <dsp:nvSpPr>
        <dsp:cNvPr id="0" name=""/>
        <dsp:cNvSpPr/>
      </dsp:nvSpPr>
      <dsp:spPr>
        <a:xfrm>
          <a:off x="5410323" y="340758"/>
          <a:ext cx="1889701" cy="101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endParaRPr lang="ar-SA" sz="2400" kern="1200" dirty="0"/>
        </a:p>
      </dsp:txBody>
      <dsp:txXfrm>
        <a:off x="5410323" y="340758"/>
        <a:ext cx="1889701" cy="1015968"/>
      </dsp:txXfrm>
    </dsp:sp>
    <dsp:sp modelId="{74185481-4B60-42EC-88F1-1D17463E90DB}">
      <dsp:nvSpPr>
        <dsp:cNvPr id="0" name=""/>
        <dsp:cNvSpPr/>
      </dsp:nvSpPr>
      <dsp:spPr>
        <a:xfrm rot="5400000">
          <a:off x="2191396" y="112165"/>
          <a:ext cx="1693280" cy="1473154"/>
        </a:xfrm>
        <a:prstGeom prst="hexagon">
          <a:avLst>
            <a:gd name="adj" fmla="val 25000"/>
            <a:gd name="vf" fmla="val 115470"/>
          </a:avLst>
        </a:prstGeom>
        <a:solidFill>
          <a:schemeClr val="accent3">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r>
            <a:rPr lang="ar-SA" sz="2400" kern="1200" dirty="0"/>
            <a:t>التجديد والابتكار</a:t>
          </a:r>
        </a:p>
      </dsp:txBody>
      <dsp:txXfrm rot="-5400000">
        <a:off x="2531026" y="265973"/>
        <a:ext cx="1014020" cy="1165541"/>
      </dsp:txXfrm>
    </dsp:sp>
    <dsp:sp modelId="{BBFAB03B-23DC-4FDB-BAB9-7831520EA834}">
      <dsp:nvSpPr>
        <dsp:cNvPr id="0" name=""/>
        <dsp:cNvSpPr/>
      </dsp:nvSpPr>
      <dsp:spPr>
        <a:xfrm rot="5400000">
          <a:off x="2983851" y="1549422"/>
          <a:ext cx="1693280" cy="1473154"/>
        </a:xfrm>
        <a:prstGeom prst="hexagon">
          <a:avLst>
            <a:gd name="adj" fmla="val 25000"/>
            <a:gd name="vf" fmla="val 115470"/>
          </a:avLst>
        </a:prstGeom>
        <a:solidFill>
          <a:schemeClr val="accent4">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ar-SA" sz="2000" kern="1200" dirty="0"/>
            <a:t>المعرفة التفصيلية بالعملاء والسوق</a:t>
          </a:r>
        </a:p>
      </dsp:txBody>
      <dsp:txXfrm rot="-5400000">
        <a:off x="3323481" y="1703230"/>
        <a:ext cx="1014020" cy="1165541"/>
      </dsp:txXfrm>
    </dsp:sp>
    <dsp:sp modelId="{165406CA-9603-4A2C-AAB9-7920D5A34E75}">
      <dsp:nvSpPr>
        <dsp:cNvPr id="0" name=""/>
        <dsp:cNvSpPr/>
      </dsp:nvSpPr>
      <dsp:spPr>
        <a:xfrm>
          <a:off x="1204213" y="1778015"/>
          <a:ext cx="1828743" cy="101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t>قوة العلاقات بالمجتمع</a:t>
          </a:r>
        </a:p>
      </dsp:txBody>
      <dsp:txXfrm>
        <a:off x="1204213" y="1778015"/>
        <a:ext cx="1828743" cy="1015968"/>
      </dsp:txXfrm>
    </dsp:sp>
    <dsp:sp modelId="{40069295-7BD9-4B32-A520-34E2F9C2A661}">
      <dsp:nvSpPr>
        <dsp:cNvPr id="0" name=""/>
        <dsp:cNvSpPr/>
      </dsp:nvSpPr>
      <dsp:spPr>
        <a:xfrm rot="5400000">
          <a:off x="4574858" y="1549422"/>
          <a:ext cx="1693280" cy="1473154"/>
        </a:xfrm>
        <a:prstGeom prst="hexagon">
          <a:avLst>
            <a:gd name="adj" fmla="val 25000"/>
            <a:gd name="vf" fmla="val 11547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rtl="1">
            <a:lnSpc>
              <a:spcPct val="90000"/>
            </a:lnSpc>
            <a:spcBef>
              <a:spcPct val="0"/>
            </a:spcBef>
            <a:spcAft>
              <a:spcPct val="35000"/>
            </a:spcAft>
            <a:buNone/>
          </a:pPr>
          <a:r>
            <a:rPr lang="ar-SA" sz="2900" kern="1200" dirty="0"/>
            <a:t>نمط الملكية المحلية </a:t>
          </a:r>
        </a:p>
      </dsp:txBody>
      <dsp:txXfrm rot="-5400000">
        <a:off x="4914488" y="1703230"/>
        <a:ext cx="1014020" cy="1165541"/>
      </dsp:txXfrm>
    </dsp:sp>
    <dsp:sp modelId="{138DA2F3-33C5-4B1E-8412-86015AF2E084}">
      <dsp:nvSpPr>
        <dsp:cNvPr id="0" name=""/>
        <dsp:cNvSpPr/>
      </dsp:nvSpPr>
      <dsp:spPr>
        <a:xfrm rot="5400000">
          <a:off x="3782402" y="2986679"/>
          <a:ext cx="1693280" cy="1473154"/>
        </a:xfrm>
        <a:prstGeom prst="hexagon">
          <a:avLst>
            <a:gd name="adj" fmla="val 25000"/>
            <a:gd name="vf" fmla="val 115470"/>
          </a:avLst>
        </a:prstGeom>
        <a:solidFill>
          <a:schemeClr val="accent6">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ar-SA" sz="2000" kern="1200" dirty="0"/>
            <a:t>مرونة الادارة وسهولة الانشطة</a:t>
          </a:r>
        </a:p>
      </dsp:txBody>
      <dsp:txXfrm rot="-5400000">
        <a:off x="4122032" y="3140487"/>
        <a:ext cx="1014020" cy="1165541"/>
      </dsp:txXfrm>
    </dsp:sp>
    <dsp:sp modelId="{32A00903-D9BC-49BD-BF2F-6DA9EBB1C825}">
      <dsp:nvSpPr>
        <dsp:cNvPr id="0" name=""/>
        <dsp:cNvSpPr/>
      </dsp:nvSpPr>
      <dsp:spPr>
        <a:xfrm>
          <a:off x="5410323" y="3215272"/>
          <a:ext cx="1889701" cy="101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t>المحافظة على استمرارية المنافسة </a:t>
          </a:r>
        </a:p>
      </dsp:txBody>
      <dsp:txXfrm>
        <a:off x="5410323" y="3215272"/>
        <a:ext cx="1889701" cy="1015968"/>
      </dsp:txXfrm>
    </dsp:sp>
    <dsp:sp modelId="{2DDC2957-898A-4AE2-B573-EFE4D2F39690}">
      <dsp:nvSpPr>
        <dsp:cNvPr id="0" name=""/>
        <dsp:cNvSpPr/>
      </dsp:nvSpPr>
      <dsp:spPr>
        <a:xfrm rot="5400000">
          <a:off x="2191396" y="2986679"/>
          <a:ext cx="1693280" cy="1473154"/>
        </a:xfrm>
        <a:prstGeom prst="hexagon">
          <a:avLst>
            <a:gd name="adj" fmla="val 25000"/>
            <a:gd name="vf" fmla="val 115470"/>
          </a:avLst>
        </a:prstGeom>
        <a:solidFill>
          <a:schemeClr val="accent2">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r>
            <a:rPr lang="ar-SA" sz="2400" kern="1200" dirty="0"/>
            <a:t>النمط لشخصي في الادارة </a:t>
          </a:r>
        </a:p>
      </dsp:txBody>
      <dsp:txXfrm rot="-5400000">
        <a:off x="2531026" y="3140487"/>
        <a:ext cx="1014020" cy="1165541"/>
      </dsp:txXfrm>
    </dsp:sp>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57359D-5CDE-41FF-B493-9F426DA4D3B0}" type="datetimeFigureOut">
              <a:rPr lang="en-US" smtClean="0"/>
              <a:pPr/>
              <a:t>1/13/2019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B89494-100F-4431-9990-D1B0868CE05D}" type="slidenum">
              <a:rPr lang="en-US" smtClean="0"/>
              <a:pPr/>
              <a:t>‹#›</a:t>
            </a:fld>
            <a:endParaRPr lang="en-US" dirty="0"/>
          </a:p>
        </p:txBody>
      </p:sp>
    </p:spTree>
    <p:extLst>
      <p:ext uri="{BB962C8B-B14F-4D97-AF65-F5344CB8AC3E}">
        <p14:creationId xmlns:p14="http://schemas.microsoft.com/office/powerpoint/2010/main" val="378838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1BAEC-CF21-443B-BD48-A3A5167BD41F}" type="datetimeFigureOut">
              <a:rPr lang="en-US" smtClean="0"/>
              <a:pPr/>
              <a:t>1/13/2019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CF520-11A1-4437-B625-579C7753DD49}" type="slidenum">
              <a:rPr lang="en-US" smtClean="0"/>
              <a:pPr/>
              <a:t>‹#›</a:t>
            </a:fld>
            <a:endParaRPr lang="en-US" dirty="0"/>
          </a:p>
        </p:txBody>
      </p:sp>
    </p:spTree>
    <p:extLst>
      <p:ext uri="{BB962C8B-B14F-4D97-AF65-F5344CB8AC3E}">
        <p14:creationId xmlns:p14="http://schemas.microsoft.com/office/powerpoint/2010/main" val="16379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7CF520-11A1-4437-B625-579C7753DD4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5612F7D-B37D-49DF-8327-F1CD17330885}" type="datetime1">
              <a:rPr lang="en-US" smtClean="0"/>
              <a:pPr/>
              <a:t>1/13/2019</a:t>
            </a:fld>
            <a:endParaRPr lang="en-US" dirty="0"/>
          </a:p>
        </p:txBody>
      </p:sp>
      <p:sp>
        <p:nvSpPr>
          <p:cNvPr id="17" name="Footer Placeholder 16"/>
          <p:cNvSpPr>
            <a:spLocks noGrp="1"/>
          </p:cNvSpPr>
          <p:nvPr>
            <p:ph type="ftr" sz="quarter" idx="11"/>
          </p:nvPr>
        </p:nvSpPr>
        <p:spPr/>
        <p:txBody>
          <a:bodyPr/>
          <a:lstStyle/>
          <a:p>
            <a:r>
              <a:rPr lang="ar-SA"/>
              <a:t>أ.نورة  الجاسر </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A6B829-98A9-45FE-B4DE-5230A4CB6C3B}" type="datetime1">
              <a:rPr lang="en-US" smtClean="0"/>
              <a:pPr/>
              <a:t>1/13/2019</a:t>
            </a:fld>
            <a:endParaRPr lang="en-US" dirty="0"/>
          </a:p>
        </p:txBody>
      </p:sp>
      <p:sp>
        <p:nvSpPr>
          <p:cNvPr id="5" name="Footer Placeholder 4"/>
          <p:cNvSpPr>
            <a:spLocks noGrp="1"/>
          </p:cNvSpPr>
          <p:nvPr>
            <p:ph type="ftr" sz="quarter" idx="11"/>
          </p:nvPr>
        </p:nvSpPr>
        <p:spPr/>
        <p:txBody>
          <a:bodyPr/>
          <a:lstStyle/>
          <a:p>
            <a:r>
              <a:rPr lang="ar-SA"/>
              <a:t>أ.نورة  الجاسر </a:t>
            </a:r>
            <a:endParaRPr lang="en-US" dirty="0"/>
          </a:p>
        </p:txBody>
      </p:sp>
      <p:sp>
        <p:nvSpPr>
          <p:cNvPr id="6" name="Slide Number Placeholder 5"/>
          <p:cNvSpPr>
            <a:spLocks noGrp="1"/>
          </p:cNvSpPr>
          <p:nvPr>
            <p:ph type="sldNum" sz="quarter" idx="12"/>
          </p:nvPr>
        </p:nvSpPr>
        <p:spPr/>
        <p:txBody>
          <a:bodyPr/>
          <a:lstStyle/>
          <a:p>
            <a:fld id="{56BEAC45-0654-4006-9DC5-BA57C59CE059}" type="slidenum">
              <a:rPr lang="en-US" smtClean="0"/>
              <a:pPr/>
              <a:t>‹#›</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56BEAC45-0654-4006-9DC5-BA57C59CE059}"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FEAE15-226D-411A-BCFE-965C90E93D2C}" type="datetime1">
              <a:rPr lang="en-US" smtClean="0"/>
              <a:pPr/>
              <a:t>1/13/2019</a:t>
            </a:fld>
            <a:endParaRPr lang="en-US" dirty="0"/>
          </a:p>
        </p:txBody>
      </p:sp>
      <p:sp>
        <p:nvSpPr>
          <p:cNvPr id="5" name="Footer Placeholder 4"/>
          <p:cNvSpPr>
            <a:spLocks noGrp="1"/>
          </p:cNvSpPr>
          <p:nvPr>
            <p:ph type="ftr" sz="quarter" idx="11"/>
          </p:nvPr>
        </p:nvSpPr>
        <p:spPr/>
        <p:txBody>
          <a:bodyPr/>
          <a:lstStyle/>
          <a:p>
            <a:r>
              <a:rPr lang="ar-SA"/>
              <a:t>أ.نورة  الجاسر </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8FFA566-0130-47C5-BE50-E6B28D4E5A90}" type="datetime1">
              <a:rPr lang="en-US" smtClean="0"/>
              <a:pPr/>
              <a:t>1/13/2019</a:t>
            </a:fld>
            <a:endParaRPr lang="en-US" dirty="0"/>
          </a:p>
        </p:txBody>
      </p:sp>
      <p:sp>
        <p:nvSpPr>
          <p:cNvPr id="5" name="Footer Placeholder 4"/>
          <p:cNvSpPr>
            <a:spLocks noGrp="1"/>
          </p:cNvSpPr>
          <p:nvPr>
            <p:ph type="ftr" sz="quarter" idx="11"/>
          </p:nvPr>
        </p:nvSpPr>
        <p:spPr/>
        <p:txBody>
          <a:bodyPr/>
          <a:lstStyle/>
          <a:p>
            <a:r>
              <a:rPr lang="ar-SA"/>
              <a:t>أ.نورة  الجاسر </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56BEAC45-0654-4006-9DC5-BA57C59CE059}"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ar-SA"/>
              <a:t>أ.نورة  الجاسر </a:t>
            </a:r>
            <a:endParaRPr lang="en-US" dirty="0"/>
          </a:p>
        </p:txBody>
      </p:sp>
      <p:sp>
        <p:nvSpPr>
          <p:cNvPr id="4" name="Date Placeholder 3"/>
          <p:cNvSpPr>
            <a:spLocks noGrp="1"/>
          </p:cNvSpPr>
          <p:nvPr>
            <p:ph type="dt" sz="half" idx="10"/>
          </p:nvPr>
        </p:nvSpPr>
        <p:spPr/>
        <p:txBody>
          <a:bodyPr/>
          <a:lstStyle/>
          <a:p>
            <a:fld id="{548740CE-B459-49AF-9DC3-2B32C103F0B0}" type="datetime1">
              <a:rPr lang="en-US" smtClean="0"/>
              <a:pPr/>
              <a:t>1/13/2019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E1D402B-07AB-479B-8F4F-535E2FCF0C3B}" type="datetime1">
              <a:rPr lang="en-US" smtClean="0"/>
              <a:pPr/>
              <a:t>1/13/2019</a:t>
            </a:fld>
            <a:endParaRPr lang="en-US" dirty="0"/>
          </a:p>
        </p:txBody>
      </p:sp>
      <p:sp>
        <p:nvSpPr>
          <p:cNvPr id="6" name="Footer Placeholder 5"/>
          <p:cNvSpPr>
            <a:spLocks noGrp="1"/>
          </p:cNvSpPr>
          <p:nvPr>
            <p:ph type="ftr" sz="quarter" idx="11"/>
          </p:nvPr>
        </p:nvSpPr>
        <p:spPr/>
        <p:txBody>
          <a:bodyPr/>
          <a:lstStyle/>
          <a:p>
            <a:r>
              <a:rPr lang="ar-SA"/>
              <a:t>أ.نورة  الجاسر </a:t>
            </a:r>
            <a:endParaRPr lang="en-US" dirty="0"/>
          </a:p>
        </p:txBody>
      </p:sp>
      <p:sp>
        <p:nvSpPr>
          <p:cNvPr id="7" name="Slide Number Placeholder 6"/>
          <p:cNvSpPr>
            <a:spLocks noGrp="1"/>
          </p:cNvSpPr>
          <p:nvPr>
            <p:ph type="sldNum" sz="quarter" idx="12"/>
          </p:nvPr>
        </p:nvSpPr>
        <p:spPr/>
        <p:txBody>
          <a:bodyPr/>
          <a:lstStyle/>
          <a:p>
            <a:fld id="{56BEAC45-0654-4006-9DC5-BA57C59CE059}"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95900E2-213C-4D42-93BE-78C404F50BAB}" type="datetime1">
              <a:rPr lang="en-US" smtClean="0"/>
              <a:pPr/>
              <a:t>1/13/2019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ar-SA"/>
              <a:t>أ.نورة  الجاسر </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6BEAC45-0654-4006-9DC5-BA57C59CE059}"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229B23-A809-4FB3-8DC3-31539BE2A1A8}" type="datetime1">
              <a:rPr lang="en-US" smtClean="0"/>
              <a:pPr/>
              <a:t>1/13/2019</a:t>
            </a:fld>
            <a:endParaRPr lang="en-US" dirty="0"/>
          </a:p>
        </p:txBody>
      </p:sp>
      <p:sp>
        <p:nvSpPr>
          <p:cNvPr id="4" name="Footer Placeholder 3"/>
          <p:cNvSpPr>
            <a:spLocks noGrp="1"/>
          </p:cNvSpPr>
          <p:nvPr>
            <p:ph type="ftr" sz="quarter" idx="11"/>
          </p:nvPr>
        </p:nvSpPr>
        <p:spPr/>
        <p:txBody>
          <a:bodyPr/>
          <a:lstStyle/>
          <a:p>
            <a:r>
              <a:rPr lang="ar-SA"/>
              <a:t>أ.نورة  الجاسر </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56BEAC45-0654-4006-9DC5-BA57C59CE059}" type="slidenum">
              <a:rPr lang="en-US" smtClean="0"/>
              <a:pPr/>
              <a:t>‹#›</a:t>
            </a:fld>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F2D1061-F25A-490C-9EDB-A67D1EF71CD7}" type="datetime1">
              <a:rPr lang="en-US" smtClean="0"/>
              <a:pPr/>
              <a:t>1/13/2019</a:t>
            </a:fld>
            <a:endParaRPr lang="en-US" dirty="0"/>
          </a:p>
        </p:txBody>
      </p:sp>
      <p:sp>
        <p:nvSpPr>
          <p:cNvPr id="3" name="Footer Placeholder 2"/>
          <p:cNvSpPr>
            <a:spLocks noGrp="1"/>
          </p:cNvSpPr>
          <p:nvPr>
            <p:ph type="ftr" sz="quarter" idx="11"/>
          </p:nvPr>
        </p:nvSpPr>
        <p:spPr/>
        <p:txBody>
          <a:bodyPr/>
          <a:lstStyle/>
          <a:p>
            <a:r>
              <a:rPr lang="ar-SA"/>
              <a:t>أ.نورة  الجاسر </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6BEAC45-0654-4006-9DC5-BA57C59CE059}" type="slidenum">
              <a:rPr lang="en-US" smtClean="0"/>
              <a:pPr/>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FFA7BE28-E9E2-45E1-A7C3-341168D49542}" type="datetime1">
              <a:rPr lang="en-US" smtClean="0"/>
              <a:pPr/>
              <a:t>1/13/2019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ar-SA"/>
              <a:t>أ.نورة  الجاسر </a:t>
            </a:r>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56BEAC45-0654-4006-9DC5-BA57C59CE05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F976142-6A40-43BF-AF2D-87D579D32F12}" type="datetime1">
              <a:rPr lang="en-US" smtClean="0"/>
              <a:pPr/>
              <a:t>1/13/2019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ar-SA"/>
              <a:t>أ.نورة  الجاسر </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A2C9395-7593-40EB-9424-FB2BC1DC1038}" type="datetime1">
              <a:rPr lang="en-US" smtClean="0"/>
              <a:pPr/>
              <a:t>1/13/2019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ar-SA"/>
              <a:t>أ.نورة  الجاسر </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6BEAC45-0654-4006-9DC5-BA57C59CE05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spd="med"/>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4495800" y="2590800"/>
            <a:ext cx="4267200" cy="3810000"/>
          </a:xfrm>
        </p:spPr>
        <p:txBody>
          <a:bodyPr>
            <a:normAutofit/>
          </a:bodyPr>
          <a:lstStyle/>
          <a:p>
            <a:r>
              <a:rPr lang="ar-SA" sz="6000" spc="0" dirty="0"/>
              <a:t>ريادة الأعمال والمنشآت الصغيرة  </a:t>
            </a:r>
            <a:endParaRPr lang="en-US" sz="6000" spc="0" dirty="0"/>
          </a:p>
        </p:txBody>
      </p:sp>
      <p:sp>
        <p:nvSpPr>
          <p:cNvPr id="11" name="Footer Placeholder 10"/>
          <p:cNvSpPr>
            <a:spLocks noGrp="1"/>
          </p:cNvSpPr>
          <p:nvPr>
            <p:ph type="ftr" sz="quarter" idx="11"/>
          </p:nvPr>
        </p:nvSpPr>
        <p:spPr>
          <a:xfrm>
            <a:off x="304800" y="6299200"/>
            <a:ext cx="3581400" cy="604408"/>
          </a:xfrm>
        </p:spPr>
        <p:txBody>
          <a:bodyPr/>
          <a:lstStyle/>
          <a:p>
            <a:r>
              <a:rPr lang="ar-SA" sz="3200" b="1" dirty="0">
                <a:solidFill>
                  <a:schemeClr val="tx1"/>
                </a:solidFill>
              </a:rPr>
              <a:t> </a:t>
            </a:r>
            <a:endParaRPr lang="en-US" sz="3200" b="1" dirty="0">
              <a:solidFill>
                <a:schemeClr val="tx1"/>
              </a:solidFill>
            </a:endParaRPr>
          </a:p>
        </p:txBody>
      </p:sp>
      <p:sp>
        <p:nvSpPr>
          <p:cNvPr id="2" name="Title 1"/>
          <p:cNvSpPr>
            <a:spLocks noGrp="1"/>
          </p:cNvSpPr>
          <p:nvPr>
            <p:ph type="title"/>
          </p:nvPr>
        </p:nvSpPr>
        <p:spPr/>
        <p:txBody>
          <a:bodyPr/>
          <a:lstStyle/>
          <a:p>
            <a:r>
              <a:rPr lang="ar-SA" sz="4400" b="1" dirty="0"/>
              <a:t>الفصل السادس</a:t>
            </a:r>
            <a:br>
              <a:rPr lang="ar-SA" sz="4400" b="1" dirty="0"/>
            </a:br>
            <a:r>
              <a:rPr lang="ar-SA" b="1" dirty="0"/>
              <a:t> </a:t>
            </a:r>
            <a:endParaRPr lang="en-US" b="1" dirty="0"/>
          </a:p>
        </p:txBody>
      </p:sp>
      <p:pic>
        <p:nvPicPr>
          <p:cNvPr id="4" name="صورة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590800"/>
            <a:ext cx="4419600" cy="3810000"/>
          </a:xfrm>
          <a:prstGeom prst="rect">
            <a:avLst/>
          </a:prstGeom>
        </p:spPr>
      </p:pic>
      <p:sp>
        <p:nvSpPr>
          <p:cNvPr id="5" name="TextBox 4"/>
          <p:cNvSpPr txBox="1"/>
          <p:nvPr/>
        </p:nvSpPr>
        <p:spPr>
          <a:xfrm>
            <a:off x="228600" y="6326832"/>
            <a:ext cx="3962400" cy="461665"/>
          </a:xfrm>
          <a:prstGeom prst="rect">
            <a:avLst/>
          </a:prstGeom>
          <a:noFill/>
        </p:spPr>
        <p:txBody>
          <a:bodyPr wrap="square" rtlCol="0">
            <a:spAutoFit/>
          </a:bodyPr>
          <a:lstStyle/>
          <a:p>
            <a:r>
              <a:rPr lang="ar-SA" sz="2400" b="1" dirty="0"/>
              <a:t>أ / سلطـــانة العطاوي </a:t>
            </a:r>
            <a:endParaRPr lang="en-US" sz="2400"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381000"/>
            <a:ext cx="8534400" cy="758952"/>
          </a:xfrm>
        </p:spPr>
        <p:txBody>
          <a:bodyPr>
            <a:normAutofit fontScale="90000"/>
          </a:bodyPr>
          <a:lstStyle/>
          <a:p>
            <a:r>
              <a:rPr lang="ar-SA" b="1" dirty="0"/>
              <a:t>جدول (6-1) أمثلة لبعض المجالات التي يمكن أن تعمل في المنشآت الصغيرة</a:t>
            </a:r>
          </a:p>
        </p:txBody>
      </p:sp>
      <p:pic>
        <p:nvPicPr>
          <p:cNvPr id="1027"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31686"/>
            <a:ext cx="8839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0423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1- المشروعات الصناعية: </a:t>
            </a:r>
          </a:p>
        </p:txBody>
      </p:sp>
      <p:sp>
        <p:nvSpPr>
          <p:cNvPr id="3" name="عنصر نائب للمحتوى 2"/>
          <p:cNvSpPr>
            <a:spLocks noGrp="1"/>
          </p:cNvSpPr>
          <p:nvPr>
            <p:ph sz="quarter" idx="1"/>
          </p:nvPr>
        </p:nvSpPr>
        <p:spPr>
          <a:xfrm>
            <a:off x="301752" y="1527048"/>
            <a:ext cx="8613648" cy="4949952"/>
          </a:xfrm>
        </p:spPr>
        <p:txBody>
          <a:bodyPr>
            <a:normAutofit fontScale="92500"/>
          </a:bodyPr>
          <a:lstStyle/>
          <a:p>
            <a:pPr marL="0" indent="0" algn="r">
              <a:buNone/>
            </a:pPr>
            <a:r>
              <a:rPr lang="ar-SA" sz="2800" dirty="0">
                <a:solidFill>
                  <a:schemeClr val="tx2">
                    <a:lumMod val="50000"/>
                  </a:schemeClr>
                </a:solidFill>
              </a:rPr>
              <a:t>هنالك الكثير من الأنشطة الصناعية التي يمكن للفرد المبتدئ الذي يرغب في انشاء مشروع صغير أن يبدأ بها</a:t>
            </a:r>
          </a:p>
          <a:p>
            <a:pPr marL="0" indent="0" algn="r">
              <a:buNone/>
            </a:pPr>
            <a:r>
              <a:rPr lang="ar-SA" sz="2800" dirty="0">
                <a:solidFill>
                  <a:schemeClr val="tx2">
                    <a:lumMod val="50000"/>
                  </a:schemeClr>
                </a:solidFill>
              </a:rPr>
              <a:t> </a:t>
            </a:r>
            <a:r>
              <a:rPr lang="ar-SA" sz="2800" dirty="0">
                <a:solidFill>
                  <a:srgbClr val="FF0000"/>
                </a:solidFill>
              </a:rPr>
              <a:t>مثل</a:t>
            </a:r>
            <a:r>
              <a:rPr lang="ar-SA" sz="2800" dirty="0">
                <a:solidFill>
                  <a:schemeClr val="tx2">
                    <a:lumMod val="50000"/>
                  </a:schemeClr>
                </a:solidFill>
              </a:rPr>
              <a:t> ( صناعة الطباعة، مصنع لإنتاج الآيس كريم، مصنع للمخبوزات والعجائن ، مصنع لإنتاج لعب الاطفال وهناك أمثلة كثيرة . </a:t>
            </a:r>
          </a:p>
          <a:p>
            <a:pPr marL="0" indent="0" algn="r">
              <a:buNone/>
            </a:pPr>
            <a:r>
              <a:rPr lang="ar-SA" sz="2800" dirty="0">
                <a:solidFill>
                  <a:schemeClr val="tx2">
                    <a:lumMod val="50000"/>
                  </a:schemeClr>
                </a:solidFill>
              </a:rPr>
              <a:t>وتقوم كل المصانع الصغيرة بالمهام نفسها تقريباً، حيث تقوم </a:t>
            </a:r>
            <a:r>
              <a:rPr lang="ar-SA" sz="2800" b="1" u="sng" dirty="0">
                <a:solidFill>
                  <a:schemeClr val="accent3">
                    <a:lumMod val="75000"/>
                  </a:schemeClr>
                </a:solidFill>
              </a:rPr>
              <a:t>بتحويل مجموعة من المدخلات (المواد الخام-الآلات – العمال) الى مجموعة من المخرجات وهي المنتجات تامة الصنع </a:t>
            </a:r>
            <a:r>
              <a:rPr lang="ar-SA" sz="2800" dirty="0">
                <a:solidFill>
                  <a:schemeClr val="tx2">
                    <a:lumMod val="50000"/>
                  </a:schemeClr>
                </a:solidFill>
              </a:rPr>
              <a:t>. والتي يقبلها السوق بالسعر المناسب والجودة المناسبة. </a:t>
            </a:r>
          </a:p>
          <a:p>
            <a:pPr marL="0" indent="0" algn="r">
              <a:buNone/>
            </a:pPr>
            <a:r>
              <a:rPr lang="ar-SA" sz="2800" u="sng" dirty="0">
                <a:solidFill>
                  <a:schemeClr val="tx2">
                    <a:lumMod val="50000"/>
                  </a:schemeClr>
                </a:solidFill>
              </a:rPr>
              <a:t>وحتى تضمن الاستمرارية </a:t>
            </a:r>
            <a:r>
              <a:rPr lang="ar-SA" sz="2800" dirty="0">
                <a:solidFill>
                  <a:schemeClr val="tx2">
                    <a:lumMod val="50000"/>
                  </a:schemeClr>
                </a:solidFill>
              </a:rPr>
              <a:t>لابد من تقديم منتجات تفوق المنافسين من حيث الجودة والسعر . </a:t>
            </a:r>
          </a:p>
          <a:p>
            <a:pPr marL="0" indent="0" algn="r">
              <a:buNone/>
            </a:pPr>
            <a:r>
              <a:rPr lang="ar-SA" sz="2800" dirty="0">
                <a:solidFill>
                  <a:schemeClr val="tx2">
                    <a:lumMod val="50000"/>
                  </a:schemeClr>
                </a:solidFill>
              </a:rPr>
              <a:t>ومن الممكن أن تعمل المنشآت الصغيرة في تقديم السلع النصف مصنعة وهذا المجال يسمى الصناعات المغذية.</a:t>
            </a:r>
            <a:r>
              <a:rPr lang="ar-SA" sz="2800" b="1" dirty="0">
                <a:solidFill>
                  <a:schemeClr val="tx2">
                    <a:lumMod val="50000"/>
                  </a:schemeClr>
                </a:solidFill>
              </a:rPr>
              <a:t> </a:t>
            </a:r>
          </a:p>
        </p:txBody>
      </p:sp>
    </p:spTree>
    <p:extLst>
      <p:ext uri="{BB962C8B-B14F-4D97-AF65-F5344CB8AC3E}">
        <p14:creationId xmlns:p14="http://schemas.microsoft.com/office/powerpoint/2010/main" val="20329294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2- المشروعات التجارية:</a:t>
            </a:r>
          </a:p>
        </p:txBody>
      </p:sp>
      <p:sp>
        <p:nvSpPr>
          <p:cNvPr id="3" name="عنصر نائب للمحتوى 2"/>
          <p:cNvSpPr>
            <a:spLocks noGrp="1"/>
          </p:cNvSpPr>
          <p:nvPr>
            <p:ph sz="quarter" idx="1"/>
          </p:nvPr>
        </p:nvSpPr>
        <p:spPr/>
        <p:txBody>
          <a:bodyPr/>
          <a:lstStyle/>
          <a:p>
            <a:pPr marL="0" indent="0" algn="r">
              <a:buNone/>
            </a:pPr>
            <a:r>
              <a:rPr lang="ar-SA" dirty="0"/>
              <a:t>المشروعات التجارية والوساطة سواء تجار الجملة أو التجزئة أو التصدير والاستيراد. </a:t>
            </a:r>
          </a:p>
          <a:p>
            <a:pPr marL="0" indent="0" algn="r">
              <a:buNone/>
            </a:pPr>
            <a:r>
              <a:rPr lang="ar-SA" dirty="0">
                <a:solidFill>
                  <a:schemeClr val="accent1">
                    <a:lumMod val="75000"/>
                  </a:schemeClr>
                </a:solidFill>
              </a:rPr>
              <a:t>تاجر الجملة : </a:t>
            </a:r>
            <a:r>
              <a:rPr lang="ar-SA" dirty="0"/>
              <a:t>هو الذي يشتري البضاعة من القطاع الصناعي ثم يبيعها لتاجر التجزئة.</a:t>
            </a:r>
          </a:p>
          <a:p>
            <a:pPr marL="0" indent="0" algn="r">
              <a:buNone/>
            </a:pPr>
            <a:r>
              <a:rPr lang="ar-SA" dirty="0">
                <a:solidFill>
                  <a:schemeClr val="accent1">
                    <a:lumMod val="75000"/>
                  </a:schemeClr>
                </a:solidFill>
              </a:rPr>
              <a:t>تاجر التجزئة: </a:t>
            </a:r>
            <a:r>
              <a:rPr lang="ar-SA" dirty="0"/>
              <a:t>هو الذي نشتري منه نحن كمستهلكين احتياجاتنا مباشرة مثل السوبر ماركت، موزعو السيارات, الصيدليات .... الخ.</a:t>
            </a:r>
          </a:p>
          <a:p>
            <a:pPr marL="0" indent="0" algn="r">
              <a:buNone/>
            </a:pPr>
            <a:r>
              <a:rPr lang="ar-SA" b="1" dirty="0"/>
              <a:t> </a:t>
            </a:r>
          </a:p>
          <a:p>
            <a:pPr marL="0" indent="0" algn="r">
              <a:buNone/>
            </a:pPr>
            <a:endParaRPr lang="ar-SA" b="1" dirty="0"/>
          </a:p>
        </p:txBody>
      </p:sp>
    </p:spTree>
    <p:extLst>
      <p:ext uri="{BB962C8B-B14F-4D97-AF65-F5344CB8AC3E}">
        <p14:creationId xmlns:p14="http://schemas.microsoft.com/office/powerpoint/2010/main" val="30130833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3- المشروعات الخدمية </a:t>
            </a:r>
          </a:p>
        </p:txBody>
      </p:sp>
      <p:sp>
        <p:nvSpPr>
          <p:cNvPr id="3" name="عنصر نائب للمحتوى 2"/>
          <p:cNvSpPr>
            <a:spLocks noGrp="1"/>
          </p:cNvSpPr>
          <p:nvPr>
            <p:ph sz="quarter" idx="1"/>
          </p:nvPr>
        </p:nvSpPr>
        <p:spPr>
          <a:xfrm>
            <a:off x="304800" y="1676401"/>
            <a:ext cx="8534400" cy="4952999"/>
          </a:xfrm>
        </p:spPr>
        <p:txBody>
          <a:bodyPr>
            <a:normAutofit/>
          </a:bodyPr>
          <a:lstStyle/>
          <a:p>
            <a:pPr marL="0" indent="0" algn="r">
              <a:buNone/>
            </a:pPr>
            <a:r>
              <a:rPr lang="ar-SA" sz="2800" dirty="0"/>
              <a:t>لا تتطلب المشروعات الخدمية استثمارات في المخزون السلعي أو في المعدات كما هو الحال في المشروعات الصناعية أو التجارية. </a:t>
            </a:r>
          </a:p>
          <a:p>
            <a:pPr marL="0" indent="0" algn="r">
              <a:buNone/>
            </a:pPr>
            <a:r>
              <a:rPr lang="ar-SA" sz="2800" dirty="0"/>
              <a:t>لذلك نجد انه قطاع جذاب لأصحاب المشروعات الصغيرة في المستقبل ، تزيد فيه فرصة إنشاء المشروعات الصغيرة بسرعة مذهلة.</a:t>
            </a:r>
          </a:p>
          <a:p>
            <a:pPr marL="0" indent="0" algn="r">
              <a:buNone/>
            </a:pPr>
            <a:r>
              <a:rPr lang="ar-SA" sz="2800" dirty="0"/>
              <a:t> مثال الفنادق، محلات التنظيف الجاف، محلات اصلاح الاحذية، المشروعات السياحية، مكاتب الترجمة...الخ </a:t>
            </a:r>
            <a:r>
              <a:rPr lang="ar-SA" sz="2800" u="sng" dirty="0"/>
              <a:t>وهذه المشروعات لا تحتاج الى استثمارات ضخمة اذا ما قورنت بمشروعات القطاع الصناعي. </a:t>
            </a:r>
          </a:p>
        </p:txBody>
      </p:sp>
    </p:spTree>
    <p:extLst>
      <p:ext uri="{BB962C8B-B14F-4D97-AF65-F5344CB8AC3E}">
        <p14:creationId xmlns:p14="http://schemas.microsoft.com/office/powerpoint/2010/main" val="7413234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solidFill>
                  <a:srgbClr val="9BBB59">
                    <a:shade val="75000"/>
                  </a:srgbClr>
                </a:solidFill>
              </a:rPr>
              <a:t>الشكل القانوني للمنشآت الصغيرة </a:t>
            </a:r>
            <a:endParaRPr lang="ar-SA" dirty="0"/>
          </a:p>
        </p:txBody>
      </p:sp>
      <p:sp>
        <p:nvSpPr>
          <p:cNvPr id="3" name="عنصر نائب للمحتوى 2"/>
          <p:cNvSpPr>
            <a:spLocks noGrp="1"/>
          </p:cNvSpPr>
          <p:nvPr>
            <p:ph sz="quarter" idx="1"/>
          </p:nvPr>
        </p:nvSpPr>
        <p:spPr/>
        <p:txBody>
          <a:bodyPr/>
          <a:lstStyle/>
          <a:p>
            <a:pPr marL="0" indent="0" algn="r">
              <a:buNone/>
            </a:pPr>
            <a:r>
              <a:rPr lang="ar-SA" dirty="0"/>
              <a:t>يمثل أحد المعايير التي تستخدم لتعريف المنشآت الصغيرة والتي قد تأخذ شكل </a:t>
            </a:r>
            <a:r>
              <a:rPr lang="ar-SA" u="sng" dirty="0">
                <a:solidFill>
                  <a:schemeClr val="accent1">
                    <a:lumMod val="75000"/>
                  </a:schemeClr>
                </a:solidFill>
              </a:rPr>
              <a:t>المنشأة الفردية أو الشركة. </a:t>
            </a:r>
            <a:r>
              <a:rPr lang="ar-SA" dirty="0"/>
              <a:t> إلا أنها تتميز بالطابع الشخصي وذات رأسمال محدود. </a:t>
            </a:r>
          </a:p>
          <a:p>
            <a:pPr marL="0" indent="0" algn="r">
              <a:buNone/>
            </a:pPr>
            <a:endParaRPr lang="ar-SA" dirty="0"/>
          </a:p>
          <a:p>
            <a:pPr marL="0" indent="0" algn="r">
              <a:buNone/>
            </a:pPr>
            <a:r>
              <a:rPr lang="ar-SA" dirty="0"/>
              <a:t>تأخذ المنشآت الخاصة أحد شكلين : المنشأة الفردية ، أو الشركة.</a:t>
            </a:r>
          </a:p>
          <a:p>
            <a:pPr marL="0" indent="0" algn="r">
              <a:buNone/>
            </a:pPr>
            <a:r>
              <a:rPr lang="ar-SA" b="1" dirty="0">
                <a:solidFill>
                  <a:srgbClr val="FF0000"/>
                </a:solidFill>
              </a:rPr>
              <a:t>الأول: المنشأة الفردية: </a:t>
            </a:r>
          </a:p>
          <a:p>
            <a:pPr marL="0" indent="0" algn="r">
              <a:buNone/>
            </a:pPr>
            <a:r>
              <a:rPr lang="ar-SA" dirty="0"/>
              <a:t>هي المنشأة التي يديرها صاحبها بنفسه ، أو يستخدم غيره لذلك ، ويكون لصاحب المنشأة الهيمنة الكاملة على كل نشاطه. </a:t>
            </a:r>
          </a:p>
          <a:p>
            <a:pPr marL="0" indent="0" algn="r">
              <a:buNone/>
            </a:pPr>
            <a:r>
              <a:rPr lang="ar-SA" dirty="0"/>
              <a:t>  </a:t>
            </a:r>
            <a:endParaRPr lang="ar-SA" u="sng" dirty="0">
              <a:solidFill>
                <a:schemeClr val="accent1">
                  <a:lumMod val="75000"/>
                </a:schemeClr>
              </a:solidFill>
            </a:endParaRPr>
          </a:p>
        </p:txBody>
      </p:sp>
    </p:spTree>
    <p:extLst>
      <p:ext uri="{BB962C8B-B14F-4D97-AF65-F5344CB8AC3E}">
        <p14:creationId xmlns:p14="http://schemas.microsoft.com/office/powerpoint/2010/main" val="7427697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t>المنشأة الفردية مميزات وعيوب</a:t>
            </a:r>
          </a:p>
        </p:txBody>
      </p:sp>
      <p:graphicFrame>
        <p:nvGraphicFramePr>
          <p:cNvPr id="4" name="عنصر نائب للمحتوى 3"/>
          <p:cNvGraphicFramePr>
            <a:graphicFrameLocks noGrp="1"/>
          </p:cNvGraphicFramePr>
          <p:nvPr>
            <p:ph sz="quarter" idx="1"/>
            <p:extLst>
              <p:ext uri="{D42A27DB-BD31-4B8C-83A1-F6EECF244321}">
                <p14:modId xmlns:p14="http://schemas.microsoft.com/office/powerpoint/2010/main" val="3715464810"/>
              </p:ext>
            </p:extLst>
          </p:nvPr>
        </p:nvGraphicFramePr>
        <p:xfrm>
          <a:off x="301625" y="1527174"/>
          <a:ext cx="8504238" cy="4721226"/>
        </p:xfrm>
        <a:graphic>
          <a:graphicData uri="http://schemas.openxmlformats.org/drawingml/2006/table">
            <a:tbl>
              <a:tblPr rtl="1" firstRow="1" bandRow="1">
                <a:tableStyleId>{F5AB1C69-6EDB-4FF4-983F-18BD219EF322}</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696336">
                <a:tc>
                  <a:txBody>
                    <a:bodyPr/>
                    <a:lstStyle/>
                    <a:p>
                      <a:pPr algn="r" rtl="1"/>
                      <a:r>
                        <a:rPr lang="ar-SA" sz="2800" dirty="0"/>
                        <a:t>مميزات </a:t>
                      </a:r>
                      <a:endParaRPr lang="ar-SA" sz="2800" b="1" dirty="0"/>
                    </a:p>
                  </a:txBody>
                  <a:tcPr/>
                </a:tc>
                <a:tc>
                  <a:txBody>
                    <a:bodyPr/>
                    <a:lstStyle/>
                    <a:p>
                      <a:pPr algn="r" rtl="1"/>
                      <a:r>
                        <a:rPr lang="ar-SA" sz="2800" dirty="0"/>
                        <a:t>عيوب </a:t>
                      </a:r>
                      <a:endParaRPr lang="ar-SA" sz="2800" b="1" dirty="0"/>
                    </a:p>
                  </a:txBody>
                  <a:tcPr/>
                </a:tc>
                <a:extLst>
                  <a:ext uri="{0D108BD9-81ED-4DB2-BD59-A6C34878D82A}">
                    <a16:rowId xmlns:a16="http://schemas.microsoft.com/office/drawing/2014/main" val="10000"/>
                  </a:ext>
                </a:extLst>
              </a:tr>
              <a:tr h="4024890">
                <a:tc>
                  <a:txBody>
                    <a:bodyPr/>
                    <a:lstStyle/>
                    <a:p>
                      <a:pPr algn="r" rtl="1"/>
                      <a:r>
                        <a:rPr lang="ar-SA" sz="2800" dirty="0"/>
                        <a:t>1- قيام صاحب المنشأة</a:t>
                      </a:r>
                      <a:r>
                        <a:rPr lang="ar-SA" sz="2800" baseline="0" dirty="0"/>
                        <a:t> ببذل أقصى جهد في عمله لإحساسه بملكيته للمشروع.</a:t>
                      </a:r>
                    </a:p>
                    <a:p>
                      <a:pPr algn="r" rtl="1"/>
                      <a:r>
                        <a:rPr lang="ar-SA" sz="2800" baseline="0" dirty="0"/>
                        <a:t>2- وجود الدافع للابتكار والتجديد لدى صاحب المنشأة، وهذا يضمن التفوق للمنشأة على غيرها .</a:t>
                      </a:r>
                    </a:p>
                    <a:p>
                      <a:pPr algn="r" rtl="1"/>
                      <a:r>
                        <a:rPr lang="ar-SA" sz="2800" baseline="0" dirty="0"/>
                        <a:t>3- وجود قدر كبير من المرونة في تشغيل المنشأة. </a:t>
                      </a:r>
                      <a:endParaRPr lang="ar-SA" sz="2800" b="1" dirty="0"/>
                    </a:p>
                  </a:txBody>
                  <a:tcPr/>
                </a:tc>
                <a:tc>
                  <a:txBody>
                    <a:bodyPr/>
                    <a:lstStyle/>
                    <a:p>
                      <a:pPr algn="r" rtl="1"/>
                      <a:r>
                        <a:rPr lang="ar-SA" sz="2800" dirty="0"/>
                        <a:t>1- النجاح يعتمد على قدرات صاحبها وما يتمتع به من شخصية.</a:t>
                      </a:r>
                    </a:p>
                    <a:p>
                      <a:pPr algn="r" rtl="1"/>
                      <a:r>
                        <a:rPr lang="ar-SA" sz="2800" dirty="0"/>
                        <a:t>2- حياة المنشأة الفردية متوقفة</a:t>
                      </a:r>
                      <a:r>
                        <a:rPr lang="ar-SA" sz="2800" baseline="0" dirty="0"/>
                        <a:t> على حياة صاحبها.</a:t>
                      </a:r>
                    </a:p>
                    <a:p>
                      <a:pPr algn="r" rtl="1"/>
                      <a:r>
                        <a:rPr lang="ar-SA" sz="2800" baseline="0" dirty="0"/>
                        <a:t>3- عدم القدرة على الصمود في مجال منافسة المنشآت الكبيرة. </a:t>
                      </a:r>
                      <a:endParaRPr lang="ar-SA" sz="2800"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325300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t>ثانياً : الشركة </a:t>
            </a:r>
          </a:p>
        </p:txBody>
      </p:sp>
      <p:sp>
        <p:nvSpPr>
          <p:cNvPr id="3" name="عنصر نائب للمحتوى 2"/>
          <p:cNvSpPr>
            <a:spLocks noGrp="1"/>
          </p:cNvSpPr>
          <p:nvPr>
            <p:ph sz="quarter" idx="1"/>
          </p:nvPr>
        </p:nvSpPr>
        <p:spPr>
          <a:xfrm>
            <a:off x="301752" y="1527048"/>
            <a:ext cx="8613648" cy="4797552"/>
          </a:xfrm>
        </p:spPr>
        <p:txBody>
          <a:bodyPr/>
          <a:lstStyle/>
          <a:p>
            <a:pPr marL="0" indent="0" algn="r">
              <a:buNone/>
            </a:pPr>
            <a:r>
              <a:rPr lang="ar-SA" b="1" dirty="0">
                <a:solidFill>
                  <a:srgbClr val="FF0000"/>
                </a:solidFill>
              </a:rPr>
              <a:t>الثاني : الشركة :</a:t>
            </a:r>
          </a:p>
          <a:p>
            <a:pPr marL="0" indent="0" algn="r">
              <a:buNone/>
            </a:pPr>
            <a:r>
              <a:rPr lang="ar-SA" b="1" dirty="0"/>
              <a:t>اذا ما قام بالمنشأة أكثر من فرد واحد ، فإنه يأخذ شكل شركة . </a:t>
            </a:r>
          </a:p>
          <a:p>
            <a:pPr marL="0" indent="0" algn="r">
              <a:buNone/>
            </a:pPr>
            <a:r>
              <a:rPr lang="ar-SA" b="1" u="sng" dirty="0">
                <a:solidFill>
                  <a:schemeClr val="accent1">
                    <a:lumMod val="50000"/>
                  </a:schemeClr>
                </a:solidFill>
              </a:rPr>
              <a:t>والشركة شخص معنوي له وجود قانوني مستقل عن شخصية الشركاء</a:t>
            </a:r>
            <a:r>
              <a:rPr lang="ar-SA" u="sng" dirty="0">
                <a:solidFill>
                  <a:schemeClr val="accent1">
                    <a:lumMod val="50000"/>
                  </a:schemeClr>
                </a:solidFill>
              </a:rPr>
              <a:t>.</a:t>
            </a:r>
          </a:p>
          <a:p>
            <a:pPr marL="0" indent="0" algn="r">
              <a:buNone/>
            </a:pPr>
            <a:endParaRPr lang="en-US" dirty="0"/>
          </a:p>
          <a:p>
            <a:pPr marL="0" indent="0" algn="r">
              <a:buNone/>
            </a:pPr>
            <a:r>
              <a:rPr lang="ar-SA" b="1" dirty="0"/>
              <a:t>ويمكن تقسيم الشركة الى نوعين: </a:t>
            </a:r>
          </a:p>
          <a:p>
            <a:pPr marL="0" indent="0" algn="r">
              <a:buNone/>
            </a:pPr>
            <a:r>
              <a:rPr lang="en-US" b="1" dirty="0"/>
              <a:t>. </a:t>
            </a:r>
            <a:r>
              <a:rPr lang="ar-SA" b="1" dirty="0"/>
              <a:t>1- شركات الاشخاص</a:t>
            </a:r>
          </a:p>
          <a:p>
            <a:pPr marL="0" indent="0" algn="r">
              <a:buNone/>
            </a:pPr>
            <a:r>
              <a:rPr lang="ar-SA" b="1" dirty="0"/>
              <a:t>2- شركات الاموال </a:t>
            </a:r>
            <a:r>
              <a:rPr lang="ar-SA" b="1" dirty="0">
                <a:solidFill>
                  <a:schemeClr val="accent1">
                    <a:lumMod val="50000"/>
                  </a:schemeClr>
                </a:solidFill>
              </a:rPr>
              <a:t>.</a:t>
            </a:r>
          </a:p>
          <a:p>
            <a:pPr marL="0" indent="0" algn="r">
              <a:buNone/>
            </a:pPr>
            <a:endParaRPr lang="ar-SA" b="1" dirty="0">
              <a:solidFill>
                <a:schemeClr val="accent1">
                  <a:lumMod val="50000"/>
                </a:schemeClr>
              </a:solidFill>
            </a:endParaRPr>
          </a:p>
          <a:p>
            <a:pPr marL="0" indent="0" algn="ctr">
              <a:buNone/>
            </a:pPr>
            <a:r>
              <a:rPr lang="ar-SA" b="1" u="sng" dirty="0">
                <a:solidFill>
                  <a:schemeClr val="accent3">
                    <a:lumMod val="75000"/>
                  </a:schemeClr>
                </a:solidFill>
              </a:rPr>
              <a:t>جدول الشكل القانوني للمنشآت </a:t>
            </a:r>
          </a:p>
        </p:txBody>
      </p:sp>
    </p:spTree>
    <p:extLst>
      <p:ext uri="{BB962C8B-B14F-4D97-AF65-F5344CB8AC3E}">
        <p14:creationId xmlns:p14="http://schemas.microsoft.com/office/powerpoint/2010/main" val="19303057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t>الشكل القانوني للمنشآت </a:t>
            </a:r>
          </a:p>
        </p:txBody>
      </p:sp>
      <p:graphicFrame>
        <p:nvGraphicFramePr>
          <p:cNvPr id="4" name="عنصر نائب للمحتوى 3"/>
          <p:cNvGraphicFramePr>
            <a:graphicFrameLocks noGrp="1"/>
          </p:cNvGraphicFramePr>
          <p:nvPr>
            <p:ph sz="quarter" idx="1"/>
            <p:extLst>
              <p:ext uri="{D42A27DB-BD31-4B8C-83A1-F6EECF244321}">
                <p14:modId xmlns:p14="http://schemas.microsoft.com/office/powerpoint/2010/main" val="2861543065"/>
              </p:ext>
            </p:extLst>
          </p:nvPr>
        </p:nvGraphicFramePr>
        <p:xfrm>
          <a:off x="301625" y="1527174"/>
          <a:ext cx="8504238" cy="4797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50197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1- شركات الاشخاص </a:t>
            </a:r>
            <a:endParaRPr lang="en-US" b="1" dirty="0"/>
          </a:p>
        </p:txBody>
      </p:sp>
      <p:sp>
        <p:nvSpPr>
          <p:cNvPr id="3" name="Content Placeholder 2"/>
          <p:cNvSpPr>
            <a:spLocks noGrp="1"/>
          </p:cNvSpPr>
          <p:nvPr>
            <p:ph sz="quarter" idx="1"/>
          </p:nvPr>
        </p:nvSpPr>
        <p:spPr/>
        <p:txBody>
          <a:bodyPr/>
          <a:lstStyle/>
          <a:p>
            <a:pPr algn="r" rtl="1"/>
            <a:r>
              <a:rPr lang="ar-SA" dirty="0"/>
              <a:t>تقوم على الاعتبار الشخصي وعلى الثقة المتبادلة بين الاشخاص كما ذكرنا وأنواعها </a:t>
            </a:r>
            <a:r>
              <a:rPr lang="ar-SA" dirty="0" err="1"/>
              <a:t>ثلاثة  :</a:t>
            </a:r>
            <a:endParaRPr lang="ar-SA" dirty="0"/>
          </a:p>
          <a:p>
            <a:pPr marL="514350" indent="-514350" algn="r" rtl="1">
              <a:buFont typeface="+mj-lt"/>
              <a:buAutoNum type="arabicPeriod"/>
            </a:pPr>
            <a:r>
              <a:rPr lang="ar-SA" dirty="0"/>
              <a:t>شركات التضامن </a:t>
            </a:r>
          </a:p>
          <a:p>
            <a:pPr marL="514350" indent="-514350" algn="r" rtl="1">
              <a:buFont typeface="+mj-lt"/>
              <a:buAutoNum type="arabicPeriod"/>
            </a:pPr>
            <a:r>
              <a:rPr lang="ar-SA" dirty="0"/>
              <a:t>شركة توصية بسيطة </a:t>
            </a:r>
          </a:p>
          <a:p>
            <a:pPr marL="514350" indent="-514350" algn="r" rtl="1">
              <a:buFont typeface="+mj-lt"/>
              <a:buAutoNum type="arabicPeriod"/>
            </a:pPr>
            <a:r>
              <a:rPr lang="ar-SA" dirty="0"/>
              <a:t>شركة المحاصة </a:t>
            </a:r>
            <a:endParaRPr 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ar-SA" b="1" dirty="0"/>
              <a:t>2- شركات الاموال</a:t>
            </a:r>
          </a:p>
        </p:txBody>
      </p:sp>
      <p:sp>
        <p:nvSpPr>
          <p:cNvPr id="3" name="عنصر نائب للمحتوى 2"/>
          <p:cNvSpPr>
            <a:spLocks noGrp="1"/>
          </p:cNvSpPr>
          <p:nvPr>
            <p:ph sz="quarter" idx="1"/>
          </p:nvPr>
        </p:nvSpPr>
        <p:spPr>
          <a:xfrm>
            <a:off x="301752" y="1527048"/>
            <a:ext cx="8503920" cy="4721352"/>
          </a:xfrm>
        </p:spPr>
        <p:txBody>
          <a:bodyPr>
            <a:normAutofit/>
          </a:bodyPr>
          <a:lstStyle/>
          <a:p>
            <a:pPr marL="0" indent="0" algn="r" rtl="1"/>
            <a:r>
              <a:rPr lang="ar-SA" sz="2800" dirty="0">
                <a:solidFill>
                  <a:srgbClr val="C00000"/>
                </a:solidFill>
              </a:rPr>
              <a:t> تقوم على الاعتبار المالي أي ما يقدمه كل مالك من </a:t>
            </a:r>
            <a:r>
              <a:rPr lang="ar-SA" sz="2800" dirty="0" err="1">
                <a:solidFill>
                  <a:srgbClr val="C00000"/>
                </a:solidFill>
              </a:rPr>
              <a:t>أموال .</a:t>
            </a:r>
            <a:r>
              <a:rPr lang="ar-SA" sz="2800" dirty="0">
                <a:solidFill>
                  <a:srgbClr val="C00000"/>
                </a:solidFill>
              </a:rPr>
              <a:t> </a:t>
            </a:r>
            <a:r>
              <a:rPr lang="ar-SA" sz="2800" dirty="0"/>
              <a:t>وهي </a:t>
            </a:r>
            <a:r>
              <a:rPr lang="ar-SA" sz="2800" dirty="0" err="1"/>
              <a:t>نوعين :</a:t>
            </a:r>
            <a:endParaRPr lang="ar-SA" sz="2800" dirty="0">
              <a:solidFill>
                <a:srgbClr val="C00000"/>
              </a:solidFill>
            </a:endParaRPr>
          </a:p>
          <a:p>
            <a:pPr marL="514350" indent="-514350" algn="r" rtl="1">
              <a:buNone/>
            </a:pPr>
            <a:r>
              <a:rPr lang="ar-SA" sz="2800" dirty="0">
                <a:solidFill>
                  <a:srgbClr val="0070C0"/>
                </a:solidFill>
              </a:rPr>
              <a:t>1</a:t>
            </a:r>
            <a:r>
              <a:rPr lang="ar-SA" b="1" dirty="0">
                <a:solidFill>
                  <a:srgbClr val="0070C0"/>
                </a:solidFill>
              </a:rPr>
              <a:t>- شركة مساهمة </a:t>
            </a:r>
          </a:p>
          <a:p>
            <a:pPr marL="0" indent="0" algn="r" rtl="1">
              <a:buNone/>
            </a:pPr>
            <a:r>
              <a:rPr lang="ar-SA" dirty="0">
                <a:solidFill>
                  <a:srgbClr val="C00000"/>
                </a:solidFill>
              </a:rPr>
              <a:t>خصائصها : </a:t>
            </a:r>
            <a:r>
              <a:rPr lang="ar-SA" dirty="0"/>
              <a:t>كل شريك فيها مسؤول بقدر حصته في راس المال حيث يقسم</a:t>
            </a:r>
            <a:r>
              <a:rPr lang="en-US" dirty="0"/>
              <a:t> </a:t>
            </a:r>
            <a:r>
              <a:rPr lang="ar-SA" dirty="0"/>
              <a:t>راس مالها الى اسهم متساوية القيمة وقابلة </a:t>
            </a:r>
            <a:r>
              <a:rPr lang="ar-SA" dirty="0" err="1"/>
              <a:t>للتداول .</a:t>
            </a:r>
            <a:r>
              <a:rPr lang="ar-SA" dirty="0"/>
              <a:t> </a:t>
            </a:r>
            <a:endParaRPr lang="en-US" dirty="0"/>
          </a:p>
          <a:p>
            <a:pPr marL="0" indent="0" algn="r" rtl="1">
              <a:buNone/>
            </a:pPr>
            <a:r>
              <a:rPr lang="ar-SA" b="1" dirty="0">
                <a:solidFill>
                  <a:srgbClr val="0070C0"/>
                </a:solidFill>
              </a:rPr>
              <a:t>2- شركة التوصية بالأسهم </a:t>
            </a:r>
          </a:p>
          <a:p>
            <a:pPr marL="0" indent="0" algn="r">
              <a:buNone/>
            </a:pPr>
            <a:r>
              <a:rPr lang="ar-SA" dirty="0" err="1">
                <a:solidFill>
                  <a:srgbClr val="C00000"/>
                </a:solidFill>
              </a:rPr>
              <a:t>خصائصها</a:t>
            </a:r>
            <a:r>
              <a:rPr lang="ar-SA" sz="2400" dirty="0" err="1">
                <a:solidFill>
                  <a:srgbClr val="C00000"/>
                </a:solidFill>
              </a:rPr>
              <a:t> </a:t>
            </a:r>
            <a:r>
              <a:rPr lang="ar-SA" sz="2400" dirty="0"/>
              <a:t>: شركة تتكون من فريقين من الشركاء </a:t>
            </a:r>
          </a:p>
          <a:p>
            <a:pPr marL="0" indent="0" algn="r" rtl="1">
              <a:buNone/>
            </a:pPr>
            <a:r>
              <a:rPr lang="ar-SA" sz="2400" dirty="0">
                <a:solidFill>
                  <a:srgbClr val="C00000"/>
                </a:solidFill>
              </a:rPr>
              <a:t>أ- </a:t>
            </a:r>
            <a:r>
              <a:rPr lang="ar-SA" sz="2400" dirty="0"/>
              <a:t>فريقاً يضم على الاقل شريكا متضامناً </a:t>
            </a:r>
            <a:r>
              <a:rPr lang="ar-SA" sz="2400" dirty="0" err="1"/>
              <a:t>مسؤولاً</a:t>
            </a:r>
            <a:r>
              <a:rPr lang="ar-SA" sz="2400" dirty="0"/>
              <a:t> في جميع امواله عن ديون </a:t>
            </a:r>
            <a:r>
              <a:rPr lang="ar-SA" sz="2400" dirty="0" err="1"/>
              <a:t>الشركة .</a:t>
            </a:r>
            <a:endParaRPr lang="ar-SA" sz="2400" dirty="0"/>
          </a:p>
          <a:p>
            <a:pPr marL="0" indent="0" algn="r" rtl="1">
              <a:buNone/>
            </a:pPr>
            <a:r>
              <a:rPr lang="ar-SA" sz="2400" dirty="0">
                <a:solidFill>
                  <a:srgbClr val="C00000"/>
                </a:solidFill>
              </a:rPr>
              <a:t>ب-</a:t>
            </a:r>
            <a:r>
              <a:rPr lang="ar-SA" sz="2400" dirty="0"/>
              <a:t> وفريق يضم شركاء مساهمين عددهم على الاقل اربعة </a:t>
            </a:r>
            <a:r>
              <a:rPr lang="ar-SA" sz="2400" dirty="0" err="1"/>
              <a:t>مسؤولين</a:t>
            </a:r>
            <a:r>
              <a:rPr lang="ar-SA" sz="2400" dirty="0"/>
              <a:t> بحدود حصصهم في رأس المال </a:t>
            </a:r>
          </a:p>
        </p:txBody>
      </p:sp>
    </p:spTree>
    <p:extLst>
      <p:ext uri="{BB962C8B-B14F-4D97-AF65-F5344CB8AC3E}">
        <p14:creationId xmlns:p14="http://schemas.microsoft.com/office/powerpoint/2010/main" val="29694386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ar-SA" dirty="0"/>
              <a:t>1- مقدمة </a:t>
            </a:r>
            <a:endParaRPr lang="en-US" dirty="0"/>
          </a:p>
        </p:txBody>
      </p:sp>
      <p:sp>
        <p:nvSpPr>
          <p:cNvPr id="5" name="Content Placeholder 4"/>
          <p:cNvSpPr>
            <a:spLocks noGrp="1"/>
          </p:cNvSpPr>
          <p:nvPr>
            <p:ph sz="quarter" idx="1"/>
          </p:nvPr>
        </p:nvSpPr>
        <p:spPr>
          <a:xfrm>
            <a:off x="301752" y="1295400"/>
            <a:ext cx="8503920" cy="4803648"/>
          </a:xfrm>
        </p:spPr>
        <p:txBody>
          <a:bodyPr>
            <a:normAutofit lnSpcReduction="10000"/>
          </a:bodyPr>
          <a:lstStyle/>
          <a:p>
            <a:pPr algn="r" rtl="1">
              <a:buNone/>
            </a:pPr>
            <a:endParaRPr lang="en-US" sz="2400" dirty="0"/>
          </a:p>
          <a:p>
            <a:pPr algn="r" rtl="1"/>
            <a:r>
              <a:rPr lang="ar-SA" sz="2400" b="1" dirty="0"/>
              <a:t>إن التوجهات العالمية السائدة نحو تشجيع الانفتاح العالمي وما تتبعه من توجهات ومتغيرات مساندة في الوقت الحاضر </a:t>
            </a:r>
            <a:r>
              <a:rPr lang="ar-SA" sz="2400" b="1" dirty="0">
                <a:solidFill>
                  <a:schemeClr val="accent1">
                    <a:lumMod val="75000"/>
                  </a:schemeClr>
                </a:solidFill>
              </a:rPr>
              <a:t>كالعولمة والتجارة الالكترونية وثورة الاتصالات والشركات المتعددة الجنسيات والخصصه وغيرها كلها عوامل مجتمعة حفزت كثير من الاقتصاديات نحو إعادة الهيكلة وايجاد البيئة الملائمة لمواجهة هذه التحديات. </a:t>
            </a:r>
            <a:r>
              <a:rPr lang="ar-SA" sz="2400" b="1" dirty="0"/>
              <a:t>وقد شجع ذلك كثيرا على ايجاد الهياكل الاقتصادية الكبيرة ونموها خاصة في الدول المتقدمة. </a:t>
            </a:r>
          </a:p>
          <a:p>
            <a:pPr marL="0" indent="0" algn="r" rtl="1">
              <a:buNone/>
            </a:pPr>
            <a:endParaRPr lang="ar-SA" sz="2400" b="1" dirty="0"/>
          </a:p>
          <a:p>
            <a:pPr algn="r" rtl="1"/>
            <a:r>
              <a:rPr lang="ar-SA" sz="2400" b="1" dirty="0"/>
              <a:t>إن اهتمام هذه الدول بالمنشآت الكبيرة </a:t>
            </a:r>
            <a:r>
              <a:rPr lang="ar-SA" sz="2400" b="1" dirty="0">
                <a:solidFill>
                  <a:schemeClr val="accent1">
                    <a:lumMod val="75000"/>
                  </a:schemeClr>
                </a:solidFill>
              </a:rPr>
              <a:t>لم يشغلها عن اعطاء أهمية للمنشآت والمشاريع الصغيرة بدرجات متباينة ومختلفة ودعمها بالقدرات والامكانات المتاحة مع وضع استراتيجيات واضحة المعالم لتشجيعها ، </a:t>
            </a:r>
            <a:r>
              <a:rPr lang="ar-SA" sz="2400" b="1" dirty="0"/>
              <a:t>فنجد أن نسبة المنشآت الصغيرة في امريكا 90% والمملكة المتحدة 95% واليابان 97% وهذا يوضح تعاظم الاهتمام بالمنشآت الصغيرة.</a:t>
            </a:r>
          </a:p>
          <a:p>
            <a:pPr algn="r" rtl="1"/>
            <a:endParaRPr lang="ar-SA" sz="2400" b="1" dirty="0"/>
          </a:p>
          <a:p>
            <a:pPr algn="r" rtl="1"/>
            <a:endParaRPr lang="ar-SA" sz="2400" b="1" dirty="0">
              <a:solidFill>
                <a:schemeClr val="accent1">
                  <a:lumMod val="75000"/>
                </a:schemeClr>
              </a:solidFill>
            </a:endParaRPr>
          </a:p>
          <a:p>
            <a:pPr algn="r" rtl="1">
              <a:buNone/>
            </a:pPr>
            <a:endParaRPr lang="en-US" sz="2400" dirty="0"/>
          </a:p>
          <a:p>
            <a:pPr lvl="1" algn="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b="1" dirty="0"/>
              <a:t>3- شركة ذات المسؤولية المحدودة </a:t>
            </a:r>
          </a:p>
        </p:txBody>
      </p:sp>
      <p:sp>
        <p:nvSpPr>
          <p:cNvPr id="3" name="عنصر نائب للمحتوى 2"/>
          <p:cNvSpPr>
            <a:spLocks noGrp="1"/>
          </p:cNvSpPr>
          <p:nvPr>
            <p:ph sz="quarter" idx="1"/>
          </p:nvPr>
        </p:nvSpPr>
        <p:spPr/>
        <p:txBody>
          <a:bodyPr>
            <a:normAutofit/>
          </a:bodyPr>
          <a:lstStyle/>
          <a:p>
            <a:pPr marL="0" indent="0" algn="r">
              <a:buNone/>
            </a:pPr>
            <a:r>
              <a:rPr lang="ar-SA" dirty="0">
                <a:solidFill>
                  <a:srgbClr val="C00000"/>
                </a:solidFill>
              </a:rPr>
              <a:t>نوعها: </a:t>
            </a:r>
            <a:r>
              <a:rPr lang="ar-SA" dirty="0"/>
              <a:t>شركة وسط بين شركات الاشخاص والاموال وهي تتكون من شريكين أو أكثر مسؤولين </a:t>
            </a:r>
            <a:r>
              <a:rPr lang="ar-SA" u="sng" dirty="0"/>
              <a:t>عن ديون الشركة بقدر حصصهم في رأس المال </a:t>
            </a:r>
            <a:r>
              <a:rPr lang="ar-SA" dirty="0"/>
              <a:t>ولا يزيد عدد الشركاء على 50 شريكاً. </a:t>
            </a:r>
          </a:p>
          <a:p>
            <a:pPr marL="0" indent="0" algn="r">
              <a:buNone/>
            </a:pPr>
            <a:r>
              <a:rPr lang="ar-SA" dirty="0" err="1">
                <a:solidFill>
                  <a:srgbClr val="C00000"/>
                </a:solidFill>
              </a:rPr>
              <a:t>خصائصها:</a:t>
            </a:r>
            <a:r>
              <a:rPr lang="ar-SA" dirty="0">
                <a:solidFill>
                  <a:srgbClr val="C00000"/>
                </a:solidFill>
              </a:rPr>
              <a:t> </a:t>
            </a:r>
            <a:endParaRPr lang="ar-SA" dirty="0"/>
          </a:p>
          <a:p>
            <a:pPr marL="0" indent="0" algn="r">
              <a:buNone/>
            </a:pPr>
            <a:r>
              <a:rPr lang="ar-SA" dirty="0"/>
              <a:t>تشبه شركات الاموال في بعض الخصائص وتشبه شركات الاشخاص في البعض </a:t>
            </a:r>
            <a:r>
              <a:rPr lang="ar-SA" dirty="0" err="1"/>
              <a:t>الاخر .</a:t>
            </a:r>
            <a:endParaRPr lang="ar-SA" dirty="0"/>
          </a:p>
        </p:txBody>
      </p:sp>
    </p:spTree>
    <p:extLst>
      <p:ext uri="{BB962C8B-B14F-4D97-AF65-F5344CB8AC3E}">
        <p14:creationId xmlns:p14="http://schemas.microsoft.com/office/powerpoint/2010/main" val="8315064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t>خصائص المنشآت الصغيرة</a:t>
            </a:r>
          </a:p>
        </p:txBody>
      </p:sp>
      <p:graphicFrame>
        <p:nvGraphicFramePr>
          <p:cNvPr id="4" name="عنصر نائب للمحتوى 3"/>
          <p:cNvGraphicFramePr>
            <a:graphicFrameLocks noGrp="1"/>
          </p:cNvGraphicFramePr>
          <p:nvPr>
            <p:ph sz="quarter" idx="1"/>
            <p:extLst>
              <p:ext uri="{D42A27DB-BD31-4B8C-83A1-F6EECF244321}">
                <p14:modId xmlns:p14="http://schemas.microsoft.com/office/powerpoint/2010/main" val="480266115"/>
              </p:ext>
            </p:extLst>
          </p:nvPr>
        </p:nvGraphicFramePr>
        <p:xfrm>
          <a:off x="301625" y="1600200"/>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219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t>خصائص المنشآت الصغيرة </a:t>
            </a:r>
          </a:p>
        </p:txBody>
      </p:sp>
      <p:sp>
        <p:nvSpPr>
          <p:cNvPr id="3" name="عنصر نائب للمحتوى 2"/>
          <p:cNvSpPr>
            <a:spLocks noGrp="1"/>
          </p:cNvSpPr>
          <p:nvPr>
            <p:ph sz="quarter" idx="1"/>
          </p:nvPr>
        </p:nvSpPr>
        <p:spPr/>
        <p:txBody>
          <a:bodyPr>
            <a:normAutofit fontScale="92500"/>
          </a:bodyPr>
          <a:lstStyle/>
          <a:p>
            <a:pPr marL="0" indent="0" algn="r">
              <a:buNone/>
            </a:pPr>
            <a:r>
              <a:rPr lang="ar-SA" sz="2900" b="1" dirty="0">
                <a:solidFill>
                  <a:srgbClr val="0070C0"/>
                </a:solidFill>
              </a:rPr>
              <a:t>1- تتميز المنشآت الصغيرة بسهولة التأسيس: </a:t>
            </a:r>
          </a:p>
          <a:p>
            <a:pPr marL="0" indent="0" algn="r" rtl="1">
              <a:buNone/>
            </a:pPr>
            <a:r>
              <a:rPr lang="ar-SA" sz="2800" b="1" dirty="0"/>
              <a:t>- </a:t>
            </a:r>
            <a:r>
              <a:rPr lang="ar-SA" sz="2800" dirty="0"/>
              <a:t>محدودية التكاليف اللازمة لتأسيسها وتشغيلها مقارنة بالمنشآت الاكبر حجماً.</a:t>
            </a:r>
          </a:p>
          <a:p>
            <a:pPr marL="0" indent="0" algn="r" rtl="1">
              <a:buNone/>
            </a:pPr>
            <a:r>
              <a:rPr lang="ar-SA" sz="2800" dirty="0"/>
              <a:t>-انخفاض المصروفات الادارية  لسهولة وبساطة الهيكل الاداري والتنظيمي فيها</a:t>
            </a:r>
            <a:r>
              <a:rPr lang="ar-SA" sz="2800" b="1" dirty="0"/>
              <a:t>. </a:t>
            </a:r>
          </a:p>
          <a:p>
            <a:pPr algn="r" rtl="1">
              <a:buNone/>
            </a:pPr>
            <a:r>
              <a:rPr lang="ar-SA" sz="2800" dirty="0"/>
              <a:t>- عدم وجود قيود على امكانية الدخول الى قطاع المنشآت الصغيرة خاصة في الدول النامية شجع على ارتفاع نسبة النمو لهذه المشروعات في شتى المجالات </a:t>
            </a:r>
            <a:r>
              <a:rPr lang="ar-SA" sz="2800" dirty="0" err="1"/>
              <a:t>الاقتصادية.</a:t>
            </a:r>
            <a:r>
              <a:rPr lang="ar-SA" sz="2800" dirty="0"/>
              <a:t> </a:t>
            </a:r>
          </a:p>
          <a:p>
            <a:pPr algn="r" rtl="1">
              <a:buNone/>
            </a:pPr>
            <a:r>
              <a:rPr lang="ar-SA" sz="2800" dirty="0"/>
              <a:t>- تخصص كثير منها في تقديم السلع والخدمات ذات التكلفة المنخفضة وبالتالي عزز من قدرتها على تلبية احتياجات فئة محدودة من المستهلكين . </a:t>
            </a:r>
          </a:p>
        </p:txBody>
      </p:sp>
    </p:spTree>
    <p:extLst>
      <p:ext uri="{BB962C8B-B14F-4D97-AF65-F5344CB8AC3E}">
        <p14:creationId xmlns:p14="http://schemas.microsoft.com/office/powerpoint/2010/main" val="317743968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algn="r" rtl="1">
              <a:buNone/>
            </a:pPr>
            <a:r>
              <a:rPr lang="ar-SA" b="1" dirty="0"/>
              <a:t> </a:t>
            </a:r>
            <a:r>
              <a:rPr lang="ar-SA" b="1" dirty="0">
                <a:solidFill>
                  <a:srgbClr val="0070C0"/>
                </a:solidFill>
              </a:rPr>
              <a:t>2- نمط الملكية </a:t>
            </a:r>
            <a:r>
              <a:rPr lang="ar-SA" b="1" dirty="0" err="1">
                <a:solidFill>
                  <a:srgbClr val="0070C0"/>
                </a:solidFill>
              </a:rPr>
              <a:t>المحلية :</a:t>
            </a:r>
            <a:r>
              <a:rPr lang="ar-SA" b="1" dirty="0">
                <a:solidFill>
                  <a:srgbClr val="0070C0"/>
                </a:solidFill>
              </a:rPr>
              <a:t> </a:t>
            </a:r>
            <a:endParaRPr lang="ar-SA" b="1" dirty="0"/>
          </a:p>
          <a:p>
            <a:pPr algn="r" rtl="1">
              <a:buNone/>
            </a:pPr>
            <a:r>
              <a:rPr lang="ar-SA" dirty="0"/>
              <a:t>في الغالب الاشخاص الذين يملكون المنشأة الصغيرة يقيمون ضمن المجتمع المحلي وبالتالي فان ذلك يؤدي الى</a:t>
            </a:r>
            <a:r>
              <a:rPr lang="ar-SA" b="1" dirty="0"/>
              <a:t> </a:t>
            </a:r>
            <a:r>
              <a:rPr lang="ar-SA" b="1" u="sng" dirty="0"/>
              <a:t>نتائج على المدى الطويل منها</a:t>
            </a:r>
            <a:r>
              <a:rPr lang="ar-SA" b="1" dirty="0"/>
              <a:t>:</a:t>
            </a:r>
          </a:p>
          <a:p>
            <a:pPr algn="r" rtl="1">
              <a:buNone/>
            </a:pPr>
            <a:r>
              <a:rPr lang="ar-SA" dirty="0"/>
              <a:t>1-</a:t>
            </a:r>
            <a:r>
              <a:rPr lang="ar-SA" b="1" dirty="0"/>
              <a:t>  </a:t>
            </a:r>
            <a:r>
              <a:rPr lang="ar-SA" dirty="0"/>
              <a:t>زيادة استقرار العمالة وتوفير فرص وظيفية للمقيمين في المنطقة.</a:t>
            </a:r>
          </a:p>
          <a:p>
            <a:pPr algn="r" rtl="1">
              <a:buNone/>
            </a:pPr>
            <a:r>
              <a:rPr lang="ar-SA" dirty="0"/>
              <a:t>2- انتعاش الحياة الاقتصادية في المجتمع المحلي مع تحقيق الاكتفاء مما يشجع الى استثمار الارباح داخل المجتمع المحلي.</a:t>
            </a:r>
          </a:p>
          <a:p>
            <a:pPr algn="r" rtl="1">
              <a:buNone/>
            </a:pPr>
            <a:r>
              <a:rPr lang="ar-SA" dirty="0"/>
              <a:t>3- الاحساس السريع بحركة السوق ، والالمام بالمتغيرات وتوجهات المنافسين وانشطتهم مما يسمح بسرعة التكيف وتعديل اوضاع المنشأة</a:t>
            </a:r>
            <a:r>
              <a:rPr lang="ar-SA" b="1" dirty="0"/>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sz="quarter" idx="1"/>
          </p:nvPr>
        </p:nvSpPr>
        <p:spPr/>
        <p:txBody>
          <a:bodyPr/>
          <a:lstStyle/>
          <a:p>
            <a:pPr marL="0" indent="0" algn="r">
              <a:buNone/>
            </a:pPr>
            <a:r>
              <a:rPr lang="ar-SA" b="1" dirty="0">
                <a:solidFill>
                  <a:srgbClr val="0070C0"/>
                </a:solidFill>
              </a:rPr>
              <a:t>3- المعرفة التفصيلية بالعملاء </a:t>
            </a:r>
            <a:r>
              <a:rPr lang="ar-SA" b="1" dirty="0" err="1">
                <a:solidFill>
                  <a:srgbClr val="0070C0"/>
                </a:solidFill>
              </a:rPr>
              <a:t>والسوق :</a:t>
            </a:r>
            <a:r>
              <a:rPr lang="ar-SA" b="1" dirty="0">
                <a:solidFill>
                  <a:srgbClr val="0070C0"/>
                </a:solidFill>
              </a:rPr>
              <a:t> </a:t>
            </a:r>
          </a:p>
          <a:p>
            <a:pPr marL="0" indent="0" algn="r">
              <a:buNone/>
            </a:pPr>
            <a:r>
              <a:rPr lang="ar-SA" b="1" dirty="0"/>
              <a:t>- سوق المنشآت الصغيرة محدود نسبيا مما يتيح المعرفة الشخصية بالعملاء، والتعرف على احتياجاتهم ورغباتهم بشكل مباشر والقدرة على الاستجابة السريعة لأي متغيرات. </a:t>
            </a:r>
          </a:p>
          <a:p>
            <a:pPr marL="0" indent="0" algn="r">
              <a:buNone/>
            </a:pPr>
            <a:r>
              <a:rPr lang="ar-SA" b="1" dirty="0"/>
              <a:t>- القدرة على التحديث المستمر لبيانات العملاء مقارنة بالشركات الكبيرة التي تحتاج الى بحوث السوق للتعرف على احتياجات عملائها مما يزيد من التكاليف على المنشآت الكبيرة . </a:t>
            </a:r>
          </a:p>
        </p:txBody>
      </p:sp>
    </p:spTree>
    <p:extLst>
      <p:ext uri="{BB962C8B-B14F-4D97-AF65-F5344CB8AC3E}">
        <p14:creationId xmlns:p14="http://schemas.microsoft.com/office/powerpoint/2010/main" val="59969272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endParaRPr lang="ar-SA" dirty="0"/>
          </a:p>
        </p:txBody>
      </p:sp>
      <p:sp>
        <p:nvSpPr>
          <p:cNvPr id="3" name="عنصر نائب للمحتوى 2"/>
          <p:cNvSpPr>
            <a:spLocks noGrp="1"/>
          </p:cNvSpPr>
          <p:nvPr>
            <p:ph sz="quarter" idx="1"/>
          </p:nvPr>
        </p:nvSpPr>
        <p:spPr/>
        <p:txBody>
          <a:bodyPr>
            <a:normAutofit/>
          </a:bodyPr>
          <a:lstStyle/>
          <a:p>
            <a:pPr marL="0" indent="0" algn="r">
              <a:buNone/>
            </a:pPr>
            <a:r>
              <a:rPr lang="ar-SA" b="1" dirty="0">
                <a:solidFill>
                  <a:srgbClr val="0070C0"/>
                </a:solidFill>
              </a:rPr>
              <a:t>4- قوة العلاقات بالمجتمع </a:t>
            </a:r>
          </a:p>
          <a:p>
            <a:pPr marL="0" indent="0" algn="r">
              <a:buNone/>
            </a:pPr>
            <a:r>
              <a:rPr lang="ar-SA" sz="2400" b="1" dirty="0"/>
              <a:t>من أهم ما تتميز به المنشآت الصغيرة العلاقات القوية بالمجتمع المحلي المحيط بها. حيث يساهم صاحب المشروع الصغير بالمشاركة في شؤون المنطقة التي يقع بها المشروع اجتماعيا وثقافيا وسياسيا نظرا لمعرفته وعلاقته الشخصية </a:t>
            </a:r>
            <a:endParaRPr lang="en-US" sz="2400" b="1" dirty="0"/>
          </a:p>
          <a:p>
            <a:pPr marL="0" indent="0" algn="r">
              <a:buNone/>
            </a:pPr>
            <a:r>
              <a:rPr lang="ar-SA" sz="2400" b="1" dirty="0"/>
              <a:t>بعملائه ويعتبر المجتمع المحلي هو فريق الترويج لمنتجات المنشأة الصغيرة. </a:t>
            </a:r>
          </a:p>
          <a:p>
            <a:pPr marL="0" indent="0" algn="r">
              <a:buNone/>
            </a:pPr>
            <a:r>
              <a:rPr lang="ar-SA" b="1" dirty="0">
                <a:solidFill>
                  <a:srgbClr val="0070C0"/>
                </a:solidFill>
              </a:rPr>
              <a:t>5-</a:t>
            </a:r>
            <a:r>
              <a:rPr lang="ar-SA" sz="2800" b="1" dirty="0">
                <a:solidFill>
                  <a:srgbClr val="0070C0"/>
                </a:solidFill>
              </a:rPr>
              <a:t> المحافظة على استمرارية المنافسة</a:t>
            </a:r>
            <a:r>
              <a:rPr lang="ar-SA" sz="2800" dirty="0">
                <a:solidFill>
                  <a:schemeClr val="accent3">
                    <a:lumMod val="50000"/>
                  </a:schemeClr>
                </a:solidFill>
              </a:rPr>
              <a:t>:</a:t>
            </a:r>
          </a:p>
          <a:p>
            <a:pPr marL="0" indent="0" algn="r">
              <a:buNone/>
            </a:pPr>
            <a:r>
              <a:rPr lang="ar-SA" sz="2400" b="1" dirty="0"/>
              <a:t>يؤدي انتشار المنشآت الصغيرة الى محاربة الاحتكار واتاحة الفرصة لكلل من يرغب دخول هذا القطاع ولكن في ظل توافر الدعم اللازم لضمان النجاح والاستمرارية وبالتالي تحقيق الامن </a:t>
            </a:r>
            <a:r>
              <a:rPr lang="ar-SA" sz="2400" b="1" dirty="0" err="1"/>
              <a:t>والرفاهية</a:t>
            </a:r>
            <a:r>
              <a:rPr lang="ar-SA" sz="2400" b="1" dirty="0" err="1">
                <a:solidFill>
                  <a:schemeClr val="accent3">
                    <a:lumMod val="50000"/>
                  </a:schemeClr>
                </a:solidFill>
              </a:rPr>
              <a:t>.</a:t>
            </a:r>
            <a:r>
              <a:rPr lang="ar-SA" sz="2400" b="1" dirty="0">
                <a:solidFill>
                  <a:schemeClr val="accent3">
                    <a:lumMod val="50000"/>
                  </a:schemeClr>
                </a:solidFill>
              </a:rPr>
              <a:t> </a:t>
            </a:r>
            <a:endParaRPr lang="ar-SA" sz="2400" b="1" dirty="0"/>
          </a:p>
        </p:txBody>
      </p:sp>
    </p:spTree>
    <p:extLst>
      <p:ext uri="{BB962C8B-B14F-4D97-AF65-F5344CB8AC3E}">
        <p14:creationId xmlns:p14="http://schemas.microsoft.com/office/powerpoint/2010/main" val="9081459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endParaRPr lang="ar-SA" dirty="0"/>
          </a:p>
        </p:txBody>
      </p:sp>
      <p:sp>
        <p:nvSpPr>
          <p:cNvPr id="3" name="عنصر نائب للمحتوى 2"/>
          <p:cNvSpPr>
            <a:spLocks noGrp="1"/>
          </p:cNvSpPr>
          <p:nvPr>
            <p:ph sz="quarter" idx="1"/>
          </p:nvPr>
        </p:nvSpPr>
        <p:spPr>
          <a:xfrm>
            <a:off x="301752" y="1527048"/>
            <a:ext cx="8503920" cy="4721352"/>
          </a:xfrm>
        </p:spPr>
        <p:txBody>
          <a:bodyPr>
            <a:normAutofit/>
          </a:bodyPr>
          <a:lstStyle/>
          <a:p>
            <a:pPr marL="0" indent="0" algn="r" rtl="1">
              <a:buNone/>
            </a:pPr>
            <a:r>
              <a:rPr lang="ar-SA" b="1" dirty="0">
                <a:solidFill>
                  <a:srgbClr val="0070C0"/>
                </a:solidFill>
              </a:rPr>
              <a:t>6- مرونة الادارة وسهولة </a:t>
            </a:r>
            <a:r>
              <a:rPr lang="ar-SA" b="1" dirty="0" err="1">
                <a:solidFill>
                  <a:srgbClr val="0070C0"/>
                </a:solidFill>
              </a:rPr>
              <a:t>الانشطة :</a:t>
            </a:r>
            <a:endParaRPr lang="ar-SA" b="1" dirty="0">
              <a:solidFill>
                <a:srgbClr val="0070C0"/>
              </a:solidFill>
            </a:endParaRPr>
          </a:p>
          <a:p>
            <a:pPr marL="0" indent="0" algn="r" rtl="1">
              <a:buNone/>
            </a:pPr>
            <a:r>
              <a:rPr lang="ar-SA" sz="2400" b="1" dirty="0"/>
              <a:t>تتمتع المنشآت الصغيرة عن غيرها ببساطة تنظيمها وذلك لمحدودية العاملين في المنشأة . وسهولة توزيع الاختصاصات وتوضيحها. ايضا تحديد المسؤوليات مع سرعة اسناد الصلاحيات والسلطات، وضوح الاجراءات ، والنماذج، والقواعد والاسس</a:t>
            </a:r>
            <a:r>
              <a:rPr lang="ar-SA" sz="2400" b="1" dirty="0" err="1"/>
              <a:t>.</a:t>
            </a:r>
            <a:r>
              <a:rPr lang="ar-SA" sz="2400" b="1" dirty="0"/>
              <a:t> </a:t>
            </a:r>
          </a:p>
        </p:txBody>
      </p:sp>
    </p:spTree>
    <p:extLst>
      <p:ext uri="{BB962C8B-B14F-4D97-AF65-F5344CB8AC3E}">
        <p14:creationId xmlns:p14="http://schemas.microsoft.com/office/powerpoint/2010/main" val="117271792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pPr marL="0" indent="0" algn="r" rtl="1">
              <a:buNone/>
            </a:pPr>
            <a:r>
              <a:rPr lang="ar-SA" b="1" dirty="0">
                <a:solidFill>
                  <a:srgbClr val="0070C0"/>
                </a:solidFill>
              </a:rPr>
              <a:t>7- النمط الشخصي في الادارة ( إدارة الشخص الواحد).</a:t>
            </a:r>
          </a:p>
          <a:p>
            <a:pPr marL="0" indent="0" algn="r" rtl="1">
              <a:buNone/>
            </a:pPr>
            <a:r>
              <a:rPr lang="ar-SA" sz="2600" dirty="0"/>
              <a:t>يتم ادارتها بواسطة المالك أو (الملاك) أو احد الموظفين وتظهر فكرة (ادارة الرجل الواحد) بمعنى أن أسلوب الادارة السائد في المنشآت الصغيرة هو الادارة من قبل المالك شخصيا او من يساعده</a:t>
            </a:r>
            <a:r>
              <a:rPr lang="ar-SA" sz="2400" u="sng" dirty="0">
                <a:solidFill>
                  <a:schemeClr val="accent1">
                    <a:lumMod val="75000"/>
                  </a:schemeClr>
                </a:solidFill>
              </a:rPr>
              <a:t> لذلك فإن المدير/ المالك في المنشاة الصغيرة  ليس بالضرورة يمتلك المهارة الادارية اللازمة للعمل فهو عادة شخص غير متخصص في الادارة ويميل الى المخاطرة ويدير العمل بفلسفة التوجه الانتاجي أو البيعي.</a:t>
            </a:r>
            <a:endParaRPr lang="ar-SA" sz="2600" dirty="0"/>
          </a:p>
          <a:p>
            <a:pPr marL="0" indent="0" algn="r" rtl="1">
              <a:buNone/>
            </a:pPr>
            <a:r>
              <a:rPr lang="ar-SA" b="1" dirty="0">
                <a:solidFill>
                  <a:srgbClr val="0070C0"/>
                </a:solidFill>
              </a:rPr>
              <a:t> 8- التجديد والابتكار</a:t>
            </a:r>
          </a:p>
          <a:p>
            <a:pPr marL="0" indent="0" algn="r" rtl="1">
              <a:buNone/>
            </a:pPr>
            <a:r>
              <a:rPr lang="ar-SA" sz="2800" dirty="0"/>
              <a:t>في الدول المتقدمة تعتبر المشروعات الصغيرة مصدراً رئيسياً للكثير من الأفكار </a:t>
            </a:r>
            <a:r>
              <a:rPr lang="ar-SA" sz="2800" dirty="0" err="1"/>
              <a:t>والاختراعات .</a:t>
            </a:r>
            <a:r>
              <a:rPr lang="ar-SA" sz="2800" dirty="0"/>
              <a:t> وذلك لأن اصحابها يؤمنون ان التجديد والابتكار يؤثر على أرباحهم كما يحفزهم على الاهتمام </a:t>
            </a:r>
            <a:r>
              <a:rPr lang="ar-SA" sz="2800" dirty="0" err="1"/>
              <a:t>بها</a:t>
            </a:r>
            <a:r>
              <a:rPr lang="ar-SA" sz="2800" dirty="0"/>
              <a:t> </a:t>
            </a:r>
            <a:r>
              <a:rPr lang="ar-SA" sz="2800" dirty="0" err="1"/>
              <a:t>.</a:t>
            </a:r>
            <a:r>
              <a:rPr lang="ar-SA" sz="2800" dirty="0"/>
              <a:t> </a:t>
            </a:r>
            <a:endParaRPr lang="en-US" sz="26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sz="quarter" idx="1"/>
          </p:nvPr>
        </p:nvSpPr>
        <p:spPr/>
        <p:txBody>
          <a:bodyPr>
            <a:normAutofit lnSpcReduction="10000"/>
          </a:bodyPr>
          <a:lstStyle/>
          <a:p>
            <a:pPr marL="0" indent="0" algn="r">
              <a:buNone/>
            </a:pPr>
            <a:endParaRPr lang="ar-SA" dirty="0"/>
          </a:p>
          <a:p>
            <a:pPr marL="0" indent="0" algn="r">
              <a:buNone/>
            </a:pPr>
            <a:r>
              <a:rPr lang="ar-SA" b="1" u="sng" dirty="0">
                <a:solidFill>
                  <a:schemeClr val="accent3">
                    <a:lumMod val="50000"/>
                  </a:schemeClr>
                </a:solidFill>
              </a:rPr>
              <a:t>خصائص الادارة في المنشآت الصغيرة: </a:t>
            </a:r>
            <a:endParaRPr lang="ar-SA" sz="2400" dirty="0"/>
          </a:p>
          <a:p>
            <a:pPr marL="0" indent="0" algn="r">
              <a:buNone/>
            </a:pPr>
            <a:r>
              <a:rPr lang="ar-SA" sz="2400" dirty="0"/>
              <a:t>1- فريق إدارة صغير </a:t>
            </a:r>
          </a:p>
          <a:p>
            <a:pPr marL="0" indent="0" algn="r">
              <a:buNone/>
            </a:pPr>
            <a:r>
              <a:rPr lang="ar-SA" sz="2400" dirty="0"/>
              <a:t>2- أدوار متعددة للمدير / المالك.</a:t>
            </a:r>
          </a:p>
          <a:p>
            <a:pPr marL="0" indent="0" algn="r">
              <a:buNone/>
            </a:pPr>
            <a:r>
              <a:rPr lang="ar-SA" sz="2400" dirty="0"/>
              <a:t>3- لا يوجد موظفون متخصصون أو وظائف متخصصة.</a:t>
            </a:r>
          </a:p>
          <a:p>
            <a:pPr marL="0" indent="0" algn="r">
              <a:buNone/>
            </a:pPr>
            <a:r>
              <a:rPr lang="en-US" sz="2400" dirty="0"/>
              <a:t>(</a:t>
            </a:r>
            <a:r>
              <a:rPr lang="ar-SA" sz="2400" dirty="0"/>
              <a:t> السلطة بيد شخص واحد</a:t>
            </a:r>
            <a:r>
              <a:rPr lang="en-US" sz="2400" dirty="0"/>
              <a:t>)</a:t>
            </a:r>
            <a:r>
              <a:rPr lang="ar-SA" sz="2400" dirty="0"/>
              <a:t>4- سيادة النمط الاوتوقراطي للقيادة.</a:t>
            </a:r>
          </a:p>
          <a:p>
            <a:pPr marL="0" indent="0" algn="r" rtl="1">
              <a:buNone/>
            </a:pPr>
            <a:r>
              <a:rPr lang="ar-SA" dirty="0"/>
              <a:t>5- نظام رقابة غير </a:t>
            </a:r>
            <a:r>
              <a:rPr lang="ar-SA" dirty="0" err="1"/>
              <a:t>رسمي .</a:t>
            </a:r>
            <a:endParaRPr lang="ar-SA" dirty="0"/>
          </a:p>
          <a:p>
            <a:pPr marL="0" indent="0" algn="r">
              <a:buNone/>
            </a:pPr>
            <a:r>
              <a:rPr lang="ar-SA" dirty="0"/>
              <a:t>6- تقارب فريق العمل.</a:t>
            </a:r>
          </a:p>
          <a:p>
            <a:pPr marL="0" indent="0" algn="r">
              <a:buNone/>
            </a:pPr>
            <a:r>
              <a:rPr lang="ar-SA" dirty="0"/>
              <a:t>7- ضعف التأثير على البيئة المحيطة.</a:t>
            </a:r>
          </a:p>
          <a:p>
            <a:pPr marL="0" indent="0" algn="r">
              <a:buNone/>
            </a:pPr>
            <a:r>
              <a:rPr lang="ar-SA" dirty="0"/>
              <a:t>8- حصة سوقية محدودة</a:t>
            </a:r>
          </a:p>
        </p:txBody>
      </p:sp>
    </p:spTree>
    <p:extLst>
      <p:ext uri="{BB962C8B-B14F-4D97-AF65-F5344CB8AC3E}">
        <p14:creationId xmlns:p14="http://schemas.microsoft.com/office/powerpoint/2010/main" val="143044359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الجهات الداعمة لرواد الاعمال </a:t>
            </a:r>
            <a:endParaRPr lang="en-US" dirty="0"/>
          </a:p>
        </p:txBody>
      </p:sp>
      <p:sp>
        <p:nvSpPr>
          <p:cNvPr id="3" name="Content Placeholder 2"/>
          <p:cNvSpPr>
            <a:spLocks noGrp="1"/>
          </p:cNvSpPr>
          <p:nvPr>
            <p:ph sz="half" idx="1"/>
          </p:nvPr>
        </p:nvSpPr>
        <p:spPr/>
        <p:txBody>
          <a:bodyPr>
            <a:normAutofit lnSpcReduction="10000"/>
          </a:bodyPr>
          <a:lstStyle/>
          <a:p>
            <a:pPr algn="r" rtl="1">
              <a:buNone/>
            </a:pPr>
            <a:r>
              <a:rPr lang="ar-SA" dirty="0">
                <a:solidFill>
                  <a:schemeClr val="tx2"/>
                </a:solidFill>
              </a:rPr>
              <a:t> </a:t>
            </a:r>
            <a:endParaRPr lang="ar-SA" dirty="0"/>
          </a:p>
        </p:txBody>
      </p:sp>
      <p:sp>
        <p:nvSpPr>
          <p:cNvPr id="5" name="Content Placeholder 4"/>
          <p:cNvSpPr>
            <a:spLocks noGrp="1"/>
          </p:cNvSpPr>
          <p:nvPr>
            <p:ph sz="half" idx="2"/>
          </p:nvPr>
        </p:nvSpPr>
        <p:spPr>
          <a:xfrm>
            <a:off x="4800600" y="1371600"/>
            <a:ext cx="4038600" cy="5029200"/>
          </a:xfrm>
        </p:spPr>
        <p:txBody>
          <a:bodyPr>
            <a:normAutofit lnSpcReduction="10000"/>
          </a:bodyPr>
          <a:lstStyle/>
          <a:p>
            <a:pPr marL="0" indent="0" algn="r" rtl="1">
              <a:buNone/>
            </a:pPr>
            <a:r>
              <a:rPr lang="ar-SA" dirty="0"/>
              <a:t> يوجد جهات حكومية عدة في المملكة العربية السعودية منها في القطاع الخاص واخرى من القطاع العام وهي كالتالي: </a:t>
            </a:r>
          </a:p>
          <a:p>
            <a:pPr algn="r" rtl="1">
              <a:buFont typeface="Wingdings" pitchFamily="2" charset="2"/>
              <a:buChar char="Ø"/>
            </a:pPr>
            <a:r>
              <a:rPr lang="ar-SA" dirty="0"/>
              <a:t>بنك السعودي للتسليف والادخار.</a:t>
            </a:r>
          </a:p>
          <a:p>
            <a:pPr algn="r" rtl="1">
              <a:buFont typeface="Wingdings" pitchFamily="2" charset="2"/>
              <a:buChar char="Ø"/>
            </a:pPr>
            <a:r>
              <a:rPr lang="ar-SA" dirty="0"/>
              <a:t>صندوق المئوية (مؤسسة خيرية)</a:t>
            </a:r>
          </a:p>
          <a:p>
            <a:pPr algn="r" rtl="1">
              <a:buFont typeface="Wingdings" pitchFamily="2" charset="2"/>
              <a:buChar char="Ø"/>
            </a:pPr>
            <a:r>
              <a:rPr lang="ar-SA" dirty="0"/>
              <a:t>الصندوق الخيري الوطني(مؤسسة خيرية ).</a:t>
            </a:r>
          </a:p>
          <a:p>
            <a:pPr algn="r" rtl="1">
              <a:buFont typeface="Wingdings" pitchFamily="2" charset="2"/>
              <a:buChar char="Ø"/>
            </a:pPr>
            <a:r>
              <a:rPr lang="ar-SA" dirty="0"/>
              <a:t>صندوق التنمية الصناعية (مؤسسة تمويل حكومية)</a:t>
            </a:r>
          </a:p>
          <a:p>
            <a:pPr algn="r" rtl="1">
              <a:buFont typeface="Wingdings" pitchFamily="2" charset="2"/>
              <a:buChar char="Ø"/>
            </a:pPr>
            <a:r>
              <a:rPr lang="ar-SA" dirty="0"/>
              <a:t>صندوق تنمية الموارد البشرية (حكومي) </a:t>
            </a:r>
          </a:p>
          <a:p>
            <a:pPr marL="0" indent="0" algn="r" rtl="1">
              <a:buNone/>
            </a:pPr>
            <a:endParaRPr lang="ar-SA" dirty="0"/>
          </a:p>
          <a:p>
            <a:pPr algn="r" rtl="1">
              <a:buNone/>
            </a:pPr>
            <a:endParaRPr lang="en-US" dirty="0"/>
          </a:p>
        </p:txBody>
      </p:sp>
      <p:pic>
        <p:nvPicPr>
          <p:cNvPr id="6" name="Picture 5" descr="the-centennial-fund.jpg"/>
          <p:cNvPicPr>
            <a:picLocks noChangeAspect="1"/>
          </p:cNvPicPr>
          <p:nvPr/>
        </p:nvPicPr>
        <p:blipFill>
          <a:blip r:embed="rId2" cstate="print"/>
          <a:stretch>
            <a:fillRect/>
          </a:stretch>
        </p:blipFill>
        <p:spPr>
          <a:xfrm>
            <a:off x="457200" y="1600200"/>
            <a:ext cx="3489614" cy="990600"/>
          </a:xfrm>
          <a:prstGeom prst="rect">
            <a:avLst/>
          </a:prstGeom>
        </p:spPr>
      </p:pic>
      <p:pic>
        <p:nvPicPr>
          <p:cNvPr id="7" name="Picture 6" descr="-هدف1_1.jpg"/>
          <p:cNvPicPr>
            <a:picLocks noChangeAspect="1"/>
          </p:cNvPicPr>
          <p:nvPr/>
        </p:nvPicPr>
        <p:blipFill>
          <a:blip r:embed="rId3" cstate="print"/>
          <a:stretch>
            <a:fillRect/>
          </a:stretch>
        </p:blipFill>
        <p:spPr>
          <a:xfrm>
            <a:off x="517814" y="3200400"/>
            <a:ext cx="3429000" cy="1219200"/>
          </a:xfrm>
          <a:prstGeom prst="rect">
            <a:avLst/>
          </a:prstGeom>
        </p:spPr>
      </p:pic>
      <p:pic>
        <p:nvPicPr>
          <p:cNvPr id="8" name="Picture 7" descr="download.jpg"/>
          <p:cNvPicPr>
            <a:picLocks noChangeAspect="1"/>
          </p:cNvPicPr>
          <p:nvPr/>
        </p:nvPicPr>
        <p:blipFill>
          <a:blip r:embed="rId4" cstate="print"/>
          <a:stretch>
            <a:fillRect/>
          </a:stretch>
        </p:blipFill>
        <p:spPr>
          <a:xfrm>
            <a:off x="639907" y="5029200"/>
            <a:ext cx="3124200" cy="11049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
          </p:nvPr>
        </p:nvSpPr>
        <p:spPr/>
        <p:txBody>
          <a:bodyPr/>
          <a:lstStyle/>
          <a:p>
            <a:pPr algn="r" rtl="1"/>
            <a:r>
              <a:rPr lang="ar-SA" sz="2800" b="1" dirty="0">
                <a:solidFill>
                  <a:schemeClr val="accent1">
                    <a:lumMod val="75000"/>
                  </a:schemeClr>
                </a:solidFill>
              </a:rPr>
              <a:t>أدركت الدول النامية أهمية وتكامل قطاع المنشآت الصغيرة مع قطاعات الاقتصاديات الاخرى مما دفعها الى اتخاذ الوسائل والطرق لنمو هذا القطاع. </a:t>
            </a:r>
            <a:r>
              <a:rPr lang="ar-SA" sz="2800" b="1" dirty="0"/>
              <a:t>من أبرز التجارب الناجحة لبعض الدول النامية تجربة الهند ومصر دول الخليج كالمملكة والبحرين والكويت وغيرها.</a:t>
            </a:r>
          </a:p>
          <a:p>
            <a:pPr marL="0" indent="0" algn="r" rtl="1">
              <a:buNone/>
            </a:pPr>
            <a:endParaRPr lang="ar-SA" sz="2800" b="1" dirty="0"/>
          </a:p>
          <a:p>
            <a:pPr algn="r" rtl="1"/>
            <a:r>
              <a:rPr lang="ar-SA" sz="2800" b="1" dirty="0">
                <a:solidFill>
                  <a:schemeClr val="accent1">
                    <a:lumMod val="75000"/>
                  </a:schemeClr>
                </a:solidFill>
              </a:rPr>
              <a:t>بالرغم من الانتشار الواسع لهذه المنشآت الا ان تمييزها بشكل دقيق وقاطع لم يتحقق بعد . </a:t>
            </a:r>
            <a:r>
              <a:rPr lang="ar-SA" sz="2800" b="1" dirty="0"/>
              <a:t>لذا يأتي هذا الفصل للتعرف إلى طبيعة المنشآت الصغيرة، أنواعها، وأشكالها ومجالاتها.</a:t>
            </a:r>
          </a:p>
          <a:p>
            <a:endParaRPr lang="ar-SA" dirty="0"/>
          </a:p>
        </p:txBody>
      </p:sp>
    </p:spTree>
    <p:extLst>
      <p:ext uri="{BB962C8B-B14F-4D97-AF65-F5344CB8AC3E}">
        <p14:creationId xmlns:p14="http://schemas.microsoft.com/office/powerpoint/2010/main" val="51837986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br>
              <a:rPr lang="en-US" dirty="0"/>
            </a:br>
            <a:r>
              <a:rPr lang="en-US" dirty="0"/>
              <a:t>Homework </a:t>
            </a:r>
          </a:p>
        </p:txBody>
      </p:sp>
      <p:sp>
        <p:nvSpPr>
          <p:cNvPr id="8" name="Content Placeholder 7"/>
          <p:cNvSpPr>
            <a:spLocks noGrp="1"/>
          </p:cNvSpPr>
          <p:nvPr>
            <p:ph sz="half" idx="2"/>
          </p:nvPr>
        </p:nvSpPr>
        <p:spPr/>
        <p:txBody>
          <a:bodyPr/>
          <a:lstStyle/>
          <a:p>
            <a:pPr algn="r">
              <a:buNone/>
            </a:pPr>
            <a:endParaRPr lang="ar-SA" dirty="0">
              <a:solidFill>
                <a:schemeClr val="accent3">
                  <a:lumMod val="75000"/>
                </a:schemeClr>
              </a:solidFill>
            </a:endParaRPr>
          </a:p>
          <a:p>
            <a:pPr algn="r">
              <a:buNone/>
            </a:pPr>
            <a:r>
              <a:rPr lang="ar-SA" dirty="0">
                <a:solidFill>
                  <a:schemeClr val="accent3">
                    <a:lumMod val="75000"/>
                  </a:schemeClr>
                </a:solidFill>
              </a:rPr>
              <a:t>قصة نجاح:</a:t>
            </a:r>
            <a:endParaRPr lang="en-US" dirty="0">
              <a:solidFill>
                <a:schemeClr val="accent3">
                  <a:lumMod val="75000"/>
                </a:schemeClr>
              </a:solidFill>
            </a:endParaRPr>
          </a:p>
          <a:p>
            <a:pPr algn="r">
              <a:buNone/>
            </a:pPr>
            <a:r>
              <a:rPr lang="ar-SA" dirty="0"/>
              <a:t>عمل بحث و عرض لقصه النجاح في هذا </a:t>
            </a:r>
            <a:r>
              <a:rPr lang="ar-SA"/>
              <a:t>الفصل للإسبوع </a:t>
            </a:r>
            <a:r>
              <a:rPr lang="ar-SA" dirty="0"/>
              <a:t>القادم </a:t>
            </a:r>
            <a:endParaRPr lang="en-US" dirty="0"/>
          </a:p>
          <a:p>
            <a:pPr algn="r">
              <a:buNone/>
            </a:pPr>
            <a:r>
              <a:rPr lang="en-US" dirty="0"/>
              <a:t>.(As a Group )</a:t>
            </a:r>
          </a:p>
        </p:txBody>
      </p:sp>
      <p:pic>
        <p:nvPicPr>
          <p:cNvPr id="10" name="Content Placeholder 9" descr="download.png"/>
          <p:cNvPicPr>
            <a:picLocks noGrp="1" noChangeAspect="1"/>
          </p:cNvPicPr>
          <p:nvPr>
            <p:ph sz="half" idx="1"/>
          </p:nvPr>
        </p:nvPicPr>
        <p:blipFill>
          <a:blip r:embed="rId2" cstate="print"/>
          <a:stretch>
            <a:fillRect/>
          </a:stretch>
        </p:blipFill>
        <p:spPr>
          <a:xfrm>
            <a:off x="457200" y="2133600"/>
            <a:ext cx="3821649" cy="2888456"/>
          </a:xfr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p:txBody>
          <a:bodyPr/>
          <a:lstStyle/>
          <a:p>
            <a:pPr marL="1720850" indent="-465138" algn="r" rtl="1">
              <a:buNone/>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p:txBody>
      </p:sp>
      <p:graphicFrame>
        <p:nvGraphicFramePr>
          <p:cNvPr id="9" name="Table 8"/>
          <p:cNvGraphicFramePr>
            <a:graphicFrameLocks noGrp="1"/>
          </p:cNvGraphicFramePr>
          <p:nvPr/>
        </p:nvGraphicFramePr>
        <p:xfrm>
          <a:off x="685800" y="1905000"/>
          <a:ext cx="8001000" cy="152400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1524000">
                <a:tc>
                  <a:txBody>
                    <a:bodyPr/>
                    <a:lstStyle/>
                    <a:p>
                      <a:pPr marL="1720850" indent="-179388" algn="r" rtl="1">
                        <a:buFont typeface="Arial" pitchFamily="34" charset="0"/>
                        <a:buNone/>
                        <a:tabLst>
                          <a:tab pos="1255713" algn="l"/>
                        </a:tabLst>
                      </a:pPr>
                      <a:r>
                        <a:rPr lang="ar-SA" sz="2800" spc="0" dirty="0">
                          <a:solidFill>
                            <a:schemeClr val="tx1"/>
                          </a:solidFill>
                          <a:effectLst/>
                        </a:rPr>
                        <a:t>الكتاب المرجع : </a:t>
                      </a:r>
                    </a:p>
                    <a:p>
                      <a:pPr marL="1720850" indent="-179388" algn="r" rtl="1">
                        <a:buNone/>
                        <a:tabLst>
                          <a:tab pos="1255713" algn="l"/>
                        </a:tabLst>
                      </a:pPr>
                      <a:r>
                        <a:rPr lang="ar-SA" sz="2800" spc="0" dirty="0">
                          <a:solidFill>
                            <a:schemeClr val="tx1"/>
                          </a:solidFill>
                          <a:effectLst/>
                        </a:rPr>
                        <a:t>كتاب ريادة الأعمال -أ.د. أحمد الشميمري د. وفاء المبيريك , الطبعة الثالثة ,مكتبة العبيكان ,2014</a:t>
                      </a:r>
                    </a:p>
                  </a:txBody>
                  <a:tcPr>
                    <a:solidFill>
                      <a:schemeClr val="accent3">
                        <a:lumMod val="60000"/>
                        <a:lumOff val="40000"/>
                      </a:schemeClr>
                    </a:solidFill>
                  </a:tcPr>
                </a:tc>
                <a:extLst>
                  <a:ext uri="{0D108BD9-81ED-4DB2-BD59-A6C34878D82A}">
                    <a16:rowId xmlns:a16="http://schemas.microsoft.com/office/drawing/2014/main" val="10000"/>
                  </a:ext>
                </a:extLst>
              </a:tr>
            </a:tbl>
          </a:graphicData>
        </a:graphic>
      </p:graphicFrame>
      <p:pic>
        <p:nvPicPr>
          <p:cNvPr id="10" name="Picture 9" descr="References.jpg"/>
          <p:cNvPicPr>
            <a:picLocks noChangeAspect="1"/>
          </p:cNvPicPr>
          <p:nvPr/>
        </p:nvPicPr>
        <p:blipFill>
          <a:blip r:embed="rId2" cstate="print"/>
          <a:stretch>
            <a:fillRect/>
          </a:stretch>
        </p:blipFill>
        <p:spPr>
          <a:xfrm>
            <a:off x="7391400" y="2057400"/>
            <a:ext cx="1219200" cy="13716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2- مفهوم المنشآت الصغيرة </a:t>
            </a:r>
            <a:endParaRPr lang="en-US" dirty="0"/>
          </a:p>
        </p:txBody>
      </p:sp>
      <p:sp>
        <p:nvSpPr>
          <p:cNvPr id="5" name="Content Placeholder 4"/>
          <p:cNvSpPr>
            <a:spLocks noGrp="1"/>
          </p:cNvSpPr>
          <p:nvPr>
            <p:ph sz="quarter" idx="1"/>
          </p:nvPr>
        </p:nvSpPr>
        <p:spPr/>
        <p:txBody>
          <a:bodyPr>
            <a:normAutofit/>
          </a:bodyPr>
          <a:lstStyle/>
          <a:p>
            <a:pPr algn="r" rtl="1">
              <a:buNone/>
            </a:pPr>
            <a:r>
              <a:rPr lang="ar-SA" sz="2400" b="1" dirty="0"/>
              <a:t>يثير مفهوم المشروعات الصغيرة جدلاً كبيراً بين المهتمين بأمر هذه المشروعات ويرجع هذا الجدل الى أن المصطلح يحمل في طياته عدداً من المشروعات التي يمكن أن تندرج تحته والتي قد تختلف في خصائصها اختلافاً </a:t>
            </a:r>
            <a:r>
              <a:rPr lang="ar-SA" sz="2400" b="1" dirty="0" err="1"/>
              <a:t>بيناً.</a:t>
            </a:r>
            <a:r>
              <a:rPr lang="ar-SA" sz="2400" b="1" dirty="0"/>
              <a:t> </a:t>
            </a:r>
          </a:p>
          <a:p>
            <a:pPr algn="r">
              <a:buNone/>
            </a:pPr>
            <a:r>
              <a:rPr lang="ar-SA" sz="2400" b="1" dirty="0">
                <a:solidFill>
                  <a:schemeClr val="accent3">
                    <a:lumMod val="50000"/>
                  </a:schemeClr>
                </a:solidFill>
              </a:rPr>
              <a:t>من التعريفات الشائعة في هذا المجال </a:t>
            </a:r>
            <a:r>
              <a:rPr lang="ar-SA" sz="2400" b="1" dirty="0" err="1">
                <a:solidFill>
                  <a:srgbClr val="0070C0"/>
                </a:solidFill>
              </a:rPr>
              <a:t>هو </a:t>
            </a:r>
            <a:r>
              <a:rPr lang="ar-SA" sz="2400" b="1" dirty="0">
                <a:solidFill>
                  <a:srgbClr val="0070C0"/>
                </a:solidFill>
              </a:rPr>
              <a:t>«تعتبر المنشآت الصغيرة والمتوسطة تلك المنشآت التي تتميز بانخفاض </a:t>
            </a:r>
            <a:r>
              <a:rPr lang="ar-SA" sz="2400" b="1" dirty="0" err="1">
                <a:solidFill>
                  <a:srgbClr val="0070C0"/>
                </a:solidFill>
              </a:rPr>
              <a:t>رأسمالها </a:t>
            </a:r>
            <a:r>
              <a:rPr lang="ar-SA" sz="2400" b="1" dirty="0">
                <a:solidFill>
                  <a:srgbClr val="0070C0"/>
                </a:solidFill>
              </a:rPr>
              <a:t>، وقلة العدد التي تستخدمه من العمال، وصغر حجم </a:t>
            </a:r>
            <a:r>
              <a:rPr lang="ar-SA" sz="2400" b="1" dirty="0" err="1">
                <a:solidFill>
                  <a:srgbClr val="0070C0"/>
                </a:solidFill>
              </a:rPr>
              <a:t>المبيعات </a:t>
            </a:r>
            <a:r>
              <a:rPr lang="ar-SA" sz="2400" b="1" dirty="0">
                <a:solidFill>
                  <a:srgbClr val="0070C0"/>
                </a:solidFill>
              </a:rPr>
              <a:t>، وقلة الطاقة اللازمة </a:t>
            </a:r>
            <a:r>
              <a:rPr lang="ar-SA" sz="2400" b="1" dirty="0" err="1">
                <a:solidFill>
                  <a:srgbClr val="0070C0"/>
                </a:solidFill>
              </a:rPr>
              <a:t>لتشغيلها.</a:t>
            </a:r>
            <a:r>
              <a:rPr lang="ar-SA" sz="2400" b="1" dirty="0">
                <a:solidFill>
                  <a:srgbClr val="0070C0"/>
                </a:solidFill>
              </a:rPr>
              <a:t> كما تتميز بارتباطها الوثيق </a:t>
            </a:r>
            <a:r>
              <a:rPr lang="ar-SA" sz="2400" b="1" dirty="0" err="1">
                <a:solidFill>
                  <a:srgbClr val="0070C0"/>
                </a:solidFill>
              </a:rPr>
              <a:t>بالبيئة </a:t>
            </a:r>
            <a:r>
              <a:rPr lang="ar-SA" sz="2400" b="1" dirty="0">
                <a:solidFill>
                  <a:srgbClr val="0070C0"/>
                </a:solidFill>
              </a:rPr>
              <a:t>، واعتمادها على الخدمات المتوافرة محلياً، وعلى تصريف وتسويق منتجاتها في نفس المنطقة التي تنشأ </a:t>
            </a:r>
            <a:r>
              <a:rPr lang="ar-SA" sz="2400" b="1" dirty="0" err="1">
                <a:solidFill>
                  <a:srgbClr val="0070C0"/>
                </a:solidFill>
              </a:rPr>
              <a:t>بها</a:t>
            </a:r>
            <a:r>
              <a:rPr lang="ar-SA" sz="2400" b="1" dirty="0">
                <a:solidFill>
                  <a:srgbClr val="0070C0"/>
                </a:solidFill>
              </a:rPr>
              <a:t> نفسها والمناطق المجاورة </a:t>
            </a:r>
            <a:r>
              <a:rPr lang="ar-SA" sz="2400" b="1" dirty="0" err="1">
                <a:solidFill>
                  <a:srgbClr val="0070C0"/>
                </a:solidFill>
              </a:rPr>
              <a:t>لها</a:t>
            </a:r>
            <a:r>
              <a:rPr lang="ar-SA" sz="2400" b="1" dirty="0" err="1">
                <a:solidFill>
                  <a:schemeClr val="accent1">
                    <a:lumMod val="75000"/>
                  </a:schemeClr>
                </a:solidFill>
              </a:rPr>
              <a:t> &gt;&gt;</a:t>
            </a:r>
            <a:endParaRPr lang="ar-SA" sz="2400" b="1" dirty="0">
              <a:solidFill>
                <a:schemeClr val="accent1">
                  <a:lumMod val="75000"/>
                </a:schemeClr>
              </a:solidFill>
            </a:endParaRPr>
          </a:p>
          <a:p>
            <a:pPr algn="r" rtl="1">
              <a:buNone/>
            </a:pPr>
            <a:endParaRPr lang="ar-SA" sz="2400" b="1" dirty="0"/>
          </a:p>
          <a:p>
            <a:pPr algn="r" rtl="1">
              <a:buNone/>
            </a:pPr>
            <a:endParaRPr lang="ar-SA" sz="2400" b="1" dirty="0"/>
          </a:p>
          <a:p>
            <a:pPr algn="r" rtl="1">
              <a:buNone/>
            </a:pPr>
            <a:endParaRPr lang="ar-SA" sz="2400" b="1"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5"/>
          <p:cNvSpPr>
            <a:spLocks noGrp="1"/>
          </p:cNvSpPr>
          <p:nvPr>
            <p:ph type="title"/>
          </p:nvPr>
        </p:nvSpPr>
        <p:spPr/>
        <p:txBody>
          <a:bodyPr/>
          <a:lstStyle/>
          <a:p>
            <a:endParaRPr lang="ar-SA"/>
          </a:p>
        </p:txBody>
      </p:sp>
      <p:sp>
        <p:nvSpPr>
          <p:cNvPr id="7" name="عنصر نائب للمحتوى 6"/>
          <p:cNvSpPr>
            <a:spLocks noGrp="1"/>
          </p:cNvSpPr>
          <p:nvPr>
            <p:ph sz="quarter" idx="1"/>
          </p:nvPr>
        </p:nvSpPr>
        <p:spPr>
          <a:xfrm>
            <a:off x="301752" y="1527048"/>
            <a:ext cx="8689848" cy="4572000"/>
          </a:xfrm>
        </p:spPr>
        <p:txBody>
          <a:bodyPr>
            <a:normAutofit lnSpcReduction="10000"/>
          </a:bodyPr>
          <a:lstStyle/>
          <a:p>
            <a:pPr algn="r">
              <a:buNone/>
            </a:pPr>
            <a:r>
              <a:rPr lang="ar-SA" sz="2800" b="1" dirty="0"/>
              <a:t>وعلى ضوء هذه التعريفات فإن هنالك طريقتين لتعريف المنشآت الصغيرة :</a:t>
            </a:r>
          </a:p>
          <a:p>
            <a:pPr algn="r">
              <a:buNone/>
            </a:pPr>
            <a:r>
              <a:rPr lang="en-US" sz="2800" b="1" dirty="0">
                <a:solidFill>
                  <a:schemeClr val="accent1">
                    <a:lumMod val="50000"/>
                  </a:schemeClr>
                </a:solidFill>
              </a:rPr>
              <a:t>  Statistical/ Quantitative (</a:t>
            </a:r>
            <a:r>
              <a:rPr lang="ar-SA" sz="2800" b="1" dirty="0">
                <a:solidFill>
                  <a:schemeClr val="accent1">
                    <a:lumMod val="50000"/>
                  </a:schemeClr>
                </a:solidFill>
              </a:rPr>
              <a:t>1- الطريقة الاحصائية (الكمية </a:t>
            </a:r>
          </a:p>
          <a:p>
            <a:pPr algn="r">
              <a:buNone/>
            </a:pPr>
            <a:r>
              <a:rPr lang="en-US" sz="2800" b="1" dirty="0">
                <a:solidFill>
                  <a:schemeClr val="accent1">
                    <a:lumMod val="50000"/>
                  </a:schemeClr>
                </a:solidFill>
              </a:rPr>
              <a:t>Qualitative</a:t>
            </a:r>
            <a:r>
              <a:rPr lang="ar-SA" sz="2800" b="1" dirty="0">
                <a:solidFill>
                  <a:schemeClr val="accent1">
                    <a:lumMod val="50000"/>
                  </a:schemeClr>
                </a:solidFill>
              </a:rPr>
              <a:t>2- الطريقة النوعية أو الوصفية (الاقتصادية ) </a:t>
            </a:r>
          </a:p>
          <a:p>
            <a:pPr algn="r">
              <a:buNone/>
            </a:pPr>
            <a:endParaRPr lang="en-US" sz="2800" b="1" dirty="0">
              <a:solidFill>
                <a:schemeClr val="accent1">
                  <a:lumMod val="50000"/>
                </a:schemeClr>
              </a:solidFill>
            </a:endParaRPr>
          </a:p>
          <a:p>
            <a:pPr algn="r">
              <a:buNone/>
            </a:pPr>
            <a:r>
              <a:rPr lang="en-US" sz="2800" b="1" dirty="0">
                <a:solidFill>
                  <a:schemeClr val="accent2">
                    <a:lumMod val="50000"/>
                  </a:schemeClr>
                </a:solidFill>
              </a:rPr>
              <a:t>(Qualitative</a:t>
            </a:r>
            <a:r>
              <a:rPr lang="ar-SA" sz="2800" b="1" dirty="0">
                <a:solidFill>
                  <a:schemeClr val="accent2">
                    <a:lumMod val="50000"/>
                  </a:schemeClr>
                </a:solidFill>
              </a:rPr>
              <a:t>أولاً: الطريقة النوعية أو الوصفية ( </a:t>
            </a:r>
            <a:endParaRPr lang="ar-SA" sz="2800" b="1" dirty="0">
              <a:solidFill>
                <a:schemeClr val="accent1">
                  <a:lumMod val="50000"/>
                </a:schemeClr>
              </a:solidFill>
            </a:endParaRPr>
          </a:p>
          <a:p>
            <a:pPr algn="r">
              <a:buNone/>
            </a:pPr>
            <a:r>
              <a:rPr lang="en-US" b="1" dirty="0">
                <a:solidFill>
                  <a:schemeClr val="accent2">
                    <a:lumMod val="50000"/>
                  </a:schemeClr>
                </a:solidFill>
              </a:rPr>
              <a:t>     </a:t>
            </a:r>
            <a:r>
              <a:rPr lang="ar-SA" b="1" dirty="0"/>
              <a:t>ترتكز هذه الطريقة على وصف خصائص المشروع الصغير الرئيسية من </a:t>
            </a:r>
            <a:r>
              <a:rPr lang="en-US" b="1" dirty="0"/>
              <a:t> </a:t>
            </a:r>
            <a:r>
              <a:rPr lang="ar-SA" b="1" dirty="0"/>
              <a:t>  حيث مشاكل ملكيته ، وإدارته ، ودرجة تأثيره في السوق. وعلى ضوء هذه التعريفات عرفته لجنة التنمية الاقتصادية الأمريكية حيث عرف المشروع الصغير بأنه ذلك المشروع الذي يجب ان يستوفي شرطين أو خاصيتين على الأقل مما يلي: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p:txBody>
          <a:bodyPr/>
          <a:lstStyle/>
          <a:p>
            <a:pPr marL="0" indent="0" algn="r">
              <a:buNone/>
            </a:pPr>
            <a:r>
              <a:rPr lang="ar-SA" dirty="0"/>
              <a:t>1- </a:t>
            </a:r>
            <a:r>
              <a:rPr lang="ar-SA" dirty="0">
                <a:solidFill>
                  <a:schemeClr val="accent1">
                    <a:lumMod val="50000"/>
                  </a:schemeClr>
                </a:solidFill>
              </a:rPr>
              <a:t>استقلال الادارة : </a:t>
            </a:r>
            <a:r>
              <a:rPr lang="ar-SA" dirty="0"/>
              <a:t>أن المديرين هم أنفسهم ملاك المشروع.</a:t>
            </a:r>
          </a:p>
          <a:p>
            <a:pPr marL="0" indent="0" algn="r">
              <a:buNone/>
            </a:pPr>
            <a:r>
              <a:rPr lang="ar-SA" dirty="0"/>
              <a:t>2- </a:t>
            </a:r>
            <a:r>
              <a:rPr lang="ar-SA" dirty="0">
                <a:solidFill>
                  <a:schemeClr val="accent1">
                    <a:lumMod val="50000"/>
                  </a:schemeClr>
                </a:solidFill>
              </a:rPr>
              <a:t>رأس المال: </a:t>
            </a:r>
            <a:r>
              <a:rPr lang="ar-SA" dirty="0"/>
              <a:t>يتم توفيره بواسطة المالك الفرد ، أو مجموعة صغيرة من </a:t>
            </a:r>
            <a:endParaRPr lang="en-US" dirty="0"/>
          </a:p>
          <a:p>
            <a:pPr marL="0" indent="0" algn="r">
              <a:buNone/>
            </a:pPr>
            <a:r>
              <a:rPr lang="ar-SA" dirty="0"/>
              <a:t>الملاك.</a:t>
            </a:r>
          </a:p>
          <a:p>
            <a:pPr marL="0" indent="0" algn="r">
              <a:buNone/>
            </a:pPr>
            <a:r>
              <a:rPr lang="ar-SA" dirty="0"/>
              <a:t>3- </a:t>
            </a:r>
            <a:r>
              <a:rPr lang="ar-SA" dirty="0">
                <a:solidFill>
                  <a:schemeClr val="accent1">
                    <a:lumMod val="50000"/>
                  </a:schemeClr>
                </a:solidFill>
              </a:rPr>
              <a:t>العمل في منطقة محلية: </a:t>
            </a:r>
            <a:r>
              <a:rPr lang="ar-SA" dirty="0"/>
              <a:t>يعيش العاملون والملاك في مجتمع واحد ولا </a:t>
            </a:r>
            <a:endParaRPr lang="en-US" dirty="0"/>
          </a:p>
          <a:p>
            <a:pPr marL="0" indent="0" algn="r">
              <a:buNone/>
            </a:pPr>
            <a:r>
              <a:rPr lang="ar-SA" dirty="0"/>
              <a:t>يشترط أن تكون الأسواق محلية .</a:t>
            </a:r>
          </a:p>
          <a:p>
            <a:pPr marL="0" indent="0" algn="r">
              <a:buNone/>
            </a:pPr>
            <a:r>
              <a:rPr lang="ar-SA" dirty="0"/>
              <a:t>4- </a:t>
            </a:r>
            <a:r>
              <a:rPr lang="ar-SA" dirty="0">
                <a:solidFill>
                  <a:schemeClr val="accent1">
                    <a:lumMod val="50000"/>
                  </a:schemeClr>
                </a:solidFill>
              </a:rPr>
              <a:t>حجم المشروع: </a:t>
            </a:r>
            <a:r>
              <a:rPr lang="ar-SA" dirty="0"/>
              <a:t>صغير نسبياً بالنسبة للقطاع (أو الصناعة) التي ينتمي اليها المشروع.  </a:t>
            </a:r>
          </a:p>
          <a:p>
            <a:pPr marL="0" indent="0" algn="r">
              <a:buNone/>
            </a:pPr>
            <a:r>
              <a:rPr lang="ar-SA" dirty="0"/>
              <a:t> </a:t>
            </a:r>
          </a:p>
        </p:txBody>
      </p:sp>
    </p:spTree>
    <p:extLst>
      <p:ext uri="{BB962C8B-B14F-4D97-AF65-F5344CB8AC3E}">
        <p14:creationId xmlns:p14="http://schemas.microsoft.com/office/powerpoint/2010/main" val="38383144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a:r>
              <a:rPr lang="en-US" sz="3100" b="1" dirty="0"/>
              <a:t>Quantitative/Statistical</a:t>
            </a:r>
            <a:r>
              <a:rPr lang="en-US" b="1" dirty="0"/>
              <a:t> </a:t>
            </a:r>
            <a:r>
              <a:rPr lang="ar-SA" b="1" dirty="0"/>
              <a:t>ثانياً: الطريقة الكمية (الإحصائية )</a:t>
            </a:r>
            <a:r>
              <a:rPr lang="ar-SA" dirty="0"/>
              <a:t> </a:t>
            </a:r>
          </a:p>
        </p:txBody>
      </p:sp>
      <p:sp>
        <p:nvSpPr>
          <p:cNvPr id="3" name="عنصر نائب للمحتوى 2"/>
          <p:cNvSpPr>
            <a:spLocks noGrp="1"/>
          </p:cNvSpPr>
          <p:nvPr>
            <p:ph sz="quarter" idx="1"/>
          </p:nvPr>
        </p:nvSpPr>
        <p:spPr>
          <a:xfrm>
            <a:off x="381000" y="1447800"/>
            <a:ext cx="8503920" cy="4876800"/>
          </a:xfrm>
        </p:spPr>
        <p:txBody>
          <a:bodyPr/>
          <a:lstStyle/>
          <a:p>
            <a:pPr marL="0" indent="0" algn="r">
              <a:buNone/>
            </a:pPr>
            <a:r>
              <a:rPr lang="ar-SA" dirty="0"/>
              <a:t>تركز الطريقة الكمية في تعريف المنشآت الصغيرة على المقياس الإحصائي. وبالتالي فإن حجم المنشأة وفقاً لهذه الطريقة يتحدد باستخدام عدد من المعايير </a:t>
            </a:r>
            <a:endParaRPr lang="en-US" dirty="0"/>
          </a:p>
          <a:p>
            <a:pPr marL="0" indent="0" algn="r">
              <a:buNone/>
            </a:pPr>
            <a:r>
              <a:rPr lang="ar-SA" dirty="0"/>
              <a:t>الكمية التي من أكثرها شيوعاً: </a:t>
            </a:r>
          </a:p>
        </p:txBody>
      </p:sp>
      <p:graphicFrame>
        <p:nvGraphicFramePr>
          <p:cNvPr id="4" name="رسم تخطيطي 3"/>
          <p:cNvGraphicFramePr/>
          <p:nvPr>
            <p:extLst>
              <p:ext uri="{D42A27DB-BD31-4B8C-83A1-F6EECF244321}">
                <p14:modId xmlns:p14="http://schemas.microsoft.com/office/powerpoint/2010/main" val="3796176250"/>
              </p:ext>
            </p:extLst>
          </p:nvPr>
        </p:nvGraphicFramePr>
        <p:xfrm>
          <a:off x="381000" y="2895600"/>
          <a:ext cx="8534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6346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p:txBody>
          <a:bodyPr/>
          <a:lstStyle/>
          <a:p>
            <a:pPr marL="0" indent="0" algn="r">
              <a:buNone/>
            </a:pPr>
            <a:r>
              <a:rPr lang="en-US" b="1" dirty="0"/>
              <a:t>  </a:t>
            </a:r>
            <a:r>
              <a:rPr lang="ar-SA" b="1" dirty="0"/>
              <a:t> هي الرائدة في تبني هذا المعيار.</a:t>
            </a:r>
            <a:r>
              <a:rPr lang="en-US" b="1" dirty="0"/>
              <a:t>SBA </a:t>
            </a:r>
            <a:r>
              <a:rPr lang="ar-SA" b="1" dirty="0"/>
              <a:t>تعتبر منظمة المنشآت الامريكية </a:t>
            </a:r>
          </a:p>
          <a:p>
            <a:pPr marL="0" indent="0" algn="r">
              <a:buNone/>
            </a:pPr>
            <a:r>
              <a:rPr lang="ar-SA" b="1" dirty="0"/>
              <a:t> حيث تعرف المنشآت الصغيرة بأنها تلك المنشأة التي يعمل بها 500 عامل. كما أن معيار العمالة تم الاستعانة به في دول مجلس التعاون لدول الخليج         </a:t>
            </a:r>
            <a:r>
              <a:rPr lang="en-US" b="1" dirty="0"/>
              <a:t> </a:t>
            </a:r>
            <a:r>
              <a:rPr lang="ar-SA" b="1" dirty="0"/>
              <a:t>العربية.</a:t>
            </a:r>
          </a:p>
          <a:p>
            <a:pPr marL="0" indent="0" algn="r">
              <a:buNone/>
            </a:pPr>
            <a:r>
              <a:rPr lang="ar-SA" b="1" dirty="0"/>
              <a:t>مثلا السعودية تصنف المنشأة الصغيرة بأنها المنشأة التي يعمل بها أقل من 50 عاملاً .</a:t>
            </a:r>
          </a:p>
          <a:p>
            <a:pPr marL="0" indent="0" algn="r">
              <a:buNone/>
            </a:pPr>
            <a:r>
              <a:rPr lang="ar-SA" b="1" dirty="0"/>
              <a:t>الكويت , تصف المنشأة الصغيرة بانها المنشأة التي يعمل بها 1- 9 عاملين</a:t>
            </a:r>
          </a:p>
          <a:p>
            <a:pPr marL="0" indent="0" algn="r">
              <a:buNone/>
            </a:pPr>
            <a:endParaRPr lang="ar-SA" b="1" dirty="0"/>
          </a:p>
          <a:p>
            <a:pPr marL="0" indent="0" algn="r">
              <a:buNone/>
            </a:pPr>
            <a:endParaRPr lang="ar-SA" b="1" dirty="0"/>
          </a:p>
        </p:txBody>
      </p:sp>
    </p:spTree>
    <p:extLst>
      <p:ext uri="{BB962C8B-B14F-4D97-AF65-F5344CB8AC3E}">
        <p14:creationId xmlns:p14="http://schemas.microsoft.com/office/powerpoint/2010/main" val="31233422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 </a:t>
            </a:r>
            <a:r>
              <a:rPr lang="ar-SA" b="1" dirty="0"/>
              <a:t>ثالثاً : مجالات أنشطة المشروعات الصغيرة </a:t>
            </a:r>
          </a:p>
        </p:txBody>
      </p:sp>
      <p:sp>
        <p:nvSpPr>
          <p:cNvPr id="3" name="عنصر نائب للمحتوى 2"/>
          <p:cNvSpPr>
            <a:spLocks noGrp="1"/>
          </p:cNvSpPr>
          <p:nvPr>
            <p:ph sz="quarter" idx="1"/>
          </p:nvPr>
        </p:nvSpPr>
        <p:spPr/>
        <p:txBody>
          <a:bodyPr/>
          <a:lstStyle/>
          <a:p>
            <a:pPr marL="0" indent="0" algn="r">
              <a:buNone/>
            </a:pPr>
            <a:endParaRPr lang="ar-SA" b="1" dirty="0"/>
          </a:p>
          <a:p>
            <a:pPr marL="0" indent="0" algn="r">
              <a:buNone/>
            </a:pPr>
            <a:r>
              <a:rPr lang="ar-SA" b="1" dirty="0"/>
              <a:t>إن المنشآت الصغيرة يمكن أن تعمل في كافة المجالات الاقتصادية، ولكن قد يصعب عليها دخول بعض المجالات . وذلك قد يعود الى أن هذه المجالات تتطلب توافر شروط معينة تفوق قدرات المشروع الصغير. </a:t>
            </a:r>
          </a:p>
          <a:p>
            <a:pPr marL="0" indent="0" algn="r">
              <a:buNone/>
            </a:pPr>
            <a:endParaRPr lang="ar-SA" b="1" dirty="0"/>
          </a:p>
        </p:txBody>
      </p:sp>
    </p:spTree>
    <p:extLst>
      <p:ext uri="{BB962C8B-B14F-4D97-AF65-F5344CB8AC3E}">
        <p14:creationId xmlns:p14="http://schemas.microsoft.com/office/powerpoint/2010/main" val="801870599"/>
      </p:ext>
    </p:extLst>
  </p:cSld>
  <p:clrMapOvr>
    <a:masterClrMapping/>
  </p:clrMapOvr>
  <p:transition spd="med"/>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7621</TotalTime>
  <Words>1876</Words>
  <Application>Microsoft Office PowerPoint</Application>
  <PresentationFormat>On-screen Show (4:3)</PresentationFormat>
  <Paragraphs>174</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Constantia</vt:lpstr>
      <vt:lpstr>Times New Roman</vt:lpstr>
      <vt:lpstr>Wingdings</vt:lpstr>
      <vt:lpstr>Wingdings 2</vt:lpstr>
      <vt:lpstr>Civic</vt:lpstr>
      <vt:lpstr>الفصل السادس  </vt:lpstr>
      <vt:lpstr>Introduction 1- مقدمة </vt:lpstr>
      <vt:lpstr>PowerPoint Presentation</vt:lpstr>
      <vt:lpstr>2- مفهوم المنشآت الصغيرة </vt:lpstr>
      <vt:lpstr>PowerPoint Presentation</vt:lpstr>
      <vt:lpstr>PowerPoint Presentation</vt:lpstr>
      <vt:lpstr>Quantitative/Statistical ثانياً: الطريقة الكمية (الإحصائية ) </vt:lpstr>
      <vt:lpstr>PowerPoint Presentation</vt:lpstr>
      <vt:lpstr> ثالثاً : مجالات أنشطة المشروعات الصغيرة </vt:lpstr>
      <vt:lpstr>جدول (6-1) أمثلة لبعض المجالات التي يمكن أن تعمل في المنشآت الصغيرة</vt:lpstr>
      <vt:lpstr>1- المشروعات الصناعية: </vt:lpstr>
      <vt:lpstr>2- المشروعات التجارية:</vt:lpstr>
      <vt:lpstr>3- المشروعات الخدمية </vt:lpstr>
      <vt:lpstr>الشكل القانوني للمنشآت الصغيرة </vt:lpstr>
      <vt:lpstr>المنشأة الفردية مميزات وعيوب</vt:lpstr>
      <vt:lpstr>ثانياً : الشركة </vt:lpstr>
      <vt:lpstr>الشكل القانوني للمنشآت </vt:lpstr>
      <vt:lpstr>1- شركات الاشخاص </vt:lpstr>
      <vt:lpstr>2- شركات الاموال</vt:lpstr>
      <vt:lpstr>3- شركة ذات المسؤولية المحدودة </vt:lpstr>
      <vt:lpstr>خصائص المنشآت الصغيرة</vt:lpstr>
      <vt:lpstr>خصائص المنشآت الصغيرة </vt:lpstr>
      <vt:lpstr>PowerPoint Presentation</vt:lpstr>
      <vt:lpstr>PowerPoint Presentation</vt:lpstr>
      <vt:lpstr>PowerPoint Presentation</vt:lpstr>
      <vt:lpstr>PowerPoint Presentation</vt:lpstr>
      <vt:lpstr>PowerPoint Presentation</vt:lpstr>
      <vt:lpstr>PowerPoint Presentation</vt:lpstr>
      <vt:lpstr>الجهات الداعمة لرواد الاعمال </vt:lpstr>
      <vt:lpstr> Homework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الأول</dc:title>
  <dc:creator>norah</dc:creator>
  <cp:lastModifiedBy>Salma</cp:lastModifiedBy>
  <cp:revision>219</cp:revision>
  <dcterms:created xsi:type="dcterms:W3CDTF">2014-06-27T23:04:29Z</dcterms:created>
  <dcterms:modified xsi:type="dcterms:W3CDTF">2019-01-13T19:03:02Z</dcterms:modified>
</cp:coreProperties>
</file>