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7" r:id="rId4"/>
    <p:sldId id="257" r:id="rId5"/>
    <p:sldId id="262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289" r:id="rId17"/>
    <p:sldId id="3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7359D-5CDE-41FF-B493-9F426DA4D3B0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9494-100F-4431-9990-D1B0868CE0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8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CF520-11A1-4437-B625-579C7753DD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CF520-11A1-4437-B625-579C7753DD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/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495800" y="2590800"/>
            <a:ext cx="4267200" cy="3810000"/>
          </a:xfrm>
        </p:spPr>
        <p:txBody>
          <a:bodyPr>
            <a:normAutofit/>
          </a:bodyPr>
          <a:lstStyle/>
          <a:p>
            <a:r>
              <a:rPr lang="ar-SA" sz="6000" spc="0" dirty="0"/>
              <a:t>نجاح وفشل المنشآت الصغيرة  </a:t>
            </a:r>
            <a:endParaRPr lang="en-US" sz="6000" spc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800" y="6299200"/>
            <a:ext cx="3581400" cy="604408"/>
          </a:xfrm>
        </p:spPr>
        <p:txBody>
          <a:bodyPr/>
          <a:lstStyle/>
          <a:p>
            <a:r>
              <a:rPr lang="ar-SA" sz="3200" b="1" dirty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400" b="1" dirty="0"/>
              <a:t>الفصل السابع</a:t>
            </a:r>
            <a:br>
              <a:rPr lang="ar-SA" sz="4400" b="1" dirty="0"/>
            </a:br>
            <a:r>
              <a:rPr lang="ar-SA" b="1" dirty="0"/>
              <a:t> </a:t>
            </a:r>
            <a:endParaRPr lang="en-US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4419600" cy="381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758952"/>
          </a:xfrm>
        </p:spPr>
        <p:txBody>
          <a:bodyPr>
            <a:normAutofit/>
          </a:bodyPr>
          <a:lstStyle/>
          <a:p>
            <a:endParaRPr lang="ar-SA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/>
              <a:t>9- المشكلات الاجتماعية : تعتبر مشكلة بسبب وجود عرف سائد واخلاقيات معروفة او عنصرية او تميز ديني او طائفي يؤثر بشكل مباشر على المشروع </a:t>
            </a:r>
          </a:p>
          <a:p>
            <a:pPr algn="r" rtl="1">
              <a:buNone/>
            </a:pPr>
            <a:r>
              <a:rPr lang="ar-SA" dirty="0"/>
              <a:t>10- المشكلات التسويقية : 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dirty="0"/>
              <a:t>انخفاض او تقلب الطلب على بعض المنتجات 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dirty="0"/>
              <a:t>ظهور منتجات بديلة باستمرار وبتكلفة اقل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dirty="0"/>
              <a:t>استغلال التجار الوسطاء للمنشات الصغيرة 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dirty="0"/>
              <a:t>عدم القيام بالبحوث التسويقية وتجديد معلومات المنشاة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dirty="0"/>
              <a:t>عدم توافر معلومات كافية عن السوق والمستهلك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423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SA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المجموعة </a:t>
            </a:r>
            <a:r>
              <a:rPr lang="ar-SA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الثانية :</a:t>
            </a:r>
            <a:endParaRPr lang="ar-SA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r" rtl="1">
              <a:buNone/>
            </a:pPr>
            <a:r>
              <a:rPr lang="ar-SA" sz="2800" b="1" dirty="0">
                <a:solidFill>
                  <a:schemeClr val="tx2">
                    <a:lumMod val="50000"/>
                  </a:schemeClr>
                </a:solidFill>
              </a:rPr>
              <a:t>السلبيات والمشاكل على المستوى الداخلي للمنشاة </a:t>
            </a:r>
            <a:r>
              <a:rPr lang="ar-SA" sz="2800" b="1" dirty="0" err="1">
                <a:solidFill>
                  <a:schemeClr val="tx2">
                    <a:lumMod val="50000"/>
                  </a:schemeClr>
                </a:solidFill>
              </a:rPr>
              <a:t>وهي :</a:t>
            </a:r>
            <a:endParaRPr lang="ar-SA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b="1" dirty="0">
                <a:solidFill>
                  <a:schemeClr val="tx2">
                    <a:lumMod val="50000"/>
                  </a:schemeClr>
                </a:solidFill>
              </a:rPr>
              <a:t>المشكلات الاقتصادية </a:t>
            </a:r>
            <a:r>
              <a:rPr lang="ar-SA" sz="2800" b="1" dirty="0" err="1">
                <a:solidFill>
                  <a:schemeClr val="tx2">
                    <a:lumMod val="50000"/>
                  </a:schemeClr>
                </a:solidFill>
              </a:rPr>
              <a:t>الداخلية </a:t>
            </a:r>
            <a:r>
              <a:rPr lang="ar-SA" sz="28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مشكلات ناتجة عن ضعف دراسات الجدوى قبل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تاسيس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 المشروع مما يجعل الموقف التمويلي او التسويقي او الانتاجي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ضعيفا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مشكلة التوسعات الغير مخطط لها ودون تقدير الظروف الاقتصادية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المستقبلية .</a:t>
            </a:r>
            <a:endParaRPr lang="ar-SA" sz="2800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2800" b="1" dirty="0">
                <a:solidFill>
                  <a:schemeClr val="tx2">
                    <a:lumMod val="50000"/>
                  </a:schemeClr>
                </a:solidFill>
              </a:rPr>
              <a:t>المشكلات </a:t>
            </a:r>
            <a:r>
              <a:rPr lang="ar-SA" sz="2800" b="1" dirty="0" err="1">
                <a:solidFill>
                  <a:schemeClr val="tx2">
                    <a:lumMod val="50000"/>
                  </a:schemeClr>
                </a:solidFill>
              </a:rPr>
              <a:t>الادارية </a:t>
            </a:r>
            <a:r>
              <a:rPr lang="ar-SA" sz="28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ضعف القدرات التنظيمية والتسويقية لدى اصحاب هذه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المنشات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نقص المهارات الادارية لدى القائمين على الادارة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فيها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ضعف الكوادر المحاسبية او عدم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وجودها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افتقار الكثير لمفهوم تخطيط الانتاج وافتقار المفاهيم الاساسية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للجودة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ضعف القدرة على التعامل مع التحديات التي تواجه </a:t>
            </a:r>
            <a:r>
              <a:rPr lang="ar-SA" sz="2800" dirty="0" err="1">
                <a:solidFill>
                  <a:schemeClr val="tx2">
                    <a:lumMod val="50000"/>
                  </a:schemeClr>
                </a:solidFill>
              </a:rPr>
              <a:t>المشروع </a:t>
            </a:r>
            <a:r>
              <a:rPr lang="ar-SA" sz="2800" dirty="0">
                <a:solidFill>
                  <a:schemeClr val="tx2">
                    <a:lumMod val="50000"/>
                  </a:schemeClr>
                </a:solidFill>
              </a:rPr>
              <a:t>– مواجهة مشاكل تسويقية </a:t>
            </a:r>
            <a:endParaRPr lang="ar-SA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SA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294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/>
              <a:t>عوامل نجاح المنشات الصغيرة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r" rtl="1">
              <a:buAutoNum type="arabic1Minus"/>
            </a:pPr>
            <a:r>
              <a:rPr lang="ar-SA" b="1" dirty="0"/>
              <a:t>العوامل </a:t>
            </a:r>
            <a:r>
              <a:rPr lang="ar-SA" b="1" dirty="0" err="1"/>
              <a:t>الشخصية :</a:t>
            </a:r>
            <a:r>
              <a:rPr lang="ar-SA" b="1" dirty="0"/>
              <a:t>  </a:t>
            </a:r>
          </a:p>
          <a:p>
            <a:pPr marL="0" indent="0" algn="r">
              <a:buNone/>
            </a:pPr>
            <a:r>
              <a:rPr lang="ar-SA" b="1" dirty="0"/>
              <a:t>الربح هو الحافز المحرك للمنشات في القطاع الخاص ولتحقيق هذا الهدف يجب </a:t>
            </a:r>
            <a:r>
              <a:rPr lang="ar-SA" b="1" dirty="0" err="1"/>
              <a:t>ان :</a:t>
            </a:r>
            <a:r>
              <a:rPr lang="ar-SA" b="1" dirty="0"/>
              <a:t> </a:t>
            </a:r>
          </a:p>
          <a:p>
            <a:pPr marL="0" indent="0" algn="r">
              <a:buNone/>
            </a:pPr>
            <a:r>
              <a:rPr lang="ar-SA" b="1" dirty="0"/>
              <a:t>1- طول فترة العمل اليومي مع سيادة نظام </a:t>
            </a:r>
            <a:r>
              <a:rPr lang="ar-SA" b="1" dirty="0" err="1"/>
              <a:t>الدوامين</a:t>
            </a:r>
            <a:r>
              <a:rPr lang="ar-SA" b="1" dirty="0"/>
              <a:t> </a:t>
            </a:r>
          </a:p>
          <a:p>
            <a:pPr marL="0" indent="0" algn="r">
              <a:buNone/>
            </a:pPr>
            <a:r>
              <a:rPr lang="ar-SA" b="1" dirty="0"/>
              <a:t>2- الانضباط في العمل </a:t>
            </a:r>
          </a:p>
          <a:p>
            <a:pPr marL="0" indent="0" algn="r">
              <a:buNone/>
            </a:pPr>
            <a:r>
              <a:rPr lang="ar-SA" b="1" dirty="0"/>
              <a:t>3- اجادة العديد من المهارات الهامة مثل اللغة الانجليزية والحاسب الالي </a:t>
            </a:r>
          </a:p>
          <a:p>
            <a:pPr marL="0" indent="0" algn="r">
              <a:buNone/>
            </a:pPr>
            <a:r>
              <a:rPr lang="ar-SA" b="1" dirty="0">
                <a:solidFill>
                  <a:srgbClr val="0070C0"/>
                </a:solidFill>
              </a:rPr>
              <a:t>الخصائص التي يجب ان يتحلى </a:t>
            </a:r>
            <a:r>
              <a:rPr lang="ar-SA" b="1" dirty="0" err="1">
                <a:solidFill>
                  <a:srgbClr val="0070C0"/>
                </a:solidFill>
              </a:rPr>
              <a:t>بها</a:t>
            </a:r>
            <a:r>
              <a:rPr lang="ar-SA" b="1" dirty="0">
                <a:solidFill>
                  <a:srgbClr val="0070C0"/>
                </a:solidFill>
              </a:rPr>
              <a:t> اصحاب المشاريع </a:t>
            </a:r>
            <a:r>
              <a:rPr lang="ar-SA" b="1" dirty="0" err="1">
                <a:solidFill>
                  <a:srgbClr val="0070C0"/>
                </a:solidFill>
              </a:rPr>
              <a:t>الصغيرة :</a:t>
            </a:r>
            <a:endParaRPr lang="ar-SA" b="1" dirty="0">
              <a:solidFill>
                <a:srgbClr val="0070C0"/>
              </a:solidFill>
            </a:endParaRPr>
          </a:p>
          <a:p>
            <a:pPr marL="0" indent="0" algn="r">
              <a:buNone/>
            </a:pPr>
            <a:r>
              <a:rPr lang="ar-SA" b="1" dirty="0"/>
              <a:t>1- ابداء الاستعداد والجدية من قبل المستثمر للتكيف مع ظروف العمل </a:t>
            </a:r>
          </a:p>
          <a:p>
            <a:pPr marL="0" indent="0" algn="r">
              <a:buNone/>
            </a:pPr>
            <a:r>
              <a:rPr lang="ar-SA" b="1" dirty="0"/>
              <a:t>2- الحرص على اكتساب الحد الادنى من الخبرة قبل </a:t>
            </a:r>
            <a:r>
              <a:rPr lang="ar-SA" b="1" dirty="0" err="1"/>
              <a:t>تاسيس</a:t>
            </a:r>
            <a:r>
              <a:rPr lang="ar-SA" b="1" dirty="0"/>
              <a:t> المشروع </a:t>
            </a:r>
          </a:p>
          <a:p>
            <a:pPr marL="0" indent="0" algn="r">
              <a:buNone/>
            </a:pPr>
            <a:r>
              <a:rPr lang="ar-SA" b="1" dirty="0"/>
              <a:t>3- الحرص على فصل الظروف الاسرية عن بيئة العمل </a:t>
            </a:r>
          </a:p>
          <a:p>
            <a:pPr marL="0" indent="0" algn="r">
              <a:buNone/>
            </a:pPr>
            <a:r>
              <a:rPr lang="ar-SA" b="1" dirty="0"/>
              <a:t>4- توفر السمات القيادية في شخصية صاحب المشروع كتحمل المخاطر والانجاز </a:t>
            </a:r>
          </a:p>
          <a:p>
            <a:pPr marL="0" indent="0" algn="r">
              <a:buNone/>
            </a:pPr>
            <a:r>
              <a:rPr lang="ar-SA" b="1" dirty="0"/>
              <a:t>5- ضرورة توافر العديد من المهارات الادارية التي تساعد المالك على الادارة بنجاح </a:t>
            </a:r>
          </a:p>
        </p:txBody>
      </p:sp>
    </p:spTree>
    <p:extLst>
      <p:ext uri="{BB962C8B-B14F-4D97-AF65-F5344CB8AC3E}">
        <p14:creationId xmlns:p14="http://schemas.microsoft.com/office/powerpoint/2010/main" val="30130833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03920" cy="514894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ب- العوامل المتعلقة </a:t>
            </a:r>
            <a:r>
              <a:rPr lang="ar-SA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بالمنشاة :</a:t>
            </a:r>
            <a:r>
              <a:rPr lang="ar-SA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algn="r" rtl="1">
              <a:buNone/>
            </a:pPr>
            <a:r>
              <a:rPr lang="ar-SA" sz="2800" dirty="0"/>
              <a:t>1- اجراء دراسة اولية عن جدوى المشروع ووضع خطة للمشروع حيث وجد ان من اهم العوامل المسببة للفشل هو تجاهل هذه الدراسة </a:t>
            </a:r>
          </a:p>
          <a:p>
            <a:pPr marL="0" indent="0" algn="r" rtl="1">
              <a:buNone/>
            </a:pPr>
            <a:r>
              <a:rPr lang="ar-SA" sz="2800" dirty="0"/>
              <a:t>2- تطوير القدرات الادارية اللازمة لسير العمل في المنشاة </a:t>
            </a:r>
          </a:p>
          <a:p>
            <a:pPr marL="0" indent="0" algn="r" rtl="1">
              <a:buNone/>
            </a:pPr>
            <a:r>
              <a:rPr lang="ar-SA" sz="2800" dirty="0"/>
              <a:t>3- توجيه المنشاة وتشغيلها باستخدام وظائف الادارة الاربعة التخطيط والتنظيم والتوجيه والرقابة </a:t>
            </a:r>
          </a:p>
          <a:p>
            <a:pPr marL="0" indent="0" algn="r" rtl="1">
              <a:buNone/>
            </a:pPr>
            <a:r>
              <a:rPr lang="ar-SA" sz="2800" dirty="0"/>
              <a:t>4- تعزيز وظيفة التسويق في المنشاة الصغيرة تساعد في معرفة السوق والفرص التسويقية </a:t>
            </a:r>
          </a:p>
          <a:p>
            <a:pPr marL="0" indent="0" algn="r" rtl="1">
              <a:buNone/>
            </a:pPr>
            <a:r>
              <a:rPr lang="ar-SA" sz="2800" dirty="0"/>
              <a:t>5- وظيفة التمويل والمحاسبة التي تساعد في وضع خطط مالية ملائمة </a:t>
            </a:r>
          </a:p>
        </p:txBody>
      </p:sp>
    </p:spTree>
    <p:extLst>
      <p:ext uri="{BB962C8B-B14F-4D97-AF65-F5344CB8AC3E}">
        <p14:creationId xmlns:p14="http://schemas.microsoft.com/office/powerpoint/2010/main" val="7413234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S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ج </a:t>
            </a:r>
            <a:r>
              <a:rPr lang="ar-S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العوامل المتعلقة </a:t>
            </a:r>
            <a:r>
              <a:rPr lang="ar-SA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بالبيئة :</a:t>
            </a:r>
            <a:r>
              <a:rPr lang="ar-SA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</a:p>
          <a:p>
            <a:pPr marL="0" indent="0" algn="r" rtl="1">
              <a:buNone/>
            </a:pPr>
            <a:r>
              <a:rPr lang="ar-SA" dirty="0"/>
              <a:t>1- التخطيط المركزي لأنشطة المشروعات الصغيرة مع تحديد اوجه المساعدة التي يحتاج لها المشروع كالتمويل والتسويق </a:t>
            </a:r>
          </a:p>
          <a:p>
            <a:pPr marL="0" indent="0" algn="r" rtl="1">
              <a:buNone/>
            </a:pPr>
            <a:r>
              <a:rPr lang="ar-SA" dirty="0"/>
              <a:t>2- المساعده في عملية دعم وتطوير رواد الاعمال </a:t>
            </a:r>
          </a:p>
          <a:p>
            <a:pPr marL="0" indent="0" algn="r" rtl="1">
              <a:buNone/>
            </a:pPr>
            <a:r>
              <a:rPr lang="ar-SA" dirty="0"/>
              <a:t>3- المساهمة في تنمية المشروعات الصغيرة وتطويرها اداريا وفنيا بالاستشارات والتدريب </a:t>
            </a:r>
          </a:p>
          <a:p>
            <a:pPr marL="0" indent="0" algn="r" rtl="1">
              <a:buNone/>
            </a:pPr>
            <a:r>
              <a:rPr lang="ar-SA" dirty="0"/>
              <a:t>4- المساعدة في تكوين قاعدة بيانات تلائم احتياجات المشروع </a:t>
            </a:r>
          </a:p>
          <a:p>
            <a:pPr marL="0" indent="0" algn="r" rtl="1">
              <a:buNone/>
            </a:pPr>
            <a:r>
              <a:rPr lang="ar-SA" dirty="0"/>
              <a:t>5- التنسيق مع الجهات التمويلية المختلفة </a:t>
            </a:r>
          </a:p>
          <a:p>
            <a:pPr marL="0" indent="0" algn="r" rtl="1">
              <a:buNone/>
            </a:pPr>
            <a:r>
              <a:rPr lang="ar-SA" dirty="0"/>
              <a:t>6- تقديم المساعدات التسويقية على المستويين المحلي والدولي </a:t>
            </a:r>
          </a:p>
          <a:p>
            <a:pPr marL="0" indent="0" algn="r" rtl="1">
              <a:buNone/>
            </a:pPr>
            <a:r>
              <a:rPr lang="ar-SA" dirty="0"/>
              <a:t>7- التنسيق مع الجهات المختصة مثل وزارة العمل </a:t>
            </a:r>
          </a:p>
          <a:p>
            <a:pPr marL="0" indent="0" algn="r" rtl="1">
              <a:buNone/>
            </a:pPr>
            <a:r>
              <a:rPr lang="ar-SA" dirty="0"/>
              <a:t>8- تنسيق التكامل مع المشروعات الكبيرة من خلال توفير المعلومات المتعلقة بهم </a:t>
            </a:r>
          </a:p>
          <a:p>
            <a:pPr marL="0" indent="0" algn="r" rtl="1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42769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كيف يمكن ان تتجنب </a:t>
            </a:r>
            <a:r>
              <a:rPr lang="ar-SA" dirty="0" err="1"/>
              <a:t>الفشل ؟</a:t>
            </a:r>
            <a:endParaRPr lang="ar-S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ar-SA" dirty="0"/>
              <a:t>الاقتراحات التي تساعد في علاج اسباب </a:t>
            </a:r>
            <a:r>
              <a:rPr lang="ar-SA" dirty="0" err="1"/>
              <a:t>الفشل :</a:t>
            </a:r>
            <a:endParaRPr lang="ar-SA" dirty="0"/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افهم مشروعك بعمق </a:t>
            </a:r>
            <a:r>
              <a:rPr lang="ar-SA" dirty="0"/>
              <a:t>: تحصيل المعرفة اللازمة عن القطاع الذي سيتم الاستثمار فيه وجمع كل المعلومات اللازمة لذلك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تطوير خطة عمل </a:t>
            </a:r>
            <a:r>
              <a:rPr lang="ar-SA" b="1" dirty="0" err="1"/>
              <a:t>ملائمة </a:t>
            </a:r>
            <a:r>
              <a:rPr lang="ar-SA" dirty="0"/>
              <a:t>: لتساعد على تمهيد طريق النجاح وتعد وسيلة للمقارنة وقياس الانجازات الحقيقة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ادارة مصادر </a:t>
            </a:r>
            <a:r>
              <a:rPr lang="ar-SA" b="1" dirty="0" err="1"/>
              <a:t>التمويل </a:t>
            </a:r>
            <a:r>
              <a:rPr lang="ar-SA" dirty="0"/>
              <a:t>: افضل وسيلة لمواجهة الصعوبات المالية هو تطوير نظام عمل ومن ثم استخدامه في اتخاذ القرارات الصحيحة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فهم القوائم </a:t>
            </a:r>
            <a:r>
              <a:rPr lang="ar-SA" b="1" dirty="0" err="1"/>
              <a:t>المالية </a:t>
            </a:r>
            <a:r>
              <a:rPr lang="ar-SA" dirty="0"/>
              <a:t>: من متطلبات النجاح الاساسية هو بناء المفاهيم البسيطة للمحاسبة والتمويل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ادارة الاشخاص </a:t>
            </a:r>
            <a:r>
              <a:rPr lang="ar-SA" b="1" dirty="0" err="1"/>
              <a:t>بنجاح </a:t>
            </a:r>
            <a:r>
              <a:rPr lang="ar-SA" dirty="0"/>
              <a:t>: معرفة ادارة الناس بنجاح حيث ان من متطلبات المشروع استقطاب كفاءات متدربة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b="1" dirty="0"/>
              <a:t>اهتم </a:t>
            </a:r>
            <a:r>
              <a:rPr lang="ar-SA" b="1" dirty="0" err="1"/>
              <a:t>بنفسك </a:t>
            </a:r>
            <a:r>
              <a:rPr lang="ar-SA" dirty="0"/>
              <a:t>: نجاح أي مشروع يعتمد بشكل كبير على سلامتك واهتمامك وتمتعك بصحة جيدة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530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>
              <a:buNone/>
            </a:pPr>
            <a:endParaRPr lang="ar-SA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قصة نجاح: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ar-SA" dirty="0"/>
              <a:t>عمل بحث و عرض لقصه النجاح في هذا </a:t>
            </a:r>
            <a:r>
              <a:rPr lang="ar-SA"/>
              <a:t>الفصل للإسبوع </a:t>
            </a:r>
            <a:r>
              <a:rPr lang="ar-SA" dirty="0"/>
              <a:t>القادم </a:t>
            </a:r>
            <a:endParaRPr lang="en-US" dirty="0"/>
          </a:p>
          <a:p>
            <a:pPr algn="r">
              <a:buNone/>
            </a:pPr>
            <a:r>
              <a:rPr lang="en-US" dirty="0"/>
              <a:t>.(As a Group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r" rtl="1"/>
            <a:endParaRPr lang="ar-SA" dirty="0"/>
          </a:p>
          <a:p>
            <a:pPr algn="r" rtl="1"/>
            <a:endParaRPr lang="ar-SA" dirty="0"/>
          </a:p>
          <a:p>
            <a:pPr algn="r" rtl="1"/>
            <a:endParaRPr lang="ar-SA" dirty="0"/>
          </a:p>
          <a:p>
            <a:pPr algn="ctr" rtl="1"/>
            <a:r>
              <a:rPr lang="ar-SA" dirty="0"/>
              <a:t>الفلاح الذي اصبح مليونير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4038600" cy="4648200"/>
          </a:xfrm>
        </p:spPr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مقدمة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فشل المنشآت الصغيرة 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اسباب فشل المنشآت الصغيرة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مشاكل البيئة الداخلية والخارجية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نجاح المنشات الصغيرة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dirty="0"/>
              <a:t>الاسباب التي تساعد في علاج اسباب الفشل  </a:t>
            </a:r>
          </a:p>
          <a:p>
            <a:pPr marL="457200" indent="-457200" algn="r" rtl="1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5137"/>
            <a:ext cx="4419599" cy="46994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ar-SA" dirty="0"/>
              <a:t>1- مقدمة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400" dirty="0"/>
          </a:p>
          <a:p>
            <a:pPr algn="r" rtl="1">
              <a:buNone/>
            </a:pPr>
            <a:endParaRPr lang="ar-SA" sz="2400" b="1" dirty="0"/>
          </a:p>
          <a:p>
            <a:pPr algn="r" rtl="1"/>
            <a:endParaRPr lang="ar-SA" sz="2400" b="1" dirty="0"/>
          </a:p>
          <a:p>
            <a:pPr algn="r" rtl="1"/>
            <a:r>
              <a:rPr lang="ar-SA" sz="2400" b="1" dirty="0"/>
              <a:t>امتدادا لدور المنشات الصغيرة الهام في الاقتصاد </a:t>
            </a:r>
            <a:r>
              <a:rPr lang="ar-SA" sz="2400" b="1" dirty="0" err="1"/>
              <a:t>الوطني </a:t>
            </a:r>
            <a:r>
              <a:rPr lang="ar-SA" sz="2400" b="1" dirty="0"/>
              <a:t>, فان فشل هذه المنشات يؤدي الى </a:t>
            </a:r>
            <a:r>
              <a:rPr lang="ar-SA" sz="2400" b="1" u="sng" dirty="0"/>
              <a:t>حدوث نتائج سلبية متعددة </a:t>
            </a:r>
            <a:r>
              <a:rPr lang="ar-SA" sz="2400" b="1" dirty="0"/>
              <a:t>تمتد اثارها لتشمل الدائنين </a:t>
            </a:r>
            <a:r>
              <a:rPr lang="ar-SA" sz="2400" b="1" dirty="0" err="1"/>
              <a:t>واصحاب</a:t>
            </a:r>
            <a:r>
              <a:rPr lang="ar-SA" sz="2400" b="1" dirty="0"/>
              <a:t> المشروع نفسه والعاملين والمستهلكين والموردين </a:t>
            </a:r>
            <a:r>
              <a:rPr lang="ar-SA" sz="2400" b="1" dirty="0" err="1"/>
              <a:t>والحكومة .</a:t>
            </a:r>
            <a:endParaRPr lang="ar-SA" sz="2400" b="1" dirty="0"/>
          </a:p>
          <a:p>
            <a:pPr marL="0" indent="0" algn="r" rtl="1">
              <a:buNone/>
            </a:pPr>
            <a:endParaRPr lang="ar-SA" sz="2400" b="1" dirty="0"/>
          </a:p>
          <a:p>
            <a:pPr algn="r" rtl="1">
              <a:buNone/>
            </a:pPr>
            <a:endParaRPr lang="ar-SA" sz="2400" b="1" dirty="0"/>
          </a:p>
          <a:p>
            <a:pPr algn="r" rtl="1"/>
            <a:endParaRPr lang="ar-SA" sz="2400" b="1" dirty="0"/>
          </a:p>
          <a:p>
            <a:pPr algn="r" rtl="1"/>
            <a:endParaRPr lang="ar-SA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 rtl="1">
              <a:buNone/>
            </a:pPr>
            <a:endParaRPr lang="en-US" sz="2400" dirty="0"/>
          </a:p>
          <a:p>
            <a:pPr lvl="1" algn="r"/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ar-SA" dirty="0"/>
              <a:t>2- فشل المشروعات الصغيرة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400" b="1" dirty="0"/>
              <a:t>فشل المشروعات الصغيرة يصنف الى </a:t>
            </a:r>
            <a:r>
              <a:rPr lang="ar-SA" sz="2400" b="1" dirty="0" err="1"/>
              <a:t>نوعين :</a:t>
            </a:r>
            <a:endParaRPr lang="ar-SA" sz="2400" b="1" dirty="0"/>
          </a:p>
          <a:p>
            <a:pPr marL="457200" indent="-457200" algn="r" rtl="1">
              <a:buNone/>
            </a:pPr>
            <a:r>
              <a:rPr lang="ar-SA" sz="2400" b="1" dirty="0"/>
              <a:t>1- </a:t>
            </a:r>
            <a:r>
              <a:rPr lang="ar-SA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فشل </a:t>
            </a:r>
            <a:r>
              <a:rPr lang="ar-SA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رسمي :</a:t>
            </a:r>
            <a:r>
              <a:rPr lang="ar-SA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 algn="r" rtl="1">
              <a:buNone/>
            </a:pPr>
            <a:r>
              <a:rPr lang="ar-SA" sz="2400" b="1" dirty="0"/>
              <a:t>هو العمل الذي ينتهي غالبا </a:t>
            </a:r>
            <a:r>
              <a:rPr lang="ar-SA" sz="2400" b="1" dirty="0" err="1"/>
              <a:t>باشهار</a:t>
            </a:r>
            <a:r>
              <a:rPr lang="ar-SA" sz="2400" b="1" dirty="0"/>
              <a:t> افلاس صاحب المشروع وتصفية المشروع بصورة رسمية وهذا النوع من الفشل يسمى بالتصفية الاجبارية </a:t>
            </a:r>
          </a:p>
          <a:p>
            <a:pPr marL="457200" indent="-457200" algn="r" rtl="1">
              <a:buNone/>
            </a:pPr>
            <a:r>
              <a:rPr lang="ar-SA" sz="2400" b="1" dirty="0"/>
              <a:t>2- </a:t>
            </a:r>
            <a:r>
              <a:rPr lang="ar-SA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فشل </a:t>
            </a:r>
            <a:r>
              <a:rPr lang="ar-SA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شخصي :</a:t>
            </a:r>
            <a:endParaRPr lang="ar-SA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 algn="r" rtl="1">
              <a:buNone/>
            </a:pPr>
            <a:r>
              <a:rPr lang="ar-SA" sz="2400" b="1" dirty="0"/>
              <a:t>يقوم صاحب المشروع بمحض ارادته </a:t>
            </a:r>
            <a:r>
              <a:rPr lang="ar-SA" sz="2400" b="1" dirty="0" err="1"/>
              <a:t>باجراء</a:t>
            </a:r>
            <a:r>
              <a:rPr lang="ar-SA" sz="2400" b="1" dirty="0"/>
              <a:t> تصفية اختيارية </a:t>
            </a:r>
            <a:r>
              <a:rPr lang="ar-SA" sz="2400" b="1" dirty="0" err="1"/>
              <a:t>لاعمال</a:t>
            </a:r>
            <a:r>
              <a:rPr lang="ar-SA" sz="2400" b="1" dirty="0"/>
              <a:t> المشروع وسداد الديون </a:t>
            </a:r>
            <a:r>
              <a:rPr lang="ar-SA" sz="2400" b="1" dirty="0" err="1"/>
              <a:t>المستحة</a:t>
            </a:r>
            <a:r>
              <a:rPr lang="ar-SA" sz="2400" b="1" dirty="0"/>
              <a:t> وبذلك يتم اشهار افلاس صاحب </a:t>
            </a:r>
            <a:r>
              <a:rPr lang="ar-SA" sz="2400" b="1" dirty="0" err="1"/>
              <a:t>المشروع </a:t>
            </a:r>
            <a:r>
              <a:rPr lang="ar-SA" sz="2400" b="1" dirty="0"/>
              <a:t>, عادة يتم عندما يقرر صاحب المشروع ان المشروع لم يحقق اهدافه المتوقعه </a:t>
            </a:r>
            <a:endParaRPr lang="ar-SA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 rtl="1">
              <a:buNone/>
            </a:pPr>
            <a:endParaRPr lang="ar-SA" sz="2400" b="1" dirty="0"/>
          </a:p>
          <a:p>
            <a:pPr algn="r" rtl="1">
              <a:buNone/>
            </a:pPr>
            <a:endParaRPr lang="ar-SA" sz="2400" b="1" dirty="0"/>
          </a:p>
          <a:p>
            <a:pPr algn="r" rtl="1">
              <a:buNone/>
            </a:pPr>
            <a:endParaRPr lang="ar-SA" sz="2400" b="1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اسباب فشل المشروعات الصغيرة 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ar-SA" sz="2800" b="1" dirty="0"/>
              <a:t>اسباب </a:t>
            </a:r>
            <a:r>
              <a:rPr lang="ar-SA" sz="2800" b="1" dirty="0" err="1"/>
              <a:t>داخلية :</a:t>
            </a:r>
            <a:r>
              <a:rPr lang="ar-SA" sz="2800" b="1" dirty="0"/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ضعف القدرة الادارية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عم صلاحية وكفاءة الادارة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عدم توازن الخبرة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الاهمال </a:t>
            </a:r>
          </a:p>
          <a:p>
            <a:pPr algn="r" rtl="1">
              <a:buFont typeface="Arial" pitchFamily="34" charset="0"/>
              <a:buChar char="•"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النصب </a:t>
            </a:r>
          </a:p>
          <a:p>
            <a:pPr algn="r" rtl="1">
              <a:buNone/>
            </a:pPr>
            <a:r>
              <a:rPr lang="ar-SA" sz="2800" b="1" dirty="0"/>
              <a:t>اسباب </a:t>
            </a:r>
            <a:r>
              <a:rPr lang="ar-SA" sz="2800" b="1" dirty="0" err="1"/>
              <a:t>خارجية </a:t>
            </a:r>
            <a:r>
              <a:rPr lang="ar-SA" sz="2800" b="1" dirty="0" err="1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ar-SA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 rtl="1">
              <a:buNone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ارتفاع معدلات الفائدة </a:t>
            </a:r>
          </a:p>
          <a:p>
            <a:pPr algn="r" rtl="1">
              <a:buNone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التضخم والبطالة </a:t>
            </a:r>
          </a:p>
          <a:p>
            <a:pPr algn="r" rtl="1">
              <a:buNone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الضرائب </a:t>
            </a:r>
          </a:p>
          <a:p>
            <a:pPr algn="r" rtl="1">
              <a:buNone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المنافسة </a:t>
            </a:r>
          </a:p>
          <a:p>
            <a:pPr algn="r" rtl="1">
              <a:buNone/>
            </a:pPr>
            <a:r>
              <a:rPr lang="ar-SA" sz="2800" b="1" dirty="0">
                <a:solidFill>
                  <a:schemeClr val="accent1">
                    <a:lumMod val="50000"/>
                  </a:schemeClr>
                </a:solidFill>
              </a:rPr>
              <a:t>الكوارث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SA" dirty="0"/>
              <a:t>من الاسباب الرئيسية لعدم استمرار </a:t>
            </a:r>
            <a:r>
              <a:rPr lang="ar-SA" dirty="0" err="1"/>
              <a:t>المشروع </a:t>
            </a:r>
            <a:r>
              <a:rPr lang="ar-SA" dirty="0"/>
              <a:t>( </a:t>
            </a:r>
            <a:r>
              <a:rPr lang="ar-SA" dirty="0" err="1"/>
              <a:t>الافلاس </a:t>
            </a:r>
            <a:r>
              <a:rPr lang="ar-SA" dirty="0"/>
              <a:t>– </a:t>
            </a:r>
            <a:r>
              <a:rPr lang="ar-SA" dirty="0" err="1"/>
              <a:t>الاندماج </a:t>
            </a:r>
            <a:r>
              <a:rPr lang="ar-SA" dirty="0"/>
              <a:t>– تقاعد </a:t>
            </a:r>
            <a:r>
              <a:rPr lang="ar-SA" dirty="0" err="1"/>
              <a:t>المالك )</a:t>
            </a:r>
            <a:r>
              <a:rPr lang="ar-SA" dirty="0"/>
              <a:t> </a:t>
            </a:r>
          </a:p>
          <a:p>
            <a:pPr marL="0" indent="0" algn="r">
              <a:buNone/>
            </a:pPr>
            <a:endParaRPr lang="ar-SA" dirty="0"/>
          </a:p>
          <a:p>
            <a:pPr marL="0" indent="0" algn="r">
              <a:buNone/>
            </a:pPr>
            <a:r>
              <a:rPr lang="ar-S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كيف يمكن تقليل معدلات الفشل للمشروعات </a:t>
            </a:r>
            <a:r>
              <a:rPr lang="ar-SA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الصغيرة ؟</a:t>
            </a:r>
            <a:endParaRPr lang="ar-S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زيادة مستوى تعليم الادارة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تحسين المناخ الاقتصادي العام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خفض معدلات الفائدة </a:t>
            </a:r>
          </a:p>
          <a:p>
            <a:pPr marL="0" indent="0" algn="r">
              <a:buNone/>
            </a:pPr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3144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100" b="1" dirty="0"/>
              <a:t>العوامل التي تسبب فشل المشروعات الصغيرة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503920" cy="5029200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ar-S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المجموعة </a:t>
            </a:r>
            <a:r>
              <a:rPr lang="ar-SA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الاولى :</a:t>
            </a:r>
            <a:r>
              <a:rPr lang="ar-S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algn="r">
              <a:buNone/>
            </a:pPr>
            <a:r>
              <a:rPr lang="ar-SA" dirty="0"/>
              <a:t>وتشمل المشاكل التي تتعلق بعوامل البيئة الخارجية والتي لا يمكن للمنشات الصغيرة التحكم فيها و هي :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الركود الاقتصادي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المشكلات التمويلية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مشكلات الاستثمار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المنافسة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مشكلة الضريبة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مشكلات نقص المعلومات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نقص الايدي العاملة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مشكلات اجتماعية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مشكلات تسويقية </a:t>
            </a:r>
          </a:p>
          <a:p>
            <a:pPr marL="514350" indent="-514350" algn="r" rtl="1">
              <a:buFont typeface="+mj-lt"/>
              <a:buAutoNum type="arabicPeriod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646346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03920" cy="494995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SA" b="1" dirty="0"/>
              <a:t>1- الركود </a:t>
            </a:r>
            <a:r>
              <a:rPr lang="ar-SA" b="1" dirty="0" err="1"/>
              <a:t>الاقتصادي </a:t>
            </a:r>
            <a:r>
              <a:rPr lang="ar-SA" b="1" dirty="0"/>
              <a:t>: </a:t>
            </a:r>
            <a:r>
              <a:rPr lang="ar-SA" dirty="0"/>
              <a:t>يترتب عليه انخفاض الطلب على المنتجات بشكل عام </a:t>
            </a:r>
          </a:p>
          <a:p>
            <a:pPr marL="0" indent="0" algn="r" rtl="1">
              <a:buNone/>
            </a:pPr>
            <a:r>
              <a:rPr lang="ar-SA" dirty="0"/>
              <a:t>وبالتالي فشل المشروعات بسبب محدودية القوى الشرائية </a:t>
            </a:r>
            <a:r>
              <a:rPr lang="ar-SA" dirty="0" err="1"/>
              <a:t>للافراد</a:t>
            </a:r>
            <a:r>
              <a:rPr lang="ar-SA" dirty="0"/>
              <a:t> </a:t>
            </a:r>
            <a:r>
              <a:rPr lang="ar-SA" dirty="0" err="1"/>
              <a:t>.</a:t>
            </a:r>
            <a:endParaRPr lang="ar-SA" dirty="0"/>
          </a:p>
          <a:p>
            <a:pPr marL="0" indent="0" algn="r" rtl="1">
              <a:buNone/>
            </a:pPr>
            <a:r>
              <a:rPr lang="ar-SA" b="1" dirty="0"/>
              <a:t>2- المشكلات التمويلية </a:t>
            </a:r>
            <a:r>
              <a:rPr lang="ar-SA" dirty="0"/>
              <a:t>: عدم توافر التمويل الكافي يشكل عائق امام انطلاق تلك المشروعات وخروجها من النشاط التقليدي الى الانشطة المبتكرة </a:t>
            </a:r>
          </a:p>
          <a:p>
            <a:pPr marL="0" indent="0" algn="r" rtl="1">
              <a:buNone/>
            </a:pPr>
            <a:r>
              <a:rPr lang="ar-SA" b="1" dirty="0"/>
              <a:t>3- مشكلات الاستثمار : </a:t>
            </a:r>
            <a:r>
              <a:rPr lang="ar-SA" dirty="0"/>
              <a:t>وهي </a:t>
            </a:r>
          </a:p>
          <a:p>
            <a:pPr marL="0" indent="0" algn="r" rtl="1">
              <a:buNone/>
            </a:pPr>
            <a:r>
              <a:rPr lang="ar-SA" dirty="0"/>
              <a:t> </a:t>
            </a:r>
            <a:r>
              <a:rPr lang="ar-SA" sz="2400" dirty="0"/>
              <a:t>أ. تعدد التشريعات ومايترتب عليها من تضارب الاعمال نظرا لكثرة وطول الاجراءات المطلوبة في فترة التاسيس .</a:t>
            </a:r>
          </a:p>
          <a:p>
            <a:pPr marL="0" indent="0" algn="r" rtl="1">
              <a:buNone/>
            </a:pPr>
            <a:r>
              <a:rPr lang="ar-SA" sz="2400" dirty="0"/>
              <a:t> ب. مشكلة الاستثمار في القطاع النسائي الا انه اخيرا اتخذت قرارات رسمية تخفف من تلك المشكلة حيث تم انشاء اجهزة نسائية في جميع المرافق الحكومية .</a:t>
            </a:r>
          </a:p>
          <a:p>
            <a:pPr marL="0" indent="0" algn="r" rtl="1">
              <a:buNone/>
            </a:pPr>
            <a:r>
              <a:rPr lang="ar-SA" sz="2400" dirty="0"/>
              <a:t> ج. نظرا لصغر حجم المنشاة الصغيرة فهي لا تتمتع بالمزايا التي تقدم للمنشات الكبيرة مثل الاعفاءات الجمركية و اسعار فائدة مخفضة للقروض.</a:t>
            </a:r>
          </a:p>
          <a:p>
            <a:pPr marL="0" indent="0" algn="r">
              <a:buNone/>
            </a:pP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3123342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ar-SA" b="1" dirty="0"/>
              <a:t>5- </a:t>
            </a:r>
            <a:r>
              <a:rPr lang="ar-SA" b="1" dirty="0" err="1"/>
              <a:t>المنافسة </a:t>
            </a:r>
            <a:r>
              <a:rPr lang="ar-SA" b="1" dirty="0"/>
              <a:t>: </a:t>
            </a:r>
            <a:r>
              <a:rPr lang="ar-SA" dirty="0"/>
              <a:t>المنافسة بين المنشات الصغيرة مع بعضها لبعض والمنافسة مع الشركات الكبيرة وبالتالي المنافسة مع المنتجات الاجنبية </a:t>
            </a:r>
          </a:p>
          <a:p>
            <a:pPr marL="0" indent="0" algn="r" rtl="1">
              <a:buNone/>
            </a:pPr>
            <a:r>
              <a:rPr lang="ar-SA" b="1" dirty="0"/>
              <a:t>6- مشكلة </a:t>
            </a:r>
            <a:r>
              <a:rPr lang="ar-SA" b="1" dirty="0" err="1"/>
              <a:t>الضريبة </a:t>
            </a:r>
            <a:r>
              <a:rPr lang="ar-SA" b="1" dirty="0"/>
              <a:t>: </a:t>
            </a:r>
            <a:r>
              <a:rPr lang="ar-SA" dirty="0"/>
              <a:t>تعتمد المنشات الصغيرة على التمويل الذاتي غالبا لذلك فان العبء الضريبي يكون اكبر وذلك لان فوائد القروض الملزمة تخفض العبء الضريبي </a:t>
            </a:r>
            <a:r>
              <a:rPr lang="ar-SA" dirty="0" err="1"/>
              <a:t>المفروض .</a:t>
            </a:r>
            <a:endParaRPr lang="ar-SA" dirty="0"/>
          </a:p>
          <a:p>
            <a:pPr marL="0" indent="0" algn="r" rtl="1">
              <a:buNone/>
            </a:pPr>
            <a:r>
              <a:rPr lang="ar-SA" b="1" dirty="0"/>
              <a:t>7- مشكلة نقص </a:t>
            </a:r>
            <a:r>
              <a:rPr lang="ar-SA" b="1" dirty="0" err="1"/>
              <a:t>المعلومات </a:t>
            </a:r>
            <a:r>
              <a:rPr lang="ar-SA" b="1" dirty="0"/>
              <a:t>: </a:t>
            </a:r>
            <a:r>
              <a:rPr lang="ar-SA" dirty="0"/>
              <a:t>افتقاد قاعدة بيانات تشتمل على بيانات عن السوق وعن الموارد ومستلزمات الانتاج وكذلك معلومات عن الانظمة والتشريعات </a:t>
            </a:r>
          </a:p>
          <a:p>
            <a:pPr marL="0" indent="0" algn="r" rtl="1">
              <a:buNone/>
            </a:pPr>
            <a:r>
              <a:rPr lang="ar-SA" b="1" dirty="0" err="1"/>
              <a:t>8 </a:t>
            </a:r>
            <a:r>
              <a:rPr lang="ar-SA" b="1" dirty="0"/>
              <a:t>– نقص الايدي العاملة </a:t>
            </a:r>
            <a:r>
              <a:rPr lang="ar-SA" b="1" dirty="0" err="1"/>
              <a:t>المدربة </a:t>
            </a:r>
            <a:r>
              <a:rPr lang="ar-SA" dirty="0"/>
              <a:t>: عدم كفاية المراكز </a:t>
            </a:r>
            <a:r>
              <a:rPr lang="ar-SA" dirty="0" err="1"/>
              <a:t>التدريبية </a:t>
            </a:r>
            <a:r>
              <a:rPr lang="ar-SA" dirty="0"/>
              <a:t>– عزوف الشباب عن التدريب على المهن </a:t>
            </a:r>
            <a:r>
              <a:rPr lang="ar-SA" dirty="0" err="1"/>
              <a:t>الحرفية </a:t>
            </a:r>
            <a:r>
              <a:rPr lang="ar-SA" dirty="0"/>
              <a:t>– الايدي العاملة تفضل الهجرة للدول المجاورة لاختلاف الاجور </a:t>
            </a:r>
            <a:r>
              <a:rPr lang="ar-SA" dirty="0" err="1"/>
              <a:t>والحوافز </a:t>
            </a:r>
            <a:r>
              <a:rPr lang="ar-SA" dirty="0"/>
              <a:t>– نظرة المجتمع الدونية </a:t>
            </a:r>
            <a:r>
              <a:rPr lang="ar-SA" dirty="0" err="1"/>
              <a:t>للحرفيين </a:t>
            </a:r>
            <a:r>
              <a:rPr lang="ar-SA" dirty="0"/>
              <a:t>– ارتفاع نسبة العمالة غير الوطنية في قطاع المنشات </a:t>
            </a:r>
            <a:r>
              <a:rPr lang="ar-SA" dirty="0" err="1"/>
              <a:t>الصغيرة </a:t>
            </a:r>
            <a:r>
              <a:rPr lang="ar-SA" dirty="0"/>
              <a:t>– ارتفاع معدل دوران العمل </a:t>
            </a:r>
          </a:p>
          <a:p>
            <a:pPr marL="0" indent="0" algn="r">
              <a:buNone/>
            </a:pPr>
            <a:endParaRPr lang="ar-SA" b="1" dirty="0"/>
          </a:p>
          <a:p>
            <a:pPr marL="0" indent="0" algn="r">
              <a:buNone/>
            </a:pP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8018705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7504</TotalTime>
  <Words>1065</Words>
  <Application>Microsoft Office PowerPoint</Application>
  <PresentationFormat>On-screen Show (4:3)</PresentationFormat>
  <Paragraphs>131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السابع  </vt:lpstr>
      <vt:lpstr>الموضوعات </vt:lpstr>
      <vt:lpstr>Introduction 1- مقدمة </vt:lpstr>
      <vt:lpstr>2- فشل المشروعات الصغيرة </vt:lpstr>
      <vt:lpstr>اسباب فشل المشروعات الصغيرة </vt:lpstr>
      <vt:lpstr>PowerPoint Presentation</vt:lpstr>
      <vt:lpstr>العوامل التي تسبب فشل المشروعات الصغيرة </vt:lpstr>
      <vt:lpstr>PowerPoint Presentation</vt:lpstr>
      <vt:lpstr>PowerPoint Presentation</vt:lpstr>
      <vt:lpstr>PowerPoint Presentation</vt:lpstr>
      <vt:lpstr>PowerPoint Presentation</vt:lpstr>
      <vt:lpstr>عوامل نجاح المنشات الصغيرة </vt:lpstr>
      <vt:lpstr>PowerPoint Presentation</vt:lpstr>
      <vt:lpstr>PowerPoint Presentation</vt:lpstr>
      <vt:lpstr>كيف يمكن ان تتجنب الفشل ؟</vt:lpstr>
      <vt:lpstr> Homework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210</cp:revision>
  <dcterms:created xsi:type="dcterms:W3CDTF">2014-06-27T23:04:29Z</dcterms:created>
  <dcterms:modified xsi:type="dcterms:W3CDTF">2019-01-13T19:04:40Z</dcterms:modified>
</cp:coreProperties>
</file>