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99" r:id="rId5"/>
    <p:sldId id="281" r:id="rId6"/>
    <p:sldId id="272" r:id="rId7"/>
    <p:sldId id="263" r:id="rId8"/>
    <p:sldId id="274" r:id="rId9"/>
    <p:sldId id="277" r:id="rId10"/>
    <p:sldId id="266" r:id="rId11"/>
    <p:sldId id="29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F7DF4-3ECB-40BC-8424-550D5BE2CB7A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56D49-50DF-438E-88FC-B9F74F818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9882-CDFB-4A2B-B3EB-C099E5B2A505}" type="datetime1">
              <a:rPr lang="en-GB" smtClean="0"/>
              <a:pPr/>
              <a:t>13/01/2019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 نورة الجاسر </a:t>
            </a:r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8CFE6F1-F6E8-40B9-B722-9B0FDD62DD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1A8F-F2E6-42C8-955C-BE6C5CF3BF51}" type="datetime1">
              <a:rPr lang="en-GB" smtClean="0"/>
              <a:pPr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 نورة الجاسر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E6F1-F6E8-40B9-B722-9B0FDD62DD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B9E-2D55-4F4A-81C8-28E9213B19B8}" type="datetime1">
              <a:rPr lang="en-GB" smtClean="0"/>
              <a:pPr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 نورة الجاسر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E6F1-F6E8-40B9-B722-9B0FDD62DD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85A9-3757-4B41-B84E-70B3F633D788}" type="datetime1">
              <a:rPr lang="en-GB" smtClean="0"/>
              <a:pPr/>
              <a:t>13/01/2019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ar-SA"/>
              <a:t>أ. نورة الجاسر </a:t>
            </a:r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8CFE6F1-F6E8-40B9-B722-9B0FDD62DD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F1EB-99AA-4790-B0D1-84857F53F1D2}" type="datetime1">
              <a:rPr lang="en-GB" smtClean="0"/>
              <a:pPr/>
              <a:t>13/01/2019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 نورة الجاسر </a:t>
            </a:r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E6F1-F6E8-40B9-B722-9B0FDD62DD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98F3-BE78-40CA-A2D0-65178337E55E}" type="datetime1">
              <a:rPr lang="en-GB" smtClean="0"/>
              <a:pPr/>
              <a:t>13/01/2019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 نورة الجاسر </a:t>
            </a:r>
            <a:endParaRPr lang="en-GB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E6F1-F6E8-40B9-B722-9B0FDD62DD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E5CB-1AA2-4545-9310-49D6EE6AC9D9}" type="datetime1">
              <a:rPr lang="en-GB" smtClean="0"/>
              <a:pPr/>
              <a:t>13/01/2019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 نورة الجاسر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8CFE6F1-F6E8-40B9-B722-9B0FDD62DD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357E-78BF-4946-91E0-3CEA9DFA9A40}" type="datetime1">
              <a:rPr lang="en-GB" smtClean="0"/>
              <a:pPr/>
              <a:t>13/01/2019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 نورة الجاسر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E6F1-F6E8-40B9-B722-9B0FDD62DD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A95-7B49-46F9-9C2F-2929DED68629}" type="datetime1">
              <a:rPr lang="en-GB" smtClean="0"/>
              <a:pPr/>
              <a:t>13/01/2019</a:t>
            </a:fld>
            <a:endParaRPr lang="en-GB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 نورة الجاسر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E6F1-F6E8-40B9-B722-9B0FDD62DD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6762-144C-4889-B710-C6A17E11C608}" type="datetime1">
              <a:rPr lang="en-GB" smtClean="0"/>
              <a:pPr/>
              <a:t>13/01/2019</a:t>
            </a:fld>
            <a:endParaRPr lang="en-GB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 نورة الجاسر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E6F1-F6E8-40B9-B722-9B0FDD62DD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777-CFE5-47C6-97FE-DBBB4CC92890}" type="datetime1">
              <a:rPr lang="en-GB" smtClean="0"/>
              <a:pPr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 نورة الجاسر </a:t>
            </a:r>
            <a:endParaRPr lang="en-GB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E6F1-F6E8-40B9-B722-9B0FDD62DD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E65C0DF-621B-4637-94C1-12767B5836BB}" type="datetime1">
              <a:rPr lang="en-GB" smtClean="0"/>
              <a:pPr/>
              <a:t>13/01/2019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ar-SA"/>
              <a:t>أ. نورة الجاسر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8CFE6F1-F6E8-40B9-B722-9B0FDD62DD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547" y="802527"/>
            <a:ext cx="4301544" cy="3344470"/>
          </a:xfrm>
        </p:spPr>
        <p:txBody>
          <a:bodyPr>
            <a:normAutofit/>
          </a:bodyPr>
          <a:lstStyle/>
          <a:p>
            <a:pPr algn="ctr" rtl="1"/>
            <a:br>
              <a:rPr lang="fr-FR" b="1" dirty="0">
                <a:solidFill>
                  <a:srgbClr val="002060"/>
                </a:solidFill>
              </a:rPr>
            </a:br>
            <a:r>
              <a:rPr lang="ar-EG" b="1" dirty="0">
                <a:solidFill>
                  <a:srgbClr val="002060"/>
                </a:solidFill>
              </a:rPr>
              <a:t> فريق الإدارة والمحاسبة والتسويق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24248" y="3731654"/>
            <a:ext cx="3133859" cy="914400"/>
          </a:xfrm>
        </p:spPr>
        <p:txBody>
          <a:bodyPr/>
          <a:lstStyle/>
          <a:p>
            <a:pPr algn="ctr"/>
            <a:r>
              <a:rPr lang="ar-SA" b="1" dirty="0">
                <a:solidFill>
                  <a:srgbClr val="002060"/>
                </a:solidFill>
              </a:rPr>
              <a:t>الفصل التاسع</a:t>
            </a:r>
            <a:endParaRPr lang="fr-FR" dirty="0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94830" y="128790"/>
            <a:ext cx="4449170" cy="51000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1667" y="6316655"/>
            <a:ext cx="329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2000" dirty="0"/>
              <a:t>أ/ سلطانة العطاوي ...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849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ar-SA" dirty="0"/>
              <a:t>موقع المشروع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r" rtl="1"/>
            <a:endParaRPr lang="ar-TN" dirty="0"/>
          </a:p>
          <a:p>
            <a:pPr lvl="0" algn="r" rtl="1"/>
            <a:r>
              <a:rPr lang="ar-TN" dirty="0"/>
              <a:t>اختيار موقع المنشاة </a:t>
            </a:r>
            <a:r>
              <a:rPr lang="ar-TN" u="sng" dirty="0">
                <a:solidFill>
                  <a:schemeClr val="accent6">
                    <a:lumMod val="75000"/>
                  </a:schemeClr>
                </a:solidFill>
              </a:rPr>
              <a:t>يشمل </a:t>
            </a:r>
            <a:r>
              <a:rPr lang="ar-SA" u="sng" dirty="0">
                <a:solidFill>
                  <a:schemeClr val="accent6">
                    <a:lumMod val="75000"/>
                  </a:schemeClr>
                </a:solidFill>
              </a:rPr>
              <a:t>ثلاث</a:t>
            </a:r>
            <a:r>
              <a:rPr lang="ar-TN" u="sng" dirty="0">
                <a:solidFill>
                  <a:schemeClr val="accent6">
                    <a:lumMod val="75000"/>
                  </a:schemeClr>
                </a:solidFill>
              </a:rPr>
              <a:t> عناصر </a:t>
            </a:r>
            <a:r>
              <a:rPr lang="ar-TN" dirty="0"/>
              <a:t>هي: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/>
              <a:t>اجراءات تحديد الموقع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/>
              <a:t>البدائل المتاحة لاختيار الموقع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/>
              <a:t>عوامل اختيار الموقع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940" y="3684897"/>
            <a:ext cx="2633141" cy="2634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142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ar-SA" dirty="0"/>
              <a:t>موقع المشروع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2" y="1651379"/>
            <a:ext cx="7886700" cy="4525584"/>
          </a:xfrm>
        </p:spPr>
        <p:txBody>
          <a:bodyPr>
            <a:normAutofit/>
          </a:bodyPr>
          <a:lstStyle/>
          <a:p>
            <a:pPr marL="457200" lvl="1" indent="0" algn="r">
              <a:buNone/>
            </a:pPr>
            <a:r>
              <a:rPr lang="ar-TN" dirty="0"/>
              <a:t>عوامل اختيار الموقع</a:t>
            </a:r>
            <a:r>
              <a:rPr lang="ar-SA" dirty="0"/>
              <a:t>: </a:t>
            </a:r>
          </a:p>
          <a:p>
            <a:pPr marL="457200" lvl="1" indent="0">
              <a:buNone/>
            </a:pPr>
            <a:endParaRPr lang="ar-T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579158"/>
              </p:ext>
            </p:extLst>
          </p:nvPr>
        </p:nvGraphicFramePr>
        <p:xfrm>
          <a:off x="3683358" y="2334536"/>
          <a:ext cx="4724215" cy="41148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63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4519">
                <a:tc>
                  <a:txBody>
                    <a:bodyPr/>
                    <a:lstStyle/>
                    <a:p>
                      <a:pPr algn="r" rtl="1"/>
                      <a:endParaRPr lang="en-GB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914400" lvl="1" indent="-457200" algn="r" rtl="1">
                        <a:buFont typeface="+mj-lt"/>
                        <a:buAutoNum type="arabicPeriod"/>
                      </a:pPr>
                      <a:r>
                        <a:rPr lang="ar-TN" sz="2400" dirty="0"/>
                        <a:t>القرب من مصادر المواد الاولية</a:t>
                      </a:r>
                      <a:endParaRPr lang="ar-SA" sz="2400" dirty="0"/>
                    </a:p>
                    <a:p>
                      <a:pPr marL="914400" lvl="1" indent="-457200" algn="r" rtl="1">
                        <a:buFont typeface="+mj-lt"/>
                        <a:buAutoNum type="arabicPeriod"/>
                      </a:pPr>
                      <a:r>
                        <a:rPr lang="ar-TN" sz="2400" dirty="0"/>
                        <a:t>القرب من مناطق تجمع العمال</a:t>
                      </a:r>
                      <a:endParaRPr lang="ar-SA" sz="2400" dirty="0"/>
                    </a:p>
                    <a:p>
                      <a:pPr marL="914400" lvl="1" indent="-457200" algn="r" rtl="1">
                        <a:buFont typeface="+mj-lt"/>
                        <a:buAutoNum type="arabicPeriod"/>
                      </a:pPr>
                      <a:r>
                        <a:rPr lang="ar-TN" sz="2400" dirty="0"/>
                        <a:t>القرب من طرق النقل والمواصلات</a:t>
                      </a:r>
                    </a:p>
                    <a:p>
                      <a:pPr marL="914400" lvl="1" indent="-457200" algn="r" rtl="1">
                        <a:buFont typeface="+mj-lt"/>
                        <a:buAutoNum type="arabicPeriod"/>
                      </a:pPr>
                      <a:r>
                        <a:rPr lang="ar-TN" sz="2400" dirty="0"/>
                        <a:t>توافر المرافق العامة</a:t>
                      </a:r>
                    </a:p>
                    <a:p>
                      <a:pPr marL="914400" lvl="1" indent="-457200" algn="r" rtl="1">
                        <a:buFont typeface="+mj-lt"/>
                        <a:buAutoNum type="arabicPeriod"/>
                      </a:pPr>
                      <a:r>
                        <a:rPr lang="ar-TN" sz="2400" dirty="0"/>
                        <a:t>القرب من المستهلك</a:t>
                      </a:r>
                    </a:p>
                    <a:p>
                      <a:pPr marL="914400" lvl="1" indent="-457200" algn="r" rtl="1">
                        <a:buFont typeface="+mj-lt"/>
                        <a:buAutoNum type="arabicPeriod"/>
                      </a:pPr>
                      <a:r>
                        <a:rPr lang="ar-TN" sz="2400" dirty="0"/>
                        <a:t>القرب من مصادر التمويل</a:t>
                      </a:r>
                      <a:endParaRPr lang="ar-SA" sz="2400" dirty="0"/>
                    </a:p>
                    <a:p>
                      <a:pPr algn="r" rtl="1"/>
                      <a:endParaRPr lang="en-GB" sz="2400" dirty="0"/>
                    </a:p>
                  </a:txBody>
                  <a:tcPr marL="68580" marR="6858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812" y="2314942"/>
            <a:ext cx="3201892" cy="4137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654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ar-SA" dirty="0"/>
              <a:t>الخطة التسويقية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49" y="1825625"/>
            <a:ext cx="8051325" cy="4493288"/>
          </a:xfrm>
        </p:spPr>
        <p:txBody>
          <a:bodyPr>
            <a:normAutofit lnSpcReduction="10000"/>
          </a:bodyPr>
          <a:lstStyle/>
          <a:p>
            <a:pPr marL="0" lvl="0" indent="0" algn="r" rtl="1">
              <a:buNone/>
            </a:pPr>
            <a:r>
              <a:rPr lang="ar-TN" dirty="0">
                <a:solidFill>
                  <a:schemeClr val="accent6">
                    <a:lumMod val="75000"/>
                  </a:schemeClr>
                </a:solidFill>
              </a:rPr>
              <a:t>محتويات الخطة التسويقي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ه</a:t>
            </a:r>
          </a:p>
          <a:p>
            <a:pPr marL="514350" lvl="0" indent="-514350" algn="r" rtl="1">
              <a:buFont typeface="+mj-lt"/>
              <a:buAutoNum type="arabicPeriod"/>
            </a:pPr>
            <a:r>
              <a:rPr lang="ar-SA" dirty="0"/>
              <a:t>تحديد المنتح </a:t>
            </a:r>
          </a:p>
          <a:p>
            <a:pPr marL="514350" lvl="0" indent="-514350" algn="r" rtl="1">
              <a:buFont typeface="+mj-lt"/>
              <a:buAutoNum type="arabicPeriod"/>
            </a:pPr>
            <a:r>
              <a:rPr lang="ar-SA" dirty="0"/>
              <a:t>وصف العميل المثالي </a:t>
            </a:r>
          </a:p>
          <a:p>
            <a:pPr marL="514350" lvl="0" indent="-514350" algn="r" rtl="1">
              <a:buFont typeface="+mj-lt"/>
              <a:buAutoNum type="arabicPeriod"/>
            </a:pPr>
            <a:r>
              <a:rPr lang="ar-SA" dirty="0"/>
              <a:t>شرح سياسة الاسعار بالمقارنة بالمنافسين </a:t>
            </a:r>
          </a:p>
          <a:p>
            <a:pPr marL="514350" lvl="0" indent="-514350" algn="r" rtl="1">
              <a:buFont typeface="+mj-lt"/>
              <a:buAutoNum type="arabicPeriod"/>
            </a:pPr>
            <a:r>
              <a:rPr lang="ar-SA" dirty="0"/>
              <a:t>كيفية التوزيع و خدمة العملاء </a:t>
            </a:r>
          </a:p>
          <a:p>
            <a:pPr marL="514350" lvl="0" indent="-514350" algn="r" rtl="1">
              <a:buFont typeface="+mj-lt"/>
              <a:buAutoNum type="arabicPeriod"/>
            </a:pPr>
            <a:r>
              <a:rPr lang="ar-SA" dirty="0"/>
              <a:t>السوق المستهدفة </a:t>
            </a:r>
          </a:p>
          <a:p>
            <a:pPr marL="514350" lvl="0" indent="-514350" algn="r" rtl="1">
              <a:buFont typeface="+mj-lt"/>
              <a:buAutoNum type="arabicPeriod"/>
            </a:pPr>
            <a:r>
              <a:rPr lang="ar-SA" dirty="0"/>
              <a:t>السوق المستقبلية </a:t>
            </a:r>
          </a:p>
          <a:p>
            <a:pPr marL="514350" lvl="0" indent="-514350" algn="r" rtl="1">
              <a:buFont typeface="+mj-lt"/>
              <a:buAutoNum type="arabicPeriod"/>
            </a:pPr>
            <a:r>
              <a:rPr lang="ar-SA" dirty="0"/>
              <a:t>دراسة المنافسة في السوق </a:t>
            </a:r>
          </a:p>
        </p:txBody>
      </p:sp>
    </p:spTree>
    <p:extLst>
      <p:ext uri="{BB962C8B-B14F-4D97-AF65-F5344CB8AC3E}">
        <p14:creationId xmlns:p14="http://schemas.microsoft.com/office/powerpoint/2010/main" val="14711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dirty="0">
                <a:solidFill>
                  <a:srgbClr val="002060"/>
                </a:solidFill>
              </a:rPr>
              <a:t>مواضيع الفصل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fr-FR" b="1" dirty="0"/>
          </a:p>
          <a:p>
            <a:pPr lvl="0" algn="r" rtl="1"/>
            <a:r>
              <a:rPr lang="ar-SA" dirty="0"/>
              <a:t>تكوين فريق العمل</a:t>
            </a:r>
            <a:endParaRPr lang="fr-FR" dirty="0"/>
          </a:p>
          <a:p>
            <a:pPr lvl="0" algn="r" rtl="1"/>
            <a:r>
              <a:rPr lang="ar-SA" dirty="0"/>
              <a:t>تخطيط الموارد البشرية</a:t>
            </a:r>
            <a:endParaRPr lang="fr-FR" dirty="0"/>
          </a:p>
          <a:p>
            <a:pPr lvl="0" algn="r" rtl="1"/>
            <a:r>
              <a:rPr lang="ar-SA" dirty="0"/>
              <a:t>النظام المحاسبي</a:t>
            </a:r>
            <a:endParaRPr lang="fr-FR" dirty="0"/>
          </a:p>
          <a:p>
            <a:pPr lvl="0" algn="r" rtl="1"/>
            <a:r>
              <a:rPr lang="ar-SA" dirty="0"/>
              <a:t>التسويق </a:t>
            </a:r>
            <a:endParaRPr lang="fr-FR" dirty="0"/>
          </a:p>
          <a:p>
            <a:pPr lvl="0" algn="r" rtl="1"/>
            <a:r>
              <a:rPr lang="ar-SA" dirty="0"/>
              <a:t>المزيج التسويقي</a:t>
            </a:r>
            <a:endParaRPr lang="fr-FR" dirty="0"/>
          </a:p>
          <a:p>
            <a:pPr lvl="0" algn="r" rtl="1"/>
            <a:r>
              <a:rPr lang="ar-SA" dirty="0"/>
              <a:t>موقع المشروع</a:t>
            </a:r>
            <a:endParaRPr lang="fr-FR" dirty="0"/>
          </a:p>
          <a:p>
            <a:pPr lvl="0" algn="r" rtl="1"/>
            <a:r>
              <a:rPr lang="ar-SA" dirty="0"/>
              <a:t>الخطة التسويقية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124450" y="1676400"/>
            <a:ext cx="33909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765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ar-TN" dirty="0"/>
              <a:t>دور </a:t>
            </a:r>
            <a:r>
              <a:rPr lang="ar-SA" dirty="0"/>
              <a:t>إ</a:t>
            </a:r>
            <a:r>
              <a:rPr lang="ar-TN" dirty="0"/>
              <a:t>دارة الموارد البشرية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39821"/>
          </a:xfrm>
        </p:spPr>
        <p:txBody>
          <a:bodyPr>
            <a:normAutofit fontScale="85000" lnSpcReduction="20000"/>
          </a:bodyPr>
          <a:lstStyle/>
          <a:p>
            <a:pPr marL="457200" lvl="1" indent="0" algn="r" rtl="1">
              <a:buNone/>
            </a:pPr>
            <a:r>
              <a:rPr lang="ar-SA" dirty="0"/>
              <a:t>تقوم إدارة الموارد البشرية في المنشأة الصغيرة بتحسين </a:t>
            </a:r>
            <a:endParaRPr lang="en-US" dirty="0"/>
          </a:p>
          <a:p>
            <a:pPr marL="457200" lvl="1" indent="0" algn="r" rtl="1">
              <a:buNone/>
            </a:pPr>
            <a:r>
              <a:rPr lang="ar-SA" dirty="0"/>
              <a:t>التوافق و الانسجام و التكامل بين 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الأفراد من خلال الوظائف التالية :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>
                <a:solidFill>
                  <a:schemeClr val="tx1"/>
                </a:solidFill>
              </a:rPr>
              <a:t>تح</a:t>
            </a:r>
            <a:r>
              <a:rPr lang="ar-SA" dirty="0">
                <a:solidFill>
                  <a:schemeClr val="tx1"/>
                </a:solidFill>
              </a:rPr>
              <a:t>ل</a:t>
            </a:r>
            <a:r>
              <a:rPr lang="ar-TN" dirty="0">
                <a:solidFill>
                  <a:schemeClr val="tx1"/>
                </a:solidFill>
              </a:rPr>
              <a:t>ي</a:t>
            </a:r>
            <a:r>
              <a:rPr lang="ar-SA" dirty="0">
                <a:solidFill>
                  <a:schemeClr val="tx1"/>
                </a:solidFill>
              </a:rPr>
              <a:t>ل</a:t>
            </a:r>
            <a:r>
              <a:rPr lang="ar-TN" dirty="0">
                <a:solidFill>
                  <a:schemeClr val="tx1"/>
                </a:solidFill>
              </a:rPr>
              <a:t> الوظائف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>
                <a:solidFill>
                  <a:schemeClr val="tx1"/>
                </a:solidFill>
              </a:rPr>
              <a:t>تخطيط الموارد البشرية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>
                <a:solidFill>
                  <a:schemeClr val="tx1"/>
                </a:solidFill>
              </a:rPr>
              <a:t>التدريب والتوظيف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>
                <a:solidFill>
                  <a:schemeClr val="tx1"/>
                </a:solidFill>
              </a:rPr>
              <a:t>تحديد الرواتب والأجور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>
                <a:solidFill>
                  <a:schemeClr val="tx1"/>
                </a:solidFill>
              </a:rPr>
              <a:t>وضع نظام الحوافز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>
                <a:solidFill>
                  <a:schemeClr val="tx1"/>
                </a:solidFill>
              </a:rPr>
              <a:t>تقويم الاداء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>
                <a:solidFill>
                  <a:schemeClr val="tx1"/>
                </a:solidFill>
              </a:rPr>
              <a:t>الترقية والتنقل</a:t>
            </a:r>
            <a:endParaRPr lang="ar-SA" dirty="0">
              <a:solidFill>
                <a:schemeClr val="tx1"/>
              </a:solidFill>
            </a:endParaRPr>
          </a:p>
          <a:p>
            <a:pPr lvl="1" algn="r" rtl="1">
              <a:buFontTx/>
              <a:buChar char="-"/>
            </a:pPr>
            <a:r>
              <a:rPr lang="ar-SA" dirty="0"/>
              <a:t>يمكن تلخيص هذه الوظائف في ثلاث مراحل اساسية :</a:t>
            </a:r>
          </a:p>
          <a:p>
            <a:pPr marL="1371600" lvl="2" indent="-457200" algn="r" rtl="1">
              <a:buFont typeface="+mj-lt"/>
              <a:buAutoNum type="arabicPeriod"/>
            </a:pPr>
            <a:r>
              <a:rPr lang="ar-SA" dirty="0">
                <a:solidFill>
                  <a:schemeClr val="tx1"/>
                </a:solidFill>
              </a:rPr>
              <a:t>الأعداد للوظيفة </a:t>
            </a:r>
          </a:p>
          <a:p>
            <a:pPr marL="1371600" lvl="2" indent="-457200" algn="r" rtl="1">
              <a:buFont typeface="+mj-lt"/>
              <a:buAutoNum type="arabicPeriod"/>
            </a:pPr>
            <a:r>
              <a:rPr lang="ar-SA" dirty="0">
                <a:solidFill>
                  <a:schemeClr val="tx1"/>
                </a:solidFill>
              </a:rPr>
              <a:t>الألتحاق بالوظيفة </a:t>
            </a:r>
          </a:p>
          <a:p>
            <a:pPr marL="1371600" lvl="2" indent="-457200" algn="r" rtl="1">
              <a:buFont typeface="+mj-lt"/>
              <a:buAutoNum type="arabicPeriod"/>
            </a:pPr>
            <a:r>
              <a:rPr lang="ar-SA" dirty="0">
                <a:solidFill>
                  <a:schemeClr val="tx1"/>
                </a:solidFill>
              </a:rPr>
              <a:t>مرحلة ما بعد التقاعد .</a:t>
            </a:r>
            <a:endParaRPr lang="fr-FR" dirty="0">
              <a:solidFill>
                <a:schemeClr val="tx1"/>
              </a:solidFill>
            </a:endParaRPr>
          </a:p>
          <a:p>
            <a:pPr marL="457200" lvl="1" indent="0" algn="r" rtl="1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432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ar-TN" dirty="0"/>
              <a:t>دور </a:t>
            </a:r>
            <a:r>
              <a:rPr lang="ar-SA" dirty="0"/>
              <a:t>إ</a:t>
            </a:r>
            <a:r>
              <a:rPr lang="ar-TN" dirty="0"/>
              <a:t>دارة الموارد البشرية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 algn="r" rtl="1">
              <a:buNone/>
            </a:pPr>
            <a:r>
              <a:rPr lang="ar-SA" dirty="0"/>
              <a:t>تقوم إدارة الموارد البشرية في المنشأة الصغيرة بتحسين </a:t>
            </a:r>
            <a:endParaRPr lang="en-US" dirty="0"/>
          </a:p>
          <a:p>
            <a:pPr marL="457200" lvl="1" indent="0" algn="r" rtl="1">
              <a:buNone/>
            </a:pPr>
            <a:r>
              <a:rPr lang="ar-SA" dirty="0"/>
              <a:t>التوافق و الانسجام و التكامل بين 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الأفراد من خلال الوظائف التالية :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/>
              <a:t>تح</a:t>
            </a:r>
            <a:r>
              <a:rPr lang="ar-SA" dirty="0"/>
              <a:t>ل</a:t>
            </a:r>
            <a:r>
              <a:rPr lang="ar-TN" dirty="0"/>
              <a:t>ي</a:t>
            </a:r>
            <a:r>
              <a:rPr lang="ar-SA" dirty="0"/>
              <a:t>ل</a:t>
            </a:r>
            <a:r>
              <a:rPr lang="ar-TN" dirty="0"/>
              <a:t> الوظائف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/>
              <a:t>تخطيط الموارد البشرية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/>
              <a:t>التدريب والتوظيف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/>
              <a:t>تحديد الرواتب والأجور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/>
              <a:t>وضع نظام الحوافز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/>
              <a:t>تقويم الاداء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TN" dirty="0"/>
              <a:t>الترقية والتنقل</a:t>
            </a:r>
            <a:endParaRPr lang="fr-FR" dirty="0"/>
          </a:p>
          <a:p>
            <a:pPr marL="457200" lvl="1" indent="0" algn="r" rtl="1">
              <a:buNone/>
            </a:pPr>
            <a:r>
              <a:rPr lang="ar-SA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09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ar-SA" dirty="0"/>
              <a:t>تخطيط الموارد البشرية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2928" y="1440329"/>
            <a:ext cx="7276816" cy="3742662"/>
          </a:xfrm>
        </p:spPr>
        <p:txBody>
          <a:bodyPr>
            <a:normAutofit fontScale="70000" lnSpcReduction="20000"/>
          </a:bodyPr>
          <a:lstStyle/>
          <a:p>
            <a:pPr algn="r" rtl="1"/>
            <a:r>
              <a:rPr lang="ar-SA" dirty="0"/>
              <a:t>لابد لرائد الأعمال أن يقوم بتقدير احتياجات منشأته من الأفراد كماً و</a:t>
            </a:r>
            <a:endParaRPr lang="en-US" dirty="0"/>
          </a:p>
          <a:p>
            <a:pPr algn="r" rtl="1"/>
            <a:r>
              <a:rPr lang="ar-SA" dirty="0"/>
              <a:t> نوعاً مع تحديد الوظائف التي يشغلونها و المؤهلات المطلوب توافرها  فيمن يشغلها </a:t>
            </a:r>
            <a:endParaRPr lang="ar-TN" dirty="0"/>
          </a:p>
          <a:p>
            <a:pPr lvl="0" algn="r" rtl="1"/>
            <a:endParaRPr lang="ar-TN" dirty="0"/>
          </a:p>
          <a:p>
            <a:pPr lvl="0" algn="r" rtl="1"/>
            <a:r>
              <a:rPr lang="ar-SA" dirty="0"/>
              <a:t>تمر عملية تخطيط الموارد البشرية بعدة مراحل هي : </a:t>
            </a:r>
          </a:p>
          <a:p>
            <a:pPr marL="514350" lvl="0" indent="-514350" algn="r" rtl="1">
              <a:buFont typeface="+mj-lt"/>
              <a:buAutoNum type="arabicPeriod"/>
            </a:pPr>
            <a:r>
              <a:rPr lang="ar-TN" dirty="0"/>
              <a:t>دراسة اهداف التنظيم</a:t>
            </a:r>
          </a:p>
          <a:p>
            <a:pPr marL="514350" lvl="0" indent="-514350" algn="r" rtl="1">
              <a:buFont typeface="+mj-lt"/>
              <a:buAutoNum type="arabicPeriod"/>
            </a:pPr>
            <a:r>
              <a:rPr lang="ar-TN" dirty="0"/>
              <a:t>تقدير الطلب</a:t>
            </a:r>
            <a:endParaRPr lang="ar-SA" dirty="0"/>
          </a:p>
          <a:p>
            <a:pPr marL="514350" indent="-514350" algn="r" rtl="1">
              <a:buFont typeface="+mj-lt"/>
              <a:buAutoNum type="arabicPeriod"/>
            </a:pPr>
            <a:r>
              <a:rPr lang="ar-TN" dirty="0"/>
              <a:t>التنبؤ بالعر</a:t>
            </a:r>
            <a:r>
              <a:rPr lang="ar-SA" dirty="0"/>
              <a:t>ض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تحديد الفائض او العجز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استراتيجيات مواجهة الفائض او العجز </a:t>
            </a:r>
            <a:endParaRPr lang="en-US" dirty="0"/>
          </a:p>
          <a:p>
            <a:pPr marL="514350" lvl="0" indent="-514350" algn="r" rtl="1">
              <a:buFont typeface="+mj-lt"/>
              <a:buAutoNum type="arabicPeriod"/>
            </a:pPr>
            <a:endParaRPr lang="ar-T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698" y="3623509"/>
            <a:ext cx="3384645" cy="311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160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9358" y="419719"/>
            <a:ext cx="7706720" cy="863172"/>
          </a:xfrm>
        </p:spPr>
        <p:txBody>
          <a:bodyPr>
            <a:normAutofit/>
          </a:bodyPr>
          <a:lstStyle/>
          <a:p>
            <a:pPr lvl="0"/>
            <a:r>
              <a:rPr lang="ar-SA" dirty="0"/>
              <a:t>النظام المحاسبي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49" y="1269243"/>
            <a:ext cx="7979675" cy="4907721"/>
          </a:xfrm>
        </p:spPr>
        <p:txBody>
          <a:bodyPr>
            <a:normAutofit fontScale="85000" lnSpcReduction="20000"/>
          </a:bodyPr>
          <a:lstStyle/>
          <a:p>
            <a:pPr lvl="0" algn="r" rtl="1"/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النظام المحاسبي في المنشأة الصغيرة مهم لأنه يساعد في </a:t>
            </a:r>
            <a:r>
              <a:rPr lang="ar-SA" dirty="0"/>
              <a:t>: </a:t>
            </a:r>
          </a:p>
          <a:p>
            <a:pPr marL="514350" lvl="0" indent="-514350" algn="r" rtl="1">
              <a:buFont typeface="+mj-lt"/>
              <a:buAutoNum type="arabicPeriod"/>
            </a:pPr>
            <a:r>
              <a:rPr lang="ar-SA" dirty="0"/>
              <a:t>قياس نتائج الأعمال </a:t>
            </a:r>
          </a:p>
          <a:p>
            <a:pPr marL="514350" lvl="0" indent="-514350" algn="r" rtl="1">
              <a:buFont typeface="+mj-lt"/>
              <a:buAutoNum type="arabicPeriod"/>
            </a:pPr>
            <a:r>
              <a:rPr lang="ar-SA" dirty="0"/>
              <a:t>اتخاذ القرارات </a:t>
            </a:r>
          </a:p>
          <a:p>
            <a:pPr marL="514350" lvl="0" indent="-514350" algn="r" rtl="1">
              <a:buFont typeface="+mj-lt"/>
              <a:buAutoNum type="arabicPeriod"/>
            </a:pPr>
            <a:r>
              <a:rPr lang="ar-SA" dirty="0"/>
              <a:t>تحقيق الرقابة على الموارد و المصروفات </a:t>
            </a:r>
          </a:p>
          <a:p>
            <a:pPr marL="514350" lvl="0" indent="-514350" algn="r" rtl="1">
              <a:buFont typeface="+mj-lt"/>
              <a:buAutoNum type="arabicPeriod"/>
            </a:pPr>
            <a:r>
              <a:rPr lang="ar-SA" dirty="0"/>
              <a:t>متابعة الوضع المالي للمنشأة</a:t>
            </a:r>
            <a:endParaRPr lang="ar-TN" dirty="0"/>
          </a:p>
          <a:p>
            <a:pPr lvl="0" algn="r" rtl="1"/>
            <a:endParaRPr lang="ar-TN" dirty="0"/>
          </a:p>
          <a:p>
            <a:pPr marL="0" lvl="0" indent="0" algn="r" rtl="1">
              <a:buNone/>
            </a:pP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لانشاء نظام محاسبي ملائم في المنشأة لابد من توافر العناصر التالية:</a:t>
            </a:r>
          </a:p>
          <a:p>
            <a:pPr marL="514350" lvl="0" indent="-514350" algn="r" rtl="1">
              <a:buFont typeface="+mj-lt"/>
              <a:buAutoNum type="arabicPeriod"/>
            </a:pPr>
            <a:r>
              <a:rPr lang="ar-TN" dirty="0"/>
              <a:t>المستندات</a:t>
            </a:r>
          </a:p>
          <a:p>
            <a:pPr marL="514350" lvl="0" indent="-514350" algn="r" rtl="1">
              <a:buFont typeface="+mj-lt"/>
              <a:buAutoNum type="arabicPeriod"/>
            </a:pPr>
            <a:r>
              <a:rPr lang="ar-TN" dirty="0"/>
              <a:t>الدفاتر</a:t>
            </a:r>
            <a:r>
              <a:rPr lang="ar-SA" dirty="0"/>
              <a:t> (دفتر اليومية و دفتر الاستاذ)</a:t>
            </a:r>
            <a:endParaRPr lang="ar-TN" dirty="0"/>
          </a:p>
          <a:p>
            <a:pPr marL="514350" lvl="0" indent="-514350" algn="r" rtl="1">
              <a:buFont typeface="+mj-lt"/>
              <a:buAutoNum type="arabicPeriod"/>
            </a:pPr>
            <a:r>
              <a:rPr lang="ar-TN" dirty="0"/>
              <a:t>القوائم المالية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490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ar-SA" dirty="0"/>
              <a:t>التسويق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r" rtl="1"/>
            <a:r>
              <a:rPr lang="ar-SA" dirty="0"/>
              <a:t>وظيفة التسويق تعنى بجميع الأنشطة والإجراءات و الخطط المرتبطه بانسياب المنتجات من المنتج الى المستهلك . </a:t>
            </a:r>
            <a:endParaRPr lang="ar-TN" dirty="0"/>
          </a:p>
          <a:p>
            <a:pPr lvl="0" algn="r" rtl="1"/>
            <a:r>
              <a:rPr lang="ar-TN" b="1" dirty="0">
                <a:solidFill>
                  <a:schemeClr val="accent6">
                    <a:lumMod val="75000"/>
                  </a:schemeClr>
                </a:solidFill>
              </a:rPr>
              <a:t>خصائص المنش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آ</a:t>
            </a:r>
            <a:r>
              <a:rPr lang="ar-TN" b="1" dirty="0">
                <a:solidFill>
                  <a:schemeClr val="accent6">
                    <a:lumMod val="75000"/>
                  </a:schemeClr>
                </a:solidFill>
              </a:rPr>
              <a:t>ت الصغيرة في عملية التسويق في </a:t>
            </a:r>
            <a:r>
              <a:rPr lang="ar-SA" b="1" dirty="0">
                <a:solidFill>
                  <a:schemeClr val="accent6">
                    <a:lumMod val="75000"/>
                  </a:schemeClr>
                </a:solidFill>
              </a:rPr>
              <a:t>المنشأه</a:t>
            </a:r>
            <a:r>
              <a:rPr lang="ar-TN" dirty="0"/>
              <a:t>:</a:t>
            </a:r>
          </a:p>
          <a:p>
            <a:pPr lvl="1" algn="r" rtl="1"/>
            <a:r>
              <a:rPr lang="ar-TN" dirty="0"/>
              <a:t>توافر المعرفة بالسوق نظرا لصغر حجمه</a:t>
            </a:r>
          </a:p>
          <a:p>
            <a:pPr lvl="1" algn="r" rtl="1"/>
            <a:r>
              <a:rPr lang="ar-TN" dirty="0"/>
              <a:t>ارتفاع تكلفة الانتاج مما يزيد سعر المنتج</a:t>
            </a:r>
          </a:p>
          <a:p>
            <a:pPr lvl="1" algn="r" rtl="1"/>
            <a:r>
              <a:rPr lang="ar-TN" dirty="0"/>
              <a:t>استخدام اساليب الترويج غير المكلفة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096" y="4152958"/>
            <a:ext cx="1716632" cy="234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512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ar-SA" dirty="0"/>
              <a:t>المزيج التسويقي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03714" y="1825625"/>
            <a:ext cx="4292871" cy="391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459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المزيج التسويقي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b="1" u="sng" dirty="0"/>
              <a:t>الترويج: </a:t>
            </a:r>
          </a:p>
          <a:p>
            <a:pPr marL="0" indent="0" algn="r" rtl="1">
              <a:buNone/>
            </a:pPr>
            <a:r>
              <a:rPr lang="ar-SA" dirty="0"/>
              <a:t>عملية الاتصال بالجمهور بهدف التأثير على سلوكهم </a:t>
            </a:r>
          </a:p>
          <a:p>
            <a:pPr marL="0" indent="0" algn="r" rtl="1">
              <a:buNone/>
            </a:pPr>
            <a:r>
              <a:rPr lang="ar-SA" dirty="0"/>
              <a:t>و يتضمن الترويج خمسة عناصر :</a:t>
            </a: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lumMod val="9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44654" y="3438660"/>
            <a:ext cx="7310704" cy="3101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3252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606</TotalTime>
  <Words>382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Franklin Gothic Book</vt:lpstr>
      <vt:lpstr>Franklin Gothic Medium</vt:lpstr>
      <vt:lpstr>Tahoma</vt:lpstr>
      <vt:lpstr>Wingdings 2</vt:lpstr>
      <vt:lpstr>Trek</vt:lpstr>
      <vt:lpstr>  فريق الإدارة والمحاسبة والتسويق</vt:lpstr>
      <vt:lpstr>مواضيع الفصل </vt:lpstr>
      <vt:lpstr>دور إدارة الموارد البشرية</vt:lpstr>
      <vt:lpstr>دور إدارة الموارد البشرية</vt:lpstr>
      <vt:lpstr>تخطيط الموارد البشرية</vt:lpstr>
      <vt:lpstr>النظام المحاسبي</vt:lpstr>
      <vt:lpstr>التسويق </vt:lpstr>
      <vt:lpstr>المزيج التسويقي</vt:lpstr>
      <vt:lpstr>المزيج التسويقي</vt:lpstr>
      <vt:lpstr>موقع المشروع</vt:lpstr>
      <vt:lpstr>موقع المشروع</vt:lpstr>
      <vt:lpstr>الخطة التسويقية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hana abuhathra</dc:creator>
  <cp:lastModifiedBy>Salma</cp:lastModifiedBy>
  <cp:revision>64</cp:revision>
  <dcterms:created xsi:type="dcterms:W3CDTF">2014-03-05T10:26:17Z</dcterms:created>
  <dcterms:modified xsi:type="dcterms:W3CDTF">2019-01-13T19:07:45Z</dcterms:modified>
</cp:coreProperties>
</file>