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89" r:id="rId2"/>
    <p:sldId id="290" r:id="rId3"/>
    <p:sldId id="291" r:id="rId4"/>
    <p:sldId id="257" r:id="rId5"/>
    <p:sldId id="296" r:id="rId6"/>
    <p:sldId id="297" r:id="rId7"/>
    <p:sldId id="298" r:id="rId8"/>
    <p:sldId id="299" r:id="rId9"/>
    <p:sldId id="300" r:id="rId10"/>
    <p:sldId id="301" r:id="rId11"/>
    <p:sldId id="302" r:id="rId12"/>
    <p:sldId id="353" r:id="rId13"/>
    <p:sldId id="354" r:id="rId14"/>
    <p:sldId id="304" r:id="rId15"/>
    <p:sldId id="351" r:id="rId16"/>
    <p:sldId id="352" r:id="rId17"/>
    <p:sldId id="305" r:id="rId18"/>
    <p:sldId id="306" r:id="rId19"/>
    <p:sldId id="308" r:id="rId20"/>
    <p:sldId id="310" r:id="rId21"/>
    <p:sldId id="309" r:id="rId22"/>
    <p:sldId id="311" r:id="rId23"/>
    <p:sldId id="323" r:id="rId24"/>
    <p:sldId id="312" r:id="rId25"/>
    <p:sldId id="314" r:id="rId26"/>
    <p:sldId id="315" r:id="rId27"/>
    <p:sldId id="355" r:id="rId28"/>
    <p:sldId id="316" r:id="rId29"/>
    <p:sldId id="317" r:id="rId30"/>
    <p:sldId id="318" r:id="rId31"/>
    <p:sldId id="319" r:id="rId32"/>
    <p:sldId id="320" r:id="rId33"/>
    <p:sldId id="321" r:id="rId34"/>
    <p:sldId id="322" r:id="rId35"/>
    <p:sldId id="356" r:id="rId36"/>
    <p:sldId id="357" r:id="rId37"/>
    <p:sldId id="337" r:id="rId38"/>
    <p:sldId id="338" r:id="rId39"/>
    <p:sldId id="339" r:id="rId40"/>
    <p:sldId id="340" r:id="rId41"/>
    <p:sldId id="349" r:id="rId42"/>
    <p:sldId id="350" r:id="rId43"/>
    <p:sldId id="341" r:id="rId44"/>
    <p:sldId id="342" r:id="rId45"/>
    <p:sldId id="343" r:id="rId46"/>
    <p:sldId id="344" r:id="rId47"/>
    <p:sldId id="345" r:id="rId48"/>
    <p:sldId id="346" r:id="rId49"/>
    <p:sldId id="347" r:id="rId50"/>
    <p:sldId id="348" r:id="rId51"/>
    <p:sldId id="334" r:id="rId52"/>
    <p:sldId id="358" r:id="rId53"/>
    <p:sldId id="367" r:id="rId54"/>
    <p:sldId id="359" r:id="rId55"/>
    <p:sldId id="361" r:id="rId56"/>
    <p:sldId id="362" r:id="rId57"/>
    <p:sldId id="363" r:id="rId58"/>
    <p:sldId id="364" r:id="rId59"/>
    <p:sldId id="365" r:id="rId60"/>
    <p:sldId id="366" r:id="rId61"/>
    <p:sldId id="368" r:id="rId62"/>
    <p:sldId id="369" r:id="rId63"/>
    <p:sldId id="371" r:id="rId64"/>
    <p:sldId id="370" r:id="rId65"/>
    <p:sldId id="372" r:id="rId6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نمط فاتح 1 - تميي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75DCB02-9BB8-47FD-8907-85C794F793BA}" styleName="نمط ذو سمات 1 - تميي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0929"/>
  </p:normalViewPr>
  <p:slideViewPr>
    <p:cSldViewPr>
      <p:cViewPr>
        <p:scale>
          <a:sx n="64" d="100"/>
          <a:sy n="64" d="100"/>
        </p:scale>
        <p:origin x="-1680"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slide" Target="slides/slide43.xml"/><Relationship Id="rId7" Type="http://schemas.openxmlformats.org/officeDocument/2006/relationships/slide" Target="slides/slide47.xml"/><Relationship Id="rId2" Type="http://schemas.openxmlformats.org/officeDocument/2006/relationships/slide" Target="slides/slide38.xml"/><Relationship Id="rId1" Type="http://schemas.openxmlformats.org/officeDocument/2006/relationships/slide" Target="slides/slide37.xml"/><Relationship Id="rId6" Type="http://schemas.openxmlformats.org/officeDocument/2006/relationships/slide" Target="slides/slide46.xml"/><Relationship Id="rId5" Type="http://schemas.openxmlformats.org/officeDocument/2006/relationships/slide" Target="slides/slide45.xml"/><Relationship Id="rId10" Type="http://schemas.openxmlformats.org/officeDocument/2006/relationships/slide" Target="slides/slide50.xml"/><Relationship Id="rId4" Type="http://schemas.openxmlformats.org/officeDocument/2006/relationships/slide" Target="slides/slide44.xml"/><Relationship Id="rId9"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60.emf"/><Relationship Id="rId4" Type="http://schemas.openxmlformats.org/officeDocument/2006/relationships/image" Target="../media/image5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9E6FF77-D262-4056-BB8F-36702E0DC9EC}" type="slidenum">
              <a:rPr lang="en-US"/>
              <a:pPr/>
              <a:t>‹#›</a:t>
            </a:fld>
            <a:endParaRPr lang="en-US"/>
          </a:p>
        </p:txBody>
      </p:sp>
    </p:spTree>
    <p:extLst>
      <p:ext uri="{BB962C8B-B14F-4D97-AF65-F5344CB8AC3E}">
        <p14:creationId xmlns:p14="http://schemas.microsoft.com/office/powerpoint/2010/main" val="901776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6E50779-1754-4C7E-A4F1-52EFD5E68B68}" type="datetimeFigureOut">
              <a:rPr lang="ar-SA" smtClean="0"/>
              <a:pPr/>
              <a:t>16/04/1436</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848672A-763E-421F-87E7-37FA12FA4327}" type="slidenum">
              <a:rPr lang="ar-SA" smtClean="0"/>
              <a:pPr/>
              <a:t>‹#›</a:t>
            </a:fld>
            <a:endParaRPr lang="ar-SA"/>
          </a:p>
        </p:txBody>
      </p:sp>
    </p:spTree>
    <p:extLst>
      <p:ext uri="{BB962C8B-B14F-4D97-AF65-F5344CB8AC3E}">
        <p14:creationId xmlns:p14="http://schemas.microsoft.com/office/powerpoint/2010/main" val="37988947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456F3-A634-47BD-BC0E-5A88CAFEA475}" type="slidenum">
              <a:rPr lang="en-US" smtClean="0"/>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456F3-A634-47BD-BC0E-5A88CAFEA475}" type="slidenum">
              <a:rPr lang="en-US" smtClean="0"/>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456F3-A634-47BD-BC0E-5A88CAFEA475}"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456F3-A634-47BD-BC0E-5A88CAFEA475}" type="slidenum">
              <a:rPr lang="en-US" smtClean="0"/>
              <a:pPr/>
              <a:t>39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456F3-A634-47BD-BC0E-5A88CAFEA475}" type="slidenum">
              <a:rPr lang="en-US" smtClean="0"/>
              <a:pPr/>
              <a:t>40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38227BA-5D07-4CA3-80AF-043032EB7D25}" type="slidenum">
              <a:rPr lang="en-US" sz="1200">
                <a:latin typeface="Arial" pitchFamily="34" charset="0"/>
              </a:rPr>
              <a:pPr algn="r"/>
              <a:t>54</a:t>
            </a:fld>
            <a:endParaRPr lang="en-US" sz="1200">
              <a:latin typeface="Arial"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1200150" cy="274638"/>
          </a:xfrm>
          <a:noFill/>
          <a:ln/>
        </p:spPr>
        <p:txBody>
          <a:bodyPr/>
          <a:lstStyle/>
          <a:p>
            <a:pPr eaLnBrk="1" hangingPunct="1"/>
            <a:endParaRPr lang="en-AU"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DD76B1-CB6D-4D2C-B448-A61B0591F4B3}" type="slidenum">
              <a:rPr lang="en-US" sz="1200">
                <a:latin typeface="Arial" pitchFamily="34" charset="0"/>
              </a:rPr>
              <a:pPr algn="r"/>
              <a:t>55</a:t>
            </a:fld>
            <a:endParaRPr lang="en-US" sz="1200">
              <a:latin typeface="Arial"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914400" y="4343400"/>
            <a:ext cx="1200150" cy="274638"/>
          </a:xfrm>
          <a:noFill/>
          <a:ln/>
        </p:spPr>
        <p:txBody>
          <a:bodyPr/>
          <a:lstStyle/>
          <a:p>
            <a:pPr eaLnBrk="1" hangingPunct="1"/>
            <a:endParaRPr lang="en-AU"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619AAEB-A779-4BA8-91B6-D998678AE33F}" type="slidenum">
              <a:rPr lang="en-US" sz="1200">
                <a:latin typeface="Arial" pitchFamily="34" charset="0"/>
              </a:rPr>
              <a:pPr algn="r"/>
              <a:t>56</a:t>
            </a:fld>
            <a:endParaRPr lang="en-US" sz="1200">
              <a:latin typeface="Arial"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1200150" cy="274638"/>
          </a:xfrm>
          <a:noFill/>
          <a:ln/>
        </p:spPr>
        <p:txBody>
          <a:bodyPr/>
          <a:lstStyle/>
          <a:p>
            <a:pPr eaLnBrk="1" hangingPunct="1"/>
            <a:endParaRPr lang="en-AU"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lvl1pPr>
              <a:defRPr/>
            </a:lvl1pPr>
          </a:lstStyle>
          <a:p>
            <a:endParaRPr lang="en-US"/>
          </a:p>
        </p:txBody>
      </p:sp>
      <p:sp>
        <p:nvSpPr>
          <p:cNvPr id="5" name="عنصر نائب للتذييل 4"/>
          <p:cNvSpPr>
            <a:spLocks noGrp="1"/>
          </p:cNvSpPr>
          <p:nvPr>
            <p:ph type="ftr" sz="quarter" idx="11"/>
          </p:nvPr>
        </p:nvSpPr>
        <p:spPr/>
        <p:txBody>
          <a:bodyPr/>
          <a:lstStyle>
            <a:lvl1pPr>
              <a:defRPr/>
            </a:lvl1pPr>
          </a:lstStyle>
          <a:p>
            <a:endParaRPr lang="en-US"/>
          </a:p>
        </p:txBody>
      </p:sp>
      <p:sp>
        <p:nvSpPr>
          <p:cNvPr id="6" name="عنصر نائب لرقم الشريحة 5"/>
          <p:cNvSpPr>
            <a:spLocks noGrp="1"/>
          </p:cNvSpPr>
          <p:nvPr>
            <p:ph type="sldNum" sz="quarter" idx="12"/>
          </p:nvPr>
        </p:nvSpPr>
        <p:spPr/>
        <p:txBody>
          <a:bodyPr/>
          <a:lstStyle>
            <a:lvl1pPr>
              <a:defRPr/>
            </a:lvl1pPr>
          </a:lstStyle>
          <a:p>
            <a:fld id="{A5A50EF9-B2DC-49B2-A3E5-E56FAF26AC2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lvl1pPr>
              <a:defRPr/>
            </a:lvl1pPr>
          </a:lstStyle>
          <a:p>
            <a:endParaRPr lang="en-US"/>
          </a:p>
        </p:txBody>
      </p:sp>
      <p:sp>
        <p:nvSpPr>
          <p:cNvPr id="5" name="عنصر نائب للتذييل 4"/>
          <p:cNvSpPr>
            <a:spLocks noGrp="1"/>
          </p:cNvSpPr>
          <p:nvPr>
            <p:ph type="ftr" sz="quarter" idx="11"/>
          </p:nvPr>
        </p:nvSpPr>
        <p:spPr/>
        <p:txBody>
          <a:bodyPr/>
          <a:lstStyle>
            <a:lvl1pPr>
              <a:defRPr/>
            </a:lvl1pPr>
          </a:lstStyle>
          <a:p>
            <a:endParaRPr lang="en-US"/>
          </a:p>
        </p:txBody>
      </p:sp>
      <p:sp>
        <p:nvSpPr>
          <p:cNvPr id="6" name="عنصر نائب لرقم الشريحة 5"/>
          <p:cNvSpPr>
            <a:spLocks noGrp="1"/>
          </p:cNvSpPr>
          <p:nvPr>
            <p:ph type="sldNum" sz="quarter" idx="12"/>
          </p:nvPr>
        </p:nvSpPr>
        <p:spPr/>
        <p:txBody>
          <a:bodyPr/>
          <a:lstStyle>
            <a:lvl1pPr>
              <a:defRPr/>
            </a:lvl1pPr>
          </a:lstStyle>
          <a:p>
            <a:fld id="{33A05215-10C7-4A8C-AD53-5F1F059C1F9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515100" y="609600"/>
            <a:ext cx="1943100" cy="548640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685800" y="609600"/>
            <a:ext cx="5676900" cy="548640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lvl1pPr>
              <a:defRPr/>
            </a:lvl1pPr>
          </a:lstStyle>
          <a:p>
            <a:endParaRPr lang="en-US"/>
          </a:p>
        </p:txBody>
      </p:sp>
      <p:sp>
        <p:nvSpPr>
          <p:cNvPr id="5" name="عنصر نائب للتذييل 4"/>
          <p:cNvSpPr>
            <a:spLocks noGrp="1"/>
          </p:cNvSpPr>
          <p:nvPr>
            <p:ph type="ftr" sz="quarter" idx="11"/>
          </p:nvPr>
        </p:nvSpPr>
        <p:spPr/>
        <p:txBody>
          <a:bodyPr/>
          <a:lstStyle>
            <a:lvl1pPr>
              <a:defRPr/>
            </a:lvl1pPr>
          </a:lstStyle>
          <a:p>
            <a:endParaRPr lang="en-US"/>
          </a:p>
        </p:txBody>
      </p:sp>
      <p:sp>
        <p:nvSpPr>
          <p:cNvPr id="6" name="عنصر نائب لرقم الشريحة 5"/>
          <p:cNvSpPr>
            <a:spLocks noGrp="1"/>
          </p:cNvSpPr>
          <p:nvPr>
            <p:ph type="sldNum" sz="quarter" idx="12"/>
          </p:nvPr>
        </p:nvSpPr>
        <p:spPr/>
        <p:txBody>
          <a:bodyPr/>
          <a:lstStyle>
            <a:lvl1pPr>
              <a:defRPr/>
            </a:lvl1pPr>
          </a:lstStyle>
          <a:p>
            <a:fld id="{362615F1-4E5D-485F-B528-C6CE02DB407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عنوان ومخطط">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p:spPr>
        <p:txBody>
          <a:bodyPr/>
          <a:lstStyle/>
          <a:p>
            <a:r>
              <a:rPr lang="ar-SA" smtClean="0"/>
              <a:t>انقر لتحرير نمط العنوان الرئيسي</a:t>
            </a:r>
            <a:endParaRPr lang="ar-SA"/>
          </a:p>
        </p:txBody>
      </p:sp>
      <p:sp>
        <p:nvSpPr>
          <p:cNvPr id="3" name="عنصر نائب للمخطط 2"/>
          <p:cNvSpPr>
            <a:spLocks noGrp="1"/>
          </p:cNvSpPr>
          <p:nvPr>
            <p:ph type="chart" idx="1"/>
          </p:nvPr>
        </p:nvSpPr>
        <p:spPr>
          <a:xfrm>
            <a:off x="685800" y="1981200"/>
            <a:ext cx="7772400" cy="4114800"/>
          </a:xfrm>
        </p:spPr>
        <p:txBody>
          <a:bodyPr/>
          <a:lstStyle/>
          <a:p>
            <a:endParaRPr lang="ar-SA"/>
          </a:p>
        </p:txBody>
      </p:sp>
      <p:sp>
        <p:nvSpPr>
          <p:cNvPr id="4" name="عنصر نائب للتاريخ 3"/>
          <p:cNvSpPr>
            <a:spLocks noGrp="1"/>
          </p:cNvSpPr>
          <p:nvPr>
            <p:ph type="dt" sz="half" idx="10"/>
          </p:nvPr>
        </p:nvSpPr>
        <p:spPr>
          <a:xfrm>
            <a:off x="685800" y="6248400"/>
            <a:ext cx="1905000" cy="457200"/>
          </a:xfrm>
        </p:spPr>
        <p:txBody>
          <a:bodyPr/>
          <a:lstStyle>
            <a:lvl1pPr>
              <a:defRPr/>
            </a:lvl1pPr>
          </a:lstStyle>
          <a:p>
            <a:endParaRPr lang="en-US"/>
          </a:p>
        </p:txBody>
      </p:sp>
      <p:sp>
        <p:nvSpPr>
          <p:cNvPr id="5" name="عنصر نائب للتذييل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عنصر نائب لرقم الشريحة 5"/>
          <p:cNvSpPr>
            <a:spLocks noGrp="1"/>
          </p:cNvSpPr>
          <p:nvPr>
            <p:ph type="sldNum" sz="quarter" idx="12"/>
          </p:nvPr>
        </p:nvSpPr>
        <p:spPr>
          <a:xfrm>
            <a:off x="6553200" y="6248400"/>
            <a:ext cx="1905000" cy="457200"/>
          </a:xfrm>
        </p:spPr>
        <p:txBody>
          <a:bodyPr/>
          <a:lstStyle>
            <a:lvl1pPr>
              <a:defRPr/>
            </a:lvl1pPr>
          </a:lstStyle>
          <a:p>
            <a:fld id="{D2F4CB9E-F939-4259-9249-DD195AF5D97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عنوان، ومحتوى، ونص">
    <p:spTree>
      <p:nvGrpSpPr>
        <p:cNvPr id="1" name=""/>
        <p:cNvGrpSpPr/>
        <p:nvPr/>
      </p:nvGrpSpPr>
      <p:grpSpPr>
        <a:xfrm>
          <a:off x="0" y="0"/>
          <a:ext cx="0" cy="0"/>
          <a:chOff x="0" y="0"/>
          <a:chExt cx="0" cy="0"/>
        </a:xfrm>
      </p:grpSpPr>
      <p:sp>
        <p:nvSpPr>
          <p:cNvPr id="2" name="عنوان 1"/>
          <p:cNvSpPr>
            <a:spLocks noGrp="1"/>
          </p:cNvSpPr>
          <p:nvPr>
            <p:ph type="title"/>
          </p:nvPr>
        </p:nvSpPr>
        <p:spPr>
          <a:xfrm>
            <a:off x="317500" y="722313"/>
            <a:ext cx="8637588" cy="762000"/>
          </a:xfrm>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328613" y="1941513"/>
            <a:ext cx="4027487"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08500" y="1941513"/>
            <a:ext cx="4029075"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a:xfrm>
            <a:off x="3433763" y="6343650"/>
            <a:ext cx="1905000" cy="457200"/>
          </a:xfrm>
        </p:spPr>
        <p:txBody>
          <a:bodyPr/>
          <a:lstStyle>
            <a:lvl1pPr>
              <a:defRPr/>
            </a:lvl1pPr>
          </a:lstStyle>
          <a:p>
            <a:endParaRPr lang="en-US"/>
          </a:p>
        </p:txBody>
      </p:sp>
      <p:sp>
        <p:nvSpPr>
          <p:cNvPr id="6" name="عنصر نائب للتذييل 5"/>
          <p:cNvSpPr>
            <a:spLocks noGrp="1"/>
          </p:cNvSpPr>
          <p:nvPr>
            <p:ph type="ftr" sz="quarter" idx="11"/>
          </p:nvPr>
        </p:nvSpPr>
        <p:spPr>
          <a:xfrm>
            <a:off x="6108700" y="6343650"/>
            <a:ext cx="2895600" cy="457200"/>
          </a:xfrm>
        </p:spPr>
        <p:txBody>
          <a:bodyPr/>
          <a:lstStyle>
            <a:lvl1pPr>
              <a:defRPr/>
            </a:lvl1pPr>
          </a:lstStyle>
          <a:p>
            <a:endParaRPr lang="en-US"/>
          </a:p>
        </p:txBody>
      </p:sp>
      <p:sp>
        <p:nvSpPr>
          <p:cNvPr id="7" name="عنصر نائب لرقم الشريحة 6"/>
          <p:cNvSpPr>
            <a:spLocks noGrp="1"/>
          </p:cNvSpPr>
          <p:nvPr>
            <p:ph type="sldNum" sz="quarter" idx="12"/>
          </p:nvPr>
        </p:nvSpPr>
        <p:spPr>
          <a:xfrm>
            <a:off x="146050" y="6361113"/>
            <a:ext cx="1905000" cy="457200"/>
          </a:xfrm>
        </p:spPr>
        <p:txBody>
          <a:bodyPr/>
          <a:lstStyle>
            <a:lvl1pPr>
              <a:defRPr/>
            </a:lvl1pPr>
          </a:lstStyle>
          <a:p>
            <a:fld id="{9D244FF0-2821-4740-872E-FC7B77163E1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lvl1pPr>
              <a:defRPr/>
            </a:lvl1pPr>
          </a:lstStyle>
          <a:p>
            <a:endParaRPr lang="en-US"/>
          </a:p>
        </p:txBody>
      </p:sp>
      <p:sp>
        <p:nvSpPr>
          <p:cNvPr id="5" name="عنصر نائب للتذييل 4"/>
          <p:cNvSpPr>
            <a:spLocks noGrp="1"/>
          </p:cNvSpPr>
          <p:nvPr>
            <p:ph type="ftr" sz="quarter" idx="11"/>
          </p:nvPr>
        </p:nvSpPr>
        <p:spPr/>
        <p:txBody>
          <a:bodyPr/>
          <a:lstStyle>
            <a:lvl1pPr>
              <a:defRPr/>
            </a:lvl1pPr>
          </a:lstStyle>
          <a:p>
            <a:endParaRPr lang="en-US"/>
          </a:p>
        </p:txBody>
      </p:sp>
      <p:sp>
        <p:nvSpPr>
          <p:cNvPr id="6" name="عنصر نائب لرقم الشريحة 5"/>
          <p:cNvSpPr>
            <a:spLocks noGrp="1"/>
          </p:cNvSpPr>
          <p:nvPr>
            <p:ph type="sldNum" sz="quarter" idx="12"/>
          </p:nvPr>
        </p:nvSpPr>
        <p:spPr/>
        <p:txBody>
          <a:bodyPr/>
          <a:lstStyle>
            <a:lvl1pPr>
              <a:defRPr/>
            </a:lvl1pPr>
          </a:lstStyle>
          <a:p>
            <a:fld id="{6DEFD575-C517-47E0-8323-1C17BBA762D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lvl1pPr>
              <a:defRPr/>
            </a:lvl1pPr>
          </a:lstStyle>
          <a:p>
            <a:endParaRPr lang="en-US"/>
          </a:p>
        </p:txBody>
      </p:sp>
      <p:sp>
        <p:nvSpPr>
          <p:cNvPr id="5" name="عنصر نائب للتذييل 4"/>
          <p:cNvSpPr>
            <a:spLocks noGrp="1"/>
          </p:cNvSpPr>
          <p:nvPr>
            <p:ph type="ftr" sz="quarter" idx="11"/>
          </p:nvPr>
        </p:nvSpPr>
        <p:spPr/>
        <p:txBody>
          <a:bodyPr/>
          <a:lstStyle>
            <a:lvl1pPr>
              <a:defRPr/>
            </a:lvl1pPr>
          </a:lstStyle>
          <a:p>
            <a:endParaRPr lang="en-US"/>
          </a:p>
        </p:txBody>
      </p:sp>
      <p:sp>
        <p:nvSpPr>
          <p:cNvPr id="6" name="عنصر نائب لرقم الشريحة 5"/>
          <p:cNvSpPr>
            <a:spLocks noGrp="1"/>
          </p:cNvSpPr>
          <p:nvPr>
            <p:ph type="sldNum" sz="quarter" idx="12"/>
          </p:nvPr>
        </p:nvSpPr>
        <p:spPr/>
        <p:txBody>
          <a:bodyPr/>
          <a:lstStyle>
            <a:lvl1pPr>
              <a:defRPr/>
            </a:lvl1pPr>
          </a:lstStyle>
          <a:p>
            <a:fld id="{413920DF-3542-4652-A02F-48ED3743C20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lvl1pPr>
              <a:defRPr/>
            </a:lvl1pPr>
          </a:lstStyle>
          <a:p>
            <a:endParaRPr lang="en-US"/>
          </a:p>
        </p:txBody>
      </p:sp>
      <p:sp>
        <p:nvSpPr>
          <p:cNvPr id="6" name="عنصر نائب للتذييل 5"/>
          <p:cNvSpPr>
            <a:spLocks noGrp="1"/>
          </p:cNvSpPr>
          <p:nvPr>
            <p:ph type="ftr" sz="quarter" idx="11"/>
          </p:nvPr>
        </p:nvSpPr>
        <p:spPr/>
        <p:txBody>
          <a:bodyPr/>
          <a:lstStyle>
            <a:lvl1pPr>
              <a:defRPr/>
            </a:lvl1pPr>
          </a:lstStyle>
          <a:p>
            <a:endParaRPr lang="en-US"/>
          </a:p>
        </p:txBody>
      </p:sp>
      <p:sp>
        <p:nvSpPr>
          <p:cNvPr id="7" name="عنصر نائب لرقم الشريحة 6"/>
          <p:cNvSpPr>
            <a:spLocks noGrp="1"/>
          </p:cNvSpPr>
          <p:nvPr>
            <p:ph type="sldNum" sz="quarter" idx="12"/>
          </p:nvPr>
        </p:nvSpPr>
        <p:spPr/>
        <p:txBody>
          <a:bodyPr/>
          <a:lstStyle>
            <a:lvl1pPr>
              <a:defRPr/>
            </a:lvl1pPr>
          </a:lstStyle>
          <a:p>
            <a:fld id="{0F733D42-7D42-4006-8C0D-BF613C2400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lvl1pPr>
              <a:defRPr/>
            </a:lvl1pPr>
          </a:lstStyle>
          <a:p>
            <a:endParaRPr lang="en-US"/>
          </a:p>
        </p:txBody>
      </p:sp>
      <p:sp>
        <p:nvSpPr>
          <p:cNvPr id="8" name="عنصر نائب للتذييل 7"/>
          <p:cNvSpPr>
            <a:spLocks noGrp="1"/>
          </p:cNvSpPr>
          <p:nvPr>
            <p:ph type="ftr" sz="quarter" idx="11"/>
          </p:nvPr>
        </p:nvSpPr>
        <p:spPr/>
        <p:txBody>
          <a:bodyPr/>
          <a:lstStyle>
            <a:lvl1pPr>
              <a:defRPr/>
            </a:lvl1pPr>
          </a:lstStyle>
          <a:p>
            <a:endParaRPr lang="en-US"/>
          </a:p>
        </p:txBody>
      </p:sp>
      <p:sp>
        <p:nvSpPr>
          <p:cNvPr id="9" name="عنصر نائب لرقم الشريحة 8"/>
          <p:cNvSpPr>
            <a:spLocks noGrp="1"/>
          </p:cNvSpPr>
          <p:nvPr>
            <p:ph type="sldNum" sz="quarter" idx="12"/>
          </p:nvPr>
        </p:nvSpPr>
        <p:spPr/>
        <p:txBody>
          <a:bodyPr/>
          <a:lstStyle>
            <a:lvl1pPr>
              <a:defRPr/>
            </a:lvl1pPr>
          </a:lstStyle>
          <a:p>
            <a:fld id="{B83627A0-FA70-423B-9034-76D94BAB6D9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lvl1pPr>
              <a:defRPr/>
            </a:lvl1pPr>
          </a:lstStyle>
          <a:p>
            <a:endParaRPr lang="en-US"/>
          </a:p>
        </p:txBody>
      </p:sp>
      <p:sp>
        <p:nvSpPr>
          <p:cNvPr id="4" name="عنصر نائب للتذييل 3"/>
          <p:cNvSpPr>
            <a:spLocks noGrp="1"/>
          </p:cNvSpPr>
          <p:nvPr>
            <p:ph type="ftr" sz="quarter" idx="11"/>
          </p:nvPr>
        </p:nvSpPr>
        <p:spPr/>
        <p:txBody>
          <a:bodyPr/>
          <a:lstStyle>
            <a:lvl1pPr>
              <a:defRPr/>
            </a:lvl1pPr>
          </a:lstStyle>
          <a:p>
            <a:endParaRPr lang="en-US"/>
          </a:p>
        </p:txBody>
      </p:sp>
      <p:sp>
        <p:nvSpPr>
          <p:cNvPr id="5" name="عنصر نائب لرقم الشريحة 4"/>
          <p:cNvSpPr>
            <a:spLocks noGrp="1"/>
          </p:cNvSpPr>
          <p:nvPr>
            <p:ph type="sldNum" sz="quarter" idx="12"/>
          </p:nvPr>
        </p:nvSpPr>
        <p:spPr/>
        <p:txBody>
          <a:bodyPr/>
          <a:lstStyle>
            <a:lvl1pPr>
              <a:defRPr/>
            </a:lvl1pPr>
          </a:lstStyle>
          <a:p>
            <a:fld id="{37D71172-4123-451E-93A3-7641421671A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lvl1pPr>
              <a:defRPr/>
            </a:lvl1pPr>
          </a:lstStyle>
          <a:p>
            <a:endParaRPr lang="en-US"/>
          </a:p>
        </p:txBody>
      </p:sp>
      <p:sp>
        <p:nvSpPr>
          <p:cNvPr id="3" name="عنصر نائب للتذييل 2"/>
          <p:cNvSpPr>
            <a:spLocks noGrp="1"/>
          </p:cNvSpPr>
          <p:nvPr>
            <p:ph type="ftr" sz="quarter" idx="11"/>
          </p:nvPr>
        </p:nvSpPr>
        <p:spPr/>
        <p:txBody>
          <a:bodyPr/>
          <a:lstStyle>
            <a:lvl1pPr>
              <a:defRPr/>
            </a:lvl1pPr>
          </a:lstStyle>
          <a:p>
            <a:endParaRPr lang="en-US"/>
          </a:p>
        </p:txBody>
      </p:sp>
      <p:sp>
        <p:nvSpPr>
          <p:cNvPr id="4" name="عنصر نائب لرقم الشريحة 3"/>
          <p:cNvSpPr>
            <a:spLocks noGrp="1"/>
          </p:cNvSpPr>
          <p:nvPr>
            <p:ph type="sldNum" sz="quarter" idx="12"/>
          </p:nvPr>
        </p:nvSpPr>
        <p:spPr/>
        <p:txBody>
          <a:bodyPr/>
          <a:lstStyle>
            <a:lvl1pPr>
              <a:defRPr/>
            </a:lvl1pPr>
          </a:lstStyle>
          <a:p>
            <a:fld id="{402F5374-EF73-480E-AD17-CF20233A6C7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lvl1pPr>
              <a:defRPr/>
            </a:lvl1pPr>
          </a:lstStyle>
          <a:p>
            <a:endParaRPr lang="en-US"/>
          </a:p>
        </p:txBody>
      </p:sp>
      <p:sp>
        <p:nvSpPr>
          <p:cNvPr id="6" name="عنصر نائب للتذييل 5"/>
          <p:cNvSpPr>
            <a:spLocks noGrp="1"/>
          </p:cNvSpPr>
          <p:nvPr>
            <p:ph type="ftr" sz="quarter" idx="11"/>
          </p:nvPr>
        </p:nvSpPr>
        <p:spPr/>
        <p:txBody>
          <a:bodyPr/>
          <a:lstStyle>
            <a:lvl1pPr>
              <a:defRPr/>
            </a:lvl1pPr>
          </a:lstStyle>
          <a:p>
            <a:endParaRPr lang="en-US"/>
          </a:p>
        </p:txBody>
      </p:sp>
      <p:sp>
        <p:nvSpPr>
          <p:cNvPr id="7" name="عنصر نائب لرقم الشريحة 6"/>
          <p:cNvSpPr>
            <a:spLocks noGrp="1"/>
          </p:cNvSpPr>
          <p:nvPr>
            <p:ph type="sldNum" sz="quarter" idx="12"/>
          </p:nvPr>
        </p:nvSpPr>
        <p:spPr/>
        <p:txBody>
          <a:bodyPr/>
          <a:lstStyle>
            <a:lvl1pPr>
              <a:defRPr/>
            </a:lvl1pPr>
          </a:lstStyle>
          <a:p>
            <a:fld id="{67F11B55-B5F4-4F88-843F-DF03EEA17A7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lvl1pPr>
              <a:defRPr/>
            </a:lvl1pPr>
          </a:lstStyle>
          <a:p>
            <a:endParaRPr lang="en-US"/>
          </a:p>
        </p:txBody>
      </p:sp>
      <p:sp>
        <p:nvSpPr>
          <p:cNvPr id="6" name="عنصر نائب للتذييل 5"/>
          <p:cNvSpPr>
            <a:spLocks noGrp="1"/>
          </p:cNvSpPr>
          <p:nvPr>
            <p:ph type="ftr" sz="quarter" idx="11"/>
          </p:nvPr>
        </p:nvSpPr>
        <p:spPr/>
        <p:txBody>
          <a:bodyPr/>
          <a:lstStyle>
            <a:lvl1pPr>
              <a:defRPr/>
            </a:lvl1pPr>
          </a:lstStyle>
          <a:p>
            <a:endParaRPr lang="en-US"/>
          </a:p>
        </p:txBody>
      </p:sp>
      <p:sp>
        <p:nvSpPr>
          <p:cNvPr id="7" name="عنصر نائب لرقم الشريحة 6"/>
          <p:cNvSpPr>
            <a:spLocks noGrp="1"/>
          </p:cNvSpPr>
          <p:nvPr>
            <p:ph type="sldNum" sz="quarter" idx="12"/>
          </p:nvPr>
        </p:nvSpPr>
        <p:spPr/>
        <p:txBody>
          <a:bodyPr/>
          <a:lstStyle>
            <a:lvl1pPr>
              <a:defRPr/>
            </a:lvl1pPr>
          </a:lstStyle>
          <a:p>
            <a:fld id="{203051DD-8114-4B80-B91B-2FE0420D908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C6916C2-C5DD-4E52-BF3F-964A780D00E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hyperlink" Target="http://en.wikipedia.org/wiki/Circular_sector"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hyperlink" Target="http://en.wikipedia.org/wiki/Chart" TargetMode="External"/><Relationship Id="rId5" Type="http://schemas.openxmlformats.org/officeDocument/2006/relationships/hyperlink" Target="http://en.wikipedia.org/wiki/Circle" TargetMode="Externa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4.bin"/><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http://en.wikipedia.org/wiki/Statistic" TargetMode="External"/><Relationship Id="rId5" Type="http://schemas.openxmlformats.org/officeDocument/2006/relationships/hyperlink" Target="http://en.wikipedia.org/wiki/Sampling_(statistics)" TargetMode="External"/><Relationship Id="rId4" Type="http://schemas.openxmlformats.org/officeDocument/2006/relationships/hyperlink" Target="http://en.wikipedia.org/wiki/Statistical_population"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7.bin"/><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18.bin"/><Relationship Id="rId4" Type="http://schemas.openxmlformats.org/officeDocument/2006/relationships/image" Target="../media/image3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0.bin"/><Relationship Id="rId4" Type="http://schemas.openxmlformats.org/officeDocument/2006/relationships/image" Target="../media/image3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s>
</file>

<file path=ppt/slides/_rels/slide4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2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3.bin"/><Relationship Id="rId14" Type="http://schemas.openxmlformats.org/officeDocument/2006/relationships/image" Target="../media/image48.wmf"/></Relationships>
</file>

<file path=ppt/slides/_rels/slide51.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0.e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image" Target="../media/image55.jpeg"/><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39.bin"/><Relationship Id="rId14" Type="http://schemas.openxmlformats.org/officeDocument/2006/relationships/image" Target="../media/image5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7.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4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eaLnBrk="1" hangingPunct="1"/>
            <a:endParaRPr lang="ar-SA" sz="3200" dirty="0">
              <a:solidFill>
                <a:schemeClr val="tx2"/>
              </a:solidFill>
              <a:latin typeface="Arial" pitchFamily="34" charset="0"/>
            </a:endParaRPr>
          </a:p>
        </p:txBody>
      </p:sp>
      <p:pic>
        <p:nvPicPr>
          <p:cNvPr id="12" name="صورة 8"/>
          <p:cNvPicPr/>
          <p:nvPr/>
        </p:nvPicPr>
        <p:blipFill>
          <a:blip r:embed="rId2"/>
          <a:srcRect/>
          <a:stretch>
            <a:fillRect/>
          </a:stretch>
        </p:blipFill>
        <p:spPr bwMode="auto">
          <a:xfrm>
            <a:off x="3886200" y="0"/>
            <a:ext cx="1328742" cy="1571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ectangle 1"/>
          <p:cNvSpPr>
            <a:spLocks noChangeArrowheads="1"/>
          </p:cNvSpPr>
          <p:nvPr/>
        </p:nvSpPr>
        <p:spPr bwMode="auto">
          <a:xfrm>
            <a:off x="0" y="2214554"/>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rtl="1" eaLnBrk="0" hangingPunct="0"/>
            <a:r>
              <a:rPr lang="en-US" sz="3200" b="1" dirty="0" smtClean="0">
                <a:solidFill>
                  <a:srgbClr val="FF0000"/>
                </a:solidFill>
                <a:effectLst>
                  <a:outerShdw blurRad="38100" dist="38100" dir="2700000" algn="tl">
                    <a:srgbClr val="C0C0C0"/>
                  </a:outerShdw>
                </a:effectLst>
                <a:latin typeface="Arial Black" pitchFamily="34" charset="0"/>
              </a:rPr>
              <a:t>Probability and Statistics for Engineers</a:t>
            </a:r>
            <a:endParaRPr kumimoji="0" lang="en-US" sz="4400" b="1" i="0" u="none" strike="noStrike" cap="none" normalizeH="0" baseline="0" dirty="0" smtClean="0">
              <a:ln>
                <a:noFill/>
              </a:ln>
              <a:solidFill>
                <a:srgbClr val="FF0000"/>
              </a:solidFill>
              <a:effectLst/>
              <a:latin typeface="Bookman Old Style" pitchFamily="18" charset="0"/>
              <a:cs typeface="Arial" pitchFamily="34" charset="0"/>
            </a:endParaRPr>
          </a:p>
        </p:txBody>
      </p:sp>
      <p:sp>
        <p:nvSpPr>
          <p:cNvPr id="16" name="Rectangle 1"/>
          <p:cNvSpPr>
            <a:spLocks noChangeArrowheads="1"/>
          </p:cNvSpPr>
          <p:nvPr/>
        </p:nvSpPr>
        <p:spPr bwMode="auto">
          <a:xfrm>
            <a:off x="0" y="3000372"/>
            <a:ext cx="8839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GB" sz="3200" b="1" i="0" u="none" strike="noStrike" cap="none" normalizeH="0" baseline="0" dirty="0" smtClean="0">
                <a:ln>
                  <a:noFill/>
                </a:ln>
                <a:effectLst/>
                <a:latin typeface="Bookman Old Style" pitchFamily="18" charset="0"/>
                <a:cs typeface="Arial" pitchFamily="34" charset="0"/>
              </a:rPr>
              <a:t>STAT 301</a:t>
            </a:r>
            <a:endParaRPr kumimoji="0" lang="en-US" sz="3200" b="1" i="0" u="none" strike="noStrike" cap="none" normalizeH="0" baseline="0" dirty="0" smtClean="0">
              <a:ln>
                <a:noFill/>
              </a:ln>
              <a:effectLst/>
              <a:latin typeface="Bookman Old Style" pitchFamily="18" charset="0"/>
              <a:cs typeface="Arial" pitchFamily="34" charset="0"/>
            </a:endParaRPr>
          </a:p>
        </p:txBody>
      </p:sp>
      <p:cxnSp>
        <p:nvCxnSpPr>
          <p:cNvPr id="18" name="Straight Connector 17"/>
          <p:cNvCxnSpPr/>
          <p:nvPr/>
        </p:nvCxnSpPr>
        <p:spPr bwMode="auto">
          <a:xfrm>
            <a:off x="36000" y="1785926"/>
            <a:ext cx="9108000" cy="72000"/>
          </a:xfrm>
          <a:prstGeom prst="line">
            <a:avLst/>
          </a:prstGeom>
          <a:ln w="57150">
            <a:headEnd type="none" w="med" len="med"/>
            <a:tailEnd type="none" w="med" len="med"/>
          </a:ln>
          <a:effectLst>
            <a:innerShdw blurRad="63500" dist="50800" dir="10800000">
              <a:prstClr val="black">
                <a:alpha val="50000"/>
              </a:prstClr>
            </a:innerShdw>
          </a:effectLst>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2" name="Text Box 4"/>
          <p:cNvSpPr txBox="1">
            <a:spLocks noChangeArrowheads="1"/>
          </p:cNvSpPr>
          <p:nvPr/>
        </p:nvSpPr>
        <p:spPr bwMode="auto">
          <a:xfrm>
            <a:off x="-15240" y="228600"/>
            <a:ext cx="9144000" cy="523220"/>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1"/>
                    </a:gs>
                  </a:gsLst>
                  <a:path path="rect">
                    <a:fillToRect r="100000" b="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2800" dirty="0" smtClean="0">
                <a:solidFill>
                  <a:srgbClr val="FF0000"/>
                </a:solidFill>
                <a:latin typeface="Arial Black" pitchFamily="34" charset="0"/>
              </a:rPr>
              <a:t>Example 2 Continued </a:t>
            </a:r>
            <a:endParaRPr lang="en-US" altLang="en-US" sz="3600" dirty="0">
              <a:solidFill>
                <a:srgbClr val="FF0000"/>
              </a:solidFill>
              <a:latin typeface="Arial MT Bl" charset="0"/>
            </a:endParaRPr>
          </a:p>
        </p:txBody>
      </p:sp>
      <p:sp>
        <p:nvSpPr>
          <p:cNvPr id="846854" name="Text Box 6"/>
          <p:cNvSpPr txBox="1">
            <a:spLocks noChangeArrowheads="1"/>
          </p:cNvSpPr>
          <p:nvPr/>
        </p:nvSpPr>
        <p:spPr bwMode="auto">
          <a:xfrm>
            <a:off x="304800" y="1219200"/>
            <a:ext cx="81692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dirty="0"/>
              <a:t>Step 2 </a:t>
            </a:r>
            <a:r>
              <a:rPr lang="en-US" sz="2800" dirty="0"/>
              <a:t>Draw a bar for the number of scores in each interval. </a:t>
            </a:r>
            <a:endParaRPr lang="en-US" sz="2800" b="1" dirty="0"/>
          </a:p>
        </p:txBody>
      </p:sp>
      <p:sp>
        <p:nvSpPr>
          <p:cNvPr id="846859" name="Text Box 11"/>
          <p:cNvSpPr txBox="1">
            <a:spLocks noChangeArrowheads="1"/>
          </p:cNvSpPr>
          <p:nvPr/>
        </p:nvSpPr>
        <p:spPr bwMode="auto">
          <a:xfrm>
            <a:off x="685165" y="3962401"/>
            <a:ext cx="39020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a:t>Step 3</a:t>
            </a:r>
            <a:r>
              <a:rPr lang="en-US" sz="2800" dirty="0"/>
              <a:t> Title the graph</a:t>
            </a:r>
          </a:p>
          <a:p>
            <a:r>
              <a:rPr lang="en-US" sz="2800" dirty="0"/>
              <a:t>and label the horizontal and vertical scales.</a:t>
            </a:r>
            <a:endParaRPr lang="en-US" sz="2800" b="1" dirty="0"/>
          </a:p>
        </p:txBody>
      </p:sp>
      <p:grpSp>
        <p:nvGrpSpPr>
          <p:cNvPr id="2" name="Group 18"/>
          <p:cNvGrpSpPr>
            <a:grpSpLocks/>
          </p:cNvGrpSpPr>
          <p:nvPr/>
        </p:nvGrpSpPr>
        <p:grpSpPr bwMode="auto">
          <a:xfrm>
            <a:off x="4556759" y="2135297"/>
            <a:ext cx="3520441" cy="4189303"/>
            <a:chOff x="3120" y="1824"/>
            <a:chExt cx="2016" cy="2256"/>
          </a:xfrm>
        </p:grpSpPr>
        <p:sp>
          <p:nvSpPr>
            <p:cNvPr id="846862" name="Rectangle 14"/>
            <p:cNvSpPr>
              <a:spLocks noChangeArrowheads="1"/>
            </p:cNvSpPr>
            <p:nvPr/>
          </p:nvSpPr>
          <p:spPr bwMode="auto">
            <a:xfrm>
              <a:off x="3120" y="1920"/>
              <a:ext cx="288" cy="2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468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 y="1962"/>
              <a:ext cx="1590" cy="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6863" name="Text Box 15"/>
            <p:cNvSpPr txBox="1">
              <a:spLocks noChangeArrowheads="1"/>
            </p:cNvSpPr>
            <p:nvPr/>
          </p:nvSpPr>
          <p:spPr bwMode="auto">
            <a:xfrm>
              <a:off x="3888" y="1824"/>
              <a:ext cx="1248"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CC0099"/>
                  </a:solidFill>
                </a:rPr>
                <a:t>Vacations</a:t>
              </a:r>
            </a:p>
          </p:txBody>
        </p:sp>
        <p:sp>
          <p:nvSpPr>
            <p:cNvPr id="846865" name="Rectangle 17"/>
            <p:cNvSpPr>
              <a:spLocks noChangeArrowheads="1"/>
            </p:cNvSpPr>
            <p:nvPr/>
          </p:nvSpPr>
          <p:spPr bwMode="auto">
            <a:xfrm>
              <a:off x="3447" y="1893"/>
              <a:ext cx="288" cy="2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31534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6854"/>
                                        </p:tgtEl>
                                        <p:attrNameLst>
                                          <p:attrName>style.visibility</p:attrName>
                                        </p:attrNameLst>
                                      </p:cBhvr>
                                      <p:to>
                                        <p:strVal val="visible"/>
                                      </p:to>
                                    </p:set>
                                    <p:animEffect transition="in" filter="checkerboard(across)">
                                      <p:cBhvr>
                                        <p:cTn id="7" dur="500"/>
                                        <p:tgtEl>
                                          <p:spTgt spid="846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46859"/>
                                        </p:tgtEl>
                                        <p:attrNameLst>
                                          <p:attrName>style.visibility</p:attrName>
                                        </p:attrNameLst>
                                      </p:cBhvr>
                                      <p:to>
                                        <p:strVal val="visible"/>
                                      </p:to>
                                    </p:set>
                                    <p:animEffect transition="in" filter="checkerboard(across)">
                                      <p:cBhvr>
                                        <p:cTn id="12" dur="500"/>
                                        <p:tgtEl>
                                          <p:spTgt spid="846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4" grpId="0"/>
      <p:bldP spid="84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28600"/>
            <a:ext cx="7772400" cy="1143000"/>
          </a:xfrm>
          <a:prstGeom prst="rect">
            <a:avLst/>
          </a:prstGeom>
        </p:spPr>
        <p:txBody>
          <a:bodyPr/>
          <a:lstStyle/>
          <a:p>
            <a:pPr lvl="0" algn="ctr"/>
            <a:r>
              <a:rPr lang="en-US" sz="4400" b="1" kern="0" dirty="0" smtClean="0">
                <a:solidFill>
                  <a:srgbClr val="FF0000"/>
                </a:solidFill>
                <a:latin typeface="+mj-lt"/>
                <a:ea typeface="+mj-ea"/>
                <a:cs typeface="+mj-cs"/>
              </a:rPr>
              <a:t>3.</a:t>
            </a:r>
            <a:r>
              <a:rPr lang="en-US" sz="4400" dirty="0" smtClean="0"/>
              <a:t> </a:t>
            </a:r>
            <a:r>
              <a:rPr lang="en-US" sz="4400" b="1" dirty="0" smtClean="0">
                <a:solidFill>
                  <a:srgbClr val="FF0000"/>
                </a:solidFill>
                <a:latin typeface="+mj-lt"/>
                <a:ea typeface="+mj-ea"/>
                <a:cs typeface="+mj-cs"/>
              </a:rPr>
              <a:t>Bar chart and frequency polygon </a:t>
            </a:r>
            <a:endParaRPr lang="en-US" sz="4400" b="1" dirty="0">
              <a:solidFill>
                <a:srgbClr val="FF0000"/>
              </a:solidFill>
              <a:latin typeface="+mj-lt"/>
              <a:ea typeface="+mj-ea"/>
              <a:cs typeface="+mj-cs"/>
            </a:endParaRPr>
          </a:p>
        </p:txBody>
      </p:sp>
      <p:sp>
        <p:nvSpPr>
          <p:cNvPr id="4" name="مستطيل 3"/>
          <p:cNvSpPr/>
          <p:nvPr/>
        </p:nvSpPr>
        <p:spPr>
          <a:xfrm>
            <a:off x="381000" y="1524000"/>
            <a:ext cx="8763000" cy="2751522"/>
          </a:xfrm>
          <a:prstGeom prst="rect">
            <a:avLst/>
          </a:prstGeom>
        </p:spPr>
        <p:txBody>
          <a:bodyPr wrap="square">
            <a:spAutoFit/>
          </a:bodyPr>
          <a:lstStyle/>
          <a:p>
            <a:pPr>
              <a:lnSpc>
                <a:spcPct val="90000"/>
              </a:lnSpc>
            </a:pPr>
            <a:r>
              <a:rPr lang="en-US" dirty="0" smtClean="0"/>
              <a:t> </a:t>
            </a:r>
            <a:r>
              <a:rPr lang="en-US" b="1" dirty="0" smtClean="0">
                <a:solidFill>
                  <a:srgbClr val="FF0000"/>
                </a:solidFill>
              </a:rPr>
              <a:t>Bar chart</a:t>
            </a:r>
            <a:endParaRPr lang="en-US" dirty="0" smtClean="0"/>
          </a:p>
          <a:p>
            <a:pPr>
              <a:lnSpc>
                <a:spcPct val="90000"/>
              </a:lnSpc>
              <a:buFont typeface="Wingdings" pitchFamily="2" charset="2"/>
              <a:buChar char="v"/>
            </a:pPr>
            <a:r>
              <a:rPr lang="en-US" dirty="0" smtClean="0"/>
              <a:t>The scores/categories along the </a:t>
            </a:r>
            <a:r>
              <a:rPr lang="en-US" i="1" dirty="0" smtClean="0"/>
              <a:t>x</a:t>
            </a:r>
            <a:r>
              <a:rPr lang="en-US" dirty="0" smtClean="0"/>
              <a:t>-axis and the frequencies on the</a:t>
            </a:r>
          </a:p>
          <a:p>
            <a:pPr>
              <a:lnSpc>
                <a:spcPct val="90000"/>
              </a:lnSpc>
            </a:pPr>
            <a:r>
              <a:rPr lang="en-US" i="1" dirty="0" smtClean="0"/>
              <a:t>y</a:t>
            </a:r>
            <a:r>
              <a:rPr lang="en-US" dirty="0" smtClean="0"/>
              <a:t>-axis.</a:t>
            </a:r>
          </a:p>
          <a:p>
            <a:pPr>
              <a:lnSpc>
                <a:spcPct val="90000"/>
              </a:lnSpc>
              <a:buFont typeface="Wingdings" pitchFamily="2" charset="2"/>
              <a:buChar char="v"/>
            </a:pPr>
            <a:r>
              <a:rPr lang="en-US" dirty="0" smtClean="0"/>
              <a:t>When data discreet and the frequency refer to individual values we use bar chart.</a:t>
            </a:r>
          </a:p>
          <a:p>
            <a:pPr>
              <a:lnSpc>
                <a:spcPct val="90000"/>
              </a:lnSpc>
              <a:buFont typeface="Wingdings" pitchFamily="2" charset="2"/>
              <a:buChar char="v"/>
            </a:pPr>
            <a:r>
              <a:rPr lang="en-US" dirty="0" smtClean="0"/>
              <a:t>The bars do not touch (</a:t>
            </a:r>
            <a:r>
              <a:rPr lang="en-US" i="1" dirty="0" smtClean="0"/>
              <a:t>unlike a histogram</a:t>
            </a:r>
            <a:r>
              <a:rPr lang="en-US" dirty="0" smtClean="0"/>
              <a:t>).</a:t>
            </a:r>
          </a:p>
          <a:p>
            <a:pPr>
              <a:lnSpc>
                <a:spcPct val="90000"/>
              </a:lnSpc>
              <a:buFont typeface="Wingdings" pitchFamily="2" charset="2"/>
              <a:buChar char="v"/>
            </a:pPr>
            <a:r>
              <a:rPr lang="en-US" dirty="0" smtClean="0"/>
              <a:t>The scores are not ordered.</a:t>
            </a:r>
          </a:p>
          <a:p>
            <a:pPr>
              <a:lnSpc>
                <a:spcPct val="90000"/>
              </a:lnSpc>
              <a:buFont typeface="Wingdings" pitchFamily="2" charset="2"/>
              <a:buChar char="v"/>
            </a:pPr>
            <a:r>
              <a:rPr lang="en-US" dirty="0" smtClean="0"/>
              <a:t>The heights correspond to the number of times the score occurs.</a:t>
            </a:r>
            <a:endParaRPr lang="en-US" dirty="0"/>
          </a:p>
        </p:txBody>
      </p:sp>
      <p:graphicFrame>
        <p:nvGraphicFramePr>
          <p:cNvPr id="7" name="Object 24"/>
          <p:cNvGraphicFramePr>
            <a:graphicFrameLocks noChangeAspect="1"/>
          </p:cNvGraphicFramePr>
          <p:nvPr/>
        </p:nvGraphicFramePr>
        <p:xfrm>
          <a:off x="1524000" y="4521200"/>
          <a:ext cx="4876800" cy="2108200"/>
        </p:xfrm>
        <a:graphic>
          <a:graphicData uri="http://schemas.openxmlformats.org/presentationml/2006/ole">
            <mc:AlternateContent xmlns:mc="http://schemas.openxmlformats.org/markup-compatibility/2006">
              <mc:Choice xmlns:v="urn:schemas-microsoft-com:vml" Requires="v">
                <p:oleObj spid="_x0000_s1030" name="Graph" r:id="rId3" imgW="5486400" imgH="3657600" progId="">
                  <p:embed/>
                </p:oleObj>
              </mc:Choice>
              <mc:Fallback>
                <p:oleObj name="Graph" r:id="rId3" imgW="5486400" imgH="3657600" progId="">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21200"/>
                        <a:ext cx="4876800" cy="2108200"/>
                      </a:xfrm>
                      <a:prstGeom prst="rect">
                        <a:avLst/>
                      </a:prstGeom>
                      <a:noFill/>
                      <a:ln w="1905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14400"/>
            <a:ext cx="9144000" cy="954107"/>
          </a:xfrm>
          <a:prstGeom prst="rect">
            <a:avLst/>
          </a:prstGeom>
        </p:spPr>
        <p:txBody>
          <a:bodyPr wrap="square">
            <a:spAutoFit/>
          </a:bodyPr>
          <a:lstStyle/>
          <a:p>
            <a:r>
              <a:rPr lang="en-US" sz="2800" b="1" dirty="0" smtClean="0"/>
              <a:t> The following table represents distribution of students according to their faculties in one of universities:</a:t>
            </a:r>
            <a:endParaRPr lang="en-US" sz="2800" b="1" dirty="0"/>
          </a:p>
        </p:txBody>
      </p:sp>
      <p:sp>
        <p:nvSpPr>
          <p:cNvPr id="7" name="Rectangle 2"/>
          <p:cNvSpPr>
            <a:spLocks noGrp="1" noChangeArrowheads="1"/>
          </p:cNvSpPr>
          <p:nvPr>
            <p:ph type="title"/>
          </p:nvPr>
        </p:nvSpPr>
        <p:spPr>
          <a:xfrm>
            <a:off x="0" y="0"/>
            <a:ext cx="7772400" cy="1143000"/>
          </a:xfrm>
        </p:spPr>
        <p:txBody>
          <a:bodyPr/>
          <a:lstStyle/>
          <a:p>
            <a:r>
              <a:rPr lang="en-US" b="1" dirty="0" smtClean="0">
                <a:solidFill>
                  <a:srgbClr val="FF0000"/>
                </a:solidFill>
              </a:rPr>
              <a:t>Example</a:t>
            </a:r>
            <a:endParaRPr lang="en-US" b="1" dirty="0">
              <a:solidFill>
                <a:srgbClr val="FF0000"/>
              </a:solidFill>
            </a:endParaRPr>
          </a:p>
        </p:txBody>
      </p:sp>
      <p:graphicFrame>
        <p:nvGraphicFramePr>
          <p:cNvPr id="8" name="Table 7"/>
          <p:cNvGraphicFramePr>
            <a:graphicFrameLocks noGrp="1"/>
          </p:cNvGraphicFramePr>
          <p:nvPr/>
        </p:nvGraphicFramePr>
        <p:xfrm>
          <a:off x="304800" y="1981197"/>
          <a:ext cx="8610600" cy="4648203"/>
        </p:xfrm>
        <a:graphic>
          <a:graphicData uri="http://schemas.openxmlformats.org/drawingml/2006/table">
            <a:tbl>
              <a:tblPr/>
              <a:tblGrid>
                <a:gridCol w="3659286"/>
                <a:gridCol w="4951314"/>
              </a:tblGrid>
              <a:tr h="664029">
                <a:tc>
                  <a:txBody>
                    <a:bodyPr/>
                    <a:lstStyle/>
                    <a:p>
                      <a:pPr algn="ctr" rtl="0">
                        <a:lnSpc>
                          <a:spcPct val="115000"/>
                        </a:lnSpc>
                        <a:spcAft>
                          <a:spcPts val="0"/>
                        </a:spcAft>
                      </a:pPr>
                      <a:r>
                        <a:rPr lang="en-US" sz="3600" b="1" dirty="0">
                          <a:solidFill>
                            <a:srgbClr val="FF0000"/>
                          </a:solidFill>
                          <a:latin typeface="Times New Roman"/>
                          <a:ea typeface="Times New Roman"/>
                          <a:cs typeface="Arial"/>
                        </a:rPr>
                        <a:t>Faculty</a:t>
                      </a:r>
                      <a:endParaRPr lang="en-US" sz="2800" b="1" dirty="0">
                        <a:solidFill>
                          <a:srgbClr val="FF0000"/>
                        </a:solidFill>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rtl="0">
                        <a:lnSpc>
                          <a:spcPct val="115000"/>
                        </a:lnSpc>
                        <a:spcAft>
                          <a:spcPts val="0"/>
                        </a:spcAft>
                      </a:pPr>
                      <a:r>
                        <a:rPr lang="en-US" sz="3600" b="1" dirty="0" smtClean="0">
                          <a:solidFill>
                            <a:srgbClr val="FF0000"/>
                          </a:solidFill>
                          <a:latin typeface="Times New Roman"/>
                          <a:ea typeface="Times New Roman"/>
                          <a:cs typeface="Arial"/>
                        </a:rPr>
                        <a:t>Students</a:t>
                      </a:r>
                      <a:endParaRPr lang="en-US" sz="2800" b="1" dirty="0">
                        <a:solidFill>
                          <a:srgbClr val="FF0000"/>
                        </a:solidFill>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664029">
                <a:tc>
                  <a:txBody>
                    <a:bodyPr/>
                    <a:lstStyle/>
                    <a:p>
                      <a:pPr algn="ctr" rtl="0">
                        <a:lnSpc>
                          <a:spcPct val="115000"/>
                        </a:lnSpc>
                        <a:spcAft>
                          <a:spcPts val="0"/>
                        </a:spcAft>
                      </a:pPr>
                      <a:r>
                        <a:rPr lang="en-US" sz="3600" b="1" dirty="0">
                          <a:solidFill>
                            <a:srgbClr val="000000"/>
                          </a:solidFill>
                          <a:latin typeface="Times New Roman"/>
                          <a:ea typeface="Times New Roman"/>
                          <a:cs typeface="Arial"/>
                        </a:rPr>
                        <a:t>Science</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en-US" sz="3600" b="1">
                          <a:solidFill>
                            <a:srgbClr val="000000"/>
                          </a:solidFill>
                          <a:latin typeface="Times New Roman"/>
                          <a:ea typeface="Times New Roman"/>
                          <a:cs typeface="Arial"/>
                        </a:rPr>
                        <a:t>150</a:t>
                      </a:r>
                      <a:endParaRPr lang="en-US" sz="2800" b="1">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029">
                <a:tc>
                  <a:txBody>
                    <a:bodyPr/>
                    <a:lstStyle/>
                    <a:p>
                      <a:pPr algn="ctr" rtl="0">
                        <a:lnSpc>
                          <a:spcPct val="115000"/>
                        </a:lnSpc>
                        <a:spcAft>
                          <a:spcPts val="0"/>
                        </a:spcAft>
                      </a:pPr>
                      <a:r>
                        <a:rPr lang="en-US" sz="3600" b="1" dirty="0">
                          <a:solidFill>
                            <a:srgbClr val="000000"/>
                          </a:solidFill>
                          <a:latin typeface="Times New Roman"/>
                          <a:ea typeface="Times New Roman"/>
                          <a:cs typeface="Arial"/>
                        </a:rPr>
                        <a:t>Medicine</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en-US" sz="3600" b="1">
                          <a:solidFill>
                            <a:srgbClr val="000000"/>
                          </a:solidFill>
                          <a:latin typeface="Times New Roman"/>
                          <a:ea typeface="Times New Roman"/>
                          <a:cs typeface="Arial"/>
                        </a:rPr>
                        <a:t>100</a:t>
                      </a:r>
                      <a:endParaRPr lang="en-US" sz="2800" b="1">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029">
                <a:tc>
                  <a:txBody>
                    <a:bodyPr/>
                    <a:lstStyle/>
                    <a:p>
                      <a:pPr algn="ctr" rtl="0">
                        <a:lnSpc>
                          <a:spcPct val="115000"/>
                        </a:lnSpc>
                        <a:spcAft>
                          <a:spcPts val="0"/>
                        </a:spcAft>
                      </a:pPr>
                      <a:r>
                        <a:rPr lang="en-US" sz="3600" b="1" dirty="0">
                          <a:solidFill>
                            <a:srgbClr val="000000"/>
                          </a:solidFill>
                          <a:latin typeface="Times New Roman"/>
                          <a:ea typeface="Times New Roman"/>
                          <a:cs typeface="Arial"/>
                        </a:rPr>
                        <a:t>Arts</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en-US" sz="3600" b="1" dirty="0">
                          <a:solidFill>
                            <a:srgbClr val="000000"/>
                          </a:solidFill>
                          <a:latin typeface="Times New Roman"/>
                          <a:ea typeface="Times New Roman"/>
                          <a:cs typeface="Arial"/>
                        </a:rPr>
                        <a:t>250</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029">
                <a:tc>
                  <a:txBody>
                    <a:bodyPr/>
                    <a:lstStyle/>
                    <a:p>
                      <a:pPr algn="ctr" rtl="0">
                        <a:lnSpc>
                          <a:spcPct val="115000"/>
                        </a:lnSpc>
                        <a:spcAft>
                          <a:spcPts val="0"/>
                        </a:spcAft>
                      </a:pPr>
                      <a:r>
                        <a:rPr lang="en-US" sz="3600" b="1" dirty="0">
                          <a:solidFill>
                            <a:srgbClr val="000000"/>
                          </a:solidFill>
                          <a:latin typeface="Times New Roman"/>
                          <a:ea typeface="Times New Roman"/>
                          <a:cs typeface="Arial"/>
                        </a:rPr>
                        <a:t>Education</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en-US" sz="3600" b="1">
                          <a:solidFill>
                            <a:srgbClr val="000000"/>
                          </a:solidFill>
                          <a:latin typeface="Times New Roman"/>
                          <a:ea typeface="Times New Roman"/>
                          <a:cs typeface="Arial"/>
                        </a:rPr>
                        <a:t>300</a:t>
                      </a:r>
                      <a:endParaRPr lang="en-US" sz="2800" b="1">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029">
                <a:tc>
                  <a:txBody>
                    <a:bodyPr/>
                    <a:lstStyle/>
                    <a:p>
                      <a:pPr algn="ctr" rtl="0">
                        <a:lnSpc>
                          <a:spcPct val="115000"/>
                        </a:lnSpc>
                        <a:spcAft>
                          <a:spcPts val="0"/>
                        </a:spcAft>
                      </a:pPr>
                      <a:r>
                        <a:rPr lang="en-US" sz="3600" b="1" dirty="0">
                          <a:solidFill>
                            <a:srgbClr val="000000"/>
                          </a:solidFill>
                          <a:latin typeface="Times New Roman"/>
                          <a:ea typeface="Times New Roman"/>
                          <a:cs typeface="Arial"/>
                        </a:rPr>
                        <a:t>Economics</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en-US" sz="3600" b="1">
                          <a:solidFill>
                            <a:srgbClr val="000000"/>
                          </a:solidFill>
                          <a:latin typeface="Times New Roman"/>
                          <a:ea typeface="Times New Roman"/>
                          <a:cs typeface="Arial"/>
                        </a:rPr>
                        <a:t>200</a:t>
                      </a:r>
                      <a:endParaRPr lang="en-US" sz="2800" b="1">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029">
                <a:tc>
                  <a:txBody>
                    <a:bodyPr/>
                    <a:lstStyle/>
                    <a:p>
                      <a:pPr algn="ctr" rtl="0">
                        <a:lnSpc>
                          <a:spcPct val="115000"/>
                        </a:lnSpc>
                        <a:spcAft>
                          <a:spcPts val="0"/>
                        </a:spcAft>
                      </a:pPr>
                      <a:r>
                        <a:rPr lang="en-US" sz="3600" b="1" dirty="0">
                          <a:solidFill>
                            <a:srgbClr val="000000"/>
                          </a:solidFill>
                          <a:latin typeface="Times New Roman"/>
                          <a:ea typeface="Times New Roman"/>
                          <a:cs typeface="Arial"/>
                        </a:rPr>
                        <a:t>Total</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a:lnSpc>
                          <a:spcPct val="115000"/>
                        </a:lnSpc>
                        <a:spcAft>
                          <a:spcPts val="0"/>
                        </a:spcAft>
                      </a:pPr>
                      <a:r>
                        <a:rPr lang="en-US" sz="3600" b="1" dirty="0">
                          <a:solidFill>
                            <a:srgbClr val="000000"/>
                          </a:solidFill>
                          <a:latin typeface="Times New Roman"/>
                          <a:ea typeface="Times New Roman"/>
                          <a:cs typeface="Arial"/>
                        </a:rPr>
                        <a:t>1000</a:t>
                      </a:r>
                      <a:endParaRPr lang="en-US" sz="28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7772400" cy="1143000"/>
          </a:xfrm>
        </p:spPr>
        <p:txBody>
          <a:bodyPr/>
          <a:lstStyle/>
          <a:p>
            <a:r>
              <a:rPr lang="en-US" b="1" dirty="0" smtClean="0">
                <a:solidFill>
                  <a:srgbClr val="FF0000"/>
                </a:solidFill>
              </a:rPr>
              <a:t>Example</a:t>
            </a:r>
            <a:endParaRPr lang="en-US" b="1" dirty="0">
              <a:solidFill>
                <a:srgbClr val="FF0000"/>
              </a:solidFill>
            </a:endParaRPr>
          </a:p>
        </p:txBody>
      </p:sp>
      <p:pic>
        <p:nvPicPr>
          <p:cNvPr id="77826" name="Chart 1"/>
          <p:cNvPicPr>
            <a:picLocks noChangeArrowheads="1"/>
          </p:cNvPicPr>
          <p:nvPr/>
        </p:nvPicPr>
        <p:blipFill>
          <a:blip r:embed="rId2"/>
          <a:srcRect/>
          <a:stretch>
            <a:fillRect/>
          </a:stretch>
        </p:blipFill>
        <p:spPr bwMode="auto">
          <a:xfrm>
            <a:off x="228600" y="1295400"/>
            <a:ext cx="8610600" cy="533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ox(in)">
                                      <p:cBhvr>
                                        <p:cTn id="7"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28600"/>
            <a:ext cx="7772400" cy="1143000"/>
          </a:xfrm>
          <a:prstGeom prst="rect">
            <a:avLst/>
          </a:prstGeom>
        </p:spPr>
        <p:txBody>
          <a:bodyPr/>
          <a:lstStyle/>
          <a:p>
            <a:pPr lvl="0" algn="ctr"/>
            <a:r>
              <a:rPr lang="en-US" sz="4400" b="1" kern="0" dirty="0" smtClean="0">
                <a:solidFill>
                  <a:srgbClr val="FF0000"/>
                </a:solidFill>
                <a:latin typeface="+mj-lt"/>
                <a:ea typeface="+mj-ea"/>
                <a:cs typeface="+mj-cs"/>
              </a:rPr>
              <a:t>3.</a:t>
            </a:r>
            <a:r>
              <a:rPr lang="en-US" sz="4400" dirty="0" smtClean="0"/>
              <a:t> </a:t>
            </a:r>
            <a:r>
              <a:rPr lang="en-US" sz="4400" b="1" dirty="0" smtClean="0">
                <a:solidFill>
                  <a:srgbClr val="FF0000"/>
                </a:solidFill>
                <a:latin typeface="+mj-lt"/>
                <a:ea typeface="+mj-ea"/>
                <a:cs typeface="+mj-cs"/>
              </a:rPr>
              <a:t>Bar chart and frequency polygon </a:t>
            </a:r>
            <a:endParaRPr lang="en-US" sz="4400" b="1" dirty="0">
              <a:solidFill>
                <a:srgbClr val="FF0000"/>
              </a:solidFill>
              <a:latin typeface="+mj-lt"/>
              <a:ea typeface="+mj-ea"/>
              <a:cs typeface="+mj-cs"/>
            </a:endParaRPr>
          </a:p>
        </p:txBody>
      </p:sp>
      <p:sp>
        <p:nvSpPr>
          <p:cNvPr id="4" name="مستطيل 3"/>
          <p:cNvSpPr/>
          <p:nvPr/>
        </p:nvSpPr>
        <p:spPr>
          <a:xfrm>
            <a:off x="381000" y="1524000"/>
            <a:ext cx="5334000" cy="4745915"/>
          </a:xfrm>
          <a:prstGeom prst="rect">
            <a:avLst/>
          </a:prstGeom>
        </p:spPr>
        <p:txBody>
          <a:bodyPr wrap="square">
            <a:spAutoFit/>
          </a:bodyPr>
          <a:lstStyle/>
          <a:p>
            <a:pPr>
              <a:lnSpc>
                <a:spcPct val="90000"/>
              </a:lnSpc>
            </a:pPr>
            <a:r>
              <a:rPr lang="en-US" b="1" dirty="0" smtClean="0">
                <a:solidFill>
                  <a:srgbClr val="FF0000"/>
                </a:solidFill>
              </a:rPr>
              <a:t>frequency polygon </a:t>
            </a:r>
          </a:p>
          <a:p>
            <a:pPr>
              <a:lnSpc>
                <a:spcPct val="90000"/>
              </a:lnSpc>
              <a:buFont typeface="Wingdings" pitchFamily="2" charset="2"/>
              <a:buChar char="v"/>
            </a:pPr>
            <a:r>
              <a:rPr lang="en-US" dirty="0" smtClean="0"/>
              <a:t>The scores/categories along the </a:t>
            </a:r>
            <a:r>
              <a:rPr lang="en-US" i="1" dirty="0" smtClean="0"/>
              <a:t>x</a:t>
            </a:r>
            <a:r>
              <a:rPr lang="en-US" dirty="0" smtClean="0"/>
              <a:t>-axis and the frequencies on the</a:t>
            </a:r>
          </a:p>
          <a:p>
            <a:pPr>
              <a:lnSpc>
                <a:spcPct val="90000"/>
              </a:lnSpc>
            </a:pPr>
            <a:r>
              <a:rPr lang="en-US" i="1" dirty="0" smtClean="0"/>
              <a:t>y</a:t>
            </a:r>
            <a:r>
              <a:rPr lang="en-US" dirty="0" smtClean="0"/>
              <a:t>-axis.</a:t>
            </a:r>
          </a:p>
          <a:p>
            <a:pPr>
              <a:lnSpc>
                <a:spcPct val="90000"/>
              </a:lnSpc>
              <a:buFont typeface="Wingdings" pitchFamily="2" charset="2"/>
              <a:buChar char="v"/>
            </a:pPr>
            <a:r>
              <a:rPr lang="en-US" dirty="0" smtClean="0"/>
              <a:t>A </a:t>
            </a:r>
            <a:r>
              <a:rPr lang="en-US" u="sng" dirty="0" smtClean="0"/>
              <a:t>frequency polygon</a:t>
            </a:r>
            <a:r>
              <a:rPr lang="en-US" dirty="0" smtClean="0"/>
              <a:t> consists of line segments connecting the points formed</a:t>
            </a:r>
          </a:p>
          <a:p>
            <a:pPr>
              <a:lnSpc>
                <a:spcPct val="90000"/>
              </a:lnSpc>
            </a:pPr>
            <a:r>
              <a:rPr lang="en-US" dirty="0" smtClean="0"/>
              <a:t> by the class midpoint and the class frequency.</a:t>
            </a:r>
          </a:p>
          <a:p>
            <a:pPr>
              <a:lnSpc>
                <a:spcPct val="90000"/>
              </a:lnSpc>
              <a:buFont typeface="Wingdings" pitchFamily="2" charset="2"/>
              <a:buChar char="v"/>
            </a:pPr>
            <a:r>
              <a:rPr lang="en-US" dirty="0" smtClean="0"/>
              <a:t>A </a:t>
            </a:r>
            <a:r>
              <a:rPr lang="en-US" u="sng" dirty="0" smtClean="0"/>
              <a:t>frequency polygon</a:t>
            </a:r>
            <a:r>
              <a:rPr lang="en-US" dirty="0" smtClean="0"/>
              <a:t> is </a:t>
            </a:r>
            <a:r>
              <a:rPr lang="en-US" dirty="0" smtClean="0">
                <a:solidFill>
                  <a:srgbClr val="000000"/>
                </a:solidFill>
                <a:cs typeface="Times New Roman" pitchFamily="18" charset="0"/>
              </a:rPr>
              <a:t>similar to a </a:t>
            </a:r>
            <a:r>
              <a:rPr lang="en-US" dirty="0" smtClean="0">
                <a:solidFill>
                  <a:srgbClr val="000000"/>
                </a:solidFill>
                <a:cs typeface="Times New Roman" pitchFamily="18" charset="0"/>
                <a:hlinkClick r:id="rId2" action="ppaction://hlinksldjump"/>
              </a:rPr>
              <a:t>histogram</a:t>
            </a:r>
            <a:r>
              <a:rPr lang="en-US" dirty="0" smtClean="0">
                <a:solidFill>
                  <a:srgbClr val="000000"/>
                </a:solidFill>
                <a:cs typeface="Times New Roman" pitchFamily="18" charset="0"/>
              </a:rPr>
              <a:t>, except line segments are used instead of bars – the points formed by the intersections of the class midpoints and the class frequencies.</a:t>
            </a:r>
          </a:p>
          <a:p>
            <a:pPr>
              <a:lnSpc>
                <a:spcPct val="90000"/>
              </a:lnSpc>
            </a:pPr>
            <a:endParaRPr lang="en-US" dirty="0"/>
          </a:p>
        </p:txBody>
      </p:sp>
      <p:pic>
        <p:nvPicPr>
          <p:cNvPr id="6" name="Picture 9"/>
          <p:cNvPicPr>
            <a:picLocks noChangeAspect="1" noChangeArrowheads="1"/>
          </p:cNvPicPr>
          <p:nvPr/>
        </p:nvPicPr>
        <p:blipFill>
          <a:blip r:embed="rId3"/>
          <a:srcRect/>
          <a:stretch>
            <a:fillRect/>
          </a:stretch>
        </p:blipFill>
        <p:spPr bwMode="auto">
          <a:xfrm>
            <a:off x="5562600" y="1905000"/>
            <a:ext cx="3581400" cy="3475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14400"/>
            <a:ext cx="9144000" cy="584775"/>
          </a:xfrm>
          <a:prstGeom prst="rect">
            <a:avLst/>
          </a:prstGeom>
        </p:spPr>
        <p:txBody>
          <a:bodyPr wrap="square">
            <a:spAutoFit/>
          </a:bodyPr>
          <a:lstStyle/>
          <a:p>
            <a:r>
              <a:rPr lang="en-US" sz="3200" b="1" dirty="0" smtClean="0"/>
              <a:t> Draw a polygon for the following data</a:t>
            </a:r>
            <a:endParaRPr lang="en-US" sz="3200" b="1" dirty="0"/>
          </a:p>
        </p:txBody>
      </p:sp>
      <p:sp>
        <p:nvSpPr>
          <p:cNvPr id="7" name="Rectangle 2"/>
          <p:cNvSpPr>
            <a:spLocks noGrp="1" noChangeArrowheads="1"/>
          </p:cNvSpPr>
          <p:nvPr>
            <p:ph type="title"/>
          </p:nvPr>
        </p:nvSpPr>
        <p:spPr>
          <a:xfrm>
            <a:off x="0" y="0"/>
            <a:ext cx="7772400" cy="1143000"/>
          </a:xfrm>
        </p:spPr>
        <p:txBody>
          <a:bodyPr/>
          <a:lstStyle/>
          <a:p>
            <a:r>
              <a:rPr lang="en-US" b="1" dirty="0" smtClean="0">
                <a:solidFill>
                  <a:srgbClr val="FF0000"/>
                </a:solidFill>
              </a:rPr>
              <a:t>Example</a:t>
            </a:r>
            <a:endParaRPr lang="en-US" b="1" dirty="0">
              <a:solidFill>
                <a:srgbClr val="FF0000"/>
              </a:solidFill>
            </a:endParaRPr>
          </a:p>
        </p:txBody>
      </p:sp>
      <p:pic>
        <p:nvPicPr>
          <p:cNvPr id="70657" name="Picture 1"/>
          <p:cNvPicPr>
            <a:picLocks noChangeAspect="1" noChangeArrowheads="1"/>
          </p:cNvPicPr>
          <p:nvPr/>
        </p:nvPicPr>
        <p:blipFill>
          <a:blip r:embed="rId2"/>
          <a:srcRect/>
          <a:stretch>
            <a:fillRect/>
          </a:stretch>
        </p:blipFill>
        <p:spPr bwMode="auto">
          <a:xfrm>
            <a:off x="228600" y="1524000"/>
            <a:ext cx="8689489" cy="4439732"/>
          </a:xfrm>
          <a:prstGeom prst="rect">
            <a:avLst/>
          </a:prstGeom>
          <a:noFill/>
          <a:ln w="9525">
            <a:noFill/>
            <a:miter lim="800000"/>
            <a:headEnd/>
            <a:tailEnd/>
          </a:ln>
          <a:effectLst/>
        </p:spPr>
      </p:pic>
      <p:sp>
        <p:nvSpPr>
          <p:cNvPr id="70658" name="Rectangle 2"/>
          <p:cNvSpPr>
            <a:spLocks noChangeArrowheads="1"/>
          </p:cNvSpPr>
          <p:nvPr/>
        </p:nvSpPr>
        <p:spPr bwMode="auto">
          <a:xfrm>
            <a:off x="0" y="6096000"/>
            <a:ext cx="88392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To draw polygon we need to compute classes midpoints</a:t>
            </a:r>
            <a:endParaRPr kumimoji="0" lang="en-US" sz="36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0657"/>
                                        </p:tgtEl>
                                        <p:attrNameLst>
                                          <p:attrName>style.visibility</p:attrName>
                                        </p:attrNameLst>
                                      </p:cBhvr>
                                      <p:to>
                                        <p:strVal val="visible"/>
                                      </p:to>
                                    </p:set>
                                    <p:animEffect transition="in" filter="circle(in)">
                                      <p:cBhvr>
                                        <p:cTn id="12" dur="2000"/>
                                        <p:tgtEl>
                                          <p:spTgt spid="706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8"/>
                                        </p:tgtEl>
                                        <p:attrNameLst>
                                          <p:attrName>style.visibility</p:attrName>
                                        </p:attrNameLst>
                                      </p:cBhvr>
                                      <p:to>
                                        <p:strVal val="visible"/>
                                      </p:to>
                                    </p:set>
                                    <p:animEffect transition="in" filter="blinds(horizontal)">
                                      <p:cBhvr>
                                        <p:cTn id="17"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6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7772400" cy="1143000"/>
          </a:xfrm>
        </p:spPr>
        <p:txBody>
          <a:bodyPr/>
          <a:lstStyle/>
          <a:p>
            <a:r>
              <a:rPr lang="en-US" b="1" dirty="0" smtClean="0">
                <a:solidFill>
                  <a:srgbClr val="FF0000"/>
                </a:solidFill>
              </a:rPr>
              <a:t>Example</a:t>
            </a:r>
            <a:endParaRPr lang="en-US" b="1" dirty="0">
              <a:solidFill>
                <a:srgbClr val="FF0000"/>
              </a:solidFill>
            </a:endParaRPr>
          </a:p>
        </p:txBody>
      </p:sp>
      <p:pic>
        <p:nvPicPr>
          <p:cNvPr id="69633" name="Picture 1"/>
          <p:cNvPicPr>
            <a:picLocks noChangeAspect="1" noChangeArrowheads="1"/>
          </p:cNvPicPr>
          <p:nvPr/>
        </p:nvPicPr>
        <p:blipFill>
          <a:blip r:embed="rId2"/>
          <a:srcRect/>
          <a:stretch>
            <a:fillRect/>
          </a:stretch>
        </p:blipFill>
        <p:spPr bwMode="auto">
          <a:xfrm>
            <a:off x="61661" y="1371600"/>
            <a:ext cx="9006139" cy="518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9633"/>
                                        </p:tgtEl>
                                        <p:attrNameLst>
                                          <p:attrName>style.visibility</p:attrName>
                                        </p:attrNameLst>
                                      </p:cBhvr>
                                      <p:to>
                                        <p:strVal val="visible"/>
                                      </p:to>
                                    </p:set>
                                    <p:animEffect transition="in" filter="circle(in)">
                                      <p:cBhvr>
                                        <p:cTn id="7" dur="2000"/>
                                        <p:tgtEl>
                                          <p:spTgt spid="69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28600"/>
            <a:ext cx="7772400" cy="1143000"/>
          </a:xfrm>
          <a:prstGeom prst="rect">
            <a:avLst/>
          </a:prstGeom>
        </p:spPr>
        <p:txBody>
          <a:bodyPr/>
          <a:lstStyle/>
          <a:p>
            <a:pPr lvl="0" algn="ctr"/>
            <a:r>
              <a:rPr lang="en-US" sz="4400" dirty="0" smtClean="0">
                <a:solidFill>
                  <a:srgbClr val="FF0000"/>
                </a:solidFill>
              </a:rPr>
              <a:t>Compare the Frequency Polygon to the Histogram</a:t>
            </a:r>
            <a:endParaRPr lang="en-US" sz="4400" b="1" dirty="0">
              <a:solidFill>
                <a:srgbClr val="FF0000"/>
              </a:solidFill>
              <a:latin typeface="+mj-lt"/>
              <a:ea typeface="+mj-ea"/>
              <a:cs typeface="+mj-cs"/>
            </a:endParaRPr>
          </a:p>
        </p:txBody>
      </p:sp>
      <p:pic>
        <p:nvPicPr>
          <p:cNvPr id="6" name="Picture 9"/>
          <p:cNvPicPr>
            <a:picLocks noChangeAspect="1" noChangeArrowheads="1"/>
          </p:cNvPicPr>
          <p:nvPr/>
        </p:nvPicPr>
        <p:blipFill>
          <a:blip r:embed="rId2"/>
          <a:srcRect/>
          <a:stretch>
            <a:fillRect/>
          </a:stretch>
        </p:blipFill>
        <p:spPr bwMode="auto">
          <a:xfrm>
            <a:off x="4724400" y="1905000"/>
            <a:ext cx="3581400" cy="3475038"/>
          </a:xfrm>
          <a:prstGeom prst="rect">
            <a:avLst/>
          </a:prstGeom>
          <a:noFill/>
          <a:ln w="9525">
            <a:noFill/>
            <a:miter lim="800000"/>
            <a:headEnd/>
            <a:tailEnd/>
          </a:ln>
          <a:effectLst/>
        </p:spPr>
      </p:pic>
      <p:pic>
        <p:nvPicPr>
          <p:cNvPr id="5" name="Picture 8"/>
          <p:cNvPicPr>
            <a:picLocks noChangeAspect="1" noChangeArrowheads="1"/>
          </p:cNvPicPr>
          <p:nvPr/>
        </p:nvPicPr>
        <p:blipFill>
          <a:blip r:embed="rId3"/>
          <a:srcRect t="1601" r="24480"/>
          <a:stretch>
            <a:fillRect/>
          </a:stretch>
        </p:blipFill>
        <p:spPr bwMode="auto">
          <a:xfrm>
            <a:off x="533400" y="1752600"/>
            <a:ext cx="3810000" cy="3324225"/>
          </a:xfrm>
          <a:prstGeom prst="rect">
            <a:avLst/>
          </a:prstGeom>
          <a:noFill/>
          <a:ln w="9525">
            <a:noFill/>
            <a:miter lim="800000"/>
            <a:headEnd/>
            <a:tailEnd/>
          </a:ln>
          <a:effectLst/>
        </p:spPr>
      </p:pic>
      <p:sp>
        <p:nvSpPr>
          <p:cNvPr id="7" name="مستطيل 6"/>
          <p:cNvSpPr/>
          <p:nvPr/>
        </p:nvSpPr>
        <p:spPr>
          <a:xfrm>
            <a:off x="533400" y="5257800"/>
            <a:ext cx="8229600" cy="830997"/>
          </a:xfrm>
          <a:prstGeom prst="rect">
            <a:avLst/>
          </a:prstGeom>
        </p:spPr>
        <p:txBody>
          <a:bodyPr wrap="square">
            <a:spAutoFit/>
          </a:bodyPr>
          <a:lstStyle/>
          <a:p>
            <a:r>
              <a:rPr lang="en-US" dirty="0" smtClean="0"/>
              <a:t>To turn a histogram into a frequency polygon, just draw a line from the top center of each bar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3"/>
          <p:cNvGraphicFramePr>
            <a:graphicFrameLocks noChangeAspect="1"/>
          </p:cNvGraphicFramePr>
          <p:nvPr/>
        </p:nvGraphicFramePr>
        <p:xfrm>
          <a:off x="2667000" y="1600200"/>
          <a:ext cx="4343400" cy="2895600"/>
        </p:xfrm>
        <a:graphic>
          <a:graphicData uri="http://schemas.openxmlformats.org/presentationml/2006/ole">
            <mc:AlternateContent xmlns:mc="http://schemas.openxmlformats.org/markup-compatibility/2006">
              <mc:Choice xmlns:v="urn:schemas-microsoft-com:vml" Requires="v">
                <p:oleObj spid="_x0000_s3079" name="Graph" r:id="rId3" imgW="5486400" imgH="3657600" progId="">
                  <p:embed/>
                </p:oleObj>
              </mc:Choice>
              <mc:Fallback>
                <p:oleObj name="Graph" r:id="rId3" imgW="5486400" imgH="3657600" progId="">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00200"/>
                        <a:ext cx="4343400" cy="2895600"/>
                      </a:xfrm>
                      <a:prstGeom prst="rect">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مستطيل 7"/>
          <p:cNvSpPr/>
          <p:nvPr/>
        </p:nvSpPr>
        <p:spPr>
          <a:xfrm>
            <a:off x="2743200" y="685800"/>
            <a:ext cx="3810000" cy="769441"/>
          </a:xfrm>
          <a:prstGeom prst="rect">
            <a:avLst/>
          </a:prstGeom>
        </p:spPr>
        <p:txBody>
          <a:bodyPr wrap="square">
            <a:spAutoFit/>
          </a:bodyPr>
          <a:lstStyle/>
          <a:p>
            <a:pPr algn="ctr"/>
            <a:r>
              <a:rPr lang="en-US" sz="4400" b="1" dirty="0" smtClean="0">
                <a:solidFill>
                  <a:srgbClr val="FF0000"/>
                </a:solidFill>
              </a:rPr>
              <a:t>Pie chart </a:t>
            </a:r>
            <a:endParaRPr lang="ar-SA" sz="4400" dirty="0"/>
          </a:p>
        </p:txBody>
      </p:sp>
      <p:sp>
        <p:nvSpPr>
          <p:cNvPr id="9" name="مستطيل 8"/>
          <p:cNvSpPr/>
          <p:nvPr/>
        </p:nvSpPr>
        <p:spPr>
          <a:xfrm>
            <a:off x="381000" y="4724400"/>
            <a:ext cx="7848600" cy="1938992"/>
          </a:xfrm>
          <a:prstGeom prst="rect">
            <a:avLst/>
          </a:prstGeom>
        </p:spPr>
        <p:txBody>
          <a:bodyPr wrap="square">
            <a:spAutoFit/>
          </a:bodyPr>
          <a:lstStyle/>
          <a:p>
            <a:r>
              <a:rPr lang="en-US" b="1" dirty="0" smtClean="0"/>
              <a:t>pie chart</a:t>
            </a:r>
            <a:r>
              <a:rPr lang="en-US" dirty="0" smtClean="0"/>
              <a:t> (or a </a:t>
            </a:r>
            <a:r>
              <a:rPr lang="en-US" b="1" dirty="0" smtClean="0"/>
              <a:t>circle graph</a:t>
            </a:r>
            <a:r>
              <a:rPr lang="en-US" dirty="0" smtClean="0"/>
              <a:t>) is a </a:t>
            </a:r>
            <a:r>
              <a:rPr lang="en-US" dirty="0" smtClean="0">
                <a:hlinkClick r:id="rId5" action="ppaction://hlinkfile" tooltip="Circle"/>
              </a:rPr>
              <a:t>circular</a:t>
            </a:r>
            <a:r>
              <a:rPr lang="en-US" dirty="0" smtClean="0"/>
              <a:t> </a:t>
            </a:r>
            <a:r>
              <a:rPr lang="en-US" dirty="0" smtClean="0">
                <a:hlinkClick r:id="rId6" action="ppaction://hlinkfile" tooltip="Chart"/>
              </a:rPr>
              <a:t>chart</a:t>
            </a:r>
            <a:r>
              <a:rPr lang="en-US" dirty="0" smtClean="0"/>
              <a:t> divided into </a:t>
            </a:r>
            <a:r>
              <a:rPr lang="en-US" dirty="0" smtClean="0">
                <a:hlinkClick r:id="rId7" action="ppaction://hlinkfile" tooltip="Circular sector"/>
              </a:rPr>
              <a:t>sectors</a:t>
            </a:r>
            <a:r>
              <a:rPr lang="en-US" dirty="0" smtClean="0"/>
              <a:t>, illustrating numerical proportion.</a:t>
            </a:r>
          </a:p>
          <a:p>
            <a:r>
              <a:rPr lang="en-US" dirty="0" smtClean="0"/>
              <a:t>A pie chart is a circle that is divided into sections according to the percentage of frequencies in each category of the distribution.</a:t>
            </a:r>
            <a:endParaRPr lang="ar-SA"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7772400" cy="1143000"/>
          </a:xfrm>
        </p:spPr>
        <p:txBody>
          <a:bodyPr/>
          <a:lstStyle/>
          <a:p>
            <a:pPr eaLnBrk="1" hangingPunct="1">
              <a:defRPr/>
            </a:pPr>
            <a:r>
              <a:rPr lang="en-US" b="1" kern="1200" dirty="0" smtClean="0">
                <a:solidFill>
                  <a:srgbClr val="FF0000"/>
                </a:solidFill>
              </a:rPr>
              <a:t>4.Stem and Leaf Plots</a:t>
            </a:r>
          </a:p>
        </p:txBody>
      </p:sp>
      <p:sp>
        <p:nvSpPr>
          <p:cNvPr id="24579" name="Rectangle 3"/>
          <p:cNvSpPr>
            <a:spLocks noGrp="1" noChangeArrowheads="1"/>
          </p:cNvSpPr>
          <p:nvPr>
            <p:ph type="body" idx="1"/>
          </p:nvPr>
        </p:nvSpPr>
        <p:spPr>
          <a:xfrm>
            <a:off x="609600" y="762000"/>
            <a:ext cx="8153400" cy="1752600"/>
          </a:xfrm>
        </p:spPr>
        <p:txBody>
          <a:bodyPr/>
          <a:lstStyle/>
          <a:p>
            <a:pPr eaLnBrk="1" hangingPunct="1"/>
            <a:r>
              <a:rPr lang="en-US" sz="3200" dirty="0" smtClean="0">
                <a:latin typeface="Times New Roman" pitchFamily="18" charset="0"/>
              </a:rPr>
              <a:t>A simple graph for quantitative data </a:t>
            </a:r>
          </a:p>
          <a:p>
            <a:pPr eaLnBrk="1" hangingPunct="1"/>
            <a:r>
              <a:rPr lang="en-US" sz="3200" dirty="0" smtClean="0">
                <a:latin typeface="Times New Roman" pitchFamily="18" charset="0"/>
              </a:rPr>
              <a:t>Uses the actual numerical values of each data point.</a:t>
            </a:r>
          </a:p>
          <a:p>
            <a:pPr eaLnBrk="1" hangingPunct="1"/>
            <a:endParaRPr lang="en-US" sz="3200" dirty="0" smtClean="0">
              <a:latin typeface="Times New Roman" pitchFamily="18" charset="0"/>
            </a:endParaRPr>
          </a:p>
        </p:txBody>
      </p:sp>
      <p:sp>
        <p:nvSpPr>
          <p:cNvPr id="24583" name="Text Box 7"/>
          <p:cNvSpPr txBox="1">
            <a:spLocks noChangeArrowheads="1"/>
          </p:cNvSpPr>
          <p:nvPr/>
        </p:nvSpPr>
        <p:spPr bwMode="auto">
          <a:xfrm>
            <a:off x="533400" y="2362200"/>
            <a:ext cx="8229600" cy="4297680"/>
          </a:xfrm>
          <a:prstGeom prst="rect">
            <a:avLst/>
          </a:prstGeom>
          <a:solidFill>
            <a:srgbClr val="F4ECC6"/>
          </a:solidFill>
          <a:ln w="28575">
            <a:solidFill>
              <a:srgbClr val="3333CC"/>
            </a:solidFill>
            <a:miter lim="800000"/>
            <a:headEnd/>
            <a:tailEnd/>
          </a:ln>
          <a:effectLst>
            <a:outerShdw dist="107763" dir="2700000" algn="ctr" rotWithShape="0">
              <a:schemeClr val="bg2"/>
            </a:outerShdw>
          </a:effectLst>
        </p:spPr>
        <p:txBody>
          <a:bodyPr wrap="square">
            <a:spAutoFit/>
          </a:bodyPr>
          <a:lstStyle/>
          <a:p>
            <a:pPr lvl="1">
              <a:lnSpc>
                <a:spcPct val="90000"/>
              </a:lnSpc>
              <a:spcBef>
                <a:spcPct val="20000"/>
              </a:spcBef>
              <a:buFontTx/>
              <a:buChar char="–"/>
              <a:defRPr/>
            </a:pPr>
            <a:r>
              <a:rPr lang="en-US" sz="2800" dirty="0">
                <a:solidFill>
                  <a:srgbClr val="3333CC"/>
                </a:solidFill>
              </a:rPr>
              <a:t>Divide each measurement into two parts: the</a:t>
            </a:r>
            <a:r>
              <a:rPr lang="en-US" sz="2800" dirty="0">
                <a:solidFill>
                  <a:srgbClr val="CC0066"/>
                </a:solidFill>
              </a:rPr>
              <a:t> </a:t>
            </a:r>
            <a:r>
              <a:rPr lang="en-US" sz="2800" b="1" dirty="0"/>
              <a:t>stem</a:t>
            </a:r>
            <a:r>
              <a:rPr lang="en-US" sz="2800" dirty="0">
                <a:solidFill>
                  <a:srgbClr val="CC0066"/>
                </a:solidFill>
              </a:rPr>
              <a:t> </a:t>
            </a:r>
            <a:r>
              <a:rPr lang="en-US" sz="2800" dirty="0">
                <a:solidFill>
                  <a:srgbClr val="3333CC"/>
                </a:solidFill>
              </a:rPr>
              <a:t>and the</a:t>
            </a:r>
            <a:r>
              <a:rPr lang="en-US" sz="2800" dirty="0">
                <a:solidFill>
                  <a:srgbClr val="CC0066"/>
                </a:solidFill>
              </a:rPr>
              <a:t> </a:t>
            </a:r>
            <a:r>
              <a:rPr lang="en-US" sz="2800" b="1" dirty="0"/>
              <a:t>leaf.</a:t>
            </a:r>
          </a:p>
          <a:p>
            <a:pPr lvl="1">
              <a:lnSpc>
                <a:spcPct val="90000"/>
              </a:lnSpc>
              <a:spcBef>
                <a:spcPct val="20000"/>
              </a:spcBef>
              <a:buFontTx/>
              <a:buChar char="–"/>
              <a:defRPr/>
            </a:pPr>
            <a:r>
              <a:rPr lang="en-US" sz="2800" dirty="0">
                <a:solidFill>
                  <a:srgbClr val="3333CC"/>
                </a:solidFill>
              </a:rPr>
              <a:t>List the stems in a column, with a</a:t>
            </a:r>
            <a:r>
              <a:rPr lang="en-US" sz="2800" dirty="0">
                <a:solidFill>
                  <a:srgbClr val="CC0066"/>
                </a:solidFill>
              </a:rPr>
              <a:t> </a:t>
            </a:r>
            <a:r>
              <a:rPr lang="en-US" sz="2800" b="1" dirty="0"/>
              <a:t>vertical line</a:t>
            </a:r>
            <a:r>
              <a:rPr lang="en-US" sz="2800" dirty="0">
                <a:solidFill>
                  <a:srgbClr val="CC0066"/>
                </a:solidFill>
              </a:rPr>
              <a:t> </a:t>
            </a:r>
            <a:r>
              <a:rPr lang="en-US" sz="2800" dirty="0">
                <a:solidFill>
                  <a:srgbClr val="3333CC"/>
                </a:solidFill>
              </a:rPr>
              <a:t>to their right.</a:t>
            </a:r>
          </a:p>
          <a:p>
            <a:pPr lvl="1">
              <a:lnSpc>
                <a:spcPct val="90000"/>
              </a:lnSpc>
              <a:spcBef>
                <a:spcPct val="20000"/>
              </a:spcBef>
              <a:buFontTx/>
              <a:buChar char="–"/>
              <a:defRPr/>
            </a:pPr>
            <a:r>
              <a:rPr lang="en-US" sz="2800" dirty="0">
                <a:solidFill>
                  <a:srgbClr val="3333CC"/>
                </a:solidFill>
              </a:rPr>
              <a:t>For each measurement, record the leaf portion in the</a:t>
            </a:r>
            <a:r>
              <a:rPr lang="en-US" sz="2800" dirty="0">
                <a:solidFill>
                  <a:srgbClr val="CC0066"/>
                </a:solidFill>
              </a:rPr>
              <a:t> </a:t>
            </a:r>
            <a:r>
              <a:rPr lang="en-US" sz="2800" b="1" dirty="0"/>
              <a:t>same row</a:t>
            </a:r>
            <a:r>
              <a:rPr lang="en-US" sz="2800" dirty="0">
                <a:solidFill>
                  <a:srgbClr val="CC0066"/>
                </a:solidFill>
              </a:rPr>
              <a:t> </a:t>
            </a:r>
            <a:r>
              <a:rPr lang="en-US" sz="2800" dirty="0">
                <a:solidFill>
                  <a:srgbClr val="3333CC"/>
                </a:solidFill>
              </a:rPr>
              <a:t>as its matching stem.</a:t>
            </a:r>
          </a:p>
          <a:p>
            <a:pPr lvl="1">
              <a:lnSpc>
                <a:spcPct val="90000"/>
              </a:lnSpc>
              <a:spcBef>
                <a:spcPct val="20000"/>
              </a:spcBef>
              <a:buFontTx/>
              <a:buChar char="–"/>
              <a:defRPr/>
            </a:pPr>
            <a:r>
              <a:rPr lang="en-US" sz="2800" b="1" dirty="0"/>
              <a:t>Order </a:t>
            </a:r>
            <a:r>
              <a:rPr lang="en-US" sz="2800" dirty="0">
                <a:solidFill>
                  <a:srgbClr val="3333CC"/>
                </a:solidFill>
              </a:rPr>
              <a:t>the leaves from lowest to highest in each </a:t>
            </a:r>
            <a:r>
              <a:rPr lang="en-US" sz="2800" dirty="0" smtClean="0">
                <a:solidFill>
                  <a:srgbClr val="3333CC"/>
                </a:solidFill>
              </a:rPr>
              <a:t>stem.</a:t>
            </a:r>
          </a:p>
          <a:p>
            <a:pPr lvl="1">
              <a:lnSpc>
                <a:spcPct val="90000"/>
              </a:lnSpc>
              <a:spcBef>
                <a:spcPct val="20000"/>
              </a:spcBef>
              <a:buFontTx/>
              <a:buChar char="–"/>
              <a:defRPr/>
            </a:pPr>
            <a:r>
              <a:rPr lang="en-US" sz="2800" dirty="0" smtClean="0">
                <a:solidFill>
                  <a:srgbClr val="3333CC"/>
                </a:solidFill>
              </a:rPr>
              <a:t>The range is the difference between the greatest and the least value. </a:t>
            </a:r>
            <a:endParaRPr lang="ar-SA" sz="2800" dirty="0" smtClean="0">
              <a:solidFill>
                <a:srgbClr val="3333CC"/>
              </a:solidFill>
            </a:endParaRPr>
          </a:p>
          <a:p>
            <a:pPr lvl="1">
              <a:lnSpc>
                <a:spcPct val="90000"/>
              </a:lnSpc>
              <a:spcBef>
                <a:spcPct val="20000"/>
              </a:spcBef>
              <a:buFontTx/>
              <a:buChar char="–"/>
              <a:defRPr/>
            </a:pPr>
            <a:endParaRPr lang="en-US" sz="2800" dirty="0">
              <a:solidFill>
                <a:srgbClr val="3333CC"/>
              </a:solidFill>
            </a:endParaRPr>
          </a:p>
          <a:p>
            <a:pPr lvl="1">
              <a:lnSpc>
                <a:spcPct val="90000"/>
              </a:lnSpc>
              <a:spcBef>
                <a:spcPct val="20000"/>
              </a:spcBef>
              <a:defRPr/>
            </a:pPr>
            <a:endParaRPr lang="en-US" sz="28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dissolv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dissolv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583">
                                            <p:bg/>
                                          </p:spTgt>
                                        </p:tgtEl>
                                        <p:attrNameLst>
                                          <p:attrName>style.visibility</p:attrName>
                                        </p:attrNameLst>
                                      </p:cBhvr>
                                      <p:to>
                                        <p:strVal val="visible"/>
                                      </p:to>
                                    </p:set>
                                    <p:animEffect transition="in" filter="wipe(up)">
                                      <p:cBhvr>
                                        <p:cTn id="17" dur="500"/>
                                        <p:tgtEl>
                                          <p:spTgt spid="24583">
                                            <p:bg/>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4583">
                                            <p:txEl>
                                              <p:pRg st="0" end="0"/>
                                            </p:txEl>
                                          </p:spTgt>
                                        </p:tgtEl>
                                        <p:attrNameLst>
                                          <p:attrName>style.visibility</p:attrName>
                                        </p:attrNameLst>
                                      </p:cBhvr>
                                      <p:to>
                                        <p:strVal val="visible"/>
                                      </p:to>
                                    </p:set>
                                    <p:animEffect transition="in" filter="wipe(up)">
                                      <p:cBhvr>
                                        <p:cTn id="20" dur="500"/>
                                        <p:tgtEl>
                                          <p:spTgt spid="2458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4583">
                                            <p:txEl>
                                              <p:pRg st="1" end="1"/>
                                            </p:txEl>
                                          </p:spTgt>
                                        </p:tgtEl>
                                        <p:attrNameLst>
                                          <p:attrName>style.visibility</p:attrName>
                                        </p:attrNameLst>
                                      </p:cBhvr>
                                      <p:to>
                                        <p:strVal val="visible"/>
                                      </p:to>
                                    </p:set>
                                    <p:animEffect transition="in" filter="wipe(up)">
                                      <p:cBhvr>
                                        <p:cTn id="23" dur="500"/>
                                        <p:tgtEl>
                                          <p:spTgt spid="2458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583">
                                            <p:txEl>
                                              <p:pRg st="2" end="2"/>
                                            </p:txEl>
                                          </p:spTgt>
                                        </p:tgtEl>
                                        <p:attrNameLst>
                                          <p:attrName>style.visibility</p:attrName>
                                        </p:attrNameLst>
                                      </p:cBhvr>
                                      <p:to>
                                        <p:strVal val="visible"/>
                                      </p:to>
                                    </p:set>
                                    <p:animEffect transition="in" filter="wipe(up)">
                                      <p:cBhvr>
                                        <p:cTn id="26" dur="500"/>
                                        <p:tgtEl>
                                          <p:spTgt spid="2458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4583">
                                            <p:txEl>
                                              <p:pRg st="3" end="3"/>
                                            </p:txEl>
                                          </p:spTgt>
                                        </p:tgtEl>
                                        <p:attrNameLst>
                                          <p:attrName>style.visibility</p:attrName>
                                        </p:attrNameLst>
                                      </p:cBhvr>
                                      <p:to>
                                        <p:strVal val="visible"/>
                                      </p:to>
                                    </p:set>
                                    <p:animEffect transition="in" filter="wipe(up)">
                                      <p:cBhvr>
                                        <p:cTn id="29" dur="500"/>
                                        <p:tgtEl>
                                          <p:spTgt spid="2458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4583">
                                            <p:txEl>
                                              <p:pRg st="4" end="4"/>
                                            </p:txEl>
                                          </p:spTgt>
                                        </p:tgtEl>
                                        <p:attrNameLst>
                                          <p:attrName>style.visibility</p:attrName>
                                        </p:attrNameLst>
                                      </p:cBhvr>
                                      <p:to>
                                        <p:strVal val="visible"/>
                                      </p:to>
                                    </p:set>
                                    <p:animEffect transition="in" filter="wipe(up)">
                                      <p:cBhvr>
                                        <p:cTn id="32" dur="500"/>
                                        <p:tgtEl>
                                          <p:spTgt spid="245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P spid="24583"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381000" y="1371600"/>
            <a:ext cx="7772400" cy="2431435"/>
          </a:xfrm>
        </p:spPr>
        <p:txBody>
          <a:bodyPr wrap="square">
            <a:spAutoFit/>
          </a:bodyPr>
          <a:lstStyle/>
          <a:p>
            <a:pPr algn="l"/>
            <a:r>
              <a:rPr lang="en-US" sz="4000" kern="1200" dirty="0" smtClean="0">
                <a:solidFill>
                  <a:schemeClr val="tx1"/>
                </a:solidFill>
                <a:latin typeface="Haettenschweiler" pitchFamily="34" charset="0"/>
                <a:cs typeface="Times New Roman" pitchFamily="18" charset="0"/>
              </a:rPr>
              <a:t>Presentation of Data</a:t>
            </a:r>
            <a:br>
              <a:rPr lang="en-US" sz="4000" kern="1200" dirty="0" smtClean="0">
                <a:solidFill>
                  <a:schemeClr val="tx1"/>
                </a:solidFill>
                <a:latin typeface="Haettenschweiler" pitchFamily="34" charset="0"/>
                <a:cs typeface="Times New Roman" pitchFamily="18" charset="0"/>
              </a:rPr>
            </a:br>
            <a:r>
              <a:rPr lang="en-US" sz="4000" kern="1200" dirty="0" smtClean="0">
                <a:solidFill>
                  <a:schemeClr val="tx1"/>
                </a:solidFill>
                <a:latin typeface="Haettenschweiler" pitchFamily="34" charset="0"/>
                <a:cs typeface="Times New Roman" pitchFamily="18" charset="0"/>
              </a:rPr>
              <a:t>Central Tendency: Mode, Median, Mean</a:t>
            </a:r>
            <a:br>
              <a:rPr lang="en-US" sz="4000" kern="1200" dirty="0" smtClean="0">
                <a:solidFill>
                  <a:schemeClr val="tx1"/>
                </a:solidFill>
                <a:latin typeface="Haettenschweiler" pitchFamily="34" charset="0"/>
                <a:cs typeface="Times New Roman" pitchFamily="18" charset="0"/>
              </a:rPr>
            </a:br>
            <a:r>
              <a:rPr lang="en-US" sz="4000" kern="1200" dirty="0" smtClean="0">
                <a:solidFill>
                  <a:schemeClr val="tx1"/>
                </a:solidFill>
                <a:latin typeface="Haettenschweiler" pitchFamily="34" charset="0"/>
                <a:cs typeface="Times New Roman" pitchFamily="18" charset="0"/>
              </a:rPr>
              <a:t>Dispersion: Variance, Standard Deviation</a:t>
            </a:r>
            <a:r>
              <a:rPr lang="en-US" sz="3200" dirty="0" smtClean="0"/>
              <a:t/>
            </a:r>
            <a:br>
              <a:rPr lang="en-US" sz="3200" dirty="0" smtClean="0"/>
            </a:br>
            <a:endParaRPr lang="en-US" sz="3200" kern="1200" dirty="0">
              <a:solidFill>
                <a:schemeClr val="tx1"/>
              </a:solidFill>
              <a:latin typeface="Haettenschweiler" pitchFamily="34" charset="0"/>
              <a:ea typeface="+mn-ea"/>
              <a:cs typeface="Times New Roman" pitchFamily="18" charset="0"/>
            </a:endParaRPr>
          </a:p>
        </p:txBody>
      </p:sp>
      <p:sp>
        <p:nvSpPr>
          <p:cNvPr id="3" name="Rectangle 2"/>
          <p:cNvSpPr/>
          <p:nvPr/>
        </p:nvSpPr>
        <p:spPr>
          <a:xfrm>
            <a:off x="533400" y="304800"/>
            <a:ext cx="6705600" cy="923330"/>
          </a:xfrm>
          <a:prstGeom prst="rect">
            <a:avLst/>
          </a:prstGeom>
        </p:spPr>
        <p:txBody>
          <a:bodyPr wrap="square">
            <a:spAutoFit/>
          </a:bodyPr>
          <a:lstStyle/>
          <a:p>
            <a:pPr algn="ctr"/>
            <a:r>
              <a:rPr lang="en-US" sz="5400" dirty="0" smtClean="0">
                <a:solidFill>
                  <a:srgbClr val="FF0000"/>
                </a:solidFill>
                <a:latin typeface="Haettenschweiler" pitchFamily="34" charset="0"/>
              </a:rPr>
              <a:t>Chapter 1: lesson 2</a:t>
            </a:r>
            <a:endParaRPr lang="en-US" sz="5400" dirty="0">
              <a:solidFill>
                <a:srgbClr val="FF0000"/>
              </a:solidFill>
              <a:latin typeface="Haettenschweiler"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7772400" cy="1143000"/>
          </a:xfrm>
        </p:spPr>
        <p:txBody>
          <a:bodyPr/>
          <a:lstStyle/>
          <a:p>
            <a:pPr eaLnBrk="1" hangingPunct="1">
              <a:defRPr/>
            </a:pPr>
            <a:r>
              <a:rPr lang="en-US" b="1" kern="1200" dirty="0" smtClean="0">
                <a:solidFill>
                  <a:srgbClr val="FF0000"/>
                </a:solidFill>
              </a:rPr>
              <a:t>4.Stem and Leaf Plots</a:t>
            </a:r>
          </a:p>
        </p:txBody>
      </p:sp>
      <p:sp>
        <p:nvSpPr>
          <p:cNvPr id="5" name="Text Box 1033"/>
          <p:cNvSpPr txBox="1">
            <a:spLocks noGrp="1" noChangeArrowheads="1"/>
          </p:cNvSpPr>
          <p:nvPr>
            <p:ph type="body" idx="1"/>
          </p:nvPr>
        </p:nvSpPr>
        <p:spPr bwMode="auto">
          <a:xfrm>
            <a:off x="685800" y="1295400"/>
            <a:ext cx="8153400" cy="2439129"/>
          </a:xfrm>
          <a:prstGeom prst="rect">
            <a:avLst/>
          </a:prstGeom>
          <a:noFill/>
          <a:ln w="19050">
            <a:solidFill>
              <a:srgbClr val="993366"/>
            </a:solidFill>
            <a:miter lim="800000"/>
            <a:headEnd/>
            <a:tailEnd/>
          </a:ln>
          <a:effectLst/>
        </p:spPr>
        <p:txBody>
          <a:bodyPr wrap="square">
            <a:spAutoFit/>
          </a:bodyPr>
          <a:lstStyle/>
          <a:p>
            <a:pPr eaLnBrk="0" hangingPunct="0">
              <a:spcBef>
                <a:spcPct val="50000"/>
              </a:spcBef>
            </a:pPr>
            <a:r>
              <a:rPr lang="en-US" sz="2800" dirty="0">
                <a:latin typeface="Verdana" pitchFamily="34" charset="0"/>
              </a:rPr>
              <a:t>To write 42 in a stem-and-leaf plot, write each digit in a separate column</a:t>
            </a:r>
            <a:r>
              <a:rPr lang="en-US" sz="2800" dirty="0" smtClean="0">
                <a:latin typeface="Verdana" pitchFamily="34" charset="0"/>
              </a:rPr>
              <a:t>.</a:t>
            </a:r>
          </a:p>
          <a:p>
            <a:pPr eaLnBrk="0" hangingPunct="0">
              <a:spcBef>
                <a:spcPct val="50000"/>
              </a:spcBef>
            </a:pPr>
            <a:endParaRPr lang="en-US" sz="2800" dirty="0">
              <a:latin typeface="Verdana" pitchFamily="34" charset="0"/>
            </a:endParaRPr>
          </a:p>
          <a:p>
            <a:pPr eaLnBrk="0" hangingPunct="0">
              <a:spcBef>
                <a:spcPct val="50000"/>
              </a:spcBef>
            </a:pPr>
            <a:endParaRPr lang="en-US" sz="2800" dirty="0">
              <a:latin typeface="Verdana" pitchFamily="34" charset="0"/>
            </a:endParaRPr>
          </a:p>
          <a:p>
            <a:pPr eaLnBrk="0" hangingPunct="0">
              <a:spcBef>
                <a:spcPct val="50000"/>
              </a:spcBef>
            </a:pPr>
            <a:endParaRPr lang="en-US" sz="300" dirty="0">
              <a:latin typeface="Verdana" pitchFamily="34" charset="0"/>
            </a:endParaRPr>
          </a:p>
          <a:p>
            <a:pPr eaLnBrk="0" hangingPunct="0">
              <a:lnSpc>
                <a:spcPct val="50000"/>
              </a:lnSpc>
              <a:spcBef>
                <a:spcPct val="50000"/>
              </a:spcBef>
            </a:pPr>
            <a:endParaRPr lang="en-US" sz="800" dirty="0">
              <a:latin typeface="Verdana" pitchFamily="34" charset="0"/>
            </a:endParaRPr>
          </a:p>
        </p:txBody>
      </p:sp>
      <p:pic>
        <p:nvPicPr>
          <p:cNvPr id="7" name="صورة 6"/>
          <p:cNvPicPr/>
          <p:nvPr/>
        </p:nvPicPr>
        <p:blipFill>
          <a:blip r:embed="rId2"/>
          <a:srcRect l="34132" t="49839" r="39682" b="28939"/>
          <a:stretch>
            <a:fillRect/>
          </a:stretch>
        </p:blipFill>
        <p:spPr bwMode="auto">
          <a:xfrm>
            <a:off x="2133600" y="2743200"/>
            <a:ext cx="4343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9" name="Rectangle 29"/>
          <p:cNvSpPr>
            <a:spLocks noChangeArrowheads="1"/>
          </p:cNvSpPr>
          <p:nvPr/>
        </p:nvSpPr>
        <p:spPr bwMode="auto">
          <a:xfrm>
            <a:off x="685800" y="1819275"/>
            <a:ext cx="8001000" cy="990600"/>
          </a:xfrm>
          <a:prstGeom prst="rect">
            <a:avLst/>
          </a:prstGeom>
          <a:solidFill>
            <a:srgbClr val="F4ECC6"/>
          </a:solidFill>
          <a:ln w="28575">
            <a:solidFill>
              <a:srgbClr val="3333CC"/>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5602" name="Rectangle 2"/>
          <p:cNvSpPr>
            <a:spLocks noGrp="1" noChangeArrowheads="1"/>
          </p:cNvSpPr>
          <p:nvPr>
            <p:ph type="title"/>
          </p:nvPr>
        </p:nvSpPr>
        <p:spPr>
          <a:xfrm>
            <a:off x="1295400" y="304800"/>
            <a:ext cx="4419600" cy="1143000"/>
          </a:xfrm>
        </p:spPr>
        <p:txBody>
          <a:bodyPr/>
          <a:lstStyle/>
          <a:p>
            <a:pPr eaLnBrk="1" hangingPunct="1">
              <a:defRPr/>
            </a:pPr>
            <a:r>
              <a:rPr lang="en-US" smtClean="0">
                <a:latin typeface="Times New Roman" pitchFamily="18" charset="0"/>
              </a:rPr>
              <a:t>Example</a:t>
            </a:r>
          </a:p>
        </p:txBody>
      </p:sp>
      <p:sp>
        <p:nvSpPr>
          <p:cNvPr id="22532" name="Text Box 4"/>
          <p:cNvSpPr txBox="1">
            <a:spLocks noChangeArrowheads="1"/>
          </p:cNvSpPr>
          <p:nvPr/>
        </p:nvSpPr>
        <p:spPr bwMode="auto">
          <a:xfrm>
            <a:off x="685800" y="1333500"/>
            <a:ext cx="7924800" cy="1333500"/>
          </a:xfrm>
          <a:prstGeom prst="rect">
            <a:avLst/>
          </a:prstGeom>
          <a:noFill/>
          <a:ln w="9525">
            <a:noFill/>
            <a:miter lim="800000"/>
            <a:headEnd/>
            <a:tailEnd/>
          </a:ln>
        </p:spPr>
        <p:txBody>
          <a:bodyPr>
            <a:spAutoFit/>
          </a:bodyPr>
          <a:lstStyle/>
          <a:p>
            <a:pPr>
              <a:spcBef>
                <a:spcPct val="50000"/>
              </a:spcBef>
            </a:pPr>
            <a:r>
              <a:rPr lang="en-US">
                <a:solidFill>
                  <a:srgbClr val="339933"/>
                </a:solidFill>
              </a:rPr>
              <a:t>The prices ($) of 18 brands of walking shoes:</a:t>
            </a:r>
          </a:p>
          <a:p>
            <a:pPr>
              <a:spcBef>
                <a:spcPct val="20000"/>
              </a:spcBef>
            </a:pPr>
            <a:r>
              <a:rPr lang="en-US">
                <a:solidFill>
                  <a:srgbClr val="339933"/>
                </a:solidFill>
              </a:rPr>
              <a:t>90	70	70	70	75	70	65	68	60</a:t>
            </a:r>
          </a:p>
          <a:p>
            <a:pPr>
              <a:spcBef>
                <a:spcPct val="20000"/>
              </a:spcBef>
            </a:pPr>
            <a:r>
              <a:rPr lang="en-US">
                <a:solidFill>
                  <a:srgbClr val="339933"/>
                </a:solidFill>
              </a:rPr>
              <a:t>74	70	95	75	70	68	65	40	65</a:t>
            </a:r>
          </a:p>
        </p:txBody>
      </p:sp>
      <p:grpSp>
        <p:nvGrpSpPr>
          <p:cNvPr id="2" name="Group 22"/>
          <p:cNvGrpSpPr>
            <a:grpSpLocks/>
          </p:cNvGrpSpPr>
          <p:nvPr/>
        </p:nvGrpSpPr>
        <p:grpSpPr bwMode="auto">
          <a:xfrm>
            <a:off x="838200" y="2895600"/>
            <a:ext cx="3124200" cy="3195638"/>
            <a:chOff x="528" y="1824"/>
            <a:chExt cx="1968" cy="2013"/>
          </a:xfrm>
        </p:grpSpPr>
        <p:sp>
          <p:nvSpPr>
            <p:cNvPr id="22550" name="Text Box 6"/>
            <p:cNvSpPr txBox="1">
              <a:spLocks noChangeArrowheads="1"/>
            </p:cNvSpPr>
            <p:nvPr/>
          </p:nvSpPr>
          <p:spPr bwMode="auto">
            <a:xfrm>
              <a:off x="528" y="1824"/>
              <a:ext cx="1968" cy="2013"/>
            </a:xfrm>
            <a:prstGeom prst="rect">
              <a:avLst/>
            </a:prstGeom>
            <a:noFill/>
            <a:ln w="9525">
              <a:noFill/>
              <a:miter lim="800000"/>
              <a:headEnd/>
              <a:tailEnd/>
            </a:ln>
          </p:spPr>
          <p:txBody>
            <a:bodyPr>
              <a:spAutoFit/>
            </a:bodyPr>
            <a:lstStyle/>
            <a:p>
              <a:pPr>
                <a:spcBef>
                  <a:spcPct val="50000"/>
                </a:spcBef>
              </a:pPr>
              <a:r>
                <a:rPr lang="en-US" b="1" dirty="0" smtClean="0">
                  <a:solidFill>
                    <a:srgbClr val="333333"/>
                  </a:solidFill>
                </a:rPr>
                <a:t>4	0</a:t>
              </a:r>
              <a:endParaRPr lang="en-US" b="1" dirty="0">
                <a:solidFill>
                  <a:srgbClr val="333333"/>
                </a:solidFill>
              </a:endParaRPr>
            </a:p>
            <a:p>
              <a:pPr>
                <a:spcBef>
                  <a:spcPct val="50000"/>
                </a:spcBef>
              </a:pPr>
              <a:r>
                <a:rPr lang="en-US" b="1" dirty="0">
                  <a:solidFill>
                    <a:srgbClr val="333333"/>
                  </a:solidFill>
                </a:rPr>
                <a:t>5</a:t>
              </a:r>
            </a:p>
            <a:p>
              <a:pPr>
                <a:spcBef>
                  <a:spcPct val="50000"/>
                </a:spcBef>
              </a:pPr>
              <a:r>
                <a:rPr lang="en-US" b="1" dirty="0">
                  <a:solidFill>
                    <a:srgbClr val="333333"/>
                  </a:solidFill>
                </a:rPr>
                <a:t>6	5 8 0 8 5 5</a:t>
              </a:r>
            </a:p>
            <a:p>
              <a:pPr>
                <a:spcBef>
                  <a:spcPct val="50000"/>
                </a:spcBef>
              </a:pPr>
              <a:r>
                <a:rPr lang="en-US" b="1" dirty="0">
                  <a:solidFill>
                    <a:srgbClr val="333333"/>
                  </a:solidFill>
                </a:rPr>
                <a:t>7	0 0 0 5 0 4 0 5 0</a:t>
              </a:r>
            </a:p>
            <a:p>
              <a:pPr>
                <a:spcBef>
                  <a:spcPct val="50000"/>
                </a:spcBef>
              </a:pPr>
              <a:r>
                <a:rPr lang="en-US" b="1" dirty="0">
                  <a:solidFill>
                    <a:srgbClr val="333333"/>
                  </a:solidFill>
                </a:rPr>
                <a:t>8</a:t>
              </a:r>
            </a:p>
            <a:p>
              <a:pPr>
                <a:spcBef>
                  <a:spcPct val="50000"/>
                </a:spcBef>
              </a:pPr>
              <a:r>
                <a:rPr lang="en-US" b="1" dirty="0">
                  <a:solidFill>
                    <a:srgbClr val="333333"/>
                  </a:solidFill>
                </a:rPr>
                <a:t>9	0 5</a:t>
              </a:r>
            </a:p>
          </p:txBody>
        </p:sp>
        <p:sp>
          <p:nvSpPr>
            <p:cNvPr id="22551" name="Line 7"/>
            <p:cNvSpPr>
              <a:spLocks noChangeShapeType="1"/>
            </p:cNvSpPr>
            <p:nvPr/>
          </p:nvSpPr>
          <p:spPr bwMode="auto">
            <a:xfrm>
              <a:off x="864" y="1872"/>
              <a:ext cx="0" cy="1920"/>
            </a:xfrm>
            <a:prstGeom prst="line">
              <a:avLst/>
            </a:prstGeom>
            <a:noFill/>
            <a:ln w="9525">
              <a:solidFill>
                <a:srgbClr val="333333"/>
              </a:solidFill>
              <a:round/>
              <a:headEnd/>
              <a:tailEnd/>
            </a:ln>
          </p:spPr>
          <p:txBody>
            <a:bodyPr/>
            <a:lstStyle/>
            <a:p>
              <a:endParaRPr lang="en-US"/>
            </a:p>
          </p:txBody>
        </p:sp>
      </p:grpSp>
      <p:grpSp>
        <p:nvGrpSpPr>
          <p:cNvPr id="3" name="Group 31"/>
          <p:cNvGrpSpPr>
            <a:grpSpLocks/>
          </p:cNvGrpSpPr>
          <p:nvPr/>
        </p:nvGrpSpPr>
        <p:grpSpPr bwMode="auto">
          <a:xfrm>
            <a:off x="4038600" y="2971800"/>
            <a:ext cx="5105400" cy="3352800"/>
            <a:chOff x="2544" y="1776"/>
            <a:chExt cx="3216" cy="2112"/>
          </a:xfrm>
        </p:grpSpPr>
        <p:grpSp>
          <p:nvGrpSpPr>
            <p:cNvPr id="4" name="Group 30"/>
            <p:cNvGrpSpPr>
              <a:grpSpLocks/>
            </p:cNvGrpSpPr>
            <p:nvPr/>
          </p:nvGrpSpPr>
          <p:grpSpPr bwMode="auto">
            <a:xfrm>
              <a:off x="2544" y="1776"/>
              <a:ext cx="3216" cy="2013"/>
              <a:chOff x="2544" y="1776"/>
              <a:chExt cx="3216" cy="2013"/>
            </a:xfrm>
          </p:grpSpPr>
          <p:sp>
            <p:nvSpPr>
              <p:cNvPr id="22546" name="Text Box 10"/>
              <p:cNvSpPr txBox="1">
                <a:spLocks noChangeArrowheads="1"/>
              </p:cNvSpPr>
              <p:nvPr/>
            </p:nvSpPr>
            <p:spPr bwMode="auto">
              <a:xfrm>
                <a:off x="3744" y="1776"/>
                <a:ext cx="2016" cy="2013"/>
              </a:xfrm>
              <a:prstGeom prst="rect">
                <a:avLst/>
              </a:prstGeom>
              <a:noFill/>
              <a:ln w="9525">
                <a:noFill/>
                <a:miter lim="800000"/>
                <a:headEnd/>
                <a:tailEnd/>
              </a:ln>
            </p:spPr>
            <p:txBody>
              <a:bodyPr>
                <a:spAutoFit/>
              </a:bodyPr>
              <a:lstStyle/>
              <a:p>
                <a:pPr>
                  <a:spcBef>
                    <a:spcPct val="50000"/>
                  </a:spcBef>
                </a:pPr>
                <a:r>
                  <a:rPr lang="en-US" b="1" dirty="0">
                    <a:solidFill>
                      <a:srgbClr val="333333"/>
                    </a:solidFill>
                  </a:rPr>
                  <a:t>4	0</a:t>
                </a:r>
              </a:p>
              <a:p>
                <a:pPr>
                  <a:spcBef>
                    <a:spcPct val="50000"/>
                  </a:spcBef>
                </a:pPr>
                <a:r>
                  <a:rPr lang="en-US" b="1" dirty="0">
                    <a:solidFill>
                      <a:srgbClr val="333333"/>
                    </a:solidFill>
                  </a:rPr>
                  <a:t>5</a:t>
                </a:r>
              </a:p>
              <a:p>
                <a:pPr>
                  <a:spcBef>
                    <a:spcPct val="50000"/>
                  </a:spcBef>
                </a:pPr>
                <a:r>
                  <a:rPr lang="en-US" b="1" dirty="0">
                    <a:solidFill>
                      <a:srgbClr val="333333"/>
                    </a:solidFill>
                  </a:rPr>
                  <a:t>6	0 5 5 5 8 8 </a:t>
                </a:r>
              </a:p>
              <a:p>
                <a:pPr>
                  <a:spcBef>
                    <a:spcPct val="50000"/>
                  </a:spcBef>
                </a:pPr>
                <a:r>
                  <a:rPr lang="en-US" b="1" dirty="0">
                    <a:solidFill>
                      <a:srgbClr val="333333"/>
                    </a:solidFill>
                  </a:rPr>
                  <a:t>7	0 0 0 0 0 0 4 5 5 </a:t>
                </a:r>
              </a:p>
              <a:p>
                <a:pPr>
                  <a:spcBef>
                    <a:spcPct val="50000"/>
                  </a:spcBef>
                </a:pPr>
                <a:r>
                  <a:rPr lang="en-US" b="1" dirty="0">
                    <a:solidFill>
                      <a:srgbClr val="333333"/>
                    </a:solidFill>
                  </a:rPr>
                  <a:t>8</a:t>
                </a:r>
              </a:p>
              <a:p>
                <a:pPr>
                  <a:spcBef>
                    <a:spcPct val="50000"/>
                  </a:spcBef>
                </a:pPr>
                <a:r>
                  <a:rPr lang="en-US" b="1" dirty="0">
                    <a:solidFill>
                      <a:srgbClr val="333333"/>
                    </a:solidFill>
                  </a:rPr>
                  <a:t>9	0 5 </a:t>
                </a:r>
              </a:p>
            </p:txBody>
          </p:sp>
          <p:grpSp>
            <p:nvGrpSpPr>
              <p:cNvPr id="5" name="Group 12"/>
              <p:cNvGrpSpPr>
                <a:grpSpLocks/>
              </p:cNvGrpSpPr>
              <p:nvPr/>
            </p:nvGrpSpPr>
            <p:grpSpPr bwMode="auto">
              <a:xfrm>
                <a:off x="2544" y="1968"/>
                <a:ext cx="1008" cy="294"/>
                <a:chOff x="2112" y="2064"/>
                <a:chExt cx="1008" cy="294"/>
              </a:xfrm>
            </p:grpSpPr>
            <p:sp>
              <p:nvSpPr>
                <p:cNvPr id="22548" name="Text Box 13"/>
                <p:cNvSpPr txBox="1">
                  <a:spLocks noChangeArrowheads="1"/>
                </p:cNvSpPr>
                <p:nvPr/>
              </p:nvSpPr>
              <p:spPr bwMode="auto">
                <a:xfrm>
                  <a:off x="2112" y="2064"/>
                  <a:ext cx="816" cy="294"/>
                </a:xfrm>
                <a:prstGeom prst="rect">
                  <a:avLst/>
                </a:prstGeom>
                <a:noFill/>
                <a:ln w="9525">
                  <a:solidFill>
                    <a:srgbClr val="339933"/>
                  </a:solidFill>
                  <a:miter lim="800000"/>
                  <a:headEnd/>
                  <a:tailEnd/>
                </a:ln>
              </p:spPr>
              <p:txBody>
                <a:bodyPr>
                  <a:spAutoFit/>
                </a:bodyPr>
                <a:lstStyle/>
                <a:p>
                  <a:pPr>
                    <a:spcBef>
                      <a:spcPct val="50000"/>
                    </a:spcBef>
                  </a:pPr>
                  <a:r>
                    <a:rPr lang="en-US" b="1">
                      <a:solidFill>
                        <a:srgbClr val="3333CC"/>
                      </a:solidFill>
                    </a:rPr>
                    <a:t>Reorder</a:t>
                  </a:r>
                </a:p>
              </p:txBody>
            </p:sp>
            <p:sp>
              <p:nvSpPr>
                <p:cNvPr id="22549" name="Line 14"/>
                <p:cNvSpPr>
                  <a:spLocks noChangeShapeType="1"/>
                </p:cNvSpPr>
                <p:nvPr/>
              </p:nvSpPr>
              <p:spPr bwMode="auto">
                <a:xfrm>
                  <a:off x="2928" y="2208"/>
                  <a:ext cx="192" cy="0"/>
                </a:xfrm>
                <a:prstGeom prst="line">
                  <a:avLst/>
                </a:prstGeom>
                <a:noFill/>
                <a:ln w="9525">
                  <a:solidFill>
                    <a:srgbClr val="339933"/>
                  </a:solidFill>
                  <a:round/>
                  <a:headEnd/>
                  <a:tailEnd type="triangle" w="med" len="med"/>
                </a:ln>
              </p:spPr>
              <p:txBody>
                <a:bodyPr/>
                <a:lstStyle/>
                <a:p>
                  <a:endParaRPr lang="en-US"/>
                </a:p>
              </p:txBody>
            </p:sp>
          </p:grpSp>
        </p:grpSp>
        <p:sp>
          <p:nvSpPr>
            <p:cNvPr id="22545" name="Line 11"/>
            <p:cNvSpPr>
              <a:spLocks noChangeShapeType="1"/>
            </p:cNvSpPr>
            <p:nvPr/>
          </p:nvSpPr>
          <p:spPr bwMode="auto">
            <a:xfrm>
              <a:off x="4080" y="1968"/>
              <a:ext cx="0" cy="1920"/>
            </a:xfrm>
            <a:prstGeom prst="line">
              <a:avLst/>
            </a:prstGeom>
            <a:noFill/>
            <a:ln w="9525">
              <a:solidFill>
                <a:srgbClr val="333333"/>
              </a:solidFill>
              <a:round/>
              <a:headEnd/>
              <a:tailEnd/>
            </a:ln>
          </p:spPr>
          <p:txBody>
            <a:bodyPr/>
            <a:lstStyle/>
            <a:p>
              <a:endParaRPr lang="en-US"/>
            </a:p>
          </p:txBody>
        </p:sp>
      </p:grpSp>
      <p:sp>
        <p:nvSpPr>
          <p:cNvPr id="25627" name="Freeform 27"/>
          <p:cNvSpPr>
            <a:spLocks/>
          </p:cNvSpPr>
          <p:nvPr/>
        </p:nvSpPr>
        <p:spPr bwMode="auto">
          <a:xfrm>
            <a:off x="1066800" y="1981200"/>
            <a:ext cx="914400" cy="3733800"/>
          </a:xfrm>
          <a:custGeom>
            <a:avLst/>
            <a:gdLst>
              <a:gd name="T0" fmla="*/ 0 w 560"/>
              <a:gd name="T1" fmla="*/ 0 h 2544"/>
              <a:gd name="T2" fmla="*/ 240 w 560"/>
              <a:gd name="T3" fmla="*/ 240 h 2544"/>
              <a:gd name="T4" fmla="*/ 336 w 560"/>
              <a:gd name="T5" fmla="*/ 1440 h 2544"/>
              <a:gd name="T6" fmla="*/ 528 w 560"/>
              <a:gd name="T7" fmla="*/ 2304 h 2544"/>
              <a:gd name="T8" fmla="*/ 528 w 560"/>
              <a:gd name="T9" fmla="*/ 2544 h 2544"/>
              <a:gd name="T10" fmla="*/ 0 60000 65536"/>
              <a:gd name="T11" fmla="*/ 0 60000 65536"/>
              <a:gd name="T12" fmla="*/ 0 60000 65536"/>
              <a:gd name="T13" fmla="*/ 0 60000 65536"/>
              <a:gd name="T14" fmla="*/ 0 60000 65536"/>
              <a:gd name="T15" fmla="*/ 0 w 560"/>
              <a:gd name="T16" fmla="*/ 0 h 2544"/>
              <a:gd name="T17" fmla="*/ 560 w 560"/>
              <a:gd name="T18" fmla="*/ 2544 h 2544"/>
            </a:gdLst>
            <a:ahLst/>
            <a:cxnLst>
              <a:cxn ang="T10">
                <a:pos x="T0" y="T1"/>
              </a:cxn>
              <a:cxn ang="T11">
                <a:pos x="T2" y="T3"/>
              </a:cxn>
              <a:cxn ang="T12">
                <a:pos x="T4" y="T5"/>
              </a:cxn>
              <a:cxn ang="T13">
                <a:pos x="T6" y="T7"/>
              </a:cxn>
              <a:cxn ang="T14">
                <a:pos x="T8" y="T9"/>
              </a:cxn>
            </a:cxnLst>
            <a:rect l="T15" t="T16" r="T17" b="T18"/>
            <a:pathLst>
              <a:path w="560" h="2544">
                <a:moveTo>
                  <a:pt x="0" y="0"/>
                </a:moveTo>
                <a:cubicBezTo>
                  <a:pt x="92" y="0"/>
                  <a:pt x="184" y="0"/>
                  <a:pt x="240" y="240"/>
                </a:cubicBezTo>
                <a:cubicBezTo>
                  <a:pt x="296" y="480"/>
                  <a:pt x="288" y="1096"/>
                  <a:pt x="336" y="1440"/>
                </a:cubicBezTo>
                <a:cubicBezTo>
                  <a:pt x="384" y="1784"/>
                  <a:pt x="496" y="2120"/>
                  <a:pt x="528" y="2304"/>
                </a:cubicBezTo>
                <a:cubicBezTo>
                  <a:pt x="560" y="2488"/>
                  <a:pt x="536" y="2504"/>
                  <a:pt x="528" y="2544"/>
                </a:cubicBezTo>
              </a:path>
            </a:pathLst>
          </a:custGeom>
          <a:noFill/>
          <a:ln w="19050">
            <a:solidFill>
              <a:srgbClr val="3333CC"/>
            </a:solidFill>
            <a:round/>
            <a:headEnd/>
            <a:tailEnd type="triangle" w="med" len="med"/>
          </a:ln>
        </p:spPr>
        <p:txBody>
          <a:bodyPr/>
          <a:lstStyle/>
          <a:p>
            <a:endParaRPr lang="en-US"/>
          </a:p>
        </p:txBody>
      </p:sp>
      <p:sp>
        <p:nvSpPr>
          <p:cNvPr id="25628" name="Freeform 28"/>
          <p:cNvSpPr>
            <a:spLocks/>
          </p:cNvSpPr>
          <p:nvPr/>
        </p:nvSpPr>
        <p:spPr bwMode="auto">
          <a:xfrm>
            <a:off x="2667000" y="2514600"/>
            <a:ext cx="1244600" cy="2057400"/>
          </a:xfrm>
          <a:custGeom>
            <a:avLst/>
            <a:gdLst>
              <a:gd name="T0" fmla="*/ 720 w 784"/>
              <a:gd name="T1" fmla="*/ 0 h 1296"/>
              <a:gd name="T2" fmla="*/ 768 w 784"/>
              <a:gd name="T3" fmla="*/ 336 h 1296"/>
              <a:gd name="T4" fmla="*/ 624 w 784"/>
              <a:gd name="T5" fmla="*/ 768 h 1296"/>
              <a:gd name="T6" fmla="*/ 384 w 784"/>
              <a:gd name="T7" fmla="*/ 1104 h 1296"/>
              <a:gd name="T8" fmla="*/ 0 w 784"/>
              <a:gd name="T9" fmla="*/ 1296 h 1296"/>
              <a:gd name="T10" fmla="*/ 0 60000 65536"/>
              <a:gd name="T11" fmla="*/ 0 60000 65536"/>
              <a:gd name="T12" fmla="*/ 0 60000 65536"/>
              <a:gd name="T13" fmla="*/ 0 60000 65536"/>
              <a:gd name="T14" fmla="*/ 0 60000 65536"/>
              <a:gd name="T15" fmla="*/ 0 w 784"/>
              <a:gd name="T16" fmla="*/ 0 h 1296"/>
              <a:gd name="T17" fmla="*/ 784 w 784"/>
              <a:gd name="T18" fmla="*/ 1296 h 1296"/>
            </a:gdLst>
            <a:ahLst/>
            <a:cxnLst>
              <a:cxn ang="T10">
                <a:pos x="T0" y="T1"/>
              </a:cxn>
              <a:cxn ang="T11">
                <a:pos x="T2" y="T3"/>
              </a:cxn>
              <a:cxn ang="T12">
                <a:pos x="T4" y="T5"/>
              </a:cxn>
              <a:cxn ang="T13">
                <a:pos x="T6" y="T7"/>
              </a:cxn>
              <a:cxn ang="T14">
                <a:pos x="T8" y="T9"/>
              </a:cxn>
            </a:cxnLst>
            <a:rect l="T15" t="T16" r="T17" b="T18"/>
            <a:pathLst>
              <a:path w="784" h="1296">
                <a:moveTo>
                  <a:pt x="720" y="0"/>
                </a:moveTo>
                <a:cubicBezTo>
                  <a:pt x="752" y="104"/>
                  <a:pt x="784" y="208"/>
                  <a:pt x="768" y="336"/>
                </a:cubicBezTo>
                <a:cubicBezTo>
                  <a:pt x="752" y="464"/>
                  <a:pt x="688" y="640"/>
                  <a:pt x="624" y="768"/>
                </a:cubicBezTo>
                <a:cubicBezTo>
                  <a:pt x="560" y="896"/>
                  <a:pt x="488" y="1016"/>
                  <a:pt x="384" y="1104"/>
                </a:cubicBezTo>
                <a:cubicBezTo>
                  <a:pt x="280" y="1192"/>
                  <a:pt x="72" y="1264"/>
                  <a:pt x="0" y="1296"/>
                </a:cubicBezTo>
              </a:path>
            </a:pathLst>
          </a:custGeom>
          <a:noFill/>
          <a:ln w="19050">
            <a:solidFill>
              <a:srgbClr val="3333CC"/>
            </a:solidFill>
            <a:round/>
            <a:headEnd/>
            <a:tailEnd type="triangle" w="med" len="med"/>
          </a:ln>
        </p:spPr>
        <p:txBody>
          <a:bodyPr/>
          <a:lstStyle/>
          <a:p>
            <a:endParaRPr lang="en-US"/>
          </a:p>
        </p:txBody>
      </p:sp>
      <p:sp>
        <p:nvSpPr>
          <p:cNvPr id="25" name="مستطيل 24"/>
          <p:cNvSpPr/>
          <p:nvPr/>
        </p:nvSpPr>
        <p:spPr>
          <a:xfrm>
            <a:off x="3657600" y="5791200"/>
            <a:ext cx="1590500" cy="400110"/>
          </a:xfrm>
          <a:prstGeom prst="rect">
            <a:avLst/>
          </a:prstGeom>
        </p:spPr>
        <p:txBody>
          <a:bodyPr wrap="none">
            <a:spAutoFit/>
          </a:bodyPr>
          <a:lstStyle/>
          <a:p>
            <a:r>
              <a:rPr lang="en-US" sz="2000" b="1" dirty="0" smtClean="0">
                <a:solidFill>
                  <a:srgbClr val="FF0000"/>
                </a:solidFill>
              </a:rPr>
              <a:t>Leaf unit = 1</a:t>
            </a:r>
            <a:endParaRPr lang="ar-SA" sz="2000" dirty="0">
              <a:solidFill>
                <a:srgbClr val="FF0000"/>
              </a:solidFill>
            </a:endParaRPr>
          </a:p>
        </p:txBody>
      </p:sp>
      <p:sp>
        <p:nvSpPr>
          <p:cNvPr id="26" name="مستطيل 25"/>
          <p:cNvSpPr/>
          <p:nvPr/>
        </p:nvSpPr>
        <p:spPr>
          <a:xfrm>
            <a:off x="3505200" y="6248400"/>
            <a:ext cx="2044149" cy="461665"/>
          </a:xfrm>
          <a:prstGeom prst="rect">
            <a:avLst/>
          </a:prstGeom>
        </p:spPr>
        <p:txBody>
          <a:bodyPr wrap="none">
            <a:spAutoFit/>
          </a:bodyPr>
          <a:lstStyle/>
          <a:p>
            <a:r>
              <a:rPr lang="en-US" b="1" dirty="0" smtClean="0">
                <a:solidFill>
                  <a:srgbClr val="FF0000"/>
                </a:solidFill>
              </a:rPr>
              <a:t>stem unit = 10</a:t>
            </a:r>
            <a:endParaRPr lang="ar-SA" dirty="0">
              <a:solidFill>
                <a:srgbClr val="FF0000"/>
              </a:solidFill>
            </a:endParaRPr>
          </a:p>
        </p:txBody>
      </p:sp>
      <p:sp>
        <p:nvSpPr>
          <p:cNvPr id="27" name="مستطيل 26"/>
          <p:cNvSpPr/>
          <p:nvPr/>
        </p:nvSpPr>
        <p:spPr>
          <a:xfrm>
            <a:off x="4191000" y="3733800"/>
            <a:ext cx="915635" cy="461665"/>
          </a:xfrm>
          <a:prstGeom prst="rect">
            <a:avLst/>
          </a:prstGeom>
        </p:spPr>
        <p:txBody>
          <a:bodyPr wrap="none">
            <a:spAutoFit/>
          </a:bodyPr>
          <a:lstStyle/>
          <a:p>
            <a:r>
              <a:rPr lang="en-US" b="1" dirty="0" smtClean="0">
                <a:solidFill>
                  <a:srgbClr val="FF0000"/>
                </a:solidFill>
              </a:rPr>
              <a:t>n= 18</a:t>
            </a:r>
            <a:endParaRPr lang="ar-SA" dirty="0">
              <a:solidFill>
                <a:srgbClr val="FF0000"/>
              </a:solidFill>
            </a:endParaRPr>
          </a:p>
        </p:txBody>
      </p:sp>
      <p:sp>
        <p:nvSpPr>
          <p:cNvPr id="28" name="مستطيل 27"/>
          <p:cNvSpPr/>
          <p:nvPr/>
        </p:nvSpPr>
        <p:spPr>
          <a:xfrm>
            <a:off x="685800" y="6172200"/>
            <a:ext cx="2199641" cy="369332"/>
          </a:xfrm>
          <a:prstGeom prst="rect">
            <a:avLst/>
          </a:prstGeom>
        </p:spPr>
        <p:txBody>
          <a:bodyPr wrap="none">
            <a:spAutoFit/>
          </a:bodyPr>
          <a:lstStyle/>
          <a:p>
            <a:r>
              <a:rPr lang="en-US" altLang="en-US" sz="1800" b="1" dirty="0" smtClean="0">
                <a:solidFill>
                  <a:srgbClr val="FF0000"/>
                </a:solidFill>
                <a:latin typeface="Verdana" pitchFamily="34" charset="0"/>
              </a:rPr>
              <a:t>least value =40</a:t>
            </a:r>
            <a:endParaRPr lang="ar-SA" sz="1800" b="1" dirty="0">
              <a:solidFill>
                <a:srgbClr val="FF0000"/>
              </a:solidFill>
            </a:endParaRPr>
          </a:p>
        </p:txBody>
      </p:sp>
      <p:sp>
        <p:nvSpPr>
          <p:cNvPr id="29" name="مستطيل 28"/>
          <p:cNvSpPr/>
          <p:nvPr/>
        </p:nvSpPr>
        <p:spPr>
          <a:xfrm>
            <a:off x="3124200" y="5486400"/>
            <a:ext cx="2044149" cy="307777"/>
          </a:xfrm>
          <a:prstGeom prst="rect">
            <a:avLst/>
          </a:prstGeom>
        </p:spPr>
        <p:txBody>
          <a:bodyPr wrap="none">
            <a:spAutoFit/>
          </a:bodyPr>
          <a:lstStyle/>
          <a:p>
            <a:r>
              <a:rPr lang="en-US" sz="1400" b="1" dirty="0" smtClean="0">
                <a:solidFill>
                  <a:srgbClr val="FF0000"/>
                </a:solidFill>
                <a:latin typeface="Verdana" pitchFamily="34" charset="0"/>
              </a:rPr>
              <a:t>greatest value=95</a:t>
            </a:r>
            <a:endParaRPr lang="ar-SA" sz="1400" b="1" dirty="0">
              <a:solidFill>
                <a:srgbClr val="FF0000"/>
              </a:solidFill>
            </a:endParaRPr>
          </a:p>
        </p:txBody>
      </p:sp>
      <p:sp>
        <p:nvSpPr>
          <p:cNvPr id="30" name="مستطيل 29"/>
          <p:cNvSpPr/>
          <p:nvPr/>
        </p:nvSpPr>
        <p:spPr>
          <a:xfrm>
            <a:off x="3352800" y="5029200"/>
            <a:ext cx="1984839" cy="307777"/>
          </a:xfrm>
          <a:prstGeom prst="rect">
            <a:avLst/>
          </a:prstGeom>
        </p:spPr>
        <p:txBody>
          <a:bodyPr wrap="none">
            <a:spAutoFit/>
          </a:bodyPr>
          <a:lstStyle/>
          <a:p>
            <a:pPr algn="ctr"/>
            <a:r>
              <a:rPr lang="en-US" sz="1400" b="1" dirty="0" smtClean="0">
                <a:solidFill>
                  <a:srgbClr val="FF0000"/>
                </a:solidFill>
                <a:latin typeface="Verdana" pitchFamily="34" charset="0"/>
              </a:rPr>
              <a:t>Range=95-40=55</a:t>
            </a:r>
            <a:endParaRPr lang="ar-SA"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25627"/>
                                        </p:tgtEl>
                                        <p:attrNameLst>
                                          <p:attrName>style.visibility</p:attrName>
                                        </p:attrNameLst>
                                      </p:cBhvr>
                                      <p:to>
                                        <p:strVal val="visible"/>
                                      </p:to>
                                    </p:set>
                                    <p:anim calcmode="lin" valueType="num">
                                      <p:cBhvr>
                                        <p:cTn id="12" dur="500" fill="hold"/>
                                        <p:tgtEl>
                                          <p:spTgt spid="25627"/>
                                        </p:tgtEl>
                                        <p:attrNameLst>
                                          <p:attrName>ppt_x</p:attrName>
                                        </p:attrNameLst>
                                      </p:cBhvr>
                                      <p:tavLst>
                                        <p:tav tm="0">
                                          <p:val>
                                            <p:strVal val="#ppt_x"/>
                                          </p:val>
                                        </p:tav>
                                        <p:tav tm="100000">
                                          <p:val>
                                            <p:strVal val="#ppt_x"/>
                                          </p:val>
                                        </p:tav>
                                      </p:tavLst>
                                    </p:anim>
                                    <p:anim calcmode="lin" valueType="num">
                                      <p:cBhvr>
                                        <p:cTn id="13" dur="500" fill="hold"/>
                                        <p:tgtEl>
                                          <p:spTgt spid="25627"/>
                                        </p:tgtEl>
                                        <p:attrNameLst>
                                          <p:attrName>ppt_y</p:attrName>
                                        </p:attrNameLst>
                                      </p:cBhvr>
                                      <p:tavLst>
                                        <p:tav tm="0">
                                          <p:val>
                                            <p:strVal val="#ppt_y-#ppt_h/2"/>
                                          </p:val>
                                        </p:tav>
                                        <p:tav tm="100000">
                                          <p:val>
                                            <p:strVal val="#ppt_y"/>
                                          </p:val>
                                        </p:tav>
                                      </p:tavLst>
                                    </p:anim>
                                    <p:anim calcmode="lin" valueType="num">
                                      <p:cBhvr>
                                        <p:cTn id="14" dur="500" fill="hold"/>
                                        <p:tgtEl>
                                          <p:spTgt spid="25627"/>
                                        </p:tgtEl>
                                        <p:attrNameLst>
                                          <p:attrName>ppt_w</p:attrName>
                                        </p:attrNameLst>
                                      </p:cBhvr>
                                      <p:tavLst>
                                        <p:tav tm="0">
                                          <p:val>
                                            <p:strVal val="#ppt_w"/>
                                          </p:val>
                                        </p:tav>
                                        <p:tav tm="100000">
                                          <p:val>
                                            <p:strVal val="#ppt_w"/>
                                          </p:val>
                                        </p:tav>
                                      </p:tavLst>
                                    </p:anim>
                                    <p:anim calcmode="lin" valueType="num">
                                      <p:cBhvr>
                                        <p:cTn id="15" dur="500" fill="hold"/>
                                        <p:tgtEl>
                                          <p:spTgt spid="2562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25628"/>
                                        </p:tgtEl>
                                        <p:attrNameLst>
                                          <p:attrName>style.visibility</p:attrName>
                                        </p:attrNameLst>
                                      </p:cBhvr>
                                      <p:to>
                                        <p:strVal val="visible"/>
                                      </p:to>
                                    </p:set>
                                    <p:anim calcmode="lin" valueType="num">
                                      <p:cBhvr>
                                        <p:cTn id="20" dur="500" fill="hold"/>
                                        <p:tgtEl>
                                          <p:spTgt spid="25628"/>
                                        </p:tgtEl>
                                        <p:attrNameLst>
                                          <p:attrName>ppt_x</p:attrName>
                                        </p:attrNameLst>
                                      </p:cBhvr>
                                      <p:tavLst>
                                        <p:tav tm="0">
                                          <p:val>
                                            <p:strVal val="#ppt_x"/>
                                          </p:val>
                                        </p:tav>
                                        <p:tav tm="100000">
                                          <p:val>
                                            <p:strVal val="#ppt_x"/>
                                          </p:val>
                                        </p:tav>
                                      </p:tavLst>
                                    </p:anim>
                                    <p:anim calcmode="lin" valueType="num">
                                      <p:cBhvr>
                                        <p:cTn id="21" dur="500" fill="hold"/>
                                        <p:tgtEl>
                                          <p:spTgt spid="25628"/>
                                        </p:tgtEl>
                                        <p:attrNameLst>
                                          <p:attrName>ppt_y</p:attrName>
                                        </p:attrNameLst>
                                      </p:cBhvr>
                                      <p:tavLst>
                                        <p:tav tm="0">
                                          <p:val>
                                            <p:strVal val="#ppt_y-#ppt_h/2"/>
                                          </p:val>
                                        </p:tav>
                                        <p:tav tm="100000">
                                          <p:val>
                                            <p:strVal val="#ppt_y"/>
                                          </p:val>
                                        </p:tav>
                                      </p:tavLst>
                                    </p:anim>
                                    <p:anim calcmode="lin" valueType="num">
                                      <p:cBhvr>
                                        <p:cTn id="22" dur="500" fill="hold"/>
                                        <p:tgtEl>
                                          <p:spTgt spid="25628"/>
                                        </p:tgtEl>
                                        <p:attrNameLst>
                                          <p:attrName>ppt_w</p:attrName>
                                        </p:attrNameLst>
                                      </p:cBhvr>
                                      <p:tavLst>
                                        <p:tav tm="0">
                                          <p:val>
                                            <p:strVal val="#ppt_w"/>
                                          </p:val>
                                        </p:tav>
                                        <p:tav tm="100000">
                                          <p:val>
                                            <p:strVal val="#ppt_w"/>
                                          </p:val>
                                        </p:tav>
                                      </p:tavLst>
                                    </p:anim>
                                    <p:anim calcmode="lin" valueType="num">
                                      <p:cBhvr>
                                        <p:cTn id="23" dur="500" fill="hold"/>
                                        <p:tgtEl>
                                          <p:spTgt spid="25628"/>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7" grpId="0" animBg="1"/>
      <p:bldP spid="256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Text Box 9"/>
          <p:cNvSpPr txBox="1">
            <a:spLocks noChangeArrowheads="1"/>
          </p:cNvSpPr>
          <p:nvPr/>
        </p:nvSpPr>
        <p:spPr bwMode="auto">
          <a:xfrm>
            <a:off x="304800" y="914400"/>
            <a:ext cx="8305800" cy="1384995"/>
          </a:xfrm>
          <a:prstGeom prst="rect">
            <a:avLst/>
          </a:prstGeom>
          <a:noFill/>
          <a:ln w="9525">
            <a:noFill/>
            <a:miter lim="800000"/>
            <a:headEnd/>
            <a:tailEnd/>
          </a:ln>
          <a:effectLst/>
        </p:spPr>
        <p:txBody>
          <a:bodyPr>
            <a:spAutoFit/>
          </a:bodyPr>
          <a:lstStyle/>
          <a:p>
            <a:pPr algn="ctr">
              <a:spcBef>
                <a:spcPct val="50000"/>
              </a:spcBef>
            </a:pPr>
            <a:r>
              <a:rPr lang="en-US" altLang="en-US" sz="2400" dirty="0" smtClean="0">
                <a:solidFill>
                  <a:srgbClr val="006699"/>
                </a:solidFill>
                <a:latin typeface="Arial Black" pitchFamily="34" charset="0"/>
              </a:rPr>
              <a:t> </a:t>
            </a:r>
            <a:r>
              <a:rPr lang="en-US" altLang="en-US" sz="2400" dirty="0">
                <a:solidFill>
                  <a:srgbClr val="FF0000"/>
                </a:solidFill>
                <a:latin typeface="Arial Black" pitchFamily="34" charset="0"/>
              </a:rPr>
              <a:t>Example </a:t>
            </a:r>
            <a:r>
              <a:rPr lang="en-US" altLang="en-US" sz="2400" dirty="0" smtClean="0">
                <a:solidFill>
                  <a:srgbClr val="FF0000"/>
                </a:solidFill>
                <a:latin typeface="Arial Black" pitchFamily="34" charset="0"/>
              </a:rPr>
              <a:t>: </a:t>
            </a:r>
            <a:r>
              <a:rPr lang="en-US" altLang="en-US" sz="2400" dirty="0">
                <a:solidFill>
                  <a:srgbClr val="FF0000"/>
                </a:solidFill>
                <a:latin typeface="Arial Black" pitchFamily="34" charset="0"/>
              </a:rPr>
              <a:t>Creating Stem-and-Leaf Plots</a:t>
            </a:r>
          </a:p>
          <a:p>
            <a:pPr>
              <a:spcBef>
                <a:spcPct val="50000"/>
              </a:spcBef>
            </a:pPr>
            <a:r>
              <a:rPr lang="en-US" sz="2400" b="1" dirty="0">
                <a:latin typeface="Verdana" pitchFamily="34" charset="0"/>
              </a:rPr>
              <a:t>Use the data in the table to make a stem-and-leaf plot.</a:t>
            </a:r>
          </a:p>
        </p:txBody>
      </p:sp>
      <p:graphicFrame>
        <p:nvGraphicFramePr>
          <p:cNvPr id="11315" name="Group 51"/>
          <p:cNvGraphicFramePr>
            <a:graphicFrameLocks noGrp="1"/>
          </p:cNvGraphicFramePr>
          <p:nvPr/>
        </p:nvGraphicFramePr>
        <p:xfrm>
          <a:off x="2362200" y="2595563"/>
          <a:ext cx="4267200" cy="1371600"/>
        </p:xfrm>
        <a:graphic>
          <a:graphicData uri="http://schemas.openxmlformats.org/drawingml/2006/table">
            <a:tbl>
              <a:tblPr/>
              <a:tblGrid>
                <a:gridCol w="854075"/>
                <a:gridCol w="852488"/>
                <a:gridCol w="854075"/>
                <a:gridCol w="852487"/>
                <a:gridCol w="854075"/>
              </a:tblGrid>
              <a:tr h="43497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Test Scores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F599"/>
                    </a:solidFill>
                  </a:tcPr>
                </a:tc>
                <a:tc hMerge="1">
                  <a:txBody>
                    <a:bodyPr/>
                    <a:lstStyle/>
                    <a:p>
                      <a:pPr rtl="1"/>
                      <a:endParaRPr lang="ar-SA"/>
                    </a:p>
                  </a:txBody>
                  <a:tcPr/>
                </a:tc>
                <a:tc hMerge="1">
                  <a:txBody>
                    <a:bodyPr/>
                    <a:lstStyle/>
                    <a:p>
                      <a:pPr rtl="1"/>
                      <a:endParaRPr lang="ar-SA"/>
                    </a:p>
                  </a:txBody>
                  <a:tcPr/>
                </a:tc>
                <a:tc hMerge="1">
                  <a:txBody>
                    <a:bodyPr/>
                    <a:lstStyle/>
                    <a:p>
                      <a:pPr rtl="1"/>
                      <a:endParaRPr lang="ar-SA"/>
                    </a:p>
                  </a:txBody>
                  <a:tcPr/>
                </a:tc>
                <a:tc hMerge="1">
                  <a:txBody>
                    <a:bodyPr/>
                    <a:lstStyle/>
                    <a:p>
                      <a:pPr rtl="1"/>
                      <a:endParaRPr lang="ar-SA"/>
                    </a:p>
                  </a:txBody>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 name="صورة 9"/>
          <p:cNvPicPr/>
          <p:nvPr/>
        </p:nvPicPr>
        <p:blipFill>
          <a:blip r:embed="rId2"/>
          <a:srcRect l="57790" t="62701" r="15844" b="6431"/>
          <a:stretch>
            <a:fillRect/>
          </a:stretch>
        </p:blipFill>
        <p:spPr bwMode="auto">
          <a:xfrm>
            <a:off x="4572000" y="4038600"/>
            <a:ext cx="4114800" cy="1981200"/>
          </a:xfrm>
          <a:prstGeom prst="rect">
            <a:avLst/>
          </a:prstGeom>
          <a:noFill/>
          <a:ln w="9525">
            <a:noFill/>
            <a:miter lim="800000"/>
            <a:headEnd/>
            <a:tailEnd/>
          </a:ln>
        </p:spPr>
      </p:pic>
      <p:sp>
        <p:nvSpPr>
          <p:cNvPr id="11" name="مستطيل 10"/>
          <p:cNvSpPr/>
          <p:nvPr/>
        </p:nvSpPr>
        <p:spPr>
          <a:xfrm>
            <a:off x="457200" y="4343400"/>
            <a:ext cx="4442626" cy="2308324"/>
          </a:xfrm>
          <a:prstGeom prst="rect">
            <a:avLst/>
          </a:prstGeom>
        </p:spPr>
        <p:txBody>
          <a:bodyPr wrap="none">
            <a:spAutoFit/>
          </a:bodyPr>
          <a:lstStyle/>
          <a:p>
            <a:r>
              <a:rPr lang="en-US" altLang="en-US" dirty="0" smtClean="0">
                <a:latin typeface="Verdana" pitchFamily="34" charset="0"/>
              </a:rPr>
              <a:t>What is the least value?</a:t>
            </a:r>
          </a:p>
          <a:p>
            <a:r>
              <a:rPr lang="en-US" altLang="en-US" dirty="0" smtClean="0">
                <a:latin typeface="Verdana" pitchFamily="34" charset="0"/>
              </a:rPr>
              <a:t>What is the greatest value?</a:t>
            </a:r>
          </a:p>
          <a:p>
            <a:r>
              <a:rPr lang="en-US" altLang="en-US" dirty="0" smtClean="0">
                <a:latin typeface="Verdana" pitchFamily="34" charset="0"/>
              </a:rPr>
              <a:t>n=?</a:t>
            </a:r>
          </a:p>
          <a:p>
            <a:r>
              <a:rPr lang="en-US" altLang="en-US" dirty="0" smtClean="0">
                <a:latin typeface="Verdana" pitchFamily="34" charset="0"/>
              </a:rPr>
              <a:t>Leaf unit?</a:t>
            </a:r>
          </a:p>
          <a:p>
            <a:r>
              <a:rPr lang="en-US" dirty="0" smtClean="0">
                <a:latin typeface="Verdana" pitchFamily="34" charset="0"/>
              </a:rPr>
              <a:t>Stream unit?</a:t>
            </a:r>
          </a:p>
          <a:p>
            <a:r>
              <a:rPr lang="en-US" dirty="0" smtClean="0">
                <a:latin typeface="Verdana" pitchFamily="34" charset="0"/>
              </a:rPr>
              <a:t>Range?</a:t>
            </a: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1315"/>
                                        </p:tgtEl>
                                        <p:attrNameLst>
                                          <p:attrName>style.visibility</p:attrName>
                                        </p:attrNameLst>
                                      </p:cBhvr>
                                      <p:to>
                                        <p:strVal val="visible"/>
                                      </p:to>
                                    </p:set>
                                    <p:animEffect transition="in" filter="box(in)">
                                      <p:cBhvr>
                                        <p:cTn id="7" dur="500"/>
                                        <p:tgtEl>
                                          <p:spTgt spid="1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304800"/>
            <a:ext cx="7772400" cy="1143000"/>
          </a:xfrm>
        </p:spPr>
        <p:txBody>
          <a:bodyPr/>
          <a:lstStyle/>
          <a:p>
            <a:r>
              <a:rPr lang="en-US" sz="5400" b="1" dirty="0" smtClean="0">
                <a:solidFill>
                  <a:srgbClr val="FF0000"/>
                </a:solidFill>
              </a:rPr>
              <a:t>Exercise</a:t>
            </a:r>
            <a:endParaRPr lang="en-US" sz="5400" b="1" dirty="0">
              <a:solidFill>
                <a:srgbClr val="FF0000"/>
              </a:solidFill>
            </a:endParaRPr>
          </a:p>
        </p:txBody>
      </p:sp>
      <p:sp>
        <p:nvSpPr>
          <p:cNvPr id="18435" name="Rectangle 3"/>
          <p:cNvSpPr>
            <a:spLocks noGrp="1" noChangeArrowheads="1"/>
          </p:cNvSpPr>
          <p:nvPr>
            <p:ph type="body" idx="1"/>
          </p:nvPr>
        </p:nvSpPr>
        <p:spPr>
          <a:xfrm>
            <a:off x="609600" y="1219200"/>
            <a:ext cx="8929718" cy="5300698"/>
          </a:xfrm>
        </p:spPr>
        <p:txBody>
          <a:bodyPr/>
          <a:lstStyle/>
          <a:p>
            <a:pPr>
              <a:buNone/>
            </a:pPr>
            <a:endParaRPr lang="en-US" dirty="0" smtClean="0"/>
          </a:p>
        </p:txBody>
      </p:sp>
      <p:sp>
        <p:nvSpPr>
          <p:cNvPr id="4" name="مستطيل 3"/>
          <p:cNvSpPr/>
          <p:nvPr/>
        </p:nvSpPr>
        <p:spPr>
          <a:xfrm>
            <a:off x="914400" y="533400"/>
            <a:ext cx="7467600" cy="6186309"/>
          </a:xfrm>
          <a:prstGeom prst="rect">
            <a:avLst/>
          </a:prstGeom>
        </p:spPr>
        <p:txBody>
          <a:bodyPr wrap="square">
            <a:spAutoFit/>
          </a:bodyPr>
          <a:lstStyle/>
          <a:p>
            <a:pPr>
              <a:spcBef>
                <a:spcPct val="50000"/>
              </a:spcBef>
            </a:pPr>
            <a:endParaRPr lang="en-US" b="1" dirty="0" smtClean="0">
              <a:latin typeface="Verdana" pitchFamily="34" charset="0"/>
            </a:endParaRPr>
          </a:p>
          <a:p>
            <a:pPr>
              <a:spcBef>
                <a:spcPct val="50000"/>
              </a:spcBef>
            </a:pPr>
            <a:endParaRPr lang="en-US" b="1" dirty="0" smtClean="0">
              <a:latin typeface="Verdana" pitchFamily="34" charset="0"/>
            </a:endParaRPr>
          </a:p>
          <a:p>
            <a:pPr>
              <a:spcBef>
                <a:spcPct val="50000"/>
              </a:spcBef>
            </a:pPr>
            <a:endParaRPr lang="en-US" b="1" dirty="0" smtClean="0">
              <a:latin typeface="Verdana" pitchFamily="34" charset="0"/>
            </a:endParaRPr>
          </a:p>
          <a:p>
            <a:pPr>
              <a:spcBef>
                <a:spcPct val="50000"/>
              </a:spcBef>
            </a:pPr>
            <a:endParaRPr lang="en-US" b="1" dirty="0" smtClean="0">
              <a:latin typeface="Verdana" pitchFamily="34" charset="0"/>
            </a:endParaRPr>
          </a:p>
          <a:p>
            <a:pPr>
              <a:spcBef>
                <a:spcPct val="50000"/>
              </a:spcBef>
            </a:pPr>
            <a:endParaRPr lang="en-US" b="1" dirty="0" smtClean="0">
              <a:latin typeface="Verdana" pitchFamily="34" charset="0"/>
            </a:endParaRPr>
          </a:p>
          <a:p>
            <a:pPr>
              <a:spcBef>
                <a:spcPct val="50000"/>
              </a:spcBef>
            </a:pPr>
            <a:endParaRPr lang="en-US" b="1" dirty="0" smtClean="0">
              <a:latin typeface="Verdana" pitchFamily="34" charset="0"/>
            </a:endParaRPr>
          </a:p>
          <a:p>
            <a:pPr>
              <a:spcBef>
                <a:spcPct val="50000"/>
              </a:spcBef>
            </a:pPr>
            <a:r>
              <a:rPr lang="en-US" b="1" dirty="0" smtClean="0">
                <a:latin typeface="Verdana" pitchFamily="34" charset="0"/>
              </a:rPr>
              <a:t>Use the data in the table to make a stem-and-leaf plot.</a:t>
            </a:r>
          </a:p>
          <a:p>
            <a:pPr>
              <a:spcBef>
                <a:spcPct val="50000"/>
              </a:spcBef>
            </a:pPr>
            <a:r>
              <a:rPr lang="en-US" b="1" dirty="0" smtClean="0">
                <a:latin typeface="Verdana" pitchFamily="34" charset="0"/>
              </a:rPr>
              <a:t>Find the least value, greatest value,  range of the data.</a:t>
            </a:r>
          </a:p>
          <a:p>
            <a:pPr>
              <a:spcBef>
                <a:spcPct val="50000"/>
              </a:spcBef>
            </a:pPr>
            <a:endParaRPr lang="en-US" b="1" dirty="0" smtClean="0">
              <a:latin typeface="Verdana" pitchFamily="34" charset="0"/>
            </a:endParaRPr>
          </a:p>
          <a:p>
            <a:pPr>
              <a:spcBef>
                <a:spcPct val="50000"/>
              </a:spcBef>
            </a:pPr>
            <a:endParaRPr lang="en-US" b="1" dirty="0">
              <a:latin typeface="Verdana" pitchFamily="34" charset="0"/>
            </a:endParaRPr>
          </a:p>
        </p:txBody>
      </p:sp>
      <p:graphicFrame>
        <p:nvGraphicFramePr>
          <p:cNvPr id="6" name="Group 38"/>
          <p:cNvGraphicFramePr>
            <a:graphicFrameLocks noGrp="1"/>
          </p:cNvGraphicFramePr>
          <p:nvPr/>
        </p:nvGraphicFramePr>
        <p:xfrm>
          <a:off x="2286000" y="2133600"/>
          <a:ext cx="4267200" cy="1371600"/>
        </p:xfrm>
        <a:graphic>
          <a:graphicData uri="http://schemas.openxmlformats.org/drawingml/2006/table">
            <a:tbl>
              <a:tblPr/>
              <a:tblGrid>
                <a:gridCol w="854075"/>
                <a:gridCol w="852488"/>
                <a:gridCol w="854075"/>
                <a:gridCol w="852487"/>
                <a:gridCol w="854075"/>
              </a:tblGrid>
              <a:tr h="449263">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Verdana" pitchFamily="34" charset="0"/>
                        </a:rPr>
                        <a:t>Test Scores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F599"/>
                    </a:solidFill>
                  </a:tcPr>
                </a:tc>
                <a:tc hMerge="1">
                  <a:txBody>
                    <a:bodyPr/>
                    <a:lstStyle/>
                    <a:p>
                      <a:pPr rtl="1"/>
                      <a:endParaRPr lang="ar-SA"/>
                    </a:p>
                  </a:txBody>
                  <a:tcPr/>
                </a:tc>
                <a:tc hMerge="1">
                  <a:txBody>
                    <a:bodyPr/>
                    <a:lstStyle/>
                    <a:p>
                      <a:pPr rtl="1"/>
                      <a:endParaRPr lang="ar-SA"/>
                    </a:p>
                  </a:txBody>
                  <a:tcPr/>
                </a:tc>
                <a:tc hMerge="1">
                  <a:txBody>
                    <a:bodyPr/>
                    <a:lstStyle/>
                    <a:p>
                      <a:pPr rtl="1"/>
                      <a:endParaRPr lang="ar-SA"/>
                    </a:p>
                  </a:txBody>
                  <a:tcPr/>
                </a:tc>
                <a:tc hMerge="1">
                  <a:txBody>
                    <a:bodyPr/>
                    <a:lstStyle/>
                    <a:p>
                      <a:pPr rtl="1"/>
                      <a:endParaRPr lang="ar-SA"/>
                    </a:p>
                  </a:txBody>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33400" y="1981200"/>
            <a:ext cx="4572000" cy="1089529"/>
          </a:xfrm>
          <a:prstGeom prst="rect">
            <a:avLst/>
          </a:prstGeom>
        </p:spPr>
        <p:txBody>
          <a:bodyPr>
            <a:spAutoFit/>
          </a:bodyPr>
          <a:lstStyle/>
          <a:p>
            <a:pPr eaLnBrk="1" hangingPunct="1">
              <a:lnSpc>
                <a:spcPct val="90000"/>
              </a:lnSpc>
              <a:buFontTx/>
              <a:buNone/>
              <a:defRPr/>
            </a:pPr>
            <a:r>
              <a:rPr lang="en-US" dirty="0" smtClean="0"/>
              <a:t>1. Qualitative or categorical data</a:t>
            </a:r>
          </a:p>
          <a:p>
            <a:pPr eaLnBrk="1" hangingPunct="1">
              <a:lnSpc>
                <a:spcPct val="90000"/>
              </a:lnSpc>
              <a:buFontTx/>
              <a:buNone/>
              <a:defRPr/>
            </a:pPr>
            <a:r>
              <a:rPr lang="en-US" dirty="0" smtClean="0"/>
              <a:t>		</a:t>
            </a:r>
            <a:r>
              <a:rPr lang="en-US" dirty="0" smtClean="0">
                <a:solidFill>
                  <a:srgbClr val="3333CC"/>
                </a:solidFill>
              </a:rPr>
              <a:t>a. Pie charts</a:t>
            </a:r>
          </a:p>
          <a:p>
            <a:pPr eaLnBrk="1" hangingPunct="1">
              <a:lnSpc>
                <a:spcPct val="90000"/>
              </a:lnSpc>
              <a:buFontTx/>
              <a:buNone/>
              <a:defRPr/>
            </a:pPr>
            <a:r>
              <a:rPr lang="en-US" dirty="0" smtClean="0">
                <a:solidFill>
                  <a:srgbClr val="3333CC"/>
                </a:solidFill>
              </a:rPr>
              <a:t>		b. Bar charts</a:t>
            </a:r>
          </a:p>
        </p:txBody>
      </p:sp>
      <p:sp>
        <p:nvSpPr>
          <p:cNvPr id="3" name="مستطيل 2"/>
          <p:cNvSpPr/>
          <p:nvPr/>
        </p:nvSpPr>
        <p:spPr>
          <a:xfrm>
            <a:off x="685800" y="3429000"/>
            <a:ext cx="6705600" cy="1938992"/>
          </a:xfrm>
          <a:prstGeom prst="rect">
            <a:avLst/>
          </a:prstGeom>
        </p:spPr>
        <p:txBody>
          <a:bodyPr wrap="square">
            <a:spAutoFit/>
          </a:bodyPr>
          <a:lstStyle/>
          <a:p>
            <a:pPr eaLnBrk="1" hangingPunct="1">
              <a:buFontTx/>
              <a:buNone/>
            </a:pPr>
            <a:r>
              <a:rPr lang="en-US" dirty="0" smtClean="0"/>
              <a:t>2. Quantitative data</a:t>
            </a:r>
          </a:p>
          <a:p>
            <a:pPr eaLnBrk="1" hangingPunct="1">
              <a:buFontTx/>
              <a:buNone/>
            </a:pPr>
            <a:r>
              <a:rPr lang="en-US" dirty="0" smtClean="0"/>
              <a:t>		</a:t>
            </a:r>
            <a:r>
              <a:rPr lang="en-US" dirty="0" smtClean="0">
                <a:solidFill>
                  <a:srgbClr val="3333CC"/>
                </a:solidFill>
              </a:rPr>
              <a:t>a. Pie and bar charts</a:t>
            </a:r>
          </a:p>
          <a:p>
            <a:pPr eaLnBrk="1" hangingPunct="1">
              <a:buFontTx/>
              <a:buNone/>
            </a:pPr>
            <a:r>
              <a:rPr lang="en-US" dirty="0" smtClean="0">
                <a:solidFill>
                  <a:srgbClr val="3333CC"/>
                </a:solidFill>
              </a:rPr>
              <a:t>                         b. Stem and leaf</a:t>
            </a:r>
          </a:p>
          <a:p>
            <a:pPr eaLnBrk="1" hangingPunct="1">
              <a:buFontTx/>
              <a:buNone/>
            </a:pPr>
            <a:r>
              <a:rPr lang="en-US" dirty="0" smtClean="0">
                <a:solidFill>
                  <a:srgbClr val="3333CC"/>
                </a:solidFill>
              </a:rPr>
              <a:t>				</a:t>
            </a:r>
          </a:p>
          <a:p>
            <a:pPr eaLnBrk="1" hangingPunct="1">
              <a:buFontTx/>
              <a:buNone/>
            </a:pPr>
            <a:r>
              <a:rPr lang="en-US" dirty="0" smtClean="0">
                <a:solidFill>
                  <a:srgbClr val="3333CC"/>
                </a:solidFill>
              </a:rPr>
              <a:t>		</a:t>
            </a:r>
          </a:p>
        </p:txBody>
      </p:sp>
      <p:sp>
        <p:nvSpPr>
          <p:cNvPr id="4" name="مستطيل 3"/>
          <p:cNvSpPr/>
          <p:nvPr/>
        </p:nvSpPr>
        <p:spPr>
          <a:xfrm>
            <a:off x="2895600" y="914400"/>
            <a:ext cx="2880147" cy="461665"/>
          </a:xfrm>
          <a:prstGeom prst="rect">
            <a:avLst/>
          </a:prstGeom>
        </p:spPr>
        <p:txBody>
          <a:bodyPr wrap="none">
            <a:spAutoFit/>
          </a:bodyPr>
          <a:lstStyle/>
          <a:p>
            <a:r>
              <a:rPr lang="en-US" b="1" dirty="0" smtClean="0">
                <a:solidFill>
                  <a:srgbClr val="FF0000"/>
                </a:solidFill>
              </a:rPr>
              <a:t>Presentation of Data</a:t>
            </a:r>
            <a:endParaRPr lang="ar-SA"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304800"/>
            <a:ext cx="7772400" cy="1143000"/>
          </a:xfrm>
        </p:spPr>
        <p:txBody>
          <a:bodyPr/>
          <a:lstStyle/>
          <a:p>
            <a:r>
              <a:rPr lang="en-US" sz="5400" b="1" dirty="0" smtClean="0">
                <a:solidFill>
                  <a:srgbClr val="FF0000"/>
                </a:solidFill>
              </a:rPr>
              <a:t>central tendency </a:t>
            </a:r>
            <a:endParaRPr lang="en-US" sz="5400" b="1" dirty="0">
              <a:solidFill>
                <a:srgbClr val="FF0000"/>
              </a:solidFill>
            </a:endParaRPr>
          </a:p>
        </p:txBody>
      </p:sp>
      <p:sp>
        <p:nvSpPr>
          <p:cNvPr id="18435" name="Rectangle 3"/>
          <p:cNvSpPr>
            <a:spLocks noGrp="1" noChangeArrowheads="1"/>
          </p:cNvSpPr>
          <p:nvPr>
            <p:ph type="body" idx="1"/>
          </p:nvPr>
        </p:nvSpPr>
        <p:spPr>
          <a:xfrm>
            <a:off x="0" y="1371600"/>
            <a:ext cx="8929718" cy="5072098"/>
          </a:xfrm>
        </p:spPr>
        <p:txBody>
          <a:bodyPr/>
          <a:lstStyle/>
          <a:p>
            <a:pPr algn="just">
              <a:buFont typeface="Wingdings" pitchFamily="2" charset="2"/>
              <a:buNone/>
            </a:pPr>
            <a:r>
              <a:rPr lang="en-US" dirty="0" smtClean="0">
                <a:cs typeface="Arial" pitchFamily="34" charset="0"/>
              </a:rPr>
              <a:t> </a:t>
            </a:r>
            <a:r>
              <a:rPr lang="en-US" sz="2400" dirty="0" smtClean="0">
                <a:cs typeface="Arial" pitchFamily="34" charset="0"/>
              </a:rPr>
              <a:t>Three measures of central tendency are commonly used in statistical analysis - the mode, the median, and the mean. </a:t>
            </a:r>
          </a:p>
          <a:p>
            <a:pPr>
              <a:lnSpc>
                <a:spcPct val="150000"/>
              </a:lnSpc>
              <a:buFont typeface="Wingdings" pitchFamily="2" charset="2"/>
              <a:buChar char="Ø"/>
            </a:pPr>
            <a:r>
              <a:rPr lang="en-US" sz="2400" dirty="0" smtClean="0">
                <a:cs typeface="Arial" pitchFamily="34" charset="0"/>
              </a:rPr>
              <a:t>The data (observations) often tend to be concentrated around the center of the data.</a:t>
            </a:r>
          </a:p>
          <a:p>
            <a:pPr>
              <a:lnSpc>
                <a:spcPct val="150000"/>
              </a:lnSpc>
              <a:buFont typeface="Wingdings" pitchFamily="2" charset="2"/>
              <a:buChar char="Ø"/>
            </a:pPr>
            <a:r>
              <a:rPr lang="en-US" sz="2400" dirty="0" smtClean="0">
                <a:cs typeface="Arial" pitchFamily="34" charset="0"/>
              </a:rPr>
              <a:t> Some measures of location are: the mean, median and mode.</a:t>
            </a:r>
          </a:p>
          <a:p>
            <a:pPr>
              <a:lnSpc>
                <a:spcPct val="150000"/>
              </a:lnSpc>
              <a:buFont typeface="Wingdings" pitchFamily="2" charset="2"/>
              <a:buChar char="Ø"/>
            </a:pPr>
            <a:r>
              <a:rPr lang="en-US" sz="2400" dirty="0" smtClean="0">
                <a:cs typeface="Arial" pitchFamily="34" charset="0"/>
              </a:rPr>
              <a:t> These measures are considered as representatives (or typical values) of the data.</a:t>
            </a:r>
            <a:endParaRPr lang="en-GB" sz="2400" dirty="0" smtClean="0">
              <a:cs typeface="Arial" pitchFamily="34" charset="0"/>
            </a:endParaRPr>
          </a:p>
          <a:p>
            <a:pPr algn="just">
              <a:buFont typeface="Wingdings" pitchFamily="2" charset="2"/>
              <a:buNone/>
            </a:pPr>
            <a:endParaRPr lang="en-US" dirty="0" smtClean="0">
              <a:cs typeface="Arial" pitchFamily="34" charset="0"/>
            </a:endParaRPr>
          </a:p>
          <a:p>
            <a:pPr>
              <a:lnSpc>
                <a:spcPct val="150000"/>
              </a:lnSpc>
              <a:buFont typeface="Wingdings" pitchFamily="2" charset="2"/>
              <a:buNone/>
            </a:pPr>
            <a:endParaRPr lang="en-US"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lide(fromRigh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lide(fromRigh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lide(fromRigh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slide(fromRigh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28600"/>
            <a:ext cx="7772400" cy="1143000"/>
          </a:xfrm>
        </p:spPr>
        <p:txBody>
          <a:bodyPr/>
          <a:lstStyle/>
          <a:p>
            <a:pPr eaLnBrk="1" hangingPunct="1">
              <a:defRPr/>
            </a:pPr>
            <a:r>
              <a:rPr lang="en-US" sz="4800" b="1" dirty="0" smtClean="0">
                <a:solidFill>
                  <a:srgbClr val="FF0000"/>
                </a:solidFill>
              </a:rPr>
              <a:t>Arithmetic Mean or Average</a:t>
            </a:r>
          </a:p>
        </p:txBody>
      </p:sp>
      <p:sp>
        <p:nvSpPr>
          <p:cNvPr id="11267" name="Rectangle 3"/>
          <p:cNvSpPr>
            <a:spLocks noGrp="1" noChangeArrowheads="1"/>
          </p:cNvSpPr>
          <p:nvPr>
            <p:ph type="body" idx="1"/>
          </p:nvPr>
        </p:nvSpPr>
        <p:spPr>
          <a:xfrm>
            <a:off x="1066800" y="1219200"/>
            <a:ext cx="7543800" cy="1905000"/>
          </a:xfrm>
        </p:spPr>
        <p:txBody>
          <a:bodyPr/>
          <a:lstStyle/>
          <a:p>
            <a:pPr eaLnBrk="1" hangingPunct="1">
              <a:defRPr/>
            </a:pPr>
            <a:r>
              <a:rPr lang="en-US" dirty="0" smtClean="0"/>
              <a:t>The </a:t>
            </a:r>
            <a:r>
              <a:rPr lang="en-US" b="1" dirty="0" smtClean="0">
                <a:solidFill>
                  <a:srgbClr val="333333"/>
                </a:solidFill>
                <a:effectLst>
                  <a:outerShdw blurRad="38100" dist="38100" dir="2700000" algn="tl">
                    <a:srgbClr val="C0C0C0"/>
                  </a:outerShdw>
                </a:effectLst>
              </a:rPr>
              <a:t>mean </a:t>
            </a:r>
            <a:r>
              <a:rPr lang="en-US" dirty="0" smtClean="0"/>
              <a:t>of a set of measurements is the sum of the measurements divided by the total number of measurements.</a:t>
            </a:r>
          </a:p>
        </p:txBody>
      </p:sp>
      <p:graphicFrame>
        <p:nvGraphicFramePr>
          <p:cNvPr id="76800" name="Object 0"/>
          <p:cNvGraphicFramePr>
            <a:graphicFrameLocks noChangeAspect="1"/>
          </p:cNvGraphicFramePr>
          <p:nvPr/>
        </p:nvGraphicFramePr>
        <p:xfrm>
          <a:off x="3675063" y="3271838"/>
          <a:ext cx="1671637" cy="1228725"/>
        </p:xfrm>
        <a:graphic>
          <a:graphicData uri="http://schemas.openxmlformats.org/presentationml/2006/ole">
            <mc:AlternateContent xmlns:mc="http://schemas.openxmlformats.org/markup-compatibility/2006">
              <mc:Choice xmlns:v="urn:schemas-microsoft-com:vml" Requires="v">
                <p:oleObj spid="_x0000_s32778" name="Equation" r:id="rId3" imgW="431640" imgH="317160" progId="Equation.3">
                  <p:embed/>
                </p:oleObj>
              </mc:Choice>
              <mc:Fallback>
                <p:oleObj name="Equation" r:id="rId3" imgW="431640" imgH="31716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063" y="3271838"/>
                        <a:ext cx="1671637" cy="1228725"/>
                      </a:xfrm>
                      <a:prstGeom prst="rect">
                        <a:avLst/>
                      </a:prstGeom>
                      <a:solidFill>
                        <a:srgbClr val="F4ECC6"/>
                      </a:solidFill>
                      <a:ln w="28575">
                        <a:solidFill>
                          <a:schemeClr val="accent2"/>
                        </a:solidFill>
                        <a:miter lim="800000"/>
                        <a:headEnd/>
                        <a:tailEnd/>
                      </a:ln>
                      <a:effectLst>
                        <a:outerShdw dist="107763" dir="2700000" algn="ctr" rotWithShape="0">
                          <a:srgbClr val="808080"/>
                        </a:outerShdw>
                      </a:effectLst>
                    </p:spPr>
                  </p:pic>
                </p:oleObj>
              </mc:Fallback>
            </mc:AlternateContent>
          </a:graphicData>
        </a:graphic>
      </p:graphicFrame>
      <p:sp>
        <p:nvSpPr>
          <p:cNvPr id="11276" name="Text Box 12"/>
          <p:cNvSpPr txBox="1">
            <a:spLocks noChangeArrowheads="1"/>
          </p:cNvSpPr>
          <p:nvPr/>
        </p:nvSpPr>
        <p:spPr bwMode="auto">
          <a:xfrm>
            <a:off x="1371600" y="4953000"/>
            <a:ext cx="6400800" cy="1311275"/>
          </a:xfrm>
          <a:prstGeom prst="rect">
            <a:avLst/>
          </a:prstGeom>
          <a:noFill/>
          <a:ln w="9525">
            <a:noFill/>
            <a:miter lim="800000"/>
            <a:headEnd/>
            <a:tailEnd/>
          </a:ln>
        </p:spPr>
        <p:txBody>
          <a:bodyPr>
            <a:spAutoFit/>
          </a:bodyPr>
          <a:lstStyle/>
          <a:p>
            <a:pPr>
              <a:spcBef>
                <a:spcPct val="50000"/>
              </a:spcBef>
            </a:pPr>
            <a:r>
              <a:rPr lang="en-US" sz="3200">
                <a:solidFill>
                  <a:srgbClr val="339933"/>
                </a:solidFill>
              </a:rPr>
              <a:t>where </a:t>
            </a:r>
            <a:r>
              <a:rPr lang="en-US" sz="3200" i="1">
                <a:solidFill>
                  <a:srgbClr val="339933"/>
                </a:solidFill>
              </a:rPr>
              <a:t>n = </a:t>
            </a:r>
            <a:r>
              <a:rPr lang="en-US" sz="3200">
                <a:solidFill>
                  <a:srgbClr val="339933"/>
                </a:solidFill>
              </a:rPr>
              <a:t>number of measurements</a:t>
            </a:r>
          </a:p>
          <a:p>
            <a:pPr>
              <a:spcBef>
                <a:spcPct val="50000"/>
              </a:spcBef>
            </a:pPr>
            <a:endParaRPr lang="en-US" sz="3200">
              <a:solidFill>
                <a:srgbClr val="339933"/>
              </a:solidFill>
            </a:endParaRPr>
          </a:p>
        </p:txBody>
      </p:sp>
      <p:graphicFrame>
        <p:nvGraphicFramePr>
          <p:cNvPr id="76801" name="Object 1"/>
          <p:cNvGraphicFramePr>
            <a:graphicFrameLocks noChangeAspect="1"/>
          </p:cNvGraphicFramePr>
          <p:nvPr/>
        </p:nvGraphicFramePr>
        <p:xfrm>
          <a:off x="533400" y="5410200"/>
          <a:ext cx="8281988" cy="876300"/>
        </p:xfrm>
        <a:graphic>
          <a:graphicData uri="http://schemas.openxmlformats.org/presentationml/2006/ole">
            <mc:AlternateContent xmlns:mc="http://schemas.openxmlformats.org/markup-compatibility/2006">
              <mc:Choice xmlns:v="urn:schemas-microsoft-com:vml" Requires="v">
                <p:oleObj spid="_x0000_s32779" name="Equation" r:id="rId5" imgW="2158920" imgH="228600" progId="Equation.3">
                  <p:embed/>
                </p:oleObj>
              </mc:Choice>
              <mc:Fallback>
                <p:oleObj name="Equation" r:id="rId5" imgW="2158920" imgH="228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410200"/>
                        <a:ext cx="8281988" cy="8763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00"/>
                                        </p:tgtEl>
                                        <p:attrNameLst>
                                          <p:attrName>style.visibility</p:attrName>
                                        </p:attrNameLst>
                                      </p:cBhvr>
                                      <p:to>
                                        <p:strVal val="visible"/>
                                      </p:to>
                                    </p:set>
                                    <p:animEffect transition="in" filter="dissolve">
                                      <p:cBhvr>
                                        <p:cTn id="7" dur="500"/>
                                        <p:tgtEl>
                                          <p:spTgt spid="768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76"/>
                                        </p:tgtEl>
                                        <p:attrNameLst>
                                          <p:attrName>style.visibility</p:attrName>
                                        </p:attrNameLst>
                                      </p:cBhvr>
                                      <p:to>
                                        <p:strVal val="visible"/>
                                      </p:to>
                                    </p:set>
                                    <p:animEffect transition="in" filter="wipe(up)">
                                      <p:cBhvr>
                                        <p:cTn id="12" dur="500"/>
                                        <p:tgtEl>
                                          <p:spTgt spid="1127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6801"/>
                                        </p:tgtEl>
                                        <p:attrNameLst>
                                          <p:attrName>style.visibility</p:attrName>
                                        </p:attrNameLst>
                                      </p:cBhvr>
                                      <p:to>
                                        <p:strVal val="visible"/>
                                      </p:to>
                                    </p:set>
                                    <p:animEffect transition="in" filter="wipe(up)">
                                      <p:cBhvr>
                                        <p:cTn id="16" dur="500"/>
                                        <p:tgtEl>
                                          <p:spTgt spid="76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8786874"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4000" b="1" kern="1200" dirty="0" smtClean="0">
                <a:solidFill>
                  <a:srgbClr val="FF0000"/>
                </a:solidFill>
                <a:latin typeface="Aharoni" pitchFamily="2" charset="-79"/>
                <a:ea typeface="+mn-ea"/>
                <a:cs typeface="Aharoni" pitchFamily="2" charset="-79"/>
              </a:rPr>
              <a:t>The Sample Mean:</a:t>
            </a:r>
            <a:endParaRPr lang="en-US" sz="4000" b="1" kern="1200" dirty="0">
              <a:solidFill>
                <a:srgbClr val="FF0000"/>
              </a:solidFill>
              <a:latin typeface="Aharoni" pitchFamily="2" charset="-79"/>
              <a:ea typeface="+mn-ea"/>
              <a:cs typeface="Aharoni" pitchFamily="2" charset="-79"/>
            </a:endParaRPr>
          </a:p>
        </p:txBody>
      </p:sp>
      <p:sp>
        <p:nvSpPr>
          <p:cNvPr id="3" name="Content Placeholder 2"/>
          <p:cNvSpPr>
            <a:spLocks noGrp="1"/>
          </p:cNvSpPr>
          <p:nvPr>
            <p:ph idx="1"/>
          </p:nvPr>
        </p:nvSpPr>
        <p:spPr>
          <a:xfrm>
            <a:off x="0" y="857232"/>
            <a:ext cx="9144000" cy="5429288"/>
          </a:xfrm>
        </p:spPr>
        <p:txBody>
          <a:bodyPr/>
          <a:lstStyle/>
          <a:p>
            <a:pPr>
              <a:lnSpc>
                <a:spcPct val="150000"/>
              </a:lnSpc>
              <a:buFont typeface="Wingdings" pitchFamily="2" charset="2"/>
              <a:buChar char="Ø"/>
            </a:pPr>
            <a:r>
              <a:rPr lang="en-US" sz="3600" b="1" dirty="0" smtClean="0"/>
              <a:t>If the list is a </a:t>
            </a: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4" tooltip="Statistical population"/>
              </a:rPr>
              <a:t>statistical population</a:t>
            </a:r>
            <a:r>
              <a:rPr lang="en-US" sz="3600" b="1" dirty="0" smtClean="0"/>
              <a:t>, then the mean of that population is called a </a:t>
            </a:r>
            <a:r>
              <a:rPr lang="en-US" sz="3600" b="1" dirty="0" smtClean="0">
                <a:solidFill>
                  <a:srgbClr val="FF0000"/>
                </a:solidFill>
              </a:rPr>
              <a:t>population mean </a:t>
            </a:r>
            <a:r>
              <a:rPr lang="en-US" sz="3600" b="1" dirty="0" smtClean="0"/>
              <a:t>,denoted by </a:t>
            </a:r>
            <a:r>
              <a:rPr lang="en-US" sz="3600" b="1" dirty="0" smtClean="0">
                <a:solidFill>
                  <a:srgbClr val="FF0000"/>
                </a:solidFill>
              </a:rPr>
              <a:t>µ</a:t>
            </a:r>
            <a:r>
              <a:rPr lang="en-US" sz="3600" b="1" dirty="0" smtClean="0"/>
              <a:t>. </a:t>
            </a:r>
          </a:p>
          <a:p>
            <a:pPr>
              <a:lnSpc>
                <a:spcPct val="150000"/>
              </a:lnSpc>
              <a:buFont typeface="Wingdings" pitchFamily="2" charset="2"/>
              <a:buChar char="Ø"/>
            </a:pPr>
            <a:r>
              <a:rPr lang="en-US" sz="3600" b="1" dirty="0" smtClean="0"/>
              <a:t>If the list is a </a:t>
            </a: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5" tooltip="Sampling (statistics)"/>
              </a:rPr>
              <a:t>statistical sample</a:t>
            </a:r>
            <a:r>
              <a:rPr lang="en-US" sz="3600" b="1" dirty="0" smtClean="0"/>
              <a:t>, we call the resulting </a:t>
            </a: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6" tooltip="Statistic"/>
              </a:rPr>
              <a:t>statistic</a:t>
            </a:r>
            <a:r>
              <a:rPr lang="en-US" sz="3600" b="1" dirty="0" smtClean="0"/>
              <a:t> a </a:t>
            </a:r>
            <a:r>
              <a:rPr lang="en-US" sz="3600" b="1" dirty="0" smtClean="0">
                <a:solidFill>
                  <a:srgbClr val="FF0000"/>
                </a:solidFill>
              </a:rPr>
              <a:t>sample mean</a:t>
            </a:r>
            <a:r>
              <a:rPr lang="en-US" sz="3600" b="1" dirty="0" smtClean="0"/>
              <a:t>. denoted by         .</a:t>
            </a:r>
          </a:p>
          <a:p>
            <a:pPr>
              <a:lnSpc>
                <a:spcPct val="150000"/>
              </a:lnSpc>
              <a:buFont typeface="Wingdings" pitchFamily="2" charset="2"/>
              <a:buChar char="Ø"/>
            </a:pPr>
            <a:endParaRPr lang="en-US" sz="1400" b="1"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graphicFrame>
        <p:nvGraphicFramePr>
          <p:cNvPr id="59393" name="Object 1"/>
          <p:cNvGraphicFramePr>
            <a:graphicFrameLocks noChangeAspect="1"/>
          </p:cNvGraphicFramePr>
          <p:nvPr/>
        </p:nvGraphicFramePr>
        <p:xfrm>
          <a:off x="1142976" y="5429264"/>
          <a:ext cx="431876" cy="500066"/>
        </p:xfrm>
        <a:graphic>
          <a:graphicData uri="http://schemas.openxmlformats.org/presentationml/2006/ole">
            <mc:AlternateContent xmlns:mc="http://schemas.openxmlformats.org/markup-compatibility/2006">
              <mc:Choice xmlns:v="urn:schemas-microsoft-com:vml" Requires="v">
                <p:oleObj spid="_x0000_s67590" name="Equation" r:id="rId7" imgW="177569" imgH="202936" progId="Equation.3">
                  <p:embed/>
                </p:oleObj>
              </mc:Choice>
              <mc:Fallback>
                <p:oleObj name="Equation" r:id="rId7" imgW="177569" imgH="202936"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976" y="5429264"/>
                        <a:ext cx="43187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21A8E2DA-143D-486D-B381-0F904E1B0EBF}" type="slidenum">
              <a:rPr lang="en-GB" smtClean="0"/>
              <a:pPr>
                <a:defRPr/>
              </a:pPr>
              <a:t>27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9393"/>
                                        </p:tgtEl>
                                        <p:attrNameLst>
                                          <p:attrName>style.visibility</p:attrName>
                                        </p:attrNameLst>
                                      </p:cBhvr>
                                      <p:to>
                                        <p:strVal val="visible"/>
                                      </p:to>
                                    </p:set>
                                    <p:animEffect transition="in" filter="circle(in)">
                                      <p:cBhvr>
                                        <p:cTn id="15" dur="2000"/>
                                        <p:tgtEl>
                                          <p:spTgt spid="59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06" name="Rectangle 18"/>
          <p:cNvSpPr>
            <a:spLocks noChangeArrowheads="1"/>
          </p:cNvSpPr>
          <p:nvPr/>
        </p:nvSpPr>
        <p:spPr bwMode="auto">
          <a:xfrm>
            <a:off x="838200" y="2286000"/>
            <a:ext cx="7848600" cy="1447800"/>
          </a:xfrm>
          <a:prstGeom prst="rect">
            <a:avLst/>
          </a:prstGeom>
          <a:solidFill>
            <a:srgbClr val="F4ECC6"/>
          </a:solidFill>
          <a:ln w="19050">
            <a:solidFill>
              <a:schemeClr val="accent2"/>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2290" name="Rectangle 2"/>
          <p:cNvSpPr>
            <a:spLocks noGrp="1" noChangeArrowheads="1"/>
          </p:cNvSpPr>
          <p:nvPr>
            <p:ph type="title"/>
          </p:nvPr>
        </p:nvSpPr>
        <p:spPr>
          <a:xfrm>
            <a:off x="-1143000" y="0"/>
            <a:ext cx="7772400" cy="1143000"/>
          </a:xfrm>
        </p:spPr>
        <p:txBody>
          <a:bodyPr/>
          <a:lstStyle/>
          <a:p>
            <a:pPr eaLnBrk="1" hangingPunct="1">
              <a:defRPr/>
            </a:pPr>
            <a:r>
              <a:rPr lang="en-US" b="1" dirty="0" smtClean="0">
                <a:solidFill>
                  <a:srgbClr val="FF0000"/>
                </a:solidFill>
              </a:rPr>
              <a:t>Example</a:t>
            </a:r>
          </a:p>
        </p:txBody>
      </p:sp>
      <p:sp>
        <p:nvSpPr>
          <p:cNvPr id="2054" name="Rectangle 14"/>
          <p:cNvSpPr>
            <a:spLocks noChangeArrowheads="1"/>
          </p:cNvSpPr>
          <p:nvPr/>
        </p:nvSpPr>
        <p:spPr bwMode="auto">
          <a:xfrm>
            <a:off x="1066800" y="1143000"/>
            <a:ext cx="4822154" cy="646331"/>
          </a:xfrm>
          <a:prstGeom prst="rect">
            <a:avLst/>
          </a:prstGeom>
          <a:noFill/>
          <a:ln w="9525">
            <a:noFill/>
            <a:miter lim="800000"/>
            <a:headEnd/>
            <a:tailEnd/>
          </a:ln>
        </p:spPr>
        <p:txBody>
          <a:bodyPr wrap="none">
            <a:spAutoFit/>
          </a:bodyPr>
          <a:lstStyle/>
          <a:p>
            <a:pPr>
              <a:spcBef>
                <a:spcPct val="20000"/>
              </a:spcBef>
              <a:buFontTx/>
              <a:buChar char="•"/>
            </a:pPr>
            <a:r>
              <a:rPr lang="en-US" sz="3600" dirty="0">
                <a:solidFill>
                  <a:srgbClr val="339933"/>
                </a:solidFill>
              </a:rPr>
              <a:t>The set:  2,  9, </a:t>
            </a:r>
            <a:r>
              <a:rPr lang="en-US" sz="3600" dirty="0" smtClean="0">
                <a:solidFill>
                  <a:srgbClr val="339933"/>
                </a:solidFill>
              </a:rPr>
              <a:t>1 </a:t>
            </a:r>
            <a:r>
              <a:rPr lang="en-US" sz="3600" dirty="0">
                <a:solidFill>
                  <a:srgbClr val="339933"/>
                </a:solidFill>
              </a:rPr>
              <a:t>1,  5,  6</a:t>
            </a:r>
          </a:p>
        </p:txBody>
      </p:sp>
      <p:graphicFrame>
        <p:nvGraphicFramePr>
          <p:cNvPr id="12304" name="Object 16"/>
          <p:cNvGraphicFramePr>
            <a:graphicFrameLocks noChangeAspect="1"/>
          </p:cNvGraphicFramePr>
          <p:nvPr/>
        </p:nvGraphicFramePr>
        <p:xfrm>
          <a:off x="914400" y="2286000"/>
          <a:ext cx="2209800" cy="1314450"/>
        </p:xfrm>
        <a:graphic>
          <a:graphicData uri="http://schemas.openxmlformats.org/presentationml/2006/ole">
            <mc:AlternateContent xmlns:mc="http://schemas.openxmlformats.org/markup-compatibility/2006">
              <mc:Choice xmlns:v="urn:schemas-microsoft-com:vml" Requires="v">
                <p:oleObj spid="_x0000_s33802" name="Equation" r:id="rId3" imgW="533160" imgH="317160" progId="Equation.3">
                  <p:embed/>
                </p:oleObj>
              </mc:Choice>
              <mc:Fallback>
                <p:oleObj name="Equation" r:id="rId3" imgW="533160" imgH="31716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2209800" cy="13144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graphicFrame>
        <p:nvGraphicFramePr>
          <p:cNvPr id="12305" name="Object 17"/>
          <p:cNvGraphicFramePr>
            <a:graphicFrameLocks noChangeAspect="1"/>
          </p:cNvGraphicFramePr>
          <p:nvPr/>
        </p:nvGraphicFramePr>
        <p:xfrm>
          <a:off x="3124200" y="2362200"/>
          <a:ext cx="5524500" cy="1314450"/>
        </p:xfrm>
        <a:graphic>
          <a:graphicData uri="http://schemas.openxmlformats.org/presentationml/2006/ole">
            <mc:AlternateContent xmlns:mc="http://schemas.openxmlformats.org/markup-compatibility/2006">
              <mc:Choice xmlns:v="urn:schemas-microsoft-com:vml" Requires="v">
                <p:oleObj spid="_x0000_s33803" name="Equation" r:id="rId5" imgW="1333440" imgH="317160" progId="Equation.3">
                  <p:embed/>
                </p:oleObj>
              </mc:Choice>
              <mc:Fallback>
                <p:oleObj name="Equation" r:id="rId5" imgW="1333440" imgH="31716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362200"/>
                        <a:ext cx="5524500" cy="13144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sp>
        <p:nvSpPr>
          <p:cNvPr id="12308" name="Text Box 20"/>
          <p:cNvSpPr txBox="1">
            <a:spLocks noChangeArrowheads="1"/>
          </p:cNvSpPr>
          <p:nvPr/>
        </p:nvSpPr>
        <p:spPr bwMode="auto">
          <a:xfrm>
            <a:off x="838200" y="4191000"/>
            <a:ext cx="8001000" cy="1569660"/>
          </a:xfrm>
          <a:prstGeom prst="rect">
            <a:avLst/>
          </a:prstGeom>
          <a:noFill/>
          <a:ln w="9525">
            <a:noFill/>
            <a:miter lim="800000"/>
            <a:headEnd/>
            <a:tailEnd/>
          </a:ln>
          <a:effectLst/>
        </p:spPr>
        <p:txBody>
          <a:bodyPr>
            <a:spAutoFit/>
          </a:bodyPr>
          <a:lstStyle/>
          <a:p>
            <a:pPr>
              <a:spcBef>
                <a:spcPct val="50000"/>
              </a:spcBef>
              <a:defRPr/>
            </a:pPr>
            <a:r>
              <a:rPr lang="en-US" sz="3200" dirty="0">
                <a:solidFill>
                  <a:srgbClr val="339933"/>
                </a:solidFill>
              </a:rPr>
              <a:t>If we were able to enumerate the whole population, the </a:t>
            </a:r>
            <a:r>
              <a:rPr lang="en-US" sz="3200" b="1" dirty="0">
                <a:solidFill>
                  <a:srgbClr val="333333"/>
                </a:solidFill>
                <a:effectLst>
                  <a:outerShdw blurRad="38100" dist="38100" dir="2700000" algn="tl">
                    <a:srgbClr val="C0C0C0"/>
                  </a:outerShdw>
                </a:effectLst>
              </a:rPr>
              <a:t>population mean</a:t>
            </a:r>
            <a:r>
              <a:rPr lang="en-US" sz="3200" dirty="0">
                <a:solidFill>
                  <a:srgbClr val="339933"/>
                </a:solidFill>
              </a:rPr>
              <a:t> would be called </a:t>
            </a:r>
            <a:r>
              <a:rPr lang="en-US" sz="3200" b="1" dirty="0">
                <a:solidFill>
                  <a:srgbClr val="333333"/>
                </a:solidFill>
                <a:effectLst>
                  <a:outerShdw blurRad="38100" dist="38100" dir="2700000" algn="tl">
                    <a:srgbClr val="C0C0C0"/>
                  </a:outerShdw>
                </a:effectLst>
                <a:latin typeface="Symbol" pitchFamily="18" charset="2"/>
              </a:rPr>
              <a:t>m</a:t>
            </a:r>
            <a:r>
              <a:rPr lang="en-US" sz="3200" dirty="0">
                <a:solidFill>
                  <a:srgbClr val="339933"/>
                </a:solidFill>
                <a:latin typeface="Symbol" pitchFamily="18" charset="2"/>
              </a:rPr>
              <a:t> </a:t>
            </a:r>
            <a:r>
              <a:rPr lang="en-US" sz="3200" dirty="0" smtClean="0">
                <a:solidFill>
                  <a:srgbClr val="339933"/>
                </a:solidFill>
              </a:rPr>
              <a:t>.</a:t>
            </a:r>
            <a:endParaRPr lang="en-US" sz="3200"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304"/>
                                        </p:tgtEl>
                                        <p:attrNameLst>
                                          <p:attrName>style.visibility</p:attrName>
                                        </p:attrNameLst>
                                      </p:cBhvr>
                                      <p:to>
                                        <p:strVal val="visible"/>
                                      </p:to>
                                    </p:set>
                                    <p:animEffect transition="in" filter="wipe(up)">
                                      <p:cBhvr>
                                        <p:cTn id="7" dur="500"/>
                                        <p:tgtEl>
                                          <p:spTgt spid="123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305"/>
                                        </p:tgtEl>
                                        <p:attrNameLst>
                                          <p:attrName>style.visibility</p:attrName>
                                        </p:attrNameLst>
                                      </p:cBhvr>
                                      <p:to>
                                        <p:strVal val="visible"/>
                                      </p:to>
                                    </p:set>
                                    <p:animEffect transition="in" filter="wipe(up)">
                                      <p:cBhvr>
                                        <p:cTn id="12" dur="500"/>
                                        <p:tgtEl>
                                          <p:spTgt spid="123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308"/>
                                        </p:tgtEl>
                                        <p:attrNameLst>
                                          <p:attrName>style.visibility</p:attrName>
                                        </p:attrNameLst>
                                      </p:cBhvr>
                                      <p:to>
                                        <p:strVal val="visible"/>
                                      </p:to>
                                    </p:set>
                                    <p:animEffect transition="in" filter="wipe(up)">
                                      <p:cBhvr>
                                        <p:cTn id="17" dur="500"/>
                                        <p:tgtEl>
                                          <p:spTgt spid="1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28600"/>
            <a:ext cx="7772400" cy="1143000"/>
          </a:xfrm>
        </p:spPr>
        <p:txBody>
          <a:bodyPr/>
          <a:lstStyle/>
          <a:p>
            <a:pPr eaLnBrk="1" hangingPunct="1">
              <a:defRPr/>
            </a:pPr>
            <a:r>
              <a:rPr lang="en-US" sz="4800" b="1" dirty="0" smtClean="0">
                <a:solidFill>
                  <a:srgbClr val="FF0000"/>
                </a:solidFill>
              </a:rPr>
              <a:t>Arithmetic Mean or Average</a:t>
            </a:r>
          </a:p>
        </p:txBody>
      </p:sp>
      <p:sp>
        <p:nvSpPr>
          <p:cNvPr id="11267" name="Rectangle 3"/>
          <p:cNvSpPr>
            <a:spLocks noGrp="1" noChangeArrowheads="1"/>
          </p:cNvSpPr>
          <p:nvPr>
            <p:ph type="body" idx="1"/>
          </p:nvPr>
        </p:nvSpPr>
        <p:spPr>
          <a:xfrm>
            <a:off x="1066800" y="1219200"/>
            <a:ext cx="7543800" cy="1905000"/>
          </a:xfrm>
        </p:spPr>
        <p:txBody>
          <a:bodyPr/>
          <a:lstStyle/>
          <a:p>
            <a:pPr eaLnBrk="1" hangingPunct="1">
              <a:defRPr/>
            </a:pPr>
            <a:r>
              <a:rPr lang="en-US" dirty="0" smtClean="0"/>
              <a:t>Finding the Mean?</a:t>
            </a:r>
          </a:p>
          <a:p>
            <a:pPr>
              <a:buNone/>
              <a:defRPr/>
            </a:pPr>
            <a:r>
              <a:rPr lang="en-US" dirty="0" smtClean="0">
                <a:latin typeface="Times New Roman" pitchFamily="18" charset="0"/>
                <a:cs typeface="Times New Roman" pitchFamily="18" charset="0"/>
              </a:rPr>
              <a:t>If X = {3, 5, 10, 4, 3}</a:t>
            </a:r>
          </a:p>
          <a:p>
            <a:pPr lvl="1">
              <a:buFont typeface="Wingdings" pitchFamily="2" charset="2"/>
              <a:buNone/>
            </a:pPr>
            <a:r>
              <a:rPr lang="en-US" sz="3200" dirty="0" smtClean="0">
                <a:latin typeface="Times New Roman" pitchFamily="18" charset="0"/>
                <a:cs typeface="Times New Roman" pitchFamily="18" charset="0"/>
              </a:rPr>
              <a:t>X = (3 + 5 + 10 + 4 + 3) / 5</a:t>
            </a:r>
          </a:p>
          <a:p>
            <a:pPr lvl="1">
              <a:buFont typeface="Wingdings" pitchFamily="2" charset="2"/>
              <a:buNone/>
            </a:pPr>
            <a:r>
              <a:rPr lang="en-US" sz="3200" dirty="0" smtClean="0">
                <a:latin typeface="Times New Roman" pitchFamily="18" charset="0"/>
                <a:cs typeface="Times New Roman" pitchFamily="18" charset="0"/>
              </a:rPr>
              <a:t>	 =     25 / 5  </a:t>
            </a:r>
          </a:p>
          <a:p>
            <a:pPr lvl="1">
              <a:buFont typeface="Wingdings" pitchFamily="2" charset="2"/>
              <a:buNone/>
            </a:pPr>
            <a:r>
              <a:rPr lang="en-US" sz="3200" dirty="0" smtClean="0">
                <a:latin typeface="Times New Roman" pitchFamily="18" charset="0"/>
                <a:cs typeface="Times New Roman" pitchFamily="18" charset="0"/>
              </a:rPr>
              <a:t>    =         5</a:t>
            </a:r>
            <a:endParaRPr lang="el-GR" sz="3200" dirty="0" smtClean="0">
              <a:latin typeface="Times New Roman" pitchFamily="18" charset="0"/>
              <a:cs typeface="Times New Roman" pitchFamily="18" charset="0"/>
            </a:endParaRPr>
          </a:p>
          <a:p>
            <a:pPr>
              <a:buNone/>
              <a:defRPr/>
            </a:pPr>
            <a:endParaRPr lang="en-US" dirty="0" smtClean="0">
              <a:latin typeface="Times New Roman" pitchFamily="18" charset="0"/>
              <a:cs typeface="Times New Roman" pitchFamily="18" charset="0"/>
            </a:endParaRPr>
          </a:p>
          <a:p>
            <a:pPr eaLnBrk="1" hangingPunct="1">
              <a:buNone/>
              <a:defRPr/>
            </a:pPr>
            <a:endParaRPr lang="en-US" dirty="0" smtClean="0"/>
          </a:p>
        </p:txBody>
      </p:sp>
      <p:sp>
        <p:nvSpPr>
          <p:cNvPr id="11276" name="Text Box 12"/>
          <p:cNvSpPr txBox="1">
            <a:spLocks noChangeArrowheads="1"/>
          </p:cNvSpPr>
          <p:nvPr/>
        </p:nvSpPr>
        <p:spPr bwMode="auto">
          <a:xfrm>
            <a:off x="1371600" y="4953000"/>
            <a:ext cx="6400800" cy="584775"/>
          </a:xfrm>
          <a:prstGeom prst="rect">
            <a:avLst/>
          </a:prstGeom>
          <a:noFill/>
          <a:ln w="9525">
            <a:noFill/>
            <a:miter lim="800000"/>
            <a:headEnd/>
            <a:tailEnd/>
          </a:ln>
        </p:spPr>
        <p:txBody>
          <a:bodyPr>
            <a:spAutoFit/>
          </a:bodyPr>
          <a:lstStyle/>
          <a:p>
            <a:pPr>
              <a:spcBef>
                <a:spcPct val="50000"/>
              </a:spcBef>
            </a:pPr>
            <a:endParaRPr lang="en-US" sz="3200"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11276"/>
                                        </p:tgtEl>
                                        <p:attrNameLst>
                                          <p:attrName>style.visibility</p:attrName>
                                        </p:attrNameLst>
                                      </p:cBhvr>
                                      <p:to>
                                        <p:strVal val="visible"/>
                                      </p:to>
                                    </p:set>
                                    <p:animEffect transition="in" filter="wipe(up)">
                                      <p:cBhvr>
                                        <p:cTn id="7"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1414"/>
            <a:ext cx="7772400" cy="1143000"/>
          </a:xfrm>
        </p:spPr>
        <p:txBody>
          <a:bodyPr/>
          <a:lstStyle/>
          <a:p>
            <a:r>
              <a:rPr lang="en-US" sz="5400" b="1" dirty="0" smtClean="0">
                <a:solidFill>
                  <a:srgbClr val="FF0000"/>
                </a:solidFill>
              </a:rPr>
              <a:t>Presentation of Data</a:t>
            </a:r>
            <a:endParaRPr lang="en-US" sz="5400" b="1" dirty="0">
              <a:solidFill>
                <a:srgbClr val="FF0000"/>
              </a:solidFill>
            </a:endParaRPr>
          </a:p>
        </p:txBody>
      </p:sp>
      <p:sp>
        <p:nvSpPr>
          <p:cNvPr id="18435" name="Rectangle 3"/>
          <p:cNvSpPr>
            <a:spLocks noGrp="1" noChangeArrowheads="1"/>
          </p:cNvSpPr>
          <p:nvPr>
            <p:ph type="body" idx="1"/>
          </p:nvPr>
        </p:nvSpPr>
        <p:spPr>
          <a:xfrm>
            <a:off x="214282" y="1357298"/>
            <a:ext cx="8929718" cy="5072098"/>
          </a:xfrm>
        </p:spPr>
        <p:txBody>
          <a:bodyPr/>
          <a:lstStyle/>
          <a:p>
            <a:pPr>
              <a:lnSpc>
                <a:spcPct val="150000"/>
              </a:lnSpc>
            </a:pPr>
            <a:r>
              <a:rPr lang="en-US" b="1" dirty="0" smtClean="0">
                <a:solidFill>
                  <a:schemeClr val="tx1"/>
                </a:solidFill>
                <a:latin typeface="+mn-lt"/>
                <a:ea typeface="+mn-ea"/>
                <a:cs typeface="+mn-cs"/>
              </a:rPr>
              <a:t>After the data have been collected, the main tasks a statistician must accomplish are the </a:t>
            </a:r>
            <a:r>
              <a:rPr lang="en-US" b="1" u="sng" dirty="0" smtClean="0">
                <a:solidFill>
                  <a:schemeClr val="tx1"/>
                </a:solidFill>
                <a:latin typeface="+mn-lt"/>
                <a:ea typeface="+mn-ea"/>
                <a:cs typeface="+mn-cs"/>
              </a:rPr>
              <a:t>organization</a:t>
            </a:r>
            <a:r>
              <a:rPr lang="en-US" b="1" dirty="0" smtClean="0">
                <a:solidFill>
                  <a:schemeClr val="tx1"/>
                </a:solidFill>
                <a:latin typeface="+mn-lt"/>
                <a:ea typeface="+mn-ea"/>
                <a:cs typeface="+mn-cs"/>
              </a:rPr>
              <a:t> and </a:t>
            </a:r>
            <a:r>
              <a:rPr lang="en-US" b="1" u="sng" dirty="0" smtClean="0">
                <a:solidFill>
                  <a:schemeClr val="tx1"/>
                </a:solidFill>
                <a:latin typeface="+mn-lt"/>
                <a:ea typeface="+mn-ea"/>
                <a:cs typeface="+mn-cs"/>
              </a:rPr>
              <a:t>presentation</a:t>
            </a:r>
            <a:r>
              <a:rPr lang="en-US" b="1" dirty="0" smtClean="0">
                <a:solidFill>
                  <a:schemeClr val="tx1"/>
                </a:solidFill>
                <a:latin typeface="+mn-lt"/>
                <a:ea typeface="+mn-ea"/>
                <a:cs typeface="+mn-cs"/>
              </a:rPr>
              <a:t> of the data</a:t>
            </a:r>
          </a:p>
          <a:p>
            <a:pPr>
              <a:lnSpc>
                <a:spcPct val="150000"/>
              </a:lnSpc>
              <a:buNone/>
            </a:pPr>
            <a:r>
              <a:rPr lang="ar-SA" b="1" dirty="0" smtClean="0">
                <a:solidFill>
                  <a:schemeClr val="tx1"/>
                </a:solidFill>
                <a:latin typeface="+mn-lt"/>
                <a:ea typeface="+mn-ea"/>
                <a:cs typeface="+mn-cs"/>
              </a:rPr>
              <a:t>. </a:t>
            </a:r>
            <a:r>
              <a:rPr lang="en-US" b="1" dirty="0" smtClean="0">
                <a:solidFill>
                  <a:schemeClr val="tx1"/>
                </a:solidFill>
                <a:latin typeface="+mn-lt"/>
                <a:ea typeface="+mn-ea"/>
                <a:cs typeface="+mn-cs"/>
              </a:rPr>
              <a:t>The organization must be done in a meaningful way and the presentation should be such that an interested reader of the study can understand the data distribution</a:t>
            </a:r>
            <a:r>
              <a:rPr lang="ar-SA" b="1" dirty="0" smtClean="0">
                <a:solidFill>
                  <a:schemeClr val="tx1"/>
                </a:solidFill>
                <a:latin typeface="+mn-lt"/>
                <a:ea typeface="+mn-ea"/>
                <a:cs typeface="+mn-cs"/>
              </a:rPr>
              <a:t>.</a:t>
            </a:r>
            <a:endParaRPr lang="en-US" b="1" dirty="0" smtClean="0">
              <a:solidFill>
                <a:schemeClr val="tx1"/>
              </a:solidFill>
              <a:latin typeface="+mn-lt"/>
              <a:ea typeface="+mn-ea"/>
              <a:cs typeface="+mn-cs"/>
            </a:endParaRPr>
          </a:p>
          <a:p>
            <a:pPr>
              <a:lnSpc>
                <a:spcPct val="150000"/>
              </a:lnSpc>
              <a:buFont typeface="Wingdings" pitchFamily="2" charset="2"/>
              <a:buNone/>
            </a:pPr>
            <a:endParaRPr lang="en-US"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lide(fromRigh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lide(fromRight)">
                                      <p:cBhvr>
                                        <p:cTn id="12"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7"/>
          <p:cNvSpPr>
            <a:spLocks noChangeArrowheads="1"/>
          </p:cNvSpPr>
          <p:nvPr/>
        </p:nvSpPr>
        <p:spPr bwMode="auto">
          <a:xfrm>
            <a:off x="609600" y="1524000"/>
            <a:ext cx="8229600" cy="3048000"/>
          </a:xfrm>
          <a:prstGeom prst="rect">
            <a:avLst/>
          </a:prstGeom>
          <a:noFill/>
          <a:ln w="9525">
            <a:noFill/>
            <a:miter lim="800000"/>
            <a:headEnd/>
            <a:tailEnd/>
          </a:ln>
          <a:effectLst/>
        </p:spPr>
        <p:txBody>
          <a:bodyPr/>
          <a:lstStyle/>
          <a:p>
            <a:pPr marL="342900" indent="-342900">
              <a:spcBef>
                <a:spcPct val="20000"/>
              </a:spcBef>
              <a:buFontTx/>
              <a:buChar char="•"/>
              <a:defRPr/>
            </a:pPr>
            <a:r>
              <a:rPr lang="en-US" sz="3600">
                <a:solidFill>
                  <a:srgbClr val="339933"/>
                </a:solidFill>
              </a:rPr>
              <a:t>The </a:t>
            </a:r>
            <a:r>
              <a:rPr lang="en-US" sz="3600" b="1">
                <a:solidFill>
                  <a:srgbClr val="333333"/>
                </a:solidFill>
                <a:effectLst>
                  <a:outerShdw blurRad="38100" dist="38100" dir="2700000" algn="tl">
                    <a:srgbClr val="C0C0C0"/>
                  </a:outerShdw>
                </a:effectLst>
              </a:rPr>
              <a:t>median </a:t>
            </a:r>
            <a:r>
              <a:rPr lang="en-US" sz="3600">
                <a:solidFill>
                  <a:srgbClr val="339933"/>
                </a:solidFill>
              </a:rPr>
              <a:t>of a set of measurements is the middle measurement when the measurements are ranked from smallest to largest.</a:t>
            </a:r>
          </a:p>
          <a:p>
            <a:pPr marL="342900" indent="-342900">
              <a:spcBef>
                <a:spcPct val="20000"/>
              </a:spcBef>
              <a:buFontTx/>
              <a:buChar char="•"/>
              <a:defRPr/>
            </a:pPr>
            <a:r>
              <a:rPr lang="en-US" sz="3600">
                <a:solidFill>
                  <a:srgbClr val="339933"/>
                </a:solidFill>
              </a:rPr>
              <a:t>The </a:t>
            </a:r>
            <a:r>
              <a:rPr lang="en-US" sz="3600" b="1">
                <a:solidFill>
                  <a:srgbClr val="333333"/>
                </a:solidFill>
                <a:effectLst>
                  <a:outerShdw blurRad="38100" dist="38100" dir="2700000" algn="tl">
                    <a:srgbClr val="C0C0C0"/>
                  </a:outerShdw>
                </a:effectLst>
              </a:rPr>
              <a:t>position of the median</a:t>
            </a:r>
            <a:r>
              <a:rPr lang="en-US" sz="3600" b="1">
                <a:solidFill>
                  <a:schemeClr val="bg1"/>
                </a:solidFill>
              </a:rPr>
              <a:t> </a:t>
            </a:r>
            <a:r>
              <a:rPr lang="en-US" sz="3600">
                <a:solidFill>
                  <a:srgbClr val="339933"/>
                </a:solidFill>
              </a:rPr>
              <a:t>is </a:t>
            </a:r>
          </a:p>
          <a:p>
            <a:pPr marL="742950" lvl="1" indent="-285750" algn="ctr">
              <a:spcBef>
                <a:spcPct val="20000"/>
              </a:spcBef>
              <a:defRPr/>
            </a:pPr>
            <a:endParaRPr lang="en-US" sz="4000">
              <a:solidFill>
                <a:srgbClr val="333333"/>
              </a:solidFill>
              <a:effectLst>
                <a:outerShdw blurRad="38100" dist="38100" dir="2700000" algn="tl">
                  <a:srgbClr val="C0C0C0"/>
                </a:outerShdw>
              </a:effectLst>
            </a:endParaRPr>
          </a:p>
        </p:txBody>
      </p:sp>
      <p:sp>
        <p:nvSpPr>
          <p:cNvPr id="13314" name="Rectangle 2"/>
          <p:cNvSpPr>
            <a:spLocks noGrp="1" noChangeArrowheads="1"/>
          </p:cNvSpPr>
          <p:nvPr>
            <p:ph type="title"/>
          </p:nvPr>
        </p:nvSpPr>
        <p:spPr>
          <a:xfrm>
            <a:off x="914400" y="228600"/>
            <a:ext cx="7772400" cy="1143000"/>
          </a:xfrm>
        </p:spPr>
        <p:txBody>
          <a:bodyPr/>
          <a:lstStyle/>
          <a:p>
            <a:pPr eaLnBrk="1" hangingPunct="1">
              <a:defRPr/>
            </a:pPr>
            <a:r>
              <a:rPr lang="en-US" sz="4800" b="1" dirty="0" smtClean="0">
                <a:solidFill>
                  <a:srgbClr val="FF0000"/>
                </a:solidFill>
              </a:rPr>
              <a:t>Median</a:t>
            </a:r>
          </a:p>
        </p:txBody>
      </p:sp>
      <p:grpSp>
        <p:nvGrpSpPr>
          <p:cNvPr id="2" name="Group 12"/>
          <p:cNvGrpSpPr>
            <a:grpSpLocks/>
          </p:cNvGrpSpPr>
          <p:nvPr/>
        </p:nvGrpSpPr>
        <p:grpSpPr bwMode="auto">
          <a:xfrm>
            <a:off x="2971800" y="4495800"/>
            <a:ext cx="2362200" cy="762000"/>
            <a:chOff x="2400" y="2832"/>
            <a:chExt cx="1488" cy="480"/>
          </a:xfrm>
        </p:grpSpPr>
        <p:sp>
          <p:nvSpPr>
            <p:cNvPr id="13321" name="Rectangle 9"/>
            <p:cNvSpPr>
              <a:spLocks noChangeArrowheads="1"/>
            </p:cNvSpPr>
            <p:nvPr/>
          </p:nvSpPr>
          <p:spPr bwMode="auto">
            <a:xfrm>
              <a:off x="2400" y="2832"/>
              <a:ext cx="1488" cy="480"/>
            </a:xfrm>
            <a:prstGeom prst="rect">
              <a:avLst/>
            </a:prstGeom>
            <a:solidFill>
              <a:srgbClr val="F4ECC6"/>
            </a:solidFill>
            <a:ln w="28575">
              <a:solidFill>
                <a:schemeClr val="accent2"/>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322" name="Text Box 10"/>
            <p:cNvSpPr txBox="1">
              <a:spLocks noChangeArrowheads="1"/>
            </p:cNvSpPr>
            <p:nvPr/>
          </p:nvSpPr>
          <p:spPr bwMode="auto">
            <a:xfrm>
              <a:off x="2544" y="2880"/>
              <a:ext cx="1248" cy="404"/>
            </a:xfrm>
            <a:prstGeom prst="rect">
              <a:avLst/>
            </a:prstGeom>
            <a:noFill/>
            <a:ln w="9525">
              <a:noFill/>
              <a:miter lim="800000"/>
              <a:headEnd/>
              <a:tailEnd/>
            </a:ln>
            <a:effectLst/>
          </p:spPr>
          <p:txBody>
            <a:bodyPr>
              <a:spAutoFit/>
            </a:bodyPr>
            <a:lstStyle/>
            <a:p>
              <a:pPr>
                <a:spcBef>
                  <a:spcPct val="50000"/>
                </a:spcBef>
                <a:defRPr/>
              </a:pPr>
              <a:r>
                <a:rPr lang="en-US" sz="3600" b="1">
                  <a:solidFill>
                    <a:srgbClr val="333333"/>
                  </a:solidFill>
                  <a:effectLst>
                    <a:outerShdw blurRad="38100" dist="38100" dir="2700000" algn="tl">
                      <a:srgbClr val="C0C0C0"/>
                    </a:outerShdw>
                  </a:effectLst>
                </a:rPr>
                <a:t>.5(</a:t>
              </a:r>
              <a:r>
                <a:rPr lang="en-US" sz="3600" b="1" i="1">
                  <a:solidFill>
                    <a:srgbClr val="333333"/>
                  </a:solidFill>
                  <a:effectLst>
                    <a:outerShdw blurRad="38100" dist="38100" dir="2700000" algn="tl">
                      <a:srgbClr val="C0C0C0"/>
                    </a:outerShdw>
                  </a:effectLst>
                </a:rPr>
                <a:t>n</a:t>
              </a:r>
              <a:r>
                <a:rPr lang="en-US" sz="3600" b="1">
                  <a:solidFill>
                    <a:srgbClr val="333333"/>
                  </a:solidFill>
                  <a:effectLst>
                    <a:outerShdw blurRad="38100" dist="38100" dir="2700000" algn="tl">
                      <a:srgbClr val="C0C0C0"/>
                    </a:outerShdw>
                  </a:effectLst>
                </a:rPr>
                <a:t> + 1)</a:t>
              </a:r>
            </a:p>
          </p:txBody>
        </p:sp>
      </p:grpSp>
      <p:sp>
        <p:nvSpPr>
          <p:cNvPr id="13325" name="Text Box 13"/>
          <p:cNvSpPr txBox="1">
            <a:spLocks noChangeArrowheads="1"/>
          </p:cNvSpPr>
          <p:nvPr/>
        </p:nvSpPr>
        <p:spPr bwMode="auto">
          <a:xfrm>
            <a:off x="609600" y="5257800"/>
            <a:ext cx="8001000" cy="1311275"/>
          </a:xfrm>
          <a:prstGeom prst="rect">
            <a:avLst/>
          </a:prstGeom>
          <a:noFill/>
          <a:ln w="9525">
            <a:noFill/>
            <a:miter lim="800000"/>
            <a:headEnd/>
            <a:tailEnd/>
          </a:ln>
        </p:spPr>
        <p:txBody>
          <a:bodyPr>
            <a:spAutoFit/>
          </a:bodyPr>
          <a:lstStyle/>
          <a:p>
            <a:pPr lvl="1">
              <a:spcBef>
                <a:spcPct val="20000"/>
              </a:spcBef>
            </a:pPr>
            <a:r>
              <a:rPr lang="en-US" sz="4000">
                <a:solidFill>
                  <a:srgbClr val="339933"/>
                </a:solidFill>
              </a:rPr>
              <a:t>once the measurements have been ordered.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9">
                                            <p:txEl>
                                              <p:pRg st="0" end="0"/>
                                            </p:txEl>
                                          </p:spTgt>
                                        </p:tgtEl>
                                        <p:attrNameLst>
                                          <p:attrName>style.visibility</p:attrName>
                                        </p:attrNameLst>
                                      </p:cBhvr>
                                      <p:to>
                                        <p:strVal val="visible"/>
                                      </p:to>
                                    </p:set>
                                    <p:animEffect transition="in" filter="wipe(left)">
                                      <p:cBhvr>
                                        <p:cTn id="7" dur="500"/>
                                        <p:tgtEl>
                                          <p:spTgt spid="13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9">
                                            <p:txEl>
                                              <p:pRg st="1" end="1"/>
                                            </p:txEl>
                                          </p:spTgt>
                                        </p:tgtEl>
                                        <p:attrNameLst>
                                          <p:attrName>style.visibility</p:attrName>
                                        </p:attrNameLst>
                                      </p:cBhvr>
                                      <p:to>
                                        <p:strVal val="visible"/>
                                      </p:to>
                                    </p:set>
                                    <p:animEffect transition="in" filter="wipe(left)">
                                      <p:cBhvr>
                                        <p:cTn id="12" dur="500"/>
                                        <p:tgtEl>
                                          <p:spTgt spid="13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p:stCondLst>
                              <p:cond delay="500"/>
                            </p:stCondLst>
                            <p:childTnLst>
                              <p:par>
                                <p:cTn id="19" presetID="22" presetClass="entr" presetSubtype="1" fill="hold" grpId="0" nodeType="afterEffect">
                                  <p:stCondLst>
                                    <p:cond delay="1000"/>
                                  </p:stCondLst>
                                  <p:childTnLst>
                                    <p:set>
                                      <p:cBhvr>
                                        <p:cTn id="20" dur="1" fill="hold">
                                          <p:stCondLst>
                                            <p:cond delay="0"/>
                                          </p:stCondLst>
                                        </p:cTn>
                                        <p:tgtEl>
                                          <p:spTgt spid="13325"/>
                                        </p:tgtEl>
                                        <p:attrNameLst>
                                          <p:attrName>style.visibility</p:attrName>
                                        </p:attrNameLst>
                                      </p:cBhvr>
                                      <p:to>
                                        <p:strVal val="visible"/>
                                      </p:to>
                                    </p:set>
                                    <p:animEffect transition="in" filter="wipe(up)">
                                      <p:cBhvr>
                                        <p:cTn id="21"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uild="p" autoUpdateAnimBg="0"/>
      <p:bldP spid="1332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1143000"/>
          </a:xfrm>
        </p:spPr>
        <p:txBody>
          <a:bodyPr/>
          <a:lstStyle/>
          <a:p>
            <a:pPr eaLnBrk="1" hangingPunct="1">
              <a:defRPr/>
            </a:pPr>
            <a:r>
              <a:rPr lang="en-US" sz="4800" b="1" dirty="0" smtClean="0">
                <a:solidFill>
                  <a:srgbClr val="FF0000"/>
                </a:solidFill>
              </a:rPr>
              <a:t>Example</a:t>
            </a:r>
          </a:p>
        </p:txBody>
      </p:sp>
      <p:sp>
        <p:nvSpPr>
          <p:cNvPr id="14361" name="Rectangle 25"/>
          <p:cNvSpPr>
            <a:spLocks noGrp="1" noChangeArrowheads="1"/>
          </p:cNvSpPr>
          <p:nvPr>
            <p:ph type="body" idx="1"/>
          </p:nvPr>
        </p:nvSpPr>
        <p:spPr>
          <a:xfrm>
            <a:off x="990600" y="1295400"/>
            <a:ext cx="7696200" cy="2133600"/>
          </a:xfrm>
          <a:noFill/>
        </p:spPr>
        <p:txBody>
          <a:bodyPr/>
          <a:lstStyle/>
          <a:p>
            <a:pPr eaLnBrk="1" hangingPunct="1"/>
            <a:r>
              <a:rPr lang="en-US" smtClean="0"/>
              <a:t>The set:  2, 4, 9, 8, 6, 5, 3	</a:t>
            </a:r>
            <a:r>
              <a:rPr lang="en-US" i="1" smtClean="0"/>
              <a:t>n = </a:t>
            </a:r>
            <a:r>
              <a:rPr lang="en-US" smtClean="0"/>
              <a:t>7</a:t>
            </a:r>
          </a:p>
          <a:p>
            <a:pPr eaLnBrk="1" hangingPunct="1"/>
            <a:r>
              <a:rPr lang="en-US" smtClean="0"/>
              <a:t>Sort:	</a:t>
            </a:r>
            <a:r>
              <a:rPr lang="en-US" smtClean="0">
                <a:solidFill>
                  <a:srgbClr val="333333"/>
                </a:solidFill>
              </a:rPr>
              <a:t>2, 3, 4, 5, 6, 8, 9</a:t>
            </a:r>
          </a:p>
          <a:p>
            <a:pPr eaLnBrk="1" hangingPunct="1"/>
            <a:r>
              <a:rPr lang="en-US" smtClean="0"/>
              <a:t>Position:</a:t>
            </a:r>
            <a:r>
              <a:rPr lang="en-US" smtClean="0">
                <a:solidFill>
                  <a:srgbClr val="FFFF99"/>
                </a:solidFill>
              </a:rPr>
              <a:t>  </a:t>
            </a:r>
            <a:r>
              <a:rPr lang="en-US" smtClean="0">
                <a:solidFill>
                  <a:srgbClr val="333333"/>
                </a:solidFill>
              </a:rPr>
              <a:t>.5(</a:t>
            </a:r>
            <a:r>
              <a:rPr lang="en-US" i="1" smtClean="0">
                <a:solidFill>
                  <a:srgbClr val="333333"/>
                </a:solidFill>
              </a:rPr>
              <a:t>n </a:t>
            </a:r>
            <a:r>
              <a:rPr lang="en-US" smtClean="0">
                <a:solidFill>
                  <a:srgbClr val="333333"/>
                </a:solidFill>
              </a:rPr>
              <a:t>+ 1) = .5(7 + 1) = 4</a:t>
            </a:r>
            <a:r>
              <a:rPr lang="en-US" baseline="30000" smtClean="0">
                <a:solidFill>
                  <a:srgbClr val="333333"/>
                </a:solidFill>
              </a:rPr>
              <a:t>th</a:t>
            </a:r>
            <a:r>
              <a:rPr lang="en-US" smtClean="0">
                <a:solidFill>
                  <a:srgbClr val="333333"/>
                </a:solidFill>
              </a:rPr>
              <a:t> </a:t>
            </a:r>
            <a:endParaRPr lang="en-US" b="1" smtClean="0">
              <a:solidFill>
                <a:srgbClr val="333333"/>
              </a:solidFill>
            </a:endParaRPr>
          </a:p>
          <a:p>
            <a:pPr eaLnBrk="1" hangingPunct="1"/>
            <a:endParaRPr lang="en-US" b="1" smtClean="0">
              <a:solidFill>
                <a:srgbClr val="333333"/>
              </a:solidFill>
            </a:endParaRPr>
          </a:p>
        </p:txBody>
      </p:sp>
      <p:grpSp>
        <p:nvGrpSpPr>
          <p:cNvPr id="2" name="Group 26"/>
          <p:cNvGrpSpPr>
            <a:grpSpLocks/>
          </p:cNvGrpSpPr>
          <p:nvPr/>
        </p:nvGrpSpPr>
        <p:grpSpPr bwMode="auto">
          <a:xfrm>
            <a:off x="1295400" y="1981200"/>
            <a:ext cx="5029200" cy="1828800"/>
            <a:chOff x="960" y="1296"/>
            <a:chExt cx="3168" cy="1152"/>
          </a:xfrm>
        </p:grpSpPr>
        <p:sp>
          <p:nvSpPr>
            <p:cNvPr id="23566" name="Oval 27"/>
            <p:cNvSpPr>
              <a:spLocks noChangeArrowheads="1"/>
            </p:cNvSpPr>
            <p:nvPr/>
          </p:nvSpPr>
          <p:spPr bwMode="auto">
            <a:xfrm>
              <a:off x="2736" y="1296"/>
              <a:ext cx="336" cy="336"/>
            </a:xfrm>
            <a:prstGeom prst="ellipse">
              <a:avLst/>
            </a:prstGeom>
            <a:noFill/>
            <a:ln w="9525">
              <a:solidFill>
                <a:schemeClr val="accent2"/>
              </a:solidFill>
              <a:round/>
              <a:headEnd/>
              <a:tailEnd/>
            </a:ln>
          </p:spPr>
          <p:txBody>
            <a:bodyPr wrap="none" anchor="ctr"/>
            <a:lstStyle/>
            <a:p>
              <a:endParaRPr lang="en-US"/>
            </a:p>
          </p:txBody>
        </p:sp>
        <p:sp>
          <p:nvSpPr>
            <p:cNvPr id="23567" name="Line 28"/>
            <p:cNvSpPr>
              <a:spLocks noChangeShapeType="1"/>
            </p:cNvSpPr>
            <p:nvPr/>
          </p:nvSpPr>
          <p:spPr bwMode="auto">
            <a:xfrm flipH="1">
              <a:off x="2256" y="1584"/>
              <a:ext cx="528" cy="528"/>
            </a:xfrm>
            <a:prstGeom prst="line">
              <a:avLst/>
            </a:prstGeom>
            <a:noFill/>
            <a:ln w="28575">
              <a:solidFill>
                <a:schemeClr val="accent2"/>
              </a:solidFill>
              <a:round/>
              <a:headEnd type="triangle" w="med" len="med"/>
              <a:tailEnd/>
            </a:ln>
          </p:spPr>
          <p:txBody>
            <a:bodyPr/>
            <a:lstStyle/>
            <a:p>
              <a:endParaRPr lang="en-US"/>
            </a:p>
          </p:txBody>
        </p:sp>
        <p:sp>
          <p:nvSpPr>
            <p:cNvPr id="23568" name="Text Box 29"/>
            <p:cNvSpPr txBox="1">
              <a:spLocks noChangeArrowheads="1"/>
            </p:cNvSpPr>
            <p:nvPr/>
          </p:nvSpPr>
          <p:spPr bwMode="auto">
            <a:xfrm>
              <a:off x="960" y="2160"/>
              <a:ext cx="3168" cy="288"/>
            </a:xfrm>
            <a:prstGeom prst="rect">
              <a:avLst/>
            </a:prstGeom>
            <a:noFill/>
            <a:ln w="9525">
              <a:noFill/>
              <a:miter lim="800000"/>
              <a:headEnd/>
              <a:tailEnd/>
            </a:ln>
          </p:spPr>
          <p:txBody>
            <a:bodyPr>
              <a:spAutoFit/>
            </a:bodyPr>
            <a:lstStyle/>
            <a:p>
              <a:pPr>
                <a:spcBef>
                  <a:spcPct val="50000"/>
                </a:spcBef>
              </a:pPr>
              <a:r>
                <a:rPr lang="en-US">
                  <a:solidFill>
                    <a:schemeClr val="accent2"/>
                  </a:solidFill>
                </a:rPr>
                <a:t>Median = 4</a:t>
              </a:r>
              <a:r>
                <a:rPr lang="en-US" baseline="30000">
                  <a:solidFill>
                    <a:schemeClr val="accent2"/>
                  </a:solidFill>
                </a:rPr>
                <a:t>th</a:t>
              </a:r>
              <a:r>
                <a:rPr lang="en-US">
                  <a:solidFill>
                    <a:schemeClr val="accent2"/>
                  </a:solidFill>
                </a:rPr>
                <a:t> largest measurement</a:t>
              </a:r>
            </a:p>
          </p:txBody>
        </p:sp>
      </p:grpSp>
      <p:sp>
        <p:nvSpPr>
          <p:cNvPr id="14366" name="Rectangle 30"/>
          <p:cNvSpPr>
            <a:spLocks noChangeArrowheads="1"/>
          </p:cNvSpPr>
          <p:nvPr/>
        </p:nvSpPr>
        <p:spPr bwMode="auto">
          <a:xfrm>
            <a:off x="1066800" y="3733800"/>
            <a:ext cx="7696200" cy="2133600"/>
          </a:xfrm>
          <a:prstGeom prst="rect">
            <a:avLst/>
          </a:prstGeom>
          <a:noFill/>
          <a:ln w="9525">
            <a:noFill/>
            <a:miter lim="800000"/>
            <a:headEnd/>
            <a:tailEnd/>
          </a:ln>
        </p:spPr>
        <p:txBody>
          <a:bodyPr/>
          <a:lstStyle/>
          <a:p>
            <a:pPr marL="342900" indent="-342900">
              <a:spcBef>
                <a:spcPct val="20000"/>
              </a:spcBef>
              <a:buFontTx/>
              <a:buChar char="•"/>
            </a:pPr>
            <a:r>
              <a:rPr lang="en-US" sz="3600" dirty="0">
                <a:solidFill>
                  <a:srgbClr val="339933"/>
                </a:solidFill>
              </a:rPr>
              <a:t>The set:  2, 4, 9, 8, 6, 5		</a:t>
            </a:r>
            <a:r>
              <a:rPr lang="en-US" sz="3600" i="1" dirty="0">
                <a:solidFill>
                  <a:srgbClr val="339933"/>
                </a:solidFill>
              </a:rPr>
              <a:t>n = </a:t>
            </a:r>
            <a:r>
              <a:rPr lang="en-US" sz="3600" dirty="0">
                <a:solidFill>
                  <a:srgbClr val="339933"/>
                </a:solidFill>
              </a:rPr>
              <a:t>6</a:t>
            </a:r>
          </a:p>
          <a:p>
            <a:pPr marL="342900" indent="-342900">
              <a:spcBef>
                <a:spcPct val="20000"/>
              </a:spcBef>
              <a:buFontTx/>
              <a:buChar char="•"/>
            </a:pPr>
            <a:r>
              <a:rPr lang="en-US" sz="3600" dirty="0">
                <a:solidFill>
                  <a:srgbClr val="339933"/>
                </a:solidFill>
              </a:rPr>
              <a:t>Sort:	</a:t>
            </a:r>
            <a:r>
              <a:rPr lang="en-US" sz="3600" dirty="0">
                <a:solidFill>
                  <a:srgbClr val="333333"/>
                </a:solidFill>
              </a:rPr>
              <a:t>2, 4, 5, 6, 8, 9</a:t>
            </a:r>
          </a:p>
          <a:p>
            <a:pPr marL="342900" indent="-342900">
              <a:spcBef>
                <a:spcPct val="20000"/>
              </a:spcBef>
              <a:buFontTx/>
              <a:buChar char="•"/>
            </a:pPr>
            <a:r>
              <a:rPr lang="en-US" sz="3600" dirty="0">
                <a:solidFill>
                  <a:srgbClr val="339933"/>
                </a:solidFill>
              </a:rPr>
              <a:t>Position:  </a:t>
            </a:r>
            <a:r>
              <a:rPr lang="en-US" sz="3600" dirty="0">
                <a:solidFill>
                  <a:srgbClr val="333333"/>
                </a:solidFill>
              </a:rPr>
              <a:t>.5(</a:t>
            </a:r>
            <a:r>
              <a:rPr lang="en-US" sz="3600" i="1" dirty="0">
                <a:solidFill>
                  <a:srgbClr val="333333"/>
                </a:solidFill>
              </a:rPr>
              <a:t>n </a:t>
            </a:r>
            <a:r>
              <a:rPr lang="en-US" sz="3600" dirty="0">
                <a:solidFill>
                  <a:srgbClr val="333333"/>
                </a:solidFill>
              </a:rPr>
              <a:t>+ 1) = .5(6 + 1) = 3.5</a:t>
            </a:r>
            <a:r>
              <a:rPr lang="en-US" sz="3600" baseline="30000" dirty="0">
                <a:solidFill>
                  <a:srgbClr val="333333"/>
                </a:solidFill>
              </a:rPr>
              <a:t>th</a:t>
            </a:r>
            <a:r>
              <a:rPr lang="en-US" sz="3600" dirty="0">
                <a:solidFill>
                  <a:srgbClr val="333333"/>
                </a:solidFill>
              </a:rPr>
              <a:t> </a:t>
            </a:r>
            <a:endParaRPr lang="en-US" sz="3600" b="1" dirty="0">
              <a:solidFill>
                <a:srgbClr val="333333"/>
              </a:solidFill>
            </a:endParaRPr>
          </a:p>
          <a:p>
            <a:pPr marL="342900" indent="-342900">
              <a:spcBef>
                <a:spcPct val="20000"/>
              </a:spcBef>
              <a:buFontTx/>
              <a:buChar char="•"/>
            </a:pPr>
            <a:endParaRPr lang="en-US" sz="3600" b="1" dirty="0">
              <a:solidFill>
                <a:srgbClr val="333333"/>
              </a:solidFill>
            </a:endParaRPr>
          </a:p>
        </p:txBody>
      </p:sp>
      <p:grpSp>
        <p:nvGrpSpPr>
          <p:cNvPr id="3" name="Group 31"/>
          <p:cNvGrpSpPr>
            <a:grpSpLocks/>
          </p:cNvGrpSpPr>
          <p:nvPr/>
        </p:nvGrpSpPr>
        <p:grpSpPr bwMode="auto">
          <a:xfrm>
            <a:off x="990600" y="4419600"/>
            <a:ext cx="8458200" cy="2117725"/>
            <a:chOff x="432" y="2736"/>
            <a:chExt cx="5328" cy="1334"/>
          </a:xfrm>
        </p:grpSpPr>
        <p:sp>
          <p:nvSpPr>
            <p:cNvPr id="23563" name="Oval 32"/>
            <p:cNvSpPr>
              <a:spLocks noChangeArrowheads="1"/>
            </p:cNvSpPr>
            <p:nvPr/>
          </p:nvSpPr>
          <p:spPr bwMode="auto">
            <a:xfrm>
              <a:off x="2160" y="2736"/>
              <a:ext cx="624" cy="336"/>
            </a:xfrm>
            <a:prstGeom prst="ellipse">
              <a:avLst/>
            </a:prstGeom>
            <a:noFill/>
            <a:ln w="9525">
              <a:solidFill>
                <a:schemeClr val="accent2"/>
              </a:solidFill>
              <a:round/>
              <a:headEnd/>
              <a:tailEnd/>
            </a:ln>
          </p:spPr>
          <p:txBody>
            <a:bodyPr wrap="none" anchor="ctr"/>
            <a:lstStyle/>
            <a:p>
              <a:endParaRPr lang="en-US"/>
            </a:p>
          </p:txBody>
        </p:sp>
        <p:sp>
          <p:nvSpPr>
            <p:cNvPr id="23564" name="Line 33"/>
            <p:cNvSpPr>
              <a:spLocks noChangeShapeType="1"/>
            </p:cNvSpPr>
            <p:nvPr/>
          </p:nvSpPr>
          <p:spPr bwMode="auto">
            <a:xfrm flipH="1">
              <a:off x="1968" y="3072"/>
              <a:ext cx="500" cy="528"/>
            </a:xfrm>
            <a:prstGeom prst="line">
              <a:avLst/>
            </a:prstGeom>
            <a:noFill/>
            <a:ln w="28575">
              <a:solidFill>
                <a:schemeClr val="accent2"/>
              </a:solidFill>
              <a:round/>
              <a:headEnd type="triangle" w="med" len="med"/>
              <a:tailEnd/>
            </a:ln>
          </p:spPr>
          <p:txBody>
            <a:bodyPr/>
            <a:lstStyle/>
            <a:p>
              <a:endParaRPr lang="en-US"/>
            </a:p>
          </p:txBody>
        </p:sp>
        <p:sp>
          <p:nvSpPr>
            <p:cNvPr id="23565" name="Text Box 34"/>
            <p:cNvSpPr txBox="1">
              <a:spLocks noChangeArrowheads="1"/>
            </p:cNvSpPr>
            <p:nvPr/>
          </p:nvSpPr>
          <p:spPr bwMode="auto">
            <a:xfrm>
              <a:off x="432" y="3552"/>
              <a:ext cx="5328" cy="518"/>
            </a:xfrm>
            <a:prstGeom prst="rect">
              <a:avLst/>
            </a:prstGeom>
            <a:noFill/>
            <a:ln w="9525">
              <a:noFill/>
              <a:miter lim="800000"/>
              <a:headEnd/>
              <a:tailEnd/>
            </a:ln>
          </p:spPr>
          <p:txBody>
            <a:bodyPr>
              <a:spAutoFit/>
            </a:bodyPr>
            <a:lstStyle/>
            <a:p>
              <a:pPr>
                <a:spcBef>
                  <a:spcPct val="50000"/>
                </a:spcBef>
              </a:pPr>
              <a:r>
                <a:rPr lang="en-US">
                  <a:solidFill>
                    <a:schemeClr val="accent2"/>
                  </a:solidFill>
                </a:rPr>
                <a:t>Median = (5 + 6)/2 = 5.5 — average of the 3</a:t>
              </a:r>
              <a:r>
                <a:rPr lang="en-US" baseline="30000">
                  <a:solidFill>
                    <a:schemeClr val="accent2"/>
                  </a:solidFill>
                </a:rPr>
                <a:t>rd</a:t>
              </a:r>
              <a:r>
                <a:rPr lang="en-US">
                  <a:solidFill>
                    <a:schemeClr val="accent2"/>
                  </a:solidFill>
                </a:rPr>
                <a:t> and 4</a:t>
              </a:r>
              <a:r>
                <a:rPr lang="en-US" baseline="30000">
                  <a:solidFill>
                    <a:schemeClr val="accent2"/>
                  </a:solidFill>
                </a:rPr>
                <a:t>th</a:t>
              </a:r>
              <a:r>
                <a:rPr lang="en-US">
                  <a:solidFill>
                    <a:schemeClr val="accent2"/>
                  </a:solidFill>
                </a:rPr>
                <a:t> measurements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61">
                                            <p:txEl>
                                              <p:pRg st="0" end="0"/>
                                            </p:txEl>
                                          </p:spTgt>
                                        </p:tgtEl>
                                        <p:attrNameLst>
                                          <p:attrName>style.visibility</p:attrName>
                                        </p:attrNameLst>
                                      </p:cBhvr>
                                      <p:to>
                                        <p:strVal val="visible"/>
                                      </p:to>
                                    </p:set>
                                    <p:animEffect transition="in" filter="dissolve">
                                      <p:cBhvr>
                                        <p:cTn id="7" dur="500"/>
                                        <p:tgtEl>
                                          <p:spTgt spid="14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61">
                                            <p:txEl>
                                              <p:pRg st="1" end="1"/>
                                            </p:txEl>
                                          </p:spTgt>
                                        </p:tgtEl>
                                        <p:attrNameLst>
                                          <p:attrName>style.visibility</p:attrName>
                                        </p:attrNameLst>
                                      </p:cBhvr>
                                      <p:to>
                                        <p:strVal val="visible"/>
                                      </p:to>
                                    </p:set>
                                    <p:animEffect transition="in" filter="dissolve">
                                      <p:cBhvr>
                                        <p:cTn id="12" dur="500"/>
                                        <p:tgtEl>
                                          <p:spTgt spid="14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61">
                                            <p:txEl>
                                              <p:pRg st="2" end="2"/>
                                            </p:txEl>
                                          </p:spTgt>
                                        </p:tgtEl>
                                        <p:attrNameLst>
                                          <p:attrName>style.visibility</p:attrName>
                                        </p:attrNameLst>
                                      </p:cBhvr>
                                      <p:to>
                                        <p:strVal val="visible"/>
                                      </p:to>
                                    </p:set>
                                    <p:animEffect transition="in" filter="dissolve">
                                      <p:cBhvr>
                                        <p:cTn id="17" dur="500"/>
                                        <p:tgtEl>
                                          <p:spTgt spid="14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366">
                                            <p:txEl>
                                              <p:pRg st="0" end="0"/>
                                            </p:txEl>
                                          </p:spTgt>
                                        </p:tgtEl>
                                        <p:attrNameLst>
                                          <p:attrName>style.visibility</p:attrName>
                                        </p:attrNameLst>
                                      </p:cBhvr>
                                      <p:to>
                                        <p:strVal val="visible"/>
                                      </p:to>
                                    </p:set>
                                    <p:animEffect transition="in" filter="dissolve">
                                      <p:cBhvr>
                                        <p:cTn id="26" dur="500"/>
                                        <p:tgtEl>
                                          <p:spTgt spid="1436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366">
                                            <p:txEl>
                                              <p:pRg st="1" end="1"/>
                                            </p:txEl>
                                          </p:spTgt>
                                        </p:tgtEl>
                                        <p:attrNameLst>
                                          <p:attrName>style.visibility</p:attrName>
                                        </p:attrNameLst>
                                      </p:cBhvr>
                                      <p:to>
                                        <p:strVal val="visible"/>
                                      </p:to>
                                    </p:set>
                                    <p:animEffect transition="in" filter="dissolve">
                                      <p:cBhvr>
                                        <p:cTn id="31" dur="500"/>
                                        <p:tgtEl>
                                          <p:spTgt spid="1436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366">
                                            <p:txEl>
                                              <p:pRg st="2" end="2"/>
                                            </p:txEl>
                                          </p:spTgt>
                                        </p:tgtEl>
                                        <p:attrNameLst>
                                          <p:attrName>style.visibility</p:attrName>
                                        </p:attrNameLst>
                                      </p:cBhvr>
                                      <p:to>
                                        <p:strVal val="visible"/>
                                      </p:to>
                                    </p:set>
                                    <p:animEffect transition="in" filter="dissolve">
                                      <p:cBhvr>
                                        <p:cTn id="36" dur="500"/>
                                        <p:tgtEl>
                                          <p:spTgt spid="14366">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1" grpId="0" build="p" autoUpdateAnimBg="0"/>
      <p:bldP spid="1436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0"/>
            <a:ext cx="7772400" cy="1143000"/>
          </a:xfrm>
        </p:spPr>
        <p:txBody>
          <a:bodyPr/>
          <a:lstStyle/>
          <a:p>
            <a:pPr eaLnBrk="1" hangingPunct="1">
              <a:defRPr/>
            </a:pPr>
            <a:r>
              <a:rPr lang="en-US" b="1" dirty="0" smtClean="0">
                <a:solidFill>
                  <a:srgbClr val="FF0000"/>
                </a:solidFill>
              </a:rPr>
              <a:t>Mode</a:t>
            </a:r>
          </a:p>
        </p:txBody>
      </p:sp>
      <p:sp>
        <p:nvSpPr>
          <p:cNvPr id="15366" name="Rectangle 6"/>
          <p:cNvSpPr>
            <a:spLocks noGrp="1" noChangeArrowheads="1"/>
          </p:cNvSpPr>
          <p:nvPr>
            <p:ph type="body" idx="1"/>
          </p:nvPr>
        </p:nvSpPr>
        <p:spPr>
          <a:xfrm>
            <a:off x="609600" y="1295400"/>
            <a:ext cx="8229600" cy="4724400"/>
          </a:xfrm>
        </p:spPr>
        <p:txBody>
          <a:bodyPr/>
          <a:lstStyle/>
          <a:p>
            <a:pPr eaLnBrk="1" hangingPunct="1">
              <a:defRPr/>
            </a:pPr>
            <a:r>
              <a:rPr lang="en-US" sz="3200" dirty="0" smtClean="0"/>
              <a:t>The </a:t>
            </a:r>
            <a:r>
              <a:rPr lang="en-US" sz="3200" b="1" dirty="0" smtClean="0">
                <a:solidFill>
                  <a:srgbClr val="333333"/>
                </a:solidFill>
                <a:effectLst>
                  <a:outerShdw blurRad="38100" dist="38100" dir="2700000" algn="tl">
                    <a:srgbClr val="C0C0C0"/>
                  </a:outerShdw>
                </a:effectLst>
              </a:rPr>
              <a:t>mode </a:t>
            </a:r>
            <a:r>
              <a:rPr lang="en-US" sz="3200" dirty="0" smtClean="0"/>
              <a:t>is the measurement which occurs most frequently.</a:t>
            </a:r>
          </a:p>
          <a:p>
            <a:pPr eaLnBrk="1" hangingPunct="1">
              <a:defRPr/>
            </a:pPr>
            <a:r>
              <a:rPr lang="en-US" sz="3200" dirty="0" smtClean="0">
                <a:solidFill>
                  <a:srgbClr val="FF0000"/>
                </a:solidFill>
              </a:rPr>
              <a:t>The set:  2, 4, 9, 8, 8, 5, 3</a:t>
            </a:r>
          </a:p>
          <a:p>
            <a:pPr lvl="1" eaLnBrk="1" hangingPunct="1">
              <a:defRPr/>
            </a:pPr>
            <a:r>
              <a:rPr lang="en-US" sz="3200" dirty="0" smtClean="0"/>
              <a:t>The mode is </a:t>
            </a:r>
            <a:r>
              <a:rPr lang="en-US" sz="3200" b="1" dirty="0" smtClean="0">
                <a:solidFill>
                  <a:srgbClr val="333333"/>
                </a:solidFill>
                <a:effectLst>
                  <a:outerShdw blurRad="38100" dist="38100" dir="2700000" algn="tl">
                    <a:srgbClr val="C0C0C0"/>
                  </a:outerShdw>
                </a:effectLst>
              </a:rPr>
              <a:t>8</a:t>
            </a:r>
            <a:r>
              <a:rPr lang="en-US" sz="3200" dirty="0" smtClean="0"/>
              <a:t>, which occurs twice</a:t>
            </a:r>
          </a:p>
          <a:p>
            <a:pPr eaLnBrk="1" hangingPunct="1">
              <a:defRPr/>
            </a:pPr>
            <a:r>
              <a:rPr lang="en-US" sz="3200" dirty="0" smtClean="0">
                <a:solidFill>
                  <a:srgbClr val="FF0000"/>
                </a:solidFill>
              </a:rPr>
              <a:t>The set:  2, 2, 9, 8, 8, 5, 3</a:t>
            </a:r>
          </a:p>
          <a:p>
            <a:pPr lvl="1" eaLnBrk="1" hangingPunct="1">
              <a:defRPr/>
            </a:pPr>
            <a:r>
              <a:rPr lang="en-US" sz="3200" dirty="0" smtClean="0"/>
              <a:t>There are two modes—</a:t>
            </a:r>
            <a:r>
              <a:rPr lang="en-US" sz="3200" b="1" dirty="0" smtClean="0">
                <a:solidFill>
                  <a:srgbClr val="333333"/>
                </a:solidFill>
                <a:effectLst>
                  <a:outerShdw blurRad="38100" dist="38100" dir="2700000" algn="tl">
                    <a:srgbClr val="C0C0C0"/>
                  </a:outerShdw>
                </a:effectLst>
              </a:rPr>
              <a:t>8</a:t>
            </a:r>
            <a:r>
              <a:rPr lang="en-US" sz="3200" dirty="0" smtClean="0"/>
              <a:t> and </a:t>
            </a:r>
            <a:r>
              <a:rPr lang="en-US" sz="3200" b="1" dirty="0" smtClean="0">
                <a:solidFill>
                  <a:srgbClr val="333333"/>
                </a:solidFill>
                <a:effectLst>
                  <a:outerShdw blurRad="38100" dist="38100" dir="2700000" algn="tl">
                    <a:srgbClr val="C0C0C0"/>
                  </a:outerShdw>
                </a:effectLst>
              </a:rPr>
              <a:t>2</a:t>
            </a:r>
            <a:r>
              <a:rPr lang="en-US" sz="3200" dirty="0" smtClean="0"/>
              <a:t> (</a:t>
            </a:r>
            <a:r>
              <a:rPr lang="en-US" sz="3200" dirty="0" smtClean="0">
                <a:solidFill>
                  <a:srgbClr val="333333"/>
                </a:solidFill>
                <a:effectLst>
                  <a:outerShdw blurRad="38100" dist="38100" dir="2700000" algn="tl">
                    <a:srgbClr val="C0C0C0"/>
                  </a:outerShdw>
                </a:effectLst>
              </a:rPr>
              <a:t>bimodal</a:t>
            </a:r>
            <a:r>
              <a:rPr lang="en-US" sz="3200" dirty="0" smtClean="0"/>
              <a:t>)</a:t>
            </a:r>
          </a:p>
          <a:p>
            <a:pPr eaLnBrk="1" hangingPunct="1">
              <a:defRPr/>
            </a:pPr>
            <a:r>
              <a:rPr lang="en-US" sz="3200" dirty="0" smtClean="0">
                <a:solidFill>
                  <a:srgbClr val="FF0000"/>
                </a:solidFill>
              </a:rPr>
              <a:t>The set:  2, 4, 9, 8, 5, 3</a:t>
            </a:r>
          </a:p>
          <a:p>
            <a:pPr lvl="1" eaLnBrk="1" hangingPunct="1">
              <a:defRPr/>
            </a:pPr>
            <a:r>
              <a:rPr lang="en-US" sz="3200" dirty="0" smtClean="0"/>
              <a:t>There is </a:t>
            </a:r>
            <a:r>
              <a:rPr lang="en-US" sz="3200" dirty="0" smtClean="0">
                <a:solidFill>
                  <a:srgbClr val="333333"/>
                </a:solidFill>
                <a:effectLst>
                  <a:outerShdw blurRad="38100" dist="38100" dir="2700000" algn="tl">
                    <a:srgbClr val="C0C0C0"/>
                  </a:outerShdw>
                </a:effectLst>
              </a:rPr>
              <a:t>no mode</a:t>
            </a:r>
            <a:r>
              <a:rPr lang="en-US" sz="3200" dirty="0" smtClean="0"/>
              <a:t> (each value is unique).</a:t>
            </a:r>
          </a:p>
          <a:p>
            <a:pPr eaLnBrk="1" hangingPunct="1">
              <a:defRPr/>
            </a:pP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dissolve">
                                      <p:cBhvr>
                                        <p:cTn id="7" dur="500"/>
                                        <p:tgtEl>
                                          <p:spTgt spid="15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6">
                                            <p:txEl>
                                              <p:pRg st="1" end="1"/>
                                            </p:txEl>
                                          </p:spTgt>
                                        </p:tgtEl>
                                        <p:attrNameLst>
                                          <p:attrName>style.visibility</p:attrName>
                                        </p:attrNameLst>
                                      </p:cBhvr>
                                      <p:to>
                                        <p:strVal val="visible"/>
                                      </p:to>
                                    </p:set>
                                    <p:animEffect transition="in" filter="dissolve">
                                      <p:cBhvr>
                                        <p:cTn id="12" dur="500"/>
                                        <p:tgtEl>
                                          <p:spTgt spid="15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6">
                                            <p:txEl>
                                              <p:pRg st="2" end="2"/>
                                            </p:txEl>
                                          </p:spTgt>
                                        </p:tgtEl>
                                        <p:attrNameLst>
                                          <p:attrName>style.visibility</p:attrName>
                                        </p:attrNameLst>
                                      </p:cBhvr>
                                      <p:to>
                                        <p:strVal val="visible"/>
                                      </p:to>
                                    </p:set>
                                    <p:animEffect transition="in" filter="dissolve">
                                      <p:cBhvr>
                                        <p:cTn id="17" dur="500"/>
                                        <p:tgtEl>
                                          <p:spTgt spid="15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66">
                                            <p:txEl>
                                              <p:pRg st="3" end="3"/>
                                            </p:txEl>
                                          </p:spTgt>
                                        </p:tgtEl>
                                        <p:attrNameLst>
                                          <p:attrName>style.visibility</p:attrName>
                                        </p:attrNameLst>
                                      </p:cBhvr>
                                      <p:to>
                                        <p:strVal val="visible"/>
                                      </p:to>
                                    </p:set>
                                    <p:animEffect transition="in" filter="dissolve">
                                      <p:cBhvr>
                                        <p:cTn id="22" dur="500"/>
                                        <p:tgtEl>
                                          <p:spTgt spid="15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366">
                                            <p:txEl>
                                              <p:pRg st="4" end="4"/>
                                            </p:txEl>
                                          </p:spTgt>
                                        </p:tgtEl>
                                        <p:attrNameLst>
                                          <p:attrName>style.visibility</p:attrName>
                                        </p:attrNameLst>
                                      </p:cBhvr>
                                      <p:to>
                                        <p:strVal val="visible"/>
                                      </p:to>
                                    </p:set>
                                    <p:animEffect transition="in" filter="dissolve">
                                      <p:cBhvr>
                                        <p:cTn id="27" dur="500"/>
                                        <p:tgtEl>
                                          <p:spTgt spid="15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366">
                                            <p:txEl>
                                              <p:pRg st="5" end="5"/>
                                            </p:txEl>
                                          </p:spTgt>
                                        </p:tgtEl>
                                        <p:attrNameLst>
                                          <p:attrName>style.visibility</p:attrName>
                                        </p:attrNameLst>
                                      </p:cBhvr>
                                      <p:to>
                                        <p:strVal val="visible"/>
                                      </p:to>
                                    </p:set>
                                    <p:animEffect transition="in" filter="dissolve">
                                      <p:cBhvr>
                                        <p:cTn id="32" dur="500"/>
                                        <p:tgtEl>
                                          <p:spTgt spid="153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366">
                                            <p:txEl>
                                              <p:pRg st="6" end="6"/>
                                            </p:txEl>
                                          </p:spTgt>
                                        </p:tgtEl>
                                        <p:attrNameLst>
                                          <p:attrName>style.visibility</p:attrName>
                                        </p:attrNameLst>
                                      </p:cBhvr>
                                      <p:to>
                                        <p:strVal val="visible"/>
                                      </p:to>
                                    </p:set>
                                    <p:animEffect transition="in" filter="dissolve">
                                      <p:cBhvr>
                                        <p:cTn id="37" dur="500"/>
                                        <p:tgtEl>
                                          <p:spTgt spid="153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0"/>
            <a:ext cx="7772400" cy="1143000"/>
          </a:xfrm>
        </p:spPr>
        <p:txBody>
          <a:bodyPr/>
          <a:lstStyle/>
          <a:p>
            <a:pPr eaLnBrk="1" hangingPunct="1">
              <a:defRPr/>
            </a:pPr>
            <a:r>
              <a:rPr lang="en-US" b="1" dirty="0" smtClean="0">
                <a:solidFill>
                  <a:srgbClr val="FF0000"/>
                </a:solidFill>
              </a:rPr>
              <a:t>Example</a:t>
            </a:r>
          </a:p>
        </p:txBody>
      </p:sp>
      <p:sp>
        <p:nvSpPr>
          <p:cNvPr id="3079" name="Rectangle 3"/>
          <p:cNvSpPr>
            <a:spLocks noGrp="1" noChangeArrowheads="1"/>
          </p:cNvSpPr>
          <p:nvPr>
            <p:ph type="body" sz="half" idx="1"/>
          </p:nvPr>
        </p:nvSpPr>
        <p:spPr>
          <a:xfrm>
            <a:off x="609600" y="2895600"/>
            <a:ext cx="3810000" cy="4114800"/>
          </a:xfrm>
        </p:spPr>
        <p:txBody>
          <a:bodyPr/>
          <a:lstStyle/>
          <a:p>
            <a:pPr eaLnBrk="1" hangingPunct="1"/>
            <a:r>
              <a:rPr lang="en-US" sz="2400" b="1" dirty="0" smtClean="0">
                <a:solidFill>
                  <a:schemeClr val="accent2"/>
                </a:solidFill>
              </a:rPr>
              <a:t>Mean?</a:t>
            </a:r>
          </a:p>
          <a:p>
            <a:pPr eaLnBrk="1" hangingPunct="1"/>
            <a:endParaRPr lang="en-US" sz="2400" b="1" dirty="0" smtClean="0">
              <a:solidFill>
                <a:schemeClr val="accent2"/>
              </a:solidFill>
            </a:endParaRPr>
          </a:p>
          <a:p>
            <a:pPr eaLnBrk="1" hangingPunct="1"/>
            <a:endParaRPr lang="en-US" sz="2400" b="1" dirty="0" smtClean="0">
              <a:solidFill>
                <a:schemeClr val="accent2"/>
              </a:solidFill>
            </a:endParaRPr>
          </a:p>
          <a:p>
            <a:pPr eaLnBrk="1" hangingPunct="1"/>
            <a:r>
              <a:rPr lang="en-US" sz="2400" b="1" dirty="0" smtClean="0">
                <a:solidFill>
                  <a:schemeClr val="accent2"/>
                </a:solidFill>
              </a:rPr>
              <a:t>Median?</a:t>
            </a:r>
          </a:p>
          <a:p>
            <a:pPr eaLnBrk="1" hangingPunct="1"/>
            <a:endParaRPr lang="en-US" sz="2400" b="1" dirty="0" smtClean="0">
              <a:solidFill>
                <a:schemeClr val="accent2"/>
              </a:solidFill>
            </a:endParaRPr>
          </a:p>
          <a:p>
            <a:pPr eaLnBrk="1" hangingPunct="1"/>
            <a:r>
              <a:rPr lang="en-US" sz="2400" b="1" dirty="0" smtClean="0">
                <a:solidFill>
                  <a:schemeClr val="accent2"/>
                </a:solidFill>
              </a:rPr>
              <a:t>Mode? </a:t>
            </a:r>
          </a:p>
        </p:txBody>
      </p:sp>
      <p:sp>
        <p:nvSpPr>
          <p:cNvPr id="3081" name="Text Box 11"/>
          <p:cNvSpPr txBox="1">
            <a:spLocks noChangeArrowheads="1"/>
          </p:cNvSpPr>
          <p:nvPr/>
        </p:nvSpPr>
        <p:spPr bwMode="auto">
          <a:xfrm>
            <a:off x="533400" y="1143000"/>
            <a:ext cx="5638800" cy="1735138"/>
          </a:xfrm>
          <a:prstGeom prst="rect">
            <a:avLst/>
          </a:prstGeom>
          <a:noFill/>
          <a:ln w="9525">
            <a:noFill/>
            <a:miter lim="800000"/>
            <a:headEnd/>
            <a:tailEnd/>
          </a:ln>
        </p:spPr>
        <p:txBody>
          <a:bodyPr>
            <a:spAutoFit/>
          </a:bodyPr>
          <a:lstStyle/>
          <a:p>
            <a:pPr algn="ctr">
              <a:spcBef>
                <a:spcPct val="50000"/>
              </a:spcBef>
            </a:pPr>
            <a:r>
              <a:rPr lang="en-US">
                <a:solidFill>
                  <a:srgbClr val="339933"/>
                </a:solidFill>
              </a:rPr>
              <a:t>The number of quarts of milk purchased by 25 households:</a:t>
            </a:r>
          </a:p>
          <a:p>
            <a:pPr>
              <a:spcBef>
                <a:spcPct val="50000"/>
              </a:spcBef>
            </a:pPr>
            <a:r>
              <a:rPr lang="en-US">
                <a:solidFill>
                  <a:srgbClr val="339933"/>
                </a:solidFill>
              </a:rPr>
              <a:t>0   0   1   1  1   1   1   2   2   2   2   2  2   2   2   2   3   3   3   3   3   4   4  4   5</a:t>
            </a:r>
          </a:p>
        </p:txBody>
      </p:sp>
      <p:graphicFrame>
        <p:nvGraphicFramePr>
          <p:cNvPr id="38928" name="Object 16"/>
          <p:cNvGraphicFramePr>
            <a:graphicFrameLocks noChangeAspect="1"/>
          </p:cNvGraphicFramePr>
          <p:nvPr/>
        </p:nvGraphicFramePr>
        <p:xfrm>
          <a:off x="914400" y="3298825"/>
          <a:ext cx="3200400" cy="974725"/>
        </p:xfrm>
        <a:graphic>
          <a:graphicData uri="http://schemas.openxmlformats.org/presentationml/2006/ole">
            <mc:AlternateContent xmlns:mc="http://schemas.openxmlformats.org/markup-compatibility/2006">
              <mc:Choice xmlns:v="urn:schemas-microsoft-com:vml" Requires="v">
                <p:oleObj spid="_x0000_s35854" name="Equation" r:id="rId3" imgW="1231560" imgH="393480" progId="Equation.3">
                  <p:embed/>
                </p:oleObj>
              </mc:Choice>
              <mc:Fallback>
                <p:oleObj name="Equation" r:id="rId3" imgW="1231560" imgH="3934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98825"/>
                        <a:ext cx="3200400" cy="974725"/>
                      </a:xfrm>
                      <a:prstGeom prst="rect">
                        <a:avLst/>
                      </a:prstGeom>
                      <a:solidFill>
                        <a:srgbClr val="F4ECC6"/>
                      </a:solidFill>
                      <a:ln w="19050">
                        <a:solidFill>
                          <a:schemeClr val="accent2"/>
                        </a:solidFill>
                        <a:miter lim="800000"/>
                        <a:headEnd/>
                        <a:tailEnd/>
                      </a:ln>
                    </p:spPr>
                  </p:pic>
                </p:oleObj>
              </mc:Fallback>
            </mc:AlternateContent>
          </a:graphicData>
        </a:graphic>
      </p:graphicFrame>
      <p:graphicFrame>
        <p:nvGraphicFramePr>
          <p:cNvPr id="38929" name="Object 17"/>
          <p:cNvGraphicFramePr>
            <a:graphicFrameLocks noChangeAspect="1"/>
          </p:cNvGraphicFramePr>
          <p:nvPr/>
        </p:nvGraphicFramePr>
        <p:xfrm>
          <a:off x="1600200" y="4616450"/>
          <a:ext cx="1066800" cy="444500"/>
        </p:xfrm>
        <a:graphic>
          <a:graphicData uri="http://schemas.openxmlformats.org/presentationml/2006/ole">
            <mc:AlternateContent xmlns:mc="http://schemas.openxmlformats.org/markup-compatibility/2006">
              <mc:Choice xmlns:v="urn:schemas-microsoft-com:vml" Requires="v">
                <p:oleObj spid="_x0000_s35855" name="Equation" r:id="rId5" imgW="393480" imgH="177480" progId="Equation.3">
                  <p:embed/>
                </p:oleObj>
              </mc:Choice>
              <mc:Fallback>
                <p:oleObj name="Equation" r:id="rId5" imgW="393480" imgH="17748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616450"/>
                        <a:ext cx="1066800" cy="444500"/>
                      </a:xfrm>
                      <a:prstGeom prst="rect">
                        <a:avLst/>
                      </a:prstGeom>
                      <a:solidFill>
                        <a:srgbClr val="F4ECC6"/>
                      </a:solidFill>
                      <a:ln w="19050">
                        <a:solidFill>
                          <a:schemeClr val="accent2"/>
                        </a:solidFill>
                        <a:miter lim="800000"/>
                        <a:headEnd/>
                        <a:tailEnd/>
                      </a:ln>
                    </p:spPr>
                  </p:pic>
                </p:oleObj>
              </mc:Fallback>
            </mc:AlternateContent>
          </a:graphicData>
        </a:graphic>
      </p:graphicFrame>
      <p:graphicFrame>
        <p:nvGraphicFramePr>
          <p:cNvPr id="38930" name="Object 18"/>
          <p:cNvGraphicFramePr>
            <a:graphicFrameLocks noChangeAspect="1"/>
          </p:cNvGraphicFramePr>
          <p:nvPr/>
        </p:nvGraphicFramePr>
        <p:xfrm>
          <a:off x="1447800" y="5638800"/>
          <a:ext cx="1652588" cy="444500"/>
        </p:xfrm>
        <a:graphic>
          <a:graphicData uri="http://schemas.openxmlformats.org/presentationml/2006/ole">
            <mc:AlternateContent xmlns:mc="http://schemas.openxmlformats.org/markup-compatibility/2006">
              <mc:Choice xmlns:v="urn:schemas-microsoft-com:vml" Requires="v">
                <p:oleObj spid="_x0000_s35856" name="Equation" r:id="rId7" imgW="609480" imgH="177480" progId="Equation.3">
                  <p:embed/>
                </p:oleObj>
              </mc:Choice>
              <mc:Fallback>
                <p:oleObj name="Equation" r:id="rId7" imgW="609480" imgH="17748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638800"/>
                        <a:ext cx="1652588" cy="444500"/>
                      </a:xfrm>
                      <a:prstGeom prst="rect">
                        <a:avLst/>
                      </a:prstGeom>
                      <a:solidFill>
                        <a:srgbClr val="F4ECC6"/>
                      </a:solidFill>
                      <a:ln w="19050">
                        <a:solidFill>
                          <a:schemeClr val="accent2"/>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28"/>
                                        </p:tgtEl>
                                        <p:attrNameLst>
                                          <p:attrName>style.visibility</p:attrName>
                                        </p:attrNameLst>
                                      </p:cBhvr>
                                      <p:to>
                                        <p:strVal val="visible"/>
                                      </p:to>
                                    </p:set>
                                    <p:animEffect transition="in" filter="wipe(left)">
                                      <p:cBhvr>
                                        <p:cTn id="7" dur="500"/>
                                        <p:tgtEl>
                                          <p:spTgt spid="389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29"/>
                                        </p:tgtEl>
                                        <p:attrNameLst>
                                          <p:attrName>style.visibility</p:attrName>
                                        </p:attrNameLst>
                                      </p:cBhvr>
                                      <p:to>
                                        <p:strVal val="visible"/>
                                      </p:to>
                                    </p:set>
                                    <p:animEffect transition="in" filter="wipe(left)">
                                      <p:cBhvr>
                                        <p:cTn id="12" dur="500"/>
                                        <p:tgtEl>
                                          <p:spTgt spid="38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930"/>
                                        </p:tgtEl>
                                        <p:attrNameLst>
                                          <p:attrName>style.visibility</p:attrName>
                                        </p:attrNameLst>
                                      </p:cBhvr>
                                      <p:to>
                                        <p:strVal val="visible"/>
                                      </p:to>
                                    </p:set>
                                    <p:animEffect transition="in" filter="wipe(left)">
                                      <p:cBhvr>
                                        <p:cTn id="17" dur="5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304800"/>
            <a:ext cx="7772400" cy="1143000"/>
          </a:xfrm>
        </p:spPr>
        <p:txBody>
          <a:bodyPr/>
          <a:lstStyle/>
          <a:p>
            <a:r>
              <a:rPr lang="en-US" sz="5400" b="1" dirty="0" smtClean="0">
                <a:solidFill>
                  <a:srgbClr val="FF0000"/>
                </a:solidFill>
              </a:rPr>
              <a:t>Exercise</a:t>
            </a:r>
            <a:endParaRPr lang="en-US" sz="5400" b="1" dirty="0">
              <a:solidFill>
                <a:srgbClr val="FF0000"/>
              </a:solidFill>
            </a:endParaRPr>
          </a:p>
        </p:txBody>
      </p:sp>
      <p:sp>
        <p:nvSpPr>
          <p:cNvPr id="18435" name="Rectangle 3"/>
          <p:cNvSpPr>
            <a:spLocks noGrp="1" noChangeArrowheads="1"/>
          </p:cNvSpPr>
          <p:nvPr>
            <p:ph type="body" idx="1"/>
          </p:nvPr>
        </p:nvSpPr>
        <p:spPr>
          <a:xfrm>
            <a:off x="609600" y="1447800"/>
            <a:ext cx="8929718" cy="5072098"/>
          </a:xfrm>
        </p:spPr>
        <p:txBody>
          <a:bodyPr/>
          <a:lstStyle/>
          <a:p>
            <a:r>
              <a:rPr lang="en-US" dirty="0" smtClean="0">
                <a:cs typeface="Arial" pitchFamily="34" charset="0"/>
              </a:rPr>
              <a:t> </a:t>
            </a:r>
            <a:r>
              <a:rPr lang="en-US" dirty="0" smtClean="0"/>
              <a:t>Find the Median , mode, mean? </a:t>
            </a:r>
          </a:p>
          <a:p>
            <a:pPr>
              <a:buFont typeface="Wingdings" pitchFamily="2" charset="2"/>
              <a:buChar char="v"/>
            </a:pPr>
            <a:r>
              <a:rPr lang="en-US" dirty="0" smtClean="0"/>
              <a:t>	4  5  6  6  7  8  9 10 12</a:t>
            </a:r>
          </a:p>
          <a:p>
            <a:pPr>
              <a:buFont typeface="Wingdings" pitchFamily="2" charset="2"/>
              <a:buChar char="v"/>
            </a:pPr>
            <a:r>
              <a:rPr lang="en-US" dirty="0" smtClean="0"/>
              <a:t>	  5  6  6  7  8  9  10  12</a:t>
            </a:r>
          </a:p>
          <a:p>
            <a:pPr>
              <a:buFont typeface="Wingdings" pitchFamily="2" charset="2"/>
              <a:buChar char="v"/>
            </a:pPr>
            <a:r>
              <a:rPr lang="en-US" dirty="0" smtClean="0"/>
              <a:t>       4, 5, 8, 7</a:t>
            </a:r>
          </a:p>
          <a:p>
            <a:pPr>
              <a:buNone/>
            </a:pPr>
            <a:endParaRPr lang="en-US" dirty="0" smtClean="0"/>
          </a:p>
          <a:p>
            <a:pPr>
              <a:lnSpc>
                <a:spcPct val="150000"/>
              </a:lnSpc>
              <a:buFont typeface="Wingdings" pitchFamily="2" charset="2"/>
              <a:buNone/>
            </a:pPr>
            <a:endParaRPr lang="en-US"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lide(fromRigh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lide(fromRigh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lide(fromRigh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slide(fromRigh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714356"/>
            <a:ext cx="9001156"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 what value of</a:t>
            </a:r>
            <a:r>
              <a:rPr kumimoji="0" lang="en-US" sz="3200" b="1" i="0" u="none" strike="noStrike" cap="none" normalizeH="0" baseline="0" dirty="0" smtClean="0">
                <a:ln>
                  <a:noFill/>
                </a:ln>
                <a:solidFill>
                  <a:schemeClr val="tx1"/>
                </a:solidFill>
                <a:effectLst/>
                <a:latin typeface="Arial"/>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X</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will</a:t>
            </a:r>
            <a:r>
              <a:rPr kumimoji="0" lang="en-US" sz="3200" b="1" i="0" u="none" strike="noStrike" cap="none" normalizeH="0" baseline="0" dirty="0" smtClean="0">
                <a:ln>
                  <a:noFill/>
                </a:ln>
                <a:solidFill>
                  <a:schemeClr val="tx1"/>
                </a:solidFill>
                <a:effectLst/>
                <a:latin typeface="Arial"/>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8</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32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X</a:t>
            </a:r>
            <a:r>
              <a:rPr kumimoji="0" lang="en-US" sz="3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have the same sample mean as </a:t>
            </a: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27</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5</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Solution:</a:t>
            </a:r>
            <a:endParaRPr kumimoji="0" lang="en-US" sz="1600" b="1"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find the mean of 27 and 5: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Now, find the </a:t>
            </a:r>
            <a:r>
              <a:rPr kumimoji="0" lang="en-US" sz="32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X</a:t>
            </a: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value, knowing that the sample mean of </a:t>
            </a:r>
            <a:r>
              <a:rPr kumimoji="0" lang="en-US" sz="32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X</a:t>
            </a:r>
            <a:r>
              <a:rPr kumimoji="0" lang="en-US" sz="3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a:t>
            </a: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8</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must be </a:t>
            </a: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16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3200" b="1" dirty="0" smtClean="0">
                <a:ea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cross multiply and solve:</a:t>
            </a:r>
            <a:r>
              <a:rPr kumimoji="0" lang="en-US" sz="3200" b="1" i="0" u="none" strike="noStrike" cap="none" normalizeH="0" baseline="0" dirty="0" smtClean="0">
                <a:ln>
                  <a:noFill/>
                </a:ln>
                <a:solidFill>
                  <a:schemeClr val="tx1"/>
                </a:solidFill>
                <a:effectLst/>
                <a:latin typeface="Arial"/>
                <a:ea typeface="Times New Roman" pitchFamily="18" charset="0"/>
                <a:cs typeface="Times New Roman" pitchFamily="18" charset="0"/>
              </a:rPr>
              <a:t>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32 = </a:t>
            </a:r>
            <a:r>
              <a:rPr kumimoji="0" lang="en-US" sz="3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+ 8</a:t>
            </a:r>
            <a:r>
              <a:rPr kumimoji="0" lang="en-US" sz="3200" b="1" i="0" u="none" strike="noStrike" cap="none" normalizeH="0" baseline="0" dirty="0" smtClean="0">
                <a:ln>
                  <a:noFill/>
                </a:ln>
                <a:solidFill>
                  <a:srgbClr val="0000FF"/>
                </a:solidFill>
                <a:effectLst/>
                <a:latin typeface="Arial"/>
                <a:ea typeface="Times New Roman" pitchFamily="18" charset="0"/>
                <a:cs typeface="Times New Roman" pitchFamily="18" charset="0"/>
              </a:rPr>
              <a:t>    </a:t>
            </a:r>
            <a:endParaRPr kumimoji="0" lang="en-US" sz="4000" b="1" i="0" u="none" strike="noStrike" cap="none" normalizeH="0" baseline="0" dirty="0" smtClean="0">
              <a:ln>
                <a:noFill/>
              </a:ln>
              <a:solidFill>
                <a:schemeClr val="tx1"/>
              </a:solidFill>
              <a:effectLst/>
              <a:latin typeface="Arial" pitchFamily="34" charset="0"/>
              <a:cs typeface="Arial" pitchFamily="34" charset="0"/>
            </a:endParaRPr>
          </a:p>
        </p:txBody>
      </p:sp>
      <p:sp>
        <p:nvSpPr>
          <p:cNvPr id="57345" name="AutoShape 1"/>
          <p:cNvSpPr>
            <a:spLocks noChangeArrowheads="1"/>
          </p:cNvSpPr>
          <p:nvPr/>
        </p:nvSpPr>
        <p:spPr bwMode="auto">
          <a:xfrm>
            <a:off x="6829444" y="6069032"/>
            <a:ext cx="457200" cy="146050"/>
          </a:xfrm>
          <a:prstGeom prst="rightArrow">
            <a:avLst>
              <a:gd name="adj1" fmla="val 50000"/>
              <a:gd name="adj2" fmla="val 78261"/>
            </a:avLst>
          </a:prstGeom>
          <a:solidFill>
            <a:schemeClr val="accent1">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57347" name="Rectangle 3"/>
          <p:cNvSpPr>
            <a:spLocks noChangeArrowheads="1"/>
          </p:cNvSpPr>
          <p:nvPr/>
        </p:nvSpPr>
        <p:spPr bwMode="auto">
          <a:xfrm>
            <a:off x="7429520" y="5572140"/>
            <a:ext cx="121441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8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X</a:t>
            </a:r>
            <a:r>
              <a:rPr kumimoji="0" lang="en-US" sz="2800" b="1" i="0" u="none" strike="noStrike" cap="none" normalizeH="0" baseline="0" dirty="0" smtClean="0">
                <a:ln>
                  <a:noFill/>
                </a:ln>
                <a:solidFill>
                  <a:srgbClr val="FF0000"/>
                </a:solidFill>
                <a:effectLst/>
                <a:latin typeface="Arial"/>
                <a:ea typeface="Times New Roman" pitchFamily="18" charset="0"/>
                <a:cs typeface="Times New Roman" pitchFamily="18" charset="0"/>
              </a:rPr>
              <a:t> </a:t>
            </a:r>
            <a:r>
              <a:rPr kumimoji="0" lang="en-US" sz="28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=24</a:t>
            </a:r>
            <a:r>
              <a:rPr kumimoji="0" lang="en-US" sz="2800" b="1" i="0" u="none" strike="noStrike" cap="none" normalizeH="0" baseline="0" dirty="0" smtClean="0">
                <a:ln>
                  <a:noFill/>
                </a:ln>
                <a:solidFill>
                  <a:srgbClr val="FF0000"/>
                </a:solidFill>
                <a:effectLst/>
                <a:latin typeface="Arial"/>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Arial"/>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Arial"/>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7348" name="Object 4"/>
          <p:cNvGraphicFramePr>
            <a:graphicFrameLocks noChangeAspect="1"/>
          </p:cNvGraphicFramePr>
          <p:nvPr/>
        </p:nvGraphicFramePr>
        <p:xfrm>
          <a:off x="3500430" y="3000372"/>
          <a:ext cx="1857388" cy="1010159"/>
        </p:xfrm>
        <a:graphic>
          <a:graphicData uri="http://schemas.openxmlformats.org/presentationml/2006/ole">
            <mc:AlternateContent xmlns:mc="http://schemas.openxmlformats.org/markup-compatibility/2006">
              <mc:Choice xmlns:v="urn:schemas-microsoft-com:vml" Requires="v">
                <p:oleObj spid="_x0000_s68618" name="Equation" r:id="rId4" imgW="723600" imgH="393480" progId="Equation.3">
                  <p:embed/>
                </p:oleObj>
              </mc:Choice>
              <mc:Fallback>
                <p:oleObj name="Equation" r:id="rId4" imgW="72360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430" y="3000372"/>
                        <a:ext cx="1857388" cy="101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3929058" y="4962969"/>
          <a:ext cx="1714512" cy="966361"/>
        </p:xfrm>
        <a:graphic>
          <a:graphicData uri="http://schemas.openxmlformats.org/presentationml/2006/ole">
            <mc:AlternateContent xmlns:mc="http://schemas.openxmlformats.org/markup-compatibility/2006">
              <mc:Choice xmlns:v="urn:schemas-microsoft-com:vml" Requires="v">
                <p:oleObj spid="_x0000_s68619" name="Equation" r:id="rId6" imgW="698400" imgH="393480" progId="Equation.3">
                  <p:embed/>
                </p:oleObj>
              </mc:Choice>
              <mc:Fallback>
                <p:oleObj name="Equation" r:id="rId6" imgW="69840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58" y="4962969"/>
                        <a:ext cx="1714512" cy="96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a:xfrm>
            <a:off x="7096156" y="6400800"/>
            <a:ext cx="1905000" cy="457200"/>
          </a:xfrm>
        </p:spPr>
        <p:txBody>
          <a:bodyPr/>
          <a:lstStyle/>
          <a:p>
            <a:pPr>
              <a:defRPr/>
            </a:pPr>
            <a:fld id="{21A8E2DA-143D-486D-B381-0F904E1B0EBF}" type="slidenum">
              <a:rPr lang="en-GB" sz="1800" b="1" smtClean="0"/>
              <a:pPr>
                <a:defRPr/>
              </a:pPr>
              <a:t>35</a:t>
            </a:fld>
            <a:endParaRPr lang="en-GB" sz="1800" b="1" dirty="0"/>
          </a:p>
        </p:txBody>
      </p:sp>
      <p:sp>
        <p:nvSpPr>
          <p:cNvPr id="9" name="Title 1"/>
          <p:cNvSpPr>
            <a:spLocks noGrp="1"/>
          </p:cNvSpPr>
          <p:nvPr>
            <p:ph type="title"/>
          </p:nvPr>
        </p:nvSpPr>
        <p:spPr>
          <a:xfrm>
            <a:off x="-32" y="-24"/>
            <a:ext cx="8786874"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000" b="1" dirty="0" smtClean="0">
                <a:solidFill>
                  <a:srgbClr val="FF0000"/>
                </a:solidFill>
              </a:rPr>
              <a:t>Exercise</a:t>
            </a:r>
            <a:endParaRPr lang="en-US" sz="4000" b="1" kern="1200" dirty="0">
              <a:solidFill>
                <a:srgbClr val="FF0000"/>
              </a:solidFill>
              <a:latin typeface="Aharoni" pitchFamily="2" charset="-79"/>
              <a:ea typeface="+mn-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6">
                                            <p:txEl>
                                              <p:pRg st="2" end="2"/>
                                            </p:txEl>
                                          </p:spTgt>
                                        </p:tgtEl>
                                        <p:attrNameLst>
                                          <p:attrName>style.visibility</p:attrName>
                                        </p:attrNameLst>
                                      </p:cBhvr>
                                      <p:to>
                                        <p:strVal val="visible"/>
                                      </p:to>
                                    </p:set>
                                    <p:anim calcmode="lin" valueType="num">
                                      <p:cBhvr additive="base">
                                        <p:cTn id="13"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anim calcmode="lin" valueType="num">
                                      <p:cBhvr additive="base">
                                        <p:cTn id="19"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7348"/>
                                        </p:tgtEl>
                                        <p:attrNameLst>
                                          <p:attrName>style.visibility</p:attrName>
                                        </p:attrNameLst>
                                      </p:cBhvr>
                                      <p:to>
                                        <p:strVal val="visible"/>
                                      </p:to>
                                    </p:set>
                                    <p:animEffect transition="in" filter="box(in)">
                                      <p:cBhvr>
                                        <p:cTn id="25" dur="500"/>
                                        <p:tgtEl>
                                          <p:spTgt spid="5734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7346">
                                            <p:txEl>
                                              <p:pRg st="8" end="8"/>
                                            </p:txEl>
                                          </p:spTgt>
                                        </p:tgtEl>
                                        <p:attrNameLst>
                                          <p:attrName>style.visibility</p:attrName>
                                        </p:attrNameLst>
                                      </p:cBhvr>
                                      <p:to>
                                        <p:strVal val="visible"/>
                                      </p:to>
                                    </p:set>
                                    <p:anim calcmode="lin" valueType="num">
                                      <p:cBhvr additive="base">
                                        <p:cTn id="30" dur="500" fill="hold"/>
                                        <p:tgtEl>
                                          <p:spTgt spid="57346">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734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7346">
                                            <p:txEl>
                                              <p:pRg st="9" end="9"/>
                                            </p:txEl>
                                          </p:spTgt>
                                        </p:tgtEl>
                                        <p:attrNameLst>
                                          <p:attrName>style.visibility</p:attrName>
                                        </p:attrNameLst>
                                      </p:cBhvr>
                                      <p:to>
                                        <p:strVal val="visible"/>
                                      </p:to>
                                    </p:set>
                                    <p:anim calcmode="lin" valueType="num">
                                      <p:cBhvr additive="base">
                                        <p:cTn id="36" dur="500" fill="hold"/>
                                        <p:tgtEl>
                                          <p:spTgt spid="57346">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734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7346">
                                            <p:txEl>
                                              <p:pRg st="10" end="10"/>
                                            </p:txEl>
                                          </p:spTgt>
                                        </p:tgtEl>
                                        <p:attrNameLst>
                                          <p:attrName>style.visibility</p:attrName>
                                        </p:attrNameLst>
                                      </p:cBhvr>
                                      <p:to>
                                        <p:strVal val="visible"/>
                                      </p:to>
                                    </p:set>
                                    <p:anim calcmode="lin" valueType="num">
                                      <p:cBhvr additive="base">
                                        <p:cTn id="42" dur="500" fill="hold"/>
                                        <p:tgtEl>
                                          <p:spTgt spid="57346">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73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7349"/>
                                        </p:tgtEl>
                                        <p:attrNameLst>
                                          <p:attrName>style.visibility</p:attrName>
                                        </p:attrNameLst>
                                      </p:cBhvr>
                                      <p:to>
                                        <p:strVal val="visible"/>
                                      </p:to>
                                    </p:set>
                                    <p:animEffect transition="in" filter="box(in)">
                                      <p:cBhvr>
                                        <p:cTn id="48" dur="500"/>
                                        <p:tgtEl>
                                          <p:spTgt spid="5734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7346">
                                            <p:txEl>
                                              <p:pRg st="11" end="11"/>
                                            </p:txEl>
                                          </p:spTgt>
                                        </p:tgtEl>
                                        <p:attrNameLst>
                                          <p:attrName>style.visibility</p:attrName>
                                        </p:attrNameLst>
                                      </p:cBhvr>
                                      <p:to>
                                        <p:strVal val="visible"/>
                                      </p:to>
                                    </p:set>
                                    <p:anim calcmode="lin" valueType="num">
                                      <p:cBhvr additive="base">
                                        <p:cTn id="53" dur="500" fill="hold"/>
                                        <p:tgtEl>
                                          <p:spTgt spid="57346">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734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57345"/>
                                        </p:tgtEl>
                                        <p:attrNameLst>
                                          <p:attrName>style.visibility</p:attrName>
                                        </p:attrNameLst>
                                      </p:cBhvr>
                                      <p:to>
                                        <p:strVal val="visible"/>
                                      </p:to>
                                    </p:set>
                                    <p:animEffect transition="in" filter="box(in)">
                                      <p:cBhvr>
                                        <p:cTn id="59" dur="500"/>
                                        <p:tgtEl>
                                          <p:spTgt spid="57345"/>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57347"/>
                                        </p:tgtEl>
                                        <p:attrNameLst>
                                          <p:attrName>style.visibility</p:attrName>
                                        </p:attrNameLst>
                                      </p:cBhvr>
                                      <p:to>
                                        <p:strVal val="visible"/>
                                      </p:to>
                                    </p:set>
                                    <p:animEffect transition="in" filter="box(in)">
                                      <p:cBhvr>
                                        <p:cTn id="64" dur="500"/>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5" grpId="0" animBg="1"/>
      <p:bldP spid="573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2918"/>
            <a:ext cx="9001156" cy="2928958"/>
          </a:xfrm>
        </p:spPr>
        <p:txBody>
          <a:bodyPr/>
          <a:lstStyle/>
          <a:p>
            <a:pPr>
              <a:lnSpc>
                <a:spcPct val="150000"/>
              </a:lnSpc>
            </a:pPr>
            <a:r>
              <a:rPr lang="en-US" b="1" dirty="0" smtClean="0"/>
              <a:t>On his first </a:t>
            </a:r>
            <a:r>
              <a:rPr lang="en-US" b="1" dirty="0" smtClean="0">
                <a:solidFill>
                  <a:srgbClr val="FF0000"/>
                </a:solidFill>
              </a:rPr>
              <a:t>5</a:t>
            </a:r>
            <a:r>
              <a:rPr lang="en-US" b="1" dirty="0" smtClean="0"/>
              <a:t> Stat. tests, Omer received the following marks :  </a:t>
            </a:r>
            <a:r>
              <a:rPr lang="en-US" b="1" dirty="0" smtClean="0">
                <a:solidFill>
                  <a:srgbClr val="FF0000"/>
                </a:solidFill>
              </a:rPr>
              <a:t>72, 86, 92, 63, and 77</a:t>
            </a:r>
            <a:r>
              <a:rPr lang="en-US" b="1" dirty="0" smtClean="0"/>
              <a:t>.  What test mark must Omer earn on his </a:t>
            </a:r>
            <a:r>
              <a:rPr lang="en-US" b="1" u="sng" dirty="0" smtClean="0">
                <a:solidFill>
                  <a:srgbClr val="FF0000"/>
                </a:solidFill>
              </a:rPr>
              <a:t>sixth test </a:t>
            </a:r>
            <a:r>
              <a:rPr lang="en-US" b="1" dirty="0" smtClean="0"/>
              <a:t>so that his average for all six tests will be </a:t>
            </a:r>
            <a:r>
              <a:rPr lang="en-US" b="1" dirty="0" smtClean="0">
                <a:solidFill>
                  <a:srgbClr val="FF0000"/>
                </a:solidFill>
              </a:rPr>
              <a:t>80</a:t>
            </a:r>
            <a:r>
              <a:rPr lang="en-US" b="1" dirty="0" smtClean="0"/>
              <a:t>?  .</a:t>
            </a:r>
            <a:br>
              <a:rPr lang="en-US" b="1" dirty="0" smtClean="0"/>
            </a:br>
            <a:endParaRPr lang="en-US" b="1" dirty="0" smtClean="0">
              <a:solidFill>
                <a:schemeClr val="tx1"/>
              </a:solidFill>
              <a:latin typeface="+mn-lt"/>
              <a:ea typeface="+mn-ea"/>
              <a:cs typeface="+mn-cs"/>
            </a:endParaRPr>
          </a:p>
          <a:p>
            <a:pPr>
              <a:lnSpc>
                <a:spcPct val="150000"/>
              </a:lnSpc>
              <a:buNone/>
            </a:pPr>
            <a:endParaRPr lang="en-US" b="1" dirty="0"/>
          </a:p>
        </p:txBody>
      </p:sp>
      <p:sp>
        <p:nvSpPr>
          <p:cNvPr id="4" name="Content Placeholder 2"/>
          <p:cNvSpPr txBox="1">
            <a:spLocks/>
          </p:cNvSpPr>
          <p:nvPr/>
        </p:nvSpPr>
        <p:spPr bwMode="auto">
          <a:xfrm>
            <a:off x="142844" y="3571876"/>
            <a:ext cx="8929718" cy="1428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solidFill>
                  <a:srgbClr val="FF0000"/>
                </a:solidFill>
                <a:effectLst/>
                <a:uLnTx/>
                <a:uFillTx/>
                <a:latin typeface="+mn-lt"/>
                <a:ea typeface="+mn-ea"/>
                <a:cs typeface="+mn-cs"/>
              </a:rPr>
              <a:t>Solution</a:t>
            </a:r>
            <a:endParaRPr kumimoji="0" lang="en-US" sz="3200" b="1" i="0" u="none" strike="noStrike" kern="0" cap="none" spc="0" normalizeH="0" baseline="0" noProof="0" dirty="0" smtClean="0">
              <a:ln>
                <a:noFill/>
              </a:ln>
              <a:solidFill>
                <a:schemeClr val="tx1"/>
              </a:solidFill>
              <a:effectLst/>
              <a:uLnTx/>
              <a:uFillTx/>
              <a:latin typeface="+mn-lt"/>
              <a:ea typeface="+mn-ea"/>
              <a:cs typeface="+mn-cs"/>
            </a:endParaRPr>
          </a:p>
          <a:p>
            <a:pPr marL="342900" indent="-342900" eaLnBrk="0" hangingPunct="0">
              <a:spcBef>
                <a:spcPct val="20000"/>
              </a:spcBef>
            </a:pPr>
            <a:r>
              <a:rPr kumimoji="0" lang="en-US" sz="4000" b="1" i="0" u="none" strike="noStrike" kern="0" cap="none" spc="0" normalizeH="0" baseline="0" noProof="0" dirty="0" smtClean="0">
                <a:ln>
                  <a:noFill/>
                </a:ln>
                <a:solidFill>
                  <a:schemeClr val="tx1"/>
                </a:solidFill>
                <a:effectLst/>
                <a:uLnTx/>
                <a:uFillTx/>
                <a:latin typeface="+mn-lt"/>
                <a:ea typeface="+mn-ea"/>
                <a:cs typeface="+mn-cs"/>
              </a:rPr>
              <a:t>  </a:t>
            </a:r>
            <a:r>
              <a:rPr lang="en-US" sz="3600" dirty="0"/>
              <a:t> </a:t>
            </a:r>
            <a:r>
              <a:rPr lang="en-US" sz="2800" b="1" dirty="0" smtClean="0"/>
              <a:t>Set up an equation to represent the situation.</a:t>
            </a:r>
            <a:endParaRPr kumimoji="0" lang="en-US" sz="40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53249" name="Object 1"/>
          <p:cNvGraphicFramePr>
            <a:graphicFrameLocks noChangeAspect="1"/>
          </p:cNvGraphicFramePr>
          <p:nvPr/>
        </p:nvGraphicFramePr>
        <p:xfrm>
          <a:off x="304799" y="5072063"/>
          <a:ext cx="5181601" cy="928687"/>
        </p:xfrm>
        <a:graphic>
          <a:graphicData uri="http://schemas.openxmlformats.org/presentationml/2006/ole">
            <mc:AlternateContent xmlns:mc="http://schemas.openxmlformats.org/markup-compatibility/2006">
              <mc:Choice xmlns:v="urn:schemas-microsoft-com:vml" Requires="v">
                <p:oleObj spid="_x0000_s69638" name="Equation" r:id="rId4" imgW="1917360" imgH="393480" progId="Equation.3">
                  <p:embed/>
                </p:oleObj>
              </mc:Choice>
              <mc:Fallback>
                <p:oleObj name="Equation" r:id="rId4" imgW="19173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9" y="5072063"/>
                        <a:ext cx="5181601"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0" name="AutoShape 2"/>
          <p:cNvSpPr>
            <a:spLocks noChangeArrowheads="1"/>
          </p:cNvSpPr>
          <p:nvPr/>
        </p:nvSpPr>
        <p:spPr bwMode="auto">
          <a:xfrm>
            <a:off x="6072198" y="5357826"/>
            <a:ext cx="457200" cy="146050"/>
          </a:xfrm>
          <a:prstGeom prst="rightArrow">
            <a:avLst>
              <a:gd name="adj1" fmla="val 50000"/>
              <a:gd name="adj2" fmla="val 78261"/>
            </a:avLst>
          </a:prstGeom>
          <a:solidFill>
            <a:schemeClr val="tx1">
              <a:lumMod val="95000"/>
              <a:lumOff val="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53252" name="Rectangle 4"/>
          <p:cNvSpPr>
            <a:spLocks noChangeArrowheads="1"/>
          </p:cNvSpPr>
          <p:nvPr/>
        </p:nvSpPr>
        <p:spPr bwMode="auto">
          <a:xfrm>
            <a:off x="0" y="6072206"/>
            <a:ext cx="885828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3200" b="1" u="none" strike="noStrike" cap="none" normalizeH="0" baseline="0" dirty="0" smtClean="0">
                <a:ln>
                  <a:noFill/>
                </a:ln>
                <a:solidFill>
                  <a:srgbClr val="FF0000"/>
                </a:solidFill>
                <a:effectLst/>
                <a:latin typeface="Arial"/>
                <a:ea typeface="Times New Roman" pitchFamily="18" charset="0"/>
                <a:cs typeface="Times New Roman" pitchFamily="18" charset="0"/>
              </a:rPr>
              <a:t>   </a:t>
            </a:r>
            <a:r>
              <a:rPr kumimoji="0" lang="en-US" sz="3200" b="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Omer must get a </a:t>
            </a:r>
            <a:r>
              <a:rPr kumimoji="0" lang="en-US" sz="3200" b="1" u="none" strike="noStrike" cap="none" normalizeH="0" baseline="0" dirty="0" smtClean="0">
                <a:ln>
                  <a:noFill/>
                </a:ln>
                <a:solidFill>
                  <a:schemeClr val="accent2">
                    <a:lumMod val="50000"/>
                  </a:schemeClr>
                </a:solidFill>
                <a:effectLst/>
                <a:latin typeface="Times New Roman" pitchFamily="18" charset="0"/>
                <a:ea typeface="Times New Roman" pitchFamily="18" charset="0"/>
                <a:cs typeface="Times New Roman" pitchFamily="18" charset="0"/>
              </a:rPr>
              <a:t>90</a:t>
            </a:r>
            <a:r>
              <a:rPr kumimoji="0" lang="en-US" sz="3200" b="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on the sixth test.</a:t>
            </a:r>
            <a:endParaRPr kumimoji="0" lang="en-US" sz="4000" b="1" u="none" strike="noStrike" cap="none" normalizeH="0" baseline="0" dirty="0" smtClean="0">
              <a:ln>
                <a:noFill/>
              </a:ln>
              <a:solidFill>
                <a:srgbClr val="FF0000"/>
              </a:solidFill>
              <a:effectLst/>
              <a:latin typeface="Arial" pitchFamily="34" charset="0"/>
              <a:cs typeface="Arial" pitchFamily="34" charset="0"/>
            </a:endParaRPr>
          </a:p>
        </p:txBody>
      </p:sp>
      <p:sp>
        <p:nvSpPr>
          <p:cNvPr id="10" name="مستطيل 9"/>
          <p:cNvSpPr/>
          <p:nvPr/>
        </p:nvSpPr>
        <p:spPr>
          <a:xfrm>
            <a:off x="6858016" y="5143512"/>
            <a:ext cx="1524776" cy="584775"/>
          </a:xfrm>
          <a:prstGeom prst="rect">
            <a:avLst/>
          </a:prstGeom>
        </p:spPr>
        <p:txBody>
          <a:bodyPr wrap="none">
            <a:spAutoFit/>
          </a:bodyPr>
          <a:lstStyle/>
          <a:p>
            <a:r>
              <a:rPr lang="en-US" sz="3200" b="1" dirty="0" smtClean="0">
                <a:solidFill>
                  <a:srgbClr val="FF0000"/>
                </a:solidFill>
                <a:ea typeface="Times New Roman" pitchFamily="18" charset="0"/>
              </a:rPr>
              <a:t> </a:t>
            </a:r>
            <a:r>
              <a:rPr lang="en-US" sz="3200" b="1" i="1" dirty="0" smtClean="0">
                <a:solidFill>
                  <a:srgbClr val="FF0000"/>
                </a:solidFill>
                <a:ea typeface="Times New Roman" pitchFamily="18" charset="0"/>
              </a:rPr>
              <a:t>X</a:t>
            </a:r>
            <a:r>
              <a:rPr lang="en-US" sz="3200" b="1" dirty="0" smtClean="0">
                <a:solidFill>
                  <a:srgbClr val="FF0000"/>
                </a:solidFill>
                <a:ea typeface="Times New Roman" pitchFamily="18" charset="0"/>
              </a:rPr>
              <a:t>= 90</a:t>
            </a:r>
            <a:r>
              <a:rPr lang="en-US" sz="3200" b="1" dirty="0" smtClean="0">
                <a:solidFill>
                  <a:srgbClr val="FF0000"/>
                </a:solidFill>
                <a:latin typeface="Arial"/>
                <a:ea typeface="Times New Roman" pitchFamily="18" charset="0"/>
              </a:rPr>
              <a:t> </a:t>
            </a:r>
            <a:r>
              <a:rPr lang="en-US" sz="3200" b="1" dirty="0" smtClean="0">
                <a:solidFill>
                  <a:srgbClr val="FF0000"/>
                </a:solidFill>
                <a:ea typeface="Times New Roman" pitchFamily="18" charset="0"/>
              </a:rPr>
              <a:t> </a:t>
            </a:r>
            <a:endParaRPr lang="ar-SA" sz="3200" dirty="0"/>
          </a:p>
        </p:txBody>
      </p:sp>
      <p:sp>
        <p:nvSpPr>
          <p:cNvPr id="11" name="Slide Number Placeholder 10"/>
          <p:cNvSpPr>
            <a:spLocks noGrp="1"/>
          </p:cNvSpPr>
          <p:nvPr>
            <p:ph type="sldNum" sz="quarter" idx="12"/>
          </p:nvPr>
        </p:nvSpPr>
        <p:spPr>
          <a:xfrm>
            <a:off x="7143768" y="6400800"/>
            <a:ext cx="1905000" cy="457200"/>
          </a:xfrm>
        </p:spPr>
        <p:txBody>
          <a:bodyPr/>
          <a:lstStyle/>
          <a:p>
            <a:pPr>
              <a:defRPr/>
            </a:pPr>
            <a:fld id="{21A8E2DA-143D-486D-B381-0F904E1B0EBF}" type="slidenum">
              <a:rPr lang="en-GB" smtClean="0"/>
              <a:pPr>
                <a:defRPr/>
              </a:pPr>
              <a:t>36</a:t>
            </a:fld>
            <a:endParaRPr lang="en-GB" dirty="0"/>
          </a:p>
        </p:txBody>
      </p:sp>
      <p:sp>
        <p:nvSpPr>
          <p:cNvPr id="13" name="Title 1"/>
          <p:cNvSpPr>
            <a:spLocks noGrp="1"/>
          </p:cNvSpPr>
          <p:nvPr>
            <p:ph type="title"/>
          </p:nvPr>
        </p:nvSpPr>
        <p:spPr>
          <a:xfrm>
            <a:off x="-32" y="-24"/>
            <a:ext cx="8786874"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000" b="1" dirty="0" smtClean="0">
                <a:solidFill>
                  <a:srgbClr val="FF0000"/>
                </a:solidFill>
              </a:rPr>
              <a:t>Exercise</a:t>
            </a:r>
            <a:endParaRPr lang="en-US" sz="4000" b="1" kern="1200" dirty="0">
              <a:solidFill>
                <a:srgbClr val="FF0000"/>
              </a:solidFill>
              <a:latin typeface="Aharoni" pitchFamily="2" charset="-79"/>
              <a:ea typeface="+mn-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linds(horizontal)">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linds(horizontal)">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3249"/>
                                        </p:tgtEl>
                                        <p:attrNameLst>
                                          <p:attrName>style.visibility</p:attrName>
                                        </p:attrNameLst>
                                      </p:cBhvr>
                                      <p:to>
                                        <p:strVal val="visible"/>
                                      </p:to>
                                    </p:set>
                                    <p:animEffect transition="in" filter="box(in)">
                                      <p:cBhvr>
                                        <p:cTn id="23" dur="500"/>
                                        <p:tgtEl>
                                          <p:spTgt spid="532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3250"/>
                                        </p:tgtEl>
                                        <p:attrNameLst>
                                          <p:attrName>style.visibility</p:attrName>
                                        </p:attrNameLst>
                                      </p:cBhvr>
                                      <p:to>
                                        <p:strVal val="visible"/>
                                      </p:to>
                                    </p:set>
                                    <p:anim calcmode="lin" valueType="num">
                                      <p:cBhvr additive="base">
                                        <p:cTn id="28" dur="500" fill="hold"/>
                                        <p:tgtEl>
                                          <p:spTgt spid="53250"/>
                                        </p:tgtEl>
                                        <p:attrNameLst>
                                          <p:attrName>ppt_x</p:attrName>
                                        </p:attrNameLst>
                                      </p:cBhvr>
                                      <p:tavLst>
                                        <p:tav tm="0">
                                          <p:val>
                                            <p:strVal val="#ppt_x"/>
                                          </p:val>
                                        </p:tav>
                                        <p:tav tm="100000">
                                          <p:val>
                                            <p:strVal val="#ppt_x"/>
                                          </p:val>
                                        </p:tav>
                                      </p:tavLst>
                                    </p:anim>
                                    <p:anim calcmode="lin" valueType="num">
                                      <p:cBhvr additive="base">
                                        <p:cTn id="29" dur="500" fill="hold"/>
                                        <p:tgtEl>
                                          <p:spTgt spid="5325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3252"/>
                                        </p:tgtEl>
                                        <p:attrNameLst>
                                          <p:attrName>style.visibility</p:attrName>
                                        </p:attrNameLst>
                                      </p:cBhvr>
                                      <p:to>
                                        <p:strVal val="visible"/>
                                      </p:to>
                                    </p:set>
                                    <p:anim calcmode="lin" valueType="num">
                                      <p:cBhvr additive="base">
                                        <p:cTn id="40" dur="500" fill="hold"/>
                                        <p:tgtEl>
                                          <p:spTgt spid="53252"/>
                                        </p:tgtEl>
                                        <p:attrNameLst>
                                          <p:attrName>ppt_x</p:attrName>
                                        </p:attrNameLst>
                                      </p:cBhvr>
                                      <p:tavLst>
                                        <p:tav tm="0">
                                          <p:val>
                                            <p:strVal val="#ppt_x"/>
                                          </p:val>
                                        </p:tav>
                                        <p:tav tm="100000">
                                          <p:val>
                                            <p:strVal val="#ppt_x"/>
                                          </p:val>
                                        </p:tav>
                                      </p:tavLst>
                                    </p:anim>
                                    <p:anim calcmode="lin" valueType="num">
                                      <p:cBhvr additive="base">
                                        <p:cTn id="41"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utoUpdateAnimBg="0"/>
      <p:bldP spid="53250" grpId="0" animBg="1"/>
      <p:bldP spid="53252"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A8E2DA-143D-486D-B381-0F904E1B0EBF}" type="slidenum">
              <a:rPr lang="en-GB" smtClean="0"/>
              <a:pPr>
                <a:defRPr/>
              </a:pPr>
              <a:t>37</a:t>
            </a:fld>
            <a:endParaRPr lang="en-GB"/>
          </a:p>
        </p:txBody>
      </p:sp>
      <p:sp>
        <p:nvSpPr>
          <p:cNvPr id="4" name="Rectangle 3"/>
          <p:cNvSpPr/>
          <p:nvPr/>
        </p:nvSpPr>
        <p:spPr>
          <a:xfrm>
            <a:off x="71406" y="71414"/>
            <a:ext cx="9001156" cy="923330"/>
          </a:xfrm>
          <a:prstGeom prst="rect">
            <a:avLst/>
          </a:prstGeom>
        </p:spPr>
        <p:txBody>
          <a:bodyPr wrap="square">
            <a:spAutoFit/>
          </a:bodyPr>
          <a:lstStyle/>
          <a:p>
            <a:pPr algn="ctr">
              <a:defRPr/>
            </a:pPr>
            <a:r>
              <a:rPr lang="en-US" sz="5400" b="1" dirty="0" smtClean="0">
                <a:solidFill>
                  <a:srgbClr val="FF0000"/>
                </a:solidFill>
                <a:latin typeface="+mj-lt"/>
                <a:ea typeface="+mj-ea"/>
                <a:cs typeface="+mj-cs"/>
              </a:rPr>
              <a:t>Measures of Dispersion</a:t>
            </a:r>
          </a:p>
        </p:txBody>
      </p:sp>
      <p:sp>
        <p:nvSpPr>
          <p:cNvPr id="5" name="Rectangle 11"/>
          <p:cNvSpPr>
            <a:spLocks noChangeArrowheads="1"/>
          </p:cNvSpPr>
          <p:nvPr/>
        </p:nvSpPr>
        <p:spPr bwMode="auto">
          <a:xfrm>
            <a:off x="0" y="928670"/>
            <a:ext cx="8991600" cy="1631216"/>
          </a:xfrm>
          <a:prstGeom prst="rect">
            <a:avLst/>
          </a:prstGeom>
          <a:noFill/>
          <a:ln w="9525">
            <a:noFill/>
            <a:miter lim="800000"/>
            <a:headEnd/>
            <a:tailEnd/>
          </a:ln>
        </p:spPr>
        <p:txBody>
          <a:bodyPr>
            <a:spAutoFit/>
          </a:bodyPr>
          <a:lstStyle/>
          <a:p>
            <a:pPr marL="342900" indent="-342900">
              <a:spcBef>
                <a:spcPct val="20000"/>
              </a:spcBef>
            </a:pPr>
            <a:r>
              <a:rPr lang="en-US" sz="3200" dirty="0" smtClean="0">
                <a:latin typeface="+mn-lt"/>
                <a:cs typeface="Arial" pitchFamily="34" charset="0"/>
              </a:rPr>
              <a:t>The </a:t>
            </a:r>
            <a:r>
              <a:rPr lang="en-US" sz="3200" dirty="0">
                <a:latin typeface="+mn-lt"/>
                <a:cs typeface="Arial" pitchFamily="34" charset="0"/>
              </a:rPr>
              <a:t>variation or dispersion in a set of data refers to how spread out the observations are from each other.</a:t>
            </a:r>
          </a:p>
        </p:txBody>
      </p:sp>
      <p:pic>
        <p:nvPicPr>
          <p:cNvPr id="60418" name="Picture 2"/>
          <p:cNvPicPr>
            <a:picLocks noChangeAspect="1" noChangeArrowheads="1"/>
          </p:cNvPicPr>
          <p:nvPr/>
        </p:nvPicPr>
        <p:blipFill>
          <a:blip r:embed="rId2"/>
          <a:srcRect/>
          <a:stretch>
            <a:fillRect/>
          </a:stretch>
        </p:blipFill>
        <p:spPr bwMode="auto">
          <a:xfrm>
            <a:off x="142844" y="2571744"/>
            <a:ext cx="9001156" cy="2692537"/>
          </a:xfrm>
          <a:prstGeom prst="rect">
            <a:avLst/>
          </a:prstGeom>
          <a:noFill/>
        </p:spPr>
      </p:pic>
      <p:sp>
        <p:nvSpPr>
          <p:cNvPr id="7" name="Rectangle 6"/>
          <p:cNvSpPr/>
          <p:nvPr/>
        </p:nvSpPr>
        <p:spPr>
          <a:xfrm>
            <a:off x="71438" y="5074050"/>
            <a:ext cx="8929718" cy="1569660"/>
          </a:xfrm>
          <a:prstGeom prst="rect">
            <a:avLst/>
          </a:prstGeom>
        </p:spPr>
        <p:txBody>
          <a:bodyPr wrap="square">
            <a:spAutoFit/>
          </a:bodyPr>
          <a:lstStyle/>
          <a:p>
            <a:pPr marL="342900" indent="-342900">
              <a:spcBef>
                <a:spcPct val="20000"/>
              </a:spcBef>
            </a:pPr>
            <a:r>
              <a:rPr lang="en-US" sz="3200" dirty="0" smtClean="0">
                <a:latin typeface="+mn-lt"/>
                <a:cs typeface="Arial" pitchFamily="34" charset="0"/>
              </a:rPr>
              <a:t>The variation is small when the observations are close together. There is no variation if the observations are the same.</a:t>
            </a:r>
            <a:endParaRPr lang="en-US" sz="32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0418"/>
                                        </p:tgtEl>
                                        <p:attrNameLst>
                                          <p:attrName>style.visibility</p:attrName>
                                        </p:attrNameLst>
                                      </p:cBhvr>
                                      <p:to>
                                        <p:strVal val="visible"/>
                                      </p:to>
                                    </p:set>
                                    <p:animEffect transition="in" filter="circle(in)">
                                      <p:cBhvr>
                                        <p:cTn id="13" dur="2000"/>
                                        <p:tgtEl>
                                          <p:spTgt spid="604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مستطيل 8"/>
          <p:cNvSpPr/>
          <p:nvPr/>
        </p:nvSpPr>
        <p:spPr>
          <a:xfrm>
            <a:off x="214282" y="944843"/>
            <a:ext cx="8929718" cy="5262979"/>
          </a:xfrm>
          <a:prstGeom prst="rect">
            <a:avLst/>
          </a:prstGeom>
        </p:spPr>
        <p:txBody>
          <a:bodyPr wrap="square">
            <a:spAutoFit/>
          </a:bodyPr>
          <a:lstStyle/>
          <a:p>
            <a:pPr>
              <a:lnSpc>
                <a:spcPct val="150000"/>
              </a:lnSpc>
              <a:buFont typeface="Wingdings" pitchFamily="2" charset="2"/>
              <a:buChar char="Ø"/>
            </a:pPr>
            <a:r>
              <a:rPr lang="en-US" sz="3200" dirty="0" smtClean="0">
                <a:latin typeface="+mn-lt"/>
                <a:cs typeface="Arial" pitchFamily="34" charset="0"/>
              </a:rPr>
              <a:t>Measures of dispersion are important for describing the spread of the data, or its variation around a central value . or express quantitatively the degree of variation or dispersion of values.</a:t>
            </a:r>
          </a:p>
          <a:p>
            <a:pPr>
              <a:lnSpc>
                <a:spcPct val="150000"/>
              </a:lnSpc>
              <a:buFont typeface="Wingdings" pitchFamily="2" charset="2"/>
              <a:buChar char="Ø"/>
            </a:pPr>
            <a:r>
              <a:rPr lang="en-US" sz="3200" dirty="0" smtClean="0">
                <a:latin typeface="+mn-lt"/>
                <a:cs typeface="Arial" pitchFamily="34" charset="0"/>
              </a:rPr>
              <a:t>There are various methods that can be used to measure the dispersion of a data set, each with its own set of advantages and disadvantages.</a:t>
            </a:r>
            <a:endParaRPr lang="en-US" sz="3200" dirty="0">
              <a:latin typeface="+mn-lt"/>
              <a:cs typeface="Arial" pitchFamily="34" charset="0"/>
            </a:endParaRPr>
          </a:p>
        </p:txBody>
      </p:sp>
      <p:sp>
        <p:nvSpPr>
          <p:cNvPr id="3" name="Slide Number Placeholder 2"/>
          <p:cNvSpPr>
            <a:spLocks noGrp="1"/>
          </p:cNvSpPr>
          <p:nvPr>
            <p:ph type="sldNum" sz="quarter" idx="12"/>
          </p:nvPr>
        </p:nvSpPr>
        <p:spPr/>
        <p:txBody>
          <a:bodyPr/>
          <a:lstStyle/>
          <a:p>
            <a:pPr>
              <a:defRPr/>
            </a:pPr>
            <a:fld id="{21A8E2DA-143D-486D-B381-0F904E1B0EBF}" type="slidenum">
              <a:rPr lang="en-GB" smtClean="0"/>
              <a:pPr>
                <a:defRPr/>
              </a:pPr>
              <a:t>38</a:t>
            </a:fld>
            <a:endParaRPr lang="en-GB"/>
          </a:p>
        </p:txBody>
      </p:sp>
      <p:sp>
        <p:nvSpPr>
          <p:cNvPr id="7" name="Rectangle 6"/>
          <p:cNvSpPr/>
          <p:nvPr/>
        </p:nvSpPr>
        <p:spPr>
          <a:xfrm>
            <a:off x="71406" y="71414"/>
            <a:ext cx="9001156" cy="923330"/>
          </a:xfrm>
          <a:prstGeom prst="rect">
            <a:avLst/>
          </a:prstGeom>
        </p:spPr>
        <p:txBody>
          <a:bodyPr wrap="square">
            <a:spAutoFit/>
          </a:bodyPr>
          <a:lstStyle/>
          <a:p>
            <a:pPr algn="ctr">
              <a:defRPr/>
            </a:pPr>
            <a:r>
              <a:rPr lang="en-US" sz="5400" b="1" dirty="0" smtClean="0">
                <a:solidFill>
                  <a:srgbClr val="FF0000"/>
                </a:solidFill>
                <a:latin typeface="+mj-lt"/>
                <a:ea typeface="+mj-ea"/>
                <a:cs typeface="+mj-cs"/>
              </a:rPr>
              <a:t>Measures of Dispersion</a:t>
            </a:r>
            <a:endParaRPr lang="en-US" sz="5400" b="1" dirty="0">
              <a:solidFill>
                <a:srgbClr val="FF0000"/>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86346" cy="923330"/>
          </a:xfrm>
        </p:spPr>
        <p:txBody>
          <a:bodyPr wrap="square">
            <a:spAutoFit/>
          </a:bodyPr>
          <a:lstStyle/>
          <a:p>
            <a:r>
              <a:rPr lang="en-US" sz="5400" b="1" kern="1200" dirty="0" smtClean="0">
                <a:solidFill>
                  <a:srgbClr val="FF0000"/>
                </a:solidFill>
              </a:rPr>
              <a:t>The Range</a:t>
            </a:r>
            <a:endParaRPr lang="en-US" sz="4000" b="1" kern="1200" dirty="0">
              <a:solidFill>
                <a:srgbClr val="FF0000"/>
              </a:solidFill>
              <a:latin typeface="Aharoni" pitchFamily="2" charset="-79"/>
              <a:ea typeface="+mn-ea"/>
              <a:cs typeface="Aharoni" pitchFamily="2" charset="-79"/>
            </a:endParaRPr>
          </a:p>
        </p:txBody>
      </p:sp>
      <p:sp>
        <p:nvSpPr>
          <p:cNvPr id="3" name="Content Placeholder 2"/>
          <p:cNvSpPr>
            <a:spLocks noGrp="1"/>
          </p:cNvSpPr>
          <p:nvPr>
            <p:ph idx="1"/>
          </p:nvPr>
        </p:nvSpPr>
        <p:spPr>
          <a:xfrm>
            <a:off x="0" y="857232"/>
            <a:ext cx="9144000" cy="3500462"/>
          </a:xfrm>
        </p:spPr>
        <p:txBody>
          <a:bodyPr/>
          <a:lstStyle/>
          <a:p>
            <a:pPr>
              <a:lnSpc>
                <a:spcPct val="150000"/>
              </a:lnSpc>
              <a:spcBef>
                <a:spcPct val="0"/>
              </a:spcBef>
              <a:buFont typeface="Wingdings" pitchFamily="2" charset="2"/>
              <a:buChar char="Ø"/>
            </a:pPr>
            <a:r>
              <a:rPr lang="en-US" kern="1200" dirty="0" smtClean="0">
                <a:cs typeface="Arial" pitchFamily="34" charset="0"/>
              </a:rPr>
              <a:t>The difference between the largest and smallest sample values</a:t>
            </a:r>
          </a:p>
          <a:p>
            <a:pPr>
              <a:lnSpc>
                <a:spcPct val="150000"/>
              </a:lnSpc>
              <a:spcBef>
                <a:spcPct val="0"/>
              </a:spcBef>
              <a:buFont typeface="Wingdings" pitchFamily="2" charset="2"/>
              <a:buChar char="Ø"/>
            </a:pPr>
            <a:r>
              <a:rPr lang="en-US" kern="1200" dirty="0" smtClean="0">
                <a:cs typeface="Arial" pitchFamily="34" charset="0"/>
              </a:rPr>
              <a:t>If   X1,X2,………..,</a:t>
            </a:r>
            <a:r>
              <a:rPr lang="en-US" kern="1200" dirty="0" err="1" smtClean="0">
                <a:cs typeface="Arial" pitchFamily="34" charset="0"/>
              </a:rPr>
              <a:t>Xn</a:t>
            </a:r>
            <a:r>
              <a:rPr lang="en-US" kern="1200" dirty="0" smtClean="0">
                <a:cs typeface="Arial" pitchFamily="34" charset="0"/>
              </a:rPr>
              <a:t>    are the values of observations in a sample then range is given by: </a:t>
            </a:r>
          </a:p>
          <a:p>
            <a:pPr>
              <a:lnSpc>
                <a:spcPct val="150000"/>
              </a:lnSpc>
              <a:buFont typeface="Wingdings" pitchFamily="2" charset="2"/>
              <a:buChar char="Ø"/>
            </a:pPr>
            <a:endParaRPr lang="en-US" sz="1400" b="1"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sp>
        <p:nvSpPr>
          <p:cNvPr id="6" name="Slide Number Placeholder 5"/>
          <p:cNvSpPr>
            <a:spLocks noGrp="1"/>
          </p:cNvSpPr>
          <p:nvPr>
            <p:ph type="sldNum" sz="quarter" idx="12"/>
          </p:nvPr>
        </p:nvSpPr>
        <p:spPr/>
        <p:txBody>
          <a:bodyPr/>
          <a:lstStyle/>
          <a:p>
            <a:pPr>
              <a:defRPr/>
            </a:pPr>
            <a:fld id="{21A8E2DA-143D-486D-B381-0F904E1B0EBF}" type="slidenum">
              <a:rPr lang="en-GB" smtClean="0"/>
              <a:pPr>
                <a:defRPr/>
              </a:pPr>
              <a:t>39</a:t>
            </a:fld>
            <a:endParaRPr lang="en-GB"/>
          </a:p>
        </p:txBody>
      </p:sp>
      <p:sp>
        <p:nvSpPr>
          <p:cNvPr id="5939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2"/>
          <p:cNvGraphicFramePr>
            <a:graphicFrameLocks noChangeAspect="1"/>
          </p:cNvGraphicFramePr>
          <p:nvPr/>
        </p:nvGraphicFramePr>
        <p:xfrm>
          <a:off x="357158" y="4714884"/>
          <a:ext cx="8399940" cy="1392255"/>
        </p:xfrm>
        <a:graphic>
          <a:graphicData uri="http://schemas.openxmlformats.org/presentationml/2006/ole">
            <mc:AlternateContent xmlns:mc="http://schemas.openxmlformats.org/markup-compatibility/2006">
              <mc:Choice xmlns:v="urn:schemas-microsoft-com:vml" Requires="v">
                <p:oleObj spid="_x0000_s56326" name="Equation" r:id="rId4" imgW="2717640" imgH="457200" progId="Equation.3">
                  <p:embed/>
                </p:oleObj>
              </mc:Choice>
              <mc:Fallback>
                <p:oleObj name="Equation" r:id="rId4" imgW="271764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4714884"/>
                        <a:ext cx="8399940" cy="1392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7772400" cy="1143000"/>
          </a:xfrm>
        </p:spPr>
        <p:txBody>
          <a:bodyPr/>
          <a:lstStyle/>
          <a:p>
            <a:r>
              <a:rPr lang="en-US" b="1" dirty="0" smtClean="0">
                <a:solidFill>
                  <a:srgbClr val="FF0000"/>
                </a:solidFill>
              </a:rPr>
              <a:t>1.Frequency Table</a:t>
            </a:r>
            <a:endParaRPr lang="en-US" b="1" dirty="0">
              <a:solidFill>
                <a:srgbClr val="FF0000"/>
              </a:solidFill>
            </a:endParaRPr>
          </a:p>
        </p:txBody>
      </p:sp>
      <p:sp>
        <p:nvSpPr>
          <p:cNvPr id="3075" name="Rectangle 3"/>
          <p:cNvSpPr>
            <a:spLocks noGrp="1" noChangeArrowheads="1"/>
          </p:cNvSpPr>
          <p:nvPr>
            <p:ph type="body" idx="1"/>
          </p:nvPr>
        </p:nvSpPr>
        <p:spPr>
          <a:xfrm>
            <a:off x="304800" y="1219200"/>
            <a:ext cx="8534400" cy="5410200"/>
          </a:xfrm>
        </p:spPr>
        <p:txBody>
          <a:bodyPr/>
          <a:lstStyle/>
          <a:p>
            <a:pPr>
              <a:lnSpc>
                <a:spcPct val="150000"/>
              </a:lnSpc>
            </a:pPr>
            <a:r>
              <a:rPr lang="en-US" sz="2400" b="1" dirty="0"/>
              <a:t>The researches organizes the raw data by using frequency distribution.</a:t>
            </a:r>
          </a:p>
          <a:p>
            <a:pPr>
              <a:lnSpc>
                <a:spcPct val="150000"/>
              </a:lnSpc>
            </a:pPr>
            <a:r>
              <a:rPr lang="en-US" sz="2400" b="1" dirty="0"/>
              <a:t>The </a:t>
            </a:r>
            <a:r>
              <a:rPr lang="en-US" sz="2400" b="1" dirty="0">
                <a:solidFill>
                  <a:srgbClr val="FF0000"/>
                </a:solidFill>
              </a:rPr>
              <a:t>frequency</a:t>
            </a:r>
            <a:r>
              <a:rPr lang="en-US" sz="2400" b="1" dirty="0"/>
              <a:t> is the number of values in a specific class of data</a:t>
            </a:r>
            <a:r>
              <a:rPr lang="en-US" sz="2400" b="1" dirty="0" smtClean="0"/>
              <a:t>.</a:t>
            </a:r>
          </a:p>
          <a:p>
            <a:pPr>
              <a:lnSpc>
                <a:spcPct val="150000"/>
              </a:lnSpc>
              <a:buNone/>
            </a:pPr>
            <a:endParaRPr lang="en-US" b="1" dirty="0"/>
          </a:p>
        </p:txBody>
      </p:sp>
      <p:sp>
        <p:nvSpPr>
          <p:cNvPr id="4" name="Text Box 4"/>
          <p:cNvSpPr txBox="1">
            <a:spLocks noChangeArrowheads="1"/>
          </p:cNvSpPr>
          <p:nvPr/>
        </p:nvSpPr>
        <p:spPr bwMode="auto">
          <a:xfrm>
            <a:off x="304800" y="3810000"/>
            <a:ext cx="7712075"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20000"/>
              </a:spcBef>
              <a:buChar char="•"/>
            </a:pPr>
            <a:r>
              <a:rPr lang="en-US" b="1" dirty="0">
                <a:latin typeface="+mn-lt"/>
              </a:rPr>
              <a:t>The frequency of a data value is the number of times it occurs. A frequency table shows the frequency of each data value. If the data is divided into intervals, the table shows the frequency of each interval. </a:t>
            </a:r>
          </a:p>
        </p:txBody>
      </p:sp>
    </p:spTree>
  </p:cSld>
  <p:clrMapOvr>
    <a:masterClrMapping/>
  </p:clrMapOvr>
  <p:transition advTm="233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00108"/>
            <a:ext cx="9144000" cy="1571636"/>
          </a:xfrm>
        </p:spPr>
        <p:txBody>
          <a:bodyPr/>
          <a:lstStyle/>
          <a:p>
            <a:pPr>
              <a:buNone/>
            </a:pPr>
            <a:r>
              <a:rPr lang="en-US" sz="4000" b="1" dirty="0" smtClean="0"/>
              <a:t>find The range of  </a:t>
            </a:r>
            <a:r>
              <a:rPr lang="en-US" sz="4000" b="1" dirty="0" smtClean="0">
                <a:solidFill>
                  <a:srgbClr val="FF0000"/>
                </a:solidFill>
              </a:rPr>
              <a:t>(12, 24, 19, 20, 7) </a:t>
            </a:r>
            <a:r>
              <a:rPr lang="en-US" sz="4000" b="1" dirty="0" smtClean="0"/>
              <a:t>.</a:t>
            </a:r>
          </a:p>
          <a:p>
            <a:pPr>
              <a:buNone/>
            </a:pPr>
            <a:r>
              <a:rPr lang="en-US" sz="3600" b="1" dirty="0" smtClean="0">
                <a:solidFill>
                  <a:srgbClr val="FF0000"/>
                </a:solidFill>
              </a:rPr>
              <a:t>Solution:</a:t>
            </a:r>
            <a:endParaRPr lang="en-US" sz="3600" dirty="0" smtClean="0">
              <a:solidFill>
                <a:srgbClr val="FF0000"/>
              </a:solidFill>
            </a:endParaRPr>
          </a:p>
          <a:p>
            <a:pPr>
              <a:buNone/>
            </a:pPr>
            <a:r>
              <a:rPr lang="en-US" sz="3600" dirty="0" smtClean="0"/>
              <a:t>                                  </a:t>
            </a:r>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sp>
        <p:nvSpPr>
          <p:cNvPr id="6" name="Slide Number Placeholder 5"/>
          <p:cNvSpPr>
            <a:spLocks noGrp="1"/>
          </p:cNvSpPr>
          <p:nvPr>
            <p:ph type="sldNum" sz="quarter" idx="12"/>
          </p:nvPr>
        </p:nvSpPr>
        <p:spPr/>
        <p:txBody>
          <a:bodyPr/>
          <a:lstStyle/>
          <a:p>
            <a:pPr>
              <a:defRPr/>
            </a:pPr>
            <a:fld id="{21A8E2DA-143D-486D-B381-0F904E1B0EBF}" type="slidenum">
              <a:rPr lang="en-GB" smtClean="0"/>
              <a:pPr>
                <a:defRPr/>
              </a:pPr>
              <a:t>40</a:t>
            </a:fld>
            <a:endParaRPr lang="en-GB"/>
          </a:p>
        </p:txBody>
      </p:sp>
      <p:sp>
        <p:nvSpPr>
          <p:cNvPr id="8" name="Title 1"/>
          <p:cNvSpPr>
            <a:spLocks noGrp="1"/>
          </p:cNvSpPr>
          <p:nvPr>
            <p:ph type="title"/>
          </p:nvPr>
        </p:nvSpPr>
        <p:spPr>
          <a:xfrm>
            <a:off x="0" y="0"/>
            <a:ext cx="8143900" cy="923330"/>
          </a:xfrm>
        </p:spPr>
        <p:txBody>
          <a:bodyPr wrap="square">
            <a:spAutoFit/>
          </a:bodyPr>
          <a:lstStyle/>
          <a:p>
            <a:pPr>
              <a:defRPr/>
            </a:pPr>
            <a:r>
              <a:rPr lang="en-US" sz="5400" b="1" kern="1200" dirty="0" smtClean="0">
                <a:solidFill>
                  <a:srgbClr val="FF0000"/>
                </a:solidFill>
              </a:rPr>
              <a:t>The Range (Example):</a:t>
            </a:r>
            <a:endParaRPr lang="en-US" sz="5400" b="1" kern="1200" dirty="0">
              <a:solidFill>
                <a:srgbClr val="FF0000"/>
              </a:solidFill>
            </a:endParaRPr>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8067" name="Object 3"/>
          <p:cNvGraphicFramePr>
            <a:graphicFrameLocks noChangeAspect="1"/>
          </p:cNvGraphicFramePr>
          <p:nvPr/>
        </p:nvGraphicFramePr>
        <p:xfrm>
          <a:off x="1500166" y="2357430"/>
          <a:ext cx="5051438" cy="791779"/>
        </p:xfrm>
        <a:graphic>
          <a:graphicData uri="http://schemas.openxmlformats.org/presentationml/2006/ole">
            <mc:AlternateContent xmlns:mc="http://schemas.openxmlformats.org/markup-compatibility/2006">
              <mc:Choice xmlns:v="urn:schemas-microsoft-com:vml" Requires="v">
                <p:oleObj spid="_x0000_s57350" name="Equation" r:id="rId4" imgW="1257120" imgH="203040" progId="Equation.3">
                  <p:embed/>
                </p:oleObj>
              </mc:Choice>
              <mc:Fallback>
                <p:oleObj name="Equation" r:id="rId4" imgW="125712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66" y="2357430"/>
                        <a:ext cx="5051438" cy="791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9" name="Rectangle 5"/>
          <p:cNvSpPr>
            <a:spLocks noChangeArrowheads="1"/>
          </p:cNvSpPr>
          <p:nvPr/>
        </p:nvSpPr>
        <p:spPr bwMode="auto">
          <a:xfrm>
            <a:off x="0" y="3571876"/>
            <a:ext cx="8929718" cy="1953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defTabSz="914400" eaLnBrk="1" latinLnBrk="0" hangingPunct="1">
              <a:lnSpc>
                <a:spcPct val="150000"/>
              </a:lnSpc>
              <a:buClrTx/>
              <a:buSzTx/>
              <a:buFont typeface="Wingdings" pitchFamily="2" charset="2"/>
              <a:buChar char="Ø"/>
              <a:tabLst/>
            </a:pPr>
            <a:r>
              <a:rPr lang="en-US" sz="2800" dirty="0" smtClean="0">
                <a:latin typeface="+mn-lt"/>
                <a:cs typeface="Arial" pitchFamily="34" charset="0"/>
              </a:rPr>
              <a:t>One of the simplest measures of variability to calculate.</a:t>
            </a:r>
          </a:p>
          <a:p>
            <a:pPr marL="342900" marR="0" lvl="0" indent="-342900" defTabSz="914400" eaLnBrk="0" latinLnBrk="0" hangingPunct="0">
              <a:lnSpc>
                <a:spcPct val="150000"/>
              </a:lnSpc>
              <a:buClrTx/>
              <a:buSzTx/>
              <a:buFont typeface="Wingdings" pitchFamily="2" charset="2"/>
              <a:buChar char="Ø"/>
              <a:tabLst/>
            </a:pPr>
            <a:r>
              <a:rPr lang="en-US" sz="2800" dirty="0" smtClean="0">
                <a:latin typeface="+mn-lt"/>
                <a:cs typeface="Arial" pitchFamily="34" charset="0"/>
              </a:rPr>
              <a:t>Depends only on extreme values and provides no information about how the remaining data is distributed</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8067"/>
                                        </p:tgtEl>
                                        <p:attrNameLst>
                                          <p:attrName>style.visibility</p:attrName>
                                        </p:attrNameLst>
                                      </p:cBhvr>
                                      <p:to>
                                        <p:strVal val="visible"/>
                                      </p:to>
                                    </p:set>
                                    <p:animEffect transition="in" filter="box(in)">
                                      <p:cBhvr>
                                        <p:cTn id="22" dur="500"/>
                                        <p:tgtEl>
                                          <p:spTgt spid="880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69">
                                            <p:txEl>
                                              <p:pRg st="0" end="0"/>
                                            </p:txEl>
                                          </p:spTgt>
                                        </p:tgtEl>
                                        <p:attrNameLst>
                                          <p:attrName>style.visibility</p:attrName>
                                        </p:attrNameLst>
                                      </p:cBhvr>
                                      <p:to>
                                        <p:strVal val="visible"/>
                                      </p:to>
                                    </p:set>
                                    <p:animEffect transition="in" filter="blinds(horizontal)">
                                      <p:cBhvr>
                                        <p:cTn id="27" dur="500"/>
                                        <p:tgtEl>
                                          <p:spTgt spid="8806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069">
                                            <p:txEl>
                                              <p:pRg st="1" end="1"/>
                                            </p:txEl>
                                          </p:spTgt>
                                        </p:tgtEl>
                                        <p:attrNameLst>
                                          <p:attrName>style.visibility</p:attrName>
                                        </p:attrNameLst>
                                      </p:cBhvr>
                                      <p:to>
                                        <p:strVal val="visible"/>
                                      </p:to>
                                    </p:set>
                                    <p:animEffect transition="in" filter="blinds(horizontal)">
                                      <p:cBhvr>
                                        <p:cTn id="32" dur="500"/>
                                        <p:tgtEl>
                                          <p:spTgt spid="880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8806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solidFill>
                  <a:schemeClr val="hlink"/>
                </a:solidFill>
              </a:rPr>
              <a:t>Mean Absolute Deviation(M.A.D.)</a:t>
            </a:r>
            <a:endParaRPr lang="en-US" dirty="0">
              <a:solidFill>
                <a:schemeClr val="hlink"/>
              </a:solidFill>
            </a:endParaRPr>
          </a:p>
        </p:txBody>
      </p:sp>
      <p:sp>
        <p:nvSpPr>
          <p:cNvPr id="93187" name="Rectangle 3"/>
          <p:cNvSpPr>
            <a:spLocks noGrp="1" noChangeArrowheads="1"/>
          </p:cNvSpPr>
          <p:nvPr>
            <p:ph type="body" sz="half" idx="1"/>
          </p:nvPr>
        </p:nvSpPr>
        <p:spPr>
          <a:xfrm>
            <a:off x="685800" y="1981200"/>
            <a:ext cx="7848600" cy="4114800"/>
          </a:xfrm>
          <a:noFill/>
          <a:ln/>
        </p:spPr>
        <p:txBody>
          <a:bodyPr/>
          <a:lstStyle/>
          <a:p>
            <a:pPr>
              <a:buFont typeface="Wingdings" pitchFamily="2" charset="2"/>
              <a:buNone/>
            </a:pPr>
            <a:r>
              <a:rPr lang="en-US" sz="2400" dirty="0">
                <a:solidFill>
                  <a:schemeClr val="accent1"/>
                </a:solidFill>
                <a:cs typeface="Arial" pitchFamily="34" charset="0"/>
              </a:rPr>
              <a:t>The key concept for describing normal distributions</a:t>
            </a:r>
          </a:p>
          <a:p>
            <a:pPr>
              <a:buFont typeface="Wingdings" pitchFamily="2" charset="2"/>
              <a:buNone/>
            </a:pPr>
            <a:r>
              <a:rPr lang="en-US" sz="2400" dirty="0">
                <a:solidFill>
                  <a:schemeClr val="accent1"/>
                </a:solidFill>
                <a:cs typeface="Arial" pitchFamily="34" charset="0"/>
              </a:rPr>
              <a:t>and making predictions from them is called</a:t>
            </a:r>
          </a:p>
          <a:p>
            <a:pPr>
              <a:buFont typeface="Wingdings" pitchFamily="2" charset="2"/>
              <a:buNone/>
            </a:pPr>
            <a:r>
              <a:rPr lang="en-US" sz="2400" b="1" u="sng" dirty="0">
                <a:solidFill>
                  <a:schemeClr val="accent1"/>
                </a:solidFill>
                <a:cs typeface="Arial" pitchFamily="34" charset="0"/>
              </a:rPr>
              <a:t>deviation from the mean</a:t>
            </a:r>
            <a:r>
              <a:rPr lang="en-US" sz="2400" dirty="0">
                <a:cs typeface="Arial" pitchFamily="34" charset="0"/>
              </a:rPr>
              <a:t>. </a:t>
            </a:r>
          </a:p>
          <a:p>
            <a:pPr>
              <a:buFont typeface="Wingdings" pitchFamily="2" charset="2"/>
              <a:buNone/>
            </a:pPr>
            <a:r>
              <a:rPr lang="en-US" sz="2400" dirty="0"/>
              <a:t>We could just calculate the average distance between each observation and the mean.</a:t>
            </a:r>
          </a:p>
          <a:p>
            <a:r>
              <a:rPr lang="en-US" sz="2400" dirty="0"/>
              <a:t>We must take the absolute value of the distance, otherwise they would just cancel out to zero!</a:t>
            </a:r>
          </a:p>
          <a:p>
            <a:pPr>
              <a:buFont typeface="Wingdings" pitchFamily="2" charset="2"/>
              <a:buNone/>
            </a:pPr>
            <a:r>
              <a:rPr lang="en-US" sz="2400" dirty="0"/>
              <a:t>Formula: </a:t>
            </a:r>
            <a:endParaRPr lang="el-GR" sz="2400" dirty="0">
              <a:cs typeface="Times New Roman" pitchFamily="18" charset="0"/>
            </a:endParaRPr>
          </a:p>
        </p:txBody>
      </p:sp>
      <p:graphicFrame>
        <p:nvGraphicFramePr>
          <p:cNvPr id="93195" name="Object 11"/>
          <p:cNvGraphicFramePr>
            <a:graphicFrameLocks noGrp="1" noChangeAspect="1"/>
          </p:cNvGraphicFramePr>
          <p:nvPr>
            <p:ph sz="half" idx="2"/>
          </p:nvPr>
        </p:nvGraphicFramePr>
        <p:xfrm>
          <a:off x="2286000" y="5486400"/>
          <a:ext cx="1371600" cy="765175"/>
        </p:xfrm>
        <a:graphic>
          <a:graphicData uri="http://schemas.openxmlformats.org/presentationml/2006/ole">
            <mc:AlternateContent xmlns:mc="http://schemas.openxmlformats.org/markup-compatibility/2006">
              <mc:Choice xmlns:v="urn:schemas-microsoft-com:vml" Requires="v">
                <p:oleObj spid="_x0000_s66566" name="Equation" r:id="rId3" imgW="774360" imgH="431640" progId="">
                  <p:embed/>
                </p:oleObj>
              </mc:Choice>
              <mc:Fallback>
                <p:oleObj name="Equation" r:id="rId3" imgW="774360" imgH="431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486400"/>
                        <a:ext cx="13716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solidFill>
                  <a:srgbClr val="FF0000"/>
                </a:solidFill>
              </a:rPr>
              <a:t>Mean Deviation: An Example</a:t>
            </a:r>
          </a:p>
        </p:txBody>
      </p:sp>
      <p:sp>
        <p:nvSpPr>
          <p:cNvPr id="94211" name="Rectangle 3"/>
          <p:cNvSpPr>
            <a:spLocks noGrp="1" noChangeArrowheads="1"/>
          </p:cNvSpPr>
          <p:nvPr>
            <p:ph type="body" sz="half" idx="2"/>
          </p:nvPr>
        </p:nvSpPr>
        <p:spPr>
          <a:xfrm>
            <a:off x="4648200" y="2590800"/>
            <a:ext cx="4191000" cy="3429000"/>
          </a:xfrm>
        </p:spPr>
        <p:txBody>
          <a:bodyPr/>
          <a:lstStyle/>
          <a:p>
            <a:pPr marL="533400" indent="-533400">
              <a:buFontTx/>
              <a:buAutoNum type="arabicPeriod"/>
            </a:pPr>
            <a:r>
              <a:rPr lang="en-US" sz="2400"/>
              <a:t>Compute X (Average)</a:t>
            </a:r>
          </a:p>
          <a:p>
            <a:pPr marL="533400" indent="-533400">
              <a:buFontTx/>
              <a:buAutoNum type="arabicPeriod"/>
            </a:pPr>
            <a:r>
              <a:rPr lang="en-US" sz="2400"/>
              <a:t>Compute X – X and take the Absolute Value to get Absolute Deviations</a:t>
            </a:r>
          </a:p>
          <a:p>
            <a:pPr marL="533400" indent="-533400">
              <a:buFontTx/>
              <a:buAutoNum type="arabicPeriod"/>
            </a:pPr>
            <a:r>
              <a:rPr lang="en-US" sz="2400"/>
              <a:t>Sum the Absolute Deviations</a:t>
            </a:r>
          </a:p>
          <a:p>
            <a:pPr marL="533400" indent="-533400">
              <a:buFontTx/>
              <a:buAutoNum type="arabicPeriod"/>
            </a:pPr>
            <a:r>
              <a:rPr lang="en-US" sz="2400"/>
              <a:t>Divide the sum of the absolute deviations by N</a:t>
            </a:r>
          </a:p>
        </p:txBody>
      </p:sp>
      <p:graphicFrame>
        <p:nvGraphicFramePr>
          <p:cNvPr id="94247" name="Group 39"/>
          <p:cNvGraphicFramePr>
            <a:graphicFrameLocks noGrp="1"/>
          </p:cNvGraphicFramePr>
          <p:nvPr>
            <p:ph sz="half" idx="1"/>
          </p:nvPr>
        </p:nvGraphicFramePr>
        <p:xfrm>
          <a:off x="685800" y="2286000"/>
          <a:ext cx="3581400" cy="3962400"/>
        </p:xfrm>
        <a:graphic>
          <a:graphicData uri="http://schemas.openxmlformats.org/drawingml/2006/table">
            <a:tbl>
              <a:tblPr/>
              <a:tblGrid>
                <a:gridCol w="1790700"/>
                <a:gridCol w="1790700"/>
              </a:tblGrid>
              <a:tr h="565150">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X – X</a:t>
                      </a:r>
                      <a:r>
                        <a:rPr kumimoji="0" lang="en-US" sz="1600" b="0" i="0" u="none" strike="noStrike" cap="none" normalizeH="0" baseline="0" smtClean="0">
                          <a:ln>
                            <a:noFill/>
                          </a:ln>
                          <a:solidFill>
                            <a:schemeClr val="tx1"/>
                          </a:solidFill>
                          <a:effectLst/>
                          <a:latin typeface="Arial" pitchFamily="34" charset="0"/>
                        </a:rPr>
                        <a:t>i</a:t>
                      </a:r>
                      <a:r>
                        <a:rPr kumimoji="0" lang="en-US" sz="2800" b="0" i="0" u="none" strike="noStrike" cap="none" normalizeH="0" baseline="0" smtClean="0">
                          <a:ln>
                            <a:noFill/>
                          </a:ln>
                          <a:solidFill>
                            <a:schemeClr val="tx1"/>
                          </a:solidFill>
                          <a:effectLst/>
                          <a:latin typeface="Arial" pitchFamily="34" charset="0"/>
                        </a:rPr>
                        <a:t> </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Abs. Dev.</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7 – 6</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1</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7 – 10 </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3</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7 – 5 </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2</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7 – 4 </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3</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7 – 9 </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2</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7 – 8 </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pitchFamily="34" charset="0"/>
                        </a:rPr>
                        <a:t>1</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94239" name="Text Box 31"/>
          <p:cNvSpPr txBox="1">
            <a:spLocks noChangeArrowheads="1"/>
          </p:cNvSpPr>
          <p:nvPr/>
        </p:nvSpPr>
        <p:spPr bwMode="auto">
          <a:xfrm>
            <a:off x="762000" y="1600200"/>
            <a:ext cx="3733800" cy="457200"/>
          </a:xfrm>
          <a:prstGeom prst="rect">
            <a:avLst/>
          </a:prstGeom>
          <a:noFill/>
          <a:ln w="9525">
            <a:noFill/>
            <a:miter lim="800000"/>
            <a:headEnd/>
            <a:tailEnd/>
          </a:ln>
          <a:effectLst/>
        </p:spPr>
        <p:txBody>
          <a:bodyPr>
            <a:spAutoFit/>
          </a:bodyPr>
          <a:lstStyle/>
          <a:p>
            <a:r>
              <a:rPr lang="en-US" dirty="0">
                <a:solidFill>
                  <a:srgbClr val="00B050"/>
                </a:solidFill>
              </a:rPr>
              <a:t>Data: X = {6, 10, 5, 4, 9, 8}</a:t>
            </a:r>
          </a:p>
        </p:txBody>
      </p:sp>
      <p:sp>
        <p:nvSpPr>
          <p:cNvPr id="94240" name="Line 32"/>
          <p:cNvSpPr>
            <a:spLocks noChangeShapeType="1"/>
          </p:cNvSpPr>
          <p:nvPr/>
        </p:nvSpPr>
        <p:spPr bwMode="auto">
          <a:xfrm>
            <a:off x="6477000" y="2667000"/>
            <a:ext cx="228600" cy="0"/>
          </a:xfrm>
          <a:prstGeom prst="line">
            <a:avLst/>
          </a:prstGeom>
          <a:noFill/>
          <a:ln w="9525">
            <a:solidFill>
              <a:schemeClr val="bg1"/>
            </a:solidFill>
            <a:round/>
            <a:headEnd/>
            <a:tailEnd/>
          </a:ln>
          <a:effectLst/>
        </p:spPr>
        <p:txBody>
          <a:bodyPr/>
          <a:lstStyle/>
          <a:p>
            <a:endParaRPr lang="ar-SA"/>
          </a:p>
        </p:txBody>
      </p:sp>
      <p:sp>
        <p:nvSpPr>
          <p:cNvPr id="94241" name="Line 33"/>
          <p:cNvSpPr>
            <a:spLocks noChangeShapeType="1"/>
          </p:cNvSpPr>
          <p:nvPr/>
        </p:nvSpPr>
        <p:spPr bwMode="auto">
          <a:xfrm>
            <a:off x="7010400" y="3124200"/>
            <a:ext cx="228600" cy="0"/>
          </a:xfrm>
          <a:prstGeom prst="line">
            <a:avLst/>
          </a:prstGeom>
          <a:noFill/>
          <a:ln w="9525">
            <a:solidFill>
              <a:schemeClr val="bg1"/>
            </a:solidFill>
            <a:round/>
            <a:headEnd/>
            <a:tailEnd/>
          </a:ln>
          <a:effectLst/>
        </p:spPr>
        <p:txBody>
          <a:bodyPr/>
          <a:lstStyle/>
          <a:p>
            <a:endParaRPr lang="ar-SA"/>
          </a:p>
        </p:txBody>
      </p:sp>
      <p:sp>
        <p:nvSpPr>
          <p:cNvPr id="94242" name="Text Box 34"/>
          <p:cNvSpPr txBox="1">
            <a:spLocks noChangeArrowheads="1"/>
          </p:cNvSpPr>
          <p:nvPr/>
        </p:nvSpPr>
        <p:spPr bwMode="auto">
          <a:xfrm>
            <a:off x="4800600" y="1600200"/>
            <a:ext cx="1898650" cy="457200"/>
          </a:xfrm>
          <a:prstGeom prst="rect">
            <a:avLst/>
          </a:prstGeom>
          <a:noFill/>
          <a:ln w="9525">
            <a:noFill/>
            <a:miter lim="800000"/>
            <a:headEnd/>
            <a:tailEnd/>
          </a:ln>
          <a:effectLst/>
        </p:spPr>
        <p:txBody>
          <a:bodyPr wrap="none">
            <a:spAutoFit/>
          </a:bodyPr>
          <a:lstStyle/>
          <a:p>
            <a:r>
              <a:rPr lang="en-US" dirty="0">
                <a:solidFill>
                  <a:srgbClr val="00B050"/>
                </a:solidFill>
              </a:rPr>
              <a:t>X = 42 / 6 = 7</a:t>
            </a:r>
          </a:p>
        </p:txBody>
      </p:sp>
      <p:sp>
        <p:nvSpPr>
          <p:cNvPr id="94243" name="Line 35"/>
          <p:cNvSpPr>
            <a:spLocks noChangeShapeType="1"/>
          </p:cNvSpPr>
          <p:nvPr/>
        </p:nvSpPr>
        <p:spPr bwMode="auto">
          <a:xfrm>
            <a:off x="4876800" y="1676400"/>
            <a:ext cx="228600" cy="0"/>
          </a:xfrm>
          <a:prstGeom prst="line">
            <a:avLst/>
          </a:prstGeom>
          <a:noFill/>
          <a:ln w="9525">
            <a:solidFill>
              <a:srgbClr val="FFFF66"/>
            </a:solidFill>
            <a:round/>
            <a:headEnd/>
            <a:tailEnd/>
          </a:ln>
          <a:effectLst/>
        </p:spPr>
        <p:txBody>
          <a:bodyPr/>
          <a:lstStyle/>
          <a:p>
            <a:endParaRPr lang="ar-SA"/>
          </a:p>
        </p:txBody>
      </p:sp>
      <p:sp>
        <p:nvSpPr>
          <p:cNvPr id="94244" name="Text Box 36"/>
          <p:cNvSpPr txBox="1">
            <a:spLocks noChangeArrowheads="1"/>
          </p:cNvSpPr>
          <p:nvPr/>
        </p:nvSpPr>
        <p:spPr bwMode="auto">
          <a:xfrm>
            <a:off x="1203325" y="6289675"/>
            <a:ext cx="1976438" cy="457200"/>
          </a:xfrm>
          <a:prstGeom prst="rect">
            <a:avLst/>
          </a:prstGeom>
          <a:noFill/>
          <a:ln w="9525">
            <a:noFill/>
            <a:miter lim="800000"/>
            <a:headEnd/>
            <a:tailEnd/>
          </a:ln>
          <a:effectLst/>
        </p:spPr>
        <p:txBody>
          <a:bodyPr wrap="none">
            <a:spAutoFit/>
          </a:bodyPr>
          <a:lstStyle/>
          <a:p>
            <a:r>
              <a:rPr lang="en-US" dirty="0"/>
              <a:t>Total:          12</a:t>
            </a:r>
          </a:p>
        </p:txBody>
      </p:sp>
      <p:sp>
        <p:nvSpPr>
          <p:cNvPr id="94245" name="Text Box 37"/>
          <p:cNvSpPr txBox="1">
            <a:spLocks noChangeArrowheads="1"/>
          </p:cNvSpPr>
          <p:nvPr/>
        </p:nvSpPr>
        <p:spPr bwMode="auto">
          <a:xfrm>
            <a:off x="5410200" y="6262688"/>
            <a:ext cx="1549400" cy="519112"/>
          </a:xfrm>
          <a:prstGeom prst="rect">
            <a:avLst/>
          </a:prstGeom>
          <a:noFill/>
          <a:ln w="9525">
            <a:noFill/>
            <a:miter lim="800000"/>
            <a:headEnd/>
            <a:tailEnd/>
          </a:ln>
          <a:effectLst/>
        </p:spPr>
        <p:txBody>
          <a:bodyPr wrap="none">
            <a:spAutoFit/>
          </a:bodyPr>
          <a:lstStyle/>
          <a:p>
            <a:r>
              <a:rPr lang="en-US" sz="2800" dirty="0"/>
              <a:t>12 / 6 = 2</a:t>
            </a:r>
          </a:p>
        </p:txBody>
      </p:sp>
      <p:sp>
        <p:nvSpPr>
          <p:cNvPr id="94249" name="Line 41"/>
          <p:cNvSpPr>
            <a:spLocks noChangeShapeType="1"/>
          </p:cNvSpPr>
          <p:nvPr/>
        </p:nvSpPr>
        <p:spPr bwMode="auto">
          <a:xfrm>
            <a:off x="838200" y="2362200"/>
            <a:ext cx="152400" cy="0"/>
          </a:xfrm>
          <a:prstGeom prst="line">
            <a:avLst/>
          </a:prstGeom>
          <a:noFill/>
          <a:ln w="9525">
            <a:solidFill>
              <a:schemeClr val="tx1"/>
            </a:solidFill>
            <a:round/>
            <a:headEnd/>
            <a:tailEnd/>
          </a:ln>
          <a:effectLst/>
        </p:spPr>
        <p:txBody>
          <a:bodyPr/>
          <a:lstStyle/>
          <a:p>
            <a:endParaRPr lang="ar-S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42"/>
                                        </p:tgtEl>
                                        <p:attrNameLst>
                                          <p:attrName>style.visibility</p:attrName>
                                        </p:attrNameLst>
                                      </p:cBhvr>
                                      <p:to>
                                        <p:strVal val="visible"/>
                                      </p:to>
                                    </p:set>
                                    <p:animEffect transition="in" filter="blinds(horizontal)">
                                      <p:cBhvr>
                                        <p:cTn id="7" dur="500"/>
                                        <p:tgtEl>
                                          <p:spTgt spid="9424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4243"/>
                                        </p:tgtEl>
                                        <p:attrNameLst>
                                          <p:attrName>style.visibility</p:attrName>
                                        </p:attrNameLst>
                                      </p:cBhvr>
                                      <p:to>
                                        <p:strVal val="visible"/>
                                      </p:to>
                                    </p:set>
                                    <p:animEffect transition="in" filter="blinds(horizontal)">
                                      <p:cBhvr>
                                        <p:cTn id="11" dur="500"/>
                                        <p:tgtEl>
                                          <p:spTgt spid="9424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4247"/>
                                        </p:tgtEl>
                                        <p:attrNameLst>
                                          <p:attrName>style.visibility</p:attrName>
                                        </p:attrNameLst>
                                      </p:cBhvr>
                                      <p:to>
                                        <p:strVal val="visible"/>
                                      </p:to>
                                    </p:set>
                                    <p:animEffect transition="in" filter="blinds(horizontal)">
                                      <p:cBhvr>
                                        <p:cTn id="16" dur="500"/>
                                        <p:tgtEl>
                                          <p:spTgt spid="942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4244"/>
                                        </p:tgtEl>
                                        <p:attrNameLst>
                                          <p:attrName>style.visibility</p:attrName>
                                        </p:attrNameLst>
                                      </p:cBhvr>
                                      <p:to>
                                        <p:strVal val="visible"/>
                                      </p:to>
                                    </p:set>
                                    <p:animEffect transition="in" filter="blinds(horizontal)">
                                      <p:cBhvr>
                                        <p:cTn id="21" dur="500"/>
                                        <p:tgtEl>
                                          <p:spTgt spid="9424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4245"/>
                                        </p:tgtEl>
                                        <p:attrNameLst>
                                          <p:attrName>style.visibility</p:attrName>
                                        </p:attrNameLst>
                                      </p:cBhvr>
                                      <p:to>
                                        <p:strVal val="visible"/>
                                      </p:to>
                                    </p:set>
                                    <p:animEffect transition="in" filter="blinds(horizontal)">
                                      <p:cBhvr>
                                        <p:cTn id="26" dur="500"/>
                                        <p:tgtEl>
                                          <p:spTgt spid="9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42" grpId="0" autoUpdateAnimBg="0"/>
      <p:bldP spid="94243" grpId="0" animBg="1"/>
      <p:bldP spid="94244" grpId="0" autoUpdateAnimBg="0"/>
      <p:bldP spid="9424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5" name="Rectangle 7"/>
          <p:cNvSpPr>
            <a:spLocks noChangeArrowheads="1"/>
          </p:cNvSpPr>
          <p:nvPr/>
        </p:nvSpPr>
        <p:spPr bwMode="auto">
          <a:xfrm>
            <a:off x="0" y="785794"/>
            <a:ext cx="892971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ct val="150000"/>
              </a:lnSpc>
            </a:pPr>
            <a:r>
              <a:rPr lang="en-US" sz="2800" dirty="0" smtClean="0">
                <a:latin typeface="+mn-lt"/>
                <a:cs typeface="Arial" pitchFamily="34" charset="0"/>
              </a:rPr>
              <a:t>If    X1,X2,………..,XN   are the population values, then the population variance is</a:t>
            </a:r>
            <a:r>
              <a:rPr lang="en-US" sz="3600" b="1" dirty="0" smtClean="0">
                <a:solidFill>
                  <a:schemeClr val="tx2"/>
                </a:solidFill>
                <a:latin typeface="Arial" pitchFamily="34" charset="0"/>
                <a:cs typeface="Arial" pitchFamily="34" charset="0"/>
              </a:rPr>
              <a:t>:</a:t>
            </a:r>
            <a:endParaRPr kumimoji="0" lang="en-US" sz="4400" b="1" i="0" u="none" strike="noStrike" cap="none" normalizeH="0" baseline="0" dirty="0" smtClean="0">
              <a:ln>
                <a:noFill/>
              </a:ln>
              <a:solidFill>
                <a:schemeClr val="tx1"/>
              </a:solidFill>
              <a:effectLst/>
              <a:latin typeface="Arial" pitchFamily="34" charset="0"/>
              <a:cs typeface="Arial" pitchFamily="34" charset="0"/>
            </a:endParaRPr>
          </a:p>
        </p:txBody>
      </p:sp>
      <p:sp>
        <p:nvSpPr>
          <p:cNvPr id="788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sp>
        <p:nvSpPr>
          <p:cNvPr id="9" name="Slide Number Placeholder 8"/>
          <p:cNvSpPr>
            <a:spLocks noGrp="1"/>
          </p:cNvSpPr>
          <p:nvPr>
            <p:ph type="sldNum" sz="quarter" idx="12"/>
          </p:nvPr>
        </p:nvSpPr>
        <p:spPr/>
        <p:txBody>
          <a:bodyPr/>
          <a:lstStyle/>
          <a:p>
            <a:pPr>
              <a:defRPr/>
            </a:pPr>
            <a:fld id="{21A8E2DA-143D-486D-B381-0F904E1B0EBF}" type="slidenum">
              <a:rPr lang="en-GB" smtClean="0"/>
              <a:pPr>
                <a:defRPr/>
              </a:pPr>
              <a:t>43</a:t>
            </a:fld>
            <a:endParaRPr lang="en-GB"/>
          </a:p>
        </p:txBody>
      </p:sp>
      <p:sp>
        <p:nvSpPr>
          <p:cNvPr id="10" name="Title 1"/>
          <p:cNvSpPr>
            <a:spLocks noGrp="1"/>
          </p:cNvSpPr>
          <p:nvPr>
            <p:ph type="title"/>
          </p:nvPr>
        </p:nvSpPr>
        <p:spPr>
          <a:xfrm>
            <a:off x="-32" y="-24"/>
            <a:ext cx="8786874" cy="923330"/>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5400" b="1" kern="1200" dirty="0" smtClean="0">
                <a:solidFill>
                  <a:srgbClr val="FF0000"/>
                </a:solidFill>
              </a:rPr>
              <a:t>The Population Variance</a:t>
            </a:r>
            <a:r>
              <a:rPr lang="en-US" sz="4000" b="1" kern="1200" dirty="0" smtClean="0">
                <a:solidFill>
                  <a:srgbClr val="FF0000"/>
                </a:solidFill>
                <a:latin typeface="Aharoni" pitchFamily="2" charset="-79"/>
                <a:ea typeface="+mn-ea"/>
                <a:cs typeface="Aharoni" pitchFamily="2" charset="-79"/>
              </a:rPr>
              <a:t>:</a:t>
            </a:r>
            <a:endParaRPr lang="en-US" sz="4000" b="1" kern="1200" dirty="0">
              <a:solidFill>
                <a:srgbClr val="FF0000"/>
              </a:solidFill>
              <a:latin typeface="Aharoni" pitchFamily="2" charset="-79"/>
              <a:ea typeface="+mn-ea"/>
              <a:cs typeface="Aharoni" pitchFamily="2" charset="-79"/>
            </a:endParaRPr>
          </a:p>
        </p:txBody>
      </p:sp>
      <p:sp>
        <p:nvSpPr>
          <p:cNvPr id="11" name="Rectangle 10"/>
          <p:cNvSpPr/>
          <p:nvPr/>
        </p:nvSpPr>
        <p:spPr>
          <a:xfrm>
            <a:off x="0" y="3643314"/>
            <a:ext cx="3703258" cy="523220"/>
          </a:xfrm>
          <a:prstGeom prst="rect">
            <a:avLst/>
          </a:prstGeom>
        </p:spPr>
        <p:txBody>
          <a:bodyPr wrap="none">
            <a:spAutoFit/>
          </a:bodyPr>
          <a:lstStyle/>
          <a:p>
            <a:r>
              <a:rPr lang="en-US" sz="2800" dirty="0" smtClean="0">
                <a:latin typeface="+mn-lt"/>
                <a:cs typeface="Arial" pitchFamily="34" charset="0"/>
              </a:rPr>
              <a:t>Using summation form: </a:t>
            </a:r>
            <a:endParaRPr lang="en-US" sz="2800" dirty="0">
              <a:latin typeface="+mn-lt"/>
              <a:cs typeface="Arial" pitchFamily="34" charset="0"/>
            </a:endParaRPr>
          </a:p>
        </p:txBody>
      </p:sp>
      <p:sp>
        <p:nvSpPr>
          <p:cNvPr id="1218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0" name="Object 4"/>
          <p:cNvGraphicFramePr>
            <a:graphicFrameLocks noChangeAspect="1"/>
          </p:cNvGraphicFramePr>
          <p:nvPr/>
        </p:nvGraphicFramePr>
        <p:xfrm>
          <a:off x="1142976" y="2643182"/>
          <a:ext cx="6924675" cy="1039812"/>
        </p:xfrm>
        <a:graphic>
          <a:graphicData uri="http://schemas.openxmlformats.org/presentationml/2006/ole">
            <mc:AlternateContent xmlns:mc="http://schemas.openxmlformats.org/markup-compatibility/2006">
              <mc:Choice xmlns:v="urn:schemas-microsoft-com:vml" Requires="v">
                <p:oleObj spid="_x0000_s58378" name="Equation" r:id="rId3" imgW="2895480" imgH="431640" progId="Equation.3">
                  <p:embed/>
                </p:oleObj>
              </mc:Choice>
              <mc:Fallback>
                <p:oleObj name="Equation"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643182"/>
                        <a:ext cx="6924675"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4" name="Object 8"/>
          <p:cNvGraphicFramePr>
            <a:graphicFrameLocks noChangeAspect="1"/>
          </p:cNvGraphicFramePr>
          <p:nvPr/>
        </p:nvGraphicFramePr>
        <p:xfrm>
          <a:off x="2643174" y="4429132"/>
          <a:ext cx="4651375" cy="1360488"/>
        </p:xfrm>
        <a:graphic>
          <a:graphicData uri="http://schemas.openxmlformats.org/presentationml/2006/ole">
            <mc:AlternateContent xmlns:mc="http://schemas.openxmlformats.org/markup-compatibility/2006">
              <mc:Choice xmlns:v="urn:schemas-microsoft-com:vml" Requires="v">
                <p:oleObj spid="_x0000_s58379" name="Equation" r:id="rId5" imgW="1282680" imgH="431640" progId="Equation.3">
                  <p:embed/>
                </p:oleObj>
              </mc:Choice>
              <mc:Fallback>
                <p:oleObj name="Equation" r:id="rId5" imgW="128268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74" y="4429132"/>
                        <a:ext cx="4651375" cy="136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a:xfrm>
            <a:off x="214282" y="6000768"/>
            <a:ext cx="4330032" cy="523220"/>
          </a:xfrm>
          <a:prstGeom prst="rect">
            <a:avLst/>
          </a:prstGeom>
        </p:spPr>
        <p:txBody>
          <a:bodyPr wrap="none">
            <a:spAutoFit/>
          </a:bodyPr>
          <a:lstStyle/>
          <a:p>
            <a:r>
              <a:rPr lang="en-US" sz="2800" dirty="0" smtClean="0">
                <a:latin typeface="+mn-lt"/>
                <a:cs typeface="Arial" pitchFamily="34" charset="0"/>
              </a:rPr>
              <a:t>Where </a:t>
            </a:r>
            <a:r>
              <a:rPr lang="el-GR" sz="2800" dirty="0" smtClean="0">
                <a:latin typeface="+mn-lt"/>
                <a:cs typeface="Arial" pitchFamily="34" charset="0"/>
              </a:rPr>
              <a:t>μ</a:t>
            </a:r>
            <a:r>
              <a:rPr lang="en-GB" sz="2800" dirty="0" smtClean="0">
                <a:latin typeface="+mn-lt"/>
                <a:cs typeface="Arial" pitchFamily="34" charset="0"/>
              </a:rPr>
              <a:t>  is population mean</a:t>
            </a:r>
            <a:endParaRPr lang="en-US" sz="28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 calcmode="lin" valueType="num">
                                      <p:cBhvr additive="base">
                                        <p:cTn id="7" dur="500" fill="hold"/>
                                        <p:tgtEl>
                                          <p:spTgt spid="78855"/>
                                        </p:tgtEl>
                                        <p:attrNameLst>
                                          <p:attrName>ppt_x</p:attrName>
                                        </p:attrNameLst>
                                      </p:cBhvr>
                                      <p:tavLst>
                                        <p:tav tm="0">
                                          <p:val>
                                            <p:strVal val="#ppt_x"/>
                                          </p:val>
                                        </p:tav>
                                        <p:tav tm="100000">
                                          <p:val>
                                            <p:strVal val="#ppt_x"/>
                                          </p:val>
                                        </p:tav>
                                      </p:tavLst>
                                    </p:anim>
                                    <p:anim calcmode="lin" valueType="num">
                                      <p:cBhvr additive="base">
                                        <p:cTn id="8" dur="500" fill="hold"/>
                                        <p:tgtEl>
                                          <p:spTgt spid="788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1860"/>
                                        </p:tgtEl>
                                        <p:attrNameLst>
                                          <p:attrName>style.visibility</p:attrName>
                                        </p:attrNameLst>
                                      </p:cBhvr>
                                      <p:to>
                                        <p:strVal val="visible"/>
                                      </p:to>
                                    </p:set>
                                    <p:animEffect transition="in" filter="box(in)">
                                      <p:cBhvr>
                                        <p:cTn id="13" dur="500"/>
                                        <p:tgtEl>
                                          <p:spTgt spid="1218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1864"/>
                                        </p:tgtEl>
                                        <p:attrNameLst>
                                          <p:attrName>style.visibility</p:attrName>
                                        </p:attrNameLst>
                                      </p:cBhvr>
                                      <p:to>
                                        <p:strVal val="visible"/>
                                      </p:to>
                                    </p:set>
                                    <p:animEffect transition="in" filter="box(in)">
                                      <p:cBhvr>
                                        <p:cTn id="23" dur="500"/>
                                        <p:tgtEl>
                                          <p:spTgt spid="12186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utoUpdateAnimBg="0"/>
      <p:bldP spid="11" grpId="0" autoUpdateAnimBg="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5" name="Rectangle 7"/>
          <p:cNvSpPr>
            <a:spLocks noChangeArrowheads="1"/>
          </p:cNvSpPr>
          <p:nvPr/>
        </p:nvSpPr>
        <p:spPr bwMode="auto">
          <a:xfrm>
            <a:off x="0" y="785794"/>
            <a:ext cx="892971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ct val="150000"/>
              </a:lnSpc>
            </a:pPr>
            <a:r>
              <a:rPr lang="en-US" sz="2800" dirty="0" smtClean="0">
                <a:latin typeface="+mn-lt"/>
                <a:cs typeface="Arial" pitchFamily="34" charset="0"/>
              </a:rPr>
              <a:t>If    X1,X2,………..,</a:t>
            </a:r>
            <a:r>
              <a:rPr lang="en-US" sz="2800" dirty="0" err="1" smtClean="0">
                <a:latin typeface="+mn-lt"/>
                <a:cs typeface="Arial" pitchFamily="34" charset="0"/>
              </a:rPr>
              <a:t>Xn</a:t>
            </a:r>
            <a:r>
              <a:rPr lang="en-US" sz="2800" dirty="0" smtClean="0">
                <a:latin typeface="+mn-lt"/>
                <a:cs typeface="Arial" pitchFamily="34" charset="0"/>
              </a:rPr>
              <a:t>   are the population values, then the population variance is</a:t>
            </a:r>
            <a:r>
              <a:rPr lang="en-US" sz="3600" b="1" dirty="0" smtClean="0">
                <a:solidFill>
                  <a:schemeClr val="tx2"/>
                </a:solidFill>
                <a:latin typeface="Arial" pitchFamily="34" charset="0"/>
                <a:cs typeface="Arial" pitchFamily="34" charset="0"/>
              </a:rPr>
              <a:t>:</a:t>
            </a:r>
            <a:endParaRPr kumimoji="0" lang="en-US" sz="4400" b="1" i="0" u="none" strike="noStrike" cap="none" normalizeH="0" baseline="0" dirty="0" smtClean="0">
              <a:ln>
                <a:noFill/>
              </a:ln>
              <a:solidFill>
                <a:schemeClr val="tx1"/>
              </a:solidFill>
              <a:effectLst/>
              <a:latin typeface="Arial" pitchFamily="34" charset="0"/>
              <a:cs typeface="Arial" pitchFamily="34" charset="0"/>
            </a:endParaRPr>
          </a:p>
        </p:txBody>
      </p:sp>
      <p:sp>
        <p:nvSpPr>
          <p:cNvPr id="788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sp>
        <p:nvSpPr>
          <p:cNvPr id="9" name="Slide Number Placeholder 8"/>
          <p:cNvSpPr>
            <a:spLocks noGrp="1"/>
          </p:cNvSpPr>
          <p:nvPr>
            <p:ph type="sldNum" sz="quarter" idx="12"/>
          </p:nvPr>
        </p:nvSpPr>
        <p:spPr/>
        <p:txBody>
          <a:bodyPr/>
          <a:lstStyle/>
          <a:p>
            <a:pPr>
              <a:defRPr/>
            </a:pPr>
            <a:fld id="{21A8E2DA-143D-486D-B381-0F904E1B0EBF}" type="slidenum">
              <a:rPr lang="en-GB" smtClean="0"/>
              <a:pPr>
                <a:defRPr/>
              </a:pPr>
              <a:t>44</a:t>
            </a:fld>
            <a:endParaRPr lang="en-GB"/>
          </a:p>
        </p:txBody>
      </p:sp>
      <p:sp>
        <p:nvSpPr>
          <p:cNvPr id="10" name="Title 1"/>
          <p:cNvSpPr>
            <a:spLocks noGrp="1"/>
          </p:cNvSpPr>
          <p:nvPr>
            <p:ph type="title"/>
          </p:nvPr>
        </p:nvSpPr>
        <p:spPr>
          <a:xfrm>
            <a:off x="-32" y="-24"/>
            <a:ext cx="8786874" cy="923330"/>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5400" b="1" kern="1200" dirty="0" smtClean="0">
                <a:solidFill>
                  <a:srgbClr val="FF0000"/>
                </a:solidFill>
              </a:rPr>
              <a:t>The Sample Variance</a:t>
            </a:r>
            <a:r>
              <a:rPr lang="en-US" sz="4000" b="1" kern="1200" dirty="0" smtClean="0">
                <a:solidFill>
                  <a:srgbClr val="FF0000"/>
                </a:solidFill>
                <a:latin typeface="Aharoni" pitchFamily="2" charset="-79"/>
                <a:ea typeface="+mn-ea"/>
                <a:cs typeface="Aharoni" pitchFamily="2" charset="-79"/>
              </a:rPr>
              <a:t>:</a:t>
            </a:r>
            <a:endParaRPr lang="en-US" sz="4000" b="1" kern="1200" dirty="0">
              <a:solidFill>
                <a:srgbClr val="FF0000"/>
              </a:solidFill>
              <a:latin typeface="Aharoni" pitchFamily="2" charset="-79"/>
              <a:ea typeface="+mn-ea"/>
              <a:cs typeface="Aharoni" pitchFamily="2" charset="-79"/>
            </a:endParaRPr>
          </a:p>
        </p:txBody>
      </p:sp>
      <p:sp>
        <p:nvSpPr>
          <p:cNvPr id="11" name="Rectangle 10"/>
          <p:cNvSpPr/>
          <p:nvPr/>
        </p:nvSpPr>
        <p:spPr>
          <a:xfrm>
            <a:off x="0" y="3857628"/>
            <a:ext cx="3796232" cy="646331"/>
          </a:xfrm>
          <a:prstGeom prst="rect">
            <a:avLst/>
          </a:prstGeom>
        </p:spPr>
        <p:txBody>
          <a:bodyPr wrap="none">
            <a:spAutoFit/>
          </a:bodyPr>
          <a:lstStyle/>
          <a:p>
            <a:r>
              <a:rPr lang="en-US" sz="2800" dirty="0" smtClean="0">
                <a:latin typeface="+mn-lt"/>
                <a:cs typeface="Arial" pitchFamily="34" charset="0"/>
              </a:rPr>
              <a:t>Using summation form</a:t>
            </a:r>
            <a:r>
              <a:rPr lang="en-US" sz="3600" b="1" dirty="0" smtClean="0">
                <a:solidFill>
                  <a:schemeClr val="tx2"/>
                </a:solidFill>
                <a:latin typeface="Arial" pitchFamily="34" charset="0"/>
                <a:cs typeface="Arial" pitchFamily="34" charset="0"/>
              </a:rPr>
              <a:t>: </a:t>
            </a:r>
            <a:endParaRPr lang="en-US" sz="3600" dirty="0"/>
          </a:p>
        </p:txBody>
      </p:sp>
      <p:sp>
        <p:nvSpPr>
          <p:cNvPr id="1218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0" name="Object 4"/>
          <p:cNvGraphicFramePr>
            <a:graphicFrameLocks noChangeAspect="1"/>
          </p:cNvGraphicFramePr>
          <p:nvPr/>
        </p:nvGraphicFramePr>
        <p:xfrm>
          <a:off x="1000100" y="2643182"/>
          <a:ext cx="6953250" cy="1100138"/>
        </p:xfrm>
        <a:graphic>
          <a:graphicData uri="http://schemas.openxmlformats.org/presentationml/2006/ole">
            <mc:AlternateContent xmlns:mc="http://schemas.openxmlformats.org/markup-compatibility/2006">
              <mc:Choice xmlns:v="urn:schemas-microsoft-com:vml" Requires="v">
                <p:oleObj spid="_x0000_s59402" name="Equation" r:id="rId3" imgW="2908080" imgH="457200" progId="Equation.3">
                  <p:embed/>
                </p:oleObj>
              </mc:Choice>
              <mc:Fallback>
                <p:oleObj name="Equation" r:id="rId3" imgW="290808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643182"/>
                        <a:ext cx="6953250"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4" name="Object 8"/>
          <p:cNvGraphicFramePr>
            <a:graphicFrameLocks noChangeAspect="1"/>
          </p:cNvGraphicFramePr>
          <p:nvPr/>
        </p:nvGraphicFramePr>
        <p:xfrm>
          <a:off x="2214546" y="4929198"/>
          <a:ext cx="5157787" cy="1360488"/>
        </p:xfrm>
        <a:graphic>
          <a:graphicData uri="http://schemas.openxmlformats.org/presentationml/2006/ole">
            <mc:AlternateContent xmlns:mc="http://schemas.openxmlformats.org/markup-compatibility/2006">
              <mc:Choice xmlns:v="urn:schemas-microsoft-com:vml" Requires="v">
                <p:oleObj spid="_x0000_s59403" name="Equation" r:id="rId5" imgW="1422360" imgH="431640" progId="Equation.3">
                  <p:embed/>
                </p:oleObj>
              </mc:Choice>
              <mc:Fallback>
                <p:oleObj name="Equation" r:id="rId5" imgW="1422360" imgH="431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4929198"/>
                        <a:ext cx="5157787" cy="136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 calcmode="lin" valueType="num">
                                      <p:cBhvr additive="base">
                                        <p:cTn id="7" dur="500" fill="hold"/>
                                        <p:tgtEl>
                                          <p:spTgt spid="78855"/>
                                        </p:tgtEl>
                                        <p:attrNameLst>
                                          <p:attrName>ppt_x</p:attrName>
                                        </p:attrNameLst>
                                      </p:cBhvr>
                                      <p:tavLst>
                                        <p:tav tm="0">
                                          <p:val>
                                            <p:strVal val="#ppt_x"/>
                                          </p:val>
                                        </p:tav>
                                        <p:tav tm="100000">
                                          <p:val>
                                            <p:strVal val="#ppt_x"/>
                                          </p:val>
                                        </p:tav>
                                      </p:tavLst>
                                    </p:anim>
                                    <p:anim calcmode="lin" valueType="num">
                                      <p:cBhvr additive="base">
                                        <p:cTn id="8" dur="500" fill="hold"/>
                                        <p:tgtEl>
                                          <p:spTgt spid="788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1860"/>
                                        </p:tgtEl>
                                        <p:attrNameLst>
                                          <p:attrName>style.visibility</p:attrName>
                                        </p:attrNameLst>
                                      </p:cBhvr>
                                      <p:to>
                                        <p:strVal val="visible"/>
                                      </p:to>
                                    </p:set>
                                    <p:animEffect transition="in" filter="box(in)">
                                      <p:cBhvr>
                                        <p:cTn id="13" dur="500"/>
                                        <p:tgtEl>
                                          <p:spTgt spid="1218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1864"/>
                                        </p:tgtEl>
                                        <p:attrNameLst>
                                          <p:attrName>style.visibility</p:attrName>
                                        </p:attrNameLst>
                                      </p:cBhvr>
                                      <p:to>
                                        <p:strVal val="visible"/>
                                      </p:to>
                                    </p:set>
                                    <p:animEffect transition="in" filter="box(in)">
                                      <p:cBhvr>
                                        <p:cTn id="23" dur="5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utoUpdateAnimBg="0"/>
      <p:bldP spid="1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sp>
        <p:nvSpPr>
          <p:cNvPr id="9" name="Slide Number Placeholder 8"/>
          <p:cNvSpPr>
            <a:spLocks noGrp="1"/>
          </p:cNvSpPr>
          <p:nvPr>
            <p:ph type="sldNum" sz="quarter" idx="12"/>
          </p:nvPr>
        </p:nvSpPr>
        <p:spPr/>
        <p:txBody>
          <a:bodyPr/>
          <a:lstStyle/>
          <a:p>
            <a:pPr>
              <a:defRPr/>
            </a:pPr>
            <a:fld id="{21A8E2DA-143D-486D-B381-0F904E1B0EBF}" type="slidenum">
              <a:rPr lang="en-GB" smtClean="0"/>
              <a:pPr>
                <a:defRPr/>
              </a:pPr>
              <a:t>45</a:t>
            </a:fld>
            <a:endParaRPr lang="en-GB"/>
          </a:p>
        </p:txBody>
      </p:sp>
      <p:sp>
        <p:nvSpPr>
          <p:cNvPr id="10" name="Title 1"/>
          <p:cNvSpPr>
            <a:spLocks noGrp="1"/>
          </p:cNvSpPr>
          <p:nvPr>
            <p:ph type="title"/>
          </p:nvPr>
        </p:nvSpPr>
        <p:spPr>
          <a:xfrm>
            <a:off x="-32" y="-24"/>
            <a:ext cx="8786874" cy="923330"/>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5400" b="1" kern="1200" dirty="0" smtClean="0">
                <a:solidFill>
                  <a:srgbClr val="FF0000"/>
                </a:solidFill>
              </a:rPr>
              <a:t>The Sample Variance:</a:t>
            </a:r>
            <a:endParaRPr lang="en-US" sz="5400" b="1" kern="1200" dirty="0">
              <a:solidFill>
                <a:srgbClr val="FF0000"/>
              </a:solidFill>
            </a:endParaRPr>
          </a:p>
        </p:txBody>
      </p:sp>
      <p:sp>
        <p:nvSpPr>
          <p:cNvPr id="11" name="Rectangle 10"/>
          <p:cNvSpPr/>
          <p:nvPr/>
        </p:nvSpPr>
        <p:spPr>
          <a:xfrm>
            <a:off x="214282" y="1142984"/>
            <a:ext cx="1877437" cy="646331"/>
          </a:xfrm>
          <a:prstGeom prst="rect">
            <a:avLst/>
          </a:prstGeom>
        </p:spPr>
        <p:txBody>
          <a:bodyPr wrap="none">
            <a:spAutoFit/>
          </a:bodyPr>
          <a:lstStyle/>
          <a:p>
            <a:r>
              <a:rPr lang="en-US" sz="3600" b="1" dirty="0" smtClean="0">
                <a:solidFill>
                  <a:schemeClr val="tx2"/>
                </a:solidFill>
                <a:latin typeface="Arial" pitchFamily="34" charset="0"/>
                <a:cs typeface="Arial" pitchFamily="34" charset="0"/>
              </a:rPr>
              <a:t>Where: </a:t>
            </a:r>
            <a:endParaRPr lang="en-US" sz="3600" dirty="0"/>
          </a:p>
        </p:txBody>
      </p:sp>
      <p:sp>
        <p:nvSpPr>
          <p:cNvPr id="1218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p:cNvSpPr>
            <a:spLocks noChangeArrowheads="1"/>
          </p:cNvSpPr>
          <p:nvPr/>
        </p:nvSpPr>
        <p:spPr bwMode="auto">
          <a:xfrm>
            <a:off x="3286116" y="2285992"/>
            <a:ext cx="4786346" cy="646331"/>
          </a:xfrm>
          <a:prstGeom prst="rect">
            <a:avLst/>
          </a:prstGeom>
          <a:noFill/>
          <a:ln w="9525">
            <a:noFill/>
            <a:miter lim="800000"/>
            <a:headEnd/>
            <a:tailEnd/>
          </a:ln>
        </p:spPr>
        <p:txBody>
          <a:bodyPr wrap="square">
            <a:spAutoFit/>
          </a:bodyPr>
          <a:lstStyle/>
          <a:p>
            <a:pPr algn="just"/>
            <a:r>
              <a:rPr lang="en-US" sz="3600" b="1" dirty="0" smtClean="0">
                <a:solidFill>
                  <a:srgbClr val="FF0000"/>
                </a:solidFill>
                <a:latin typeface="Arial" pitchFamily="34" charset="0"/>
                <a:cs typeface="Arial" pitchFamily="34" charset="0"/>
              </a:rPr>
              <a:t>is </a:t>
            </a:r>
            <a:r>
              <a:rPr lang="en-US" sz="3600" b="1" dirty="0">
                <a:solidFill>
                  <a:srgbClr val="FF0000"/>
                </a:solidFill>
                <a:latin typeface="Arial" pitchFamily="34" charset="0"/>
                <a:cs typeface="Arial" pitchFamily="34" charset="0"/>
              </a:rPr>
              <a:t>the sample mean.</a:t>
            </a:r>
          </a:p>
        </p:txBody>
      </p:sp>
      <p:graphicFrame>
        <p:nvGraphicFramePr>
          <p:cNvPr id="15" name="Object 11"/>
          <p:cNvGraphicFramePr>
            <a:graphicFrameLocks noChangeAspect="1"/>
          </p:cNvGraphicFramePr>
          <p:nvPr/>
        </p:nvGraphicFramePr>
        <p:xfrm>
          <a:off x="571472" y="2071678"/>
          <a:ext cx="2261267" cy="1143008"/>
        </p:xfrm>
        <a:graphic>
          <a:graphicData uri="http://schemas.openxmlformats.org/presentationml/2006/ole">
            <mc:AlternateContent xmlns:mc="http://schemas.openxmlformats.org/markup-compatibility/2006">
              <mc:Choice xmlns:v="urn:schemas-microsoft-com:vml" Requires="v">
                <p:oleObj spid="_x0000_s60422" name="Equation" r:id="rId3" imgW="850680" imgH="431640" progId="Equation.3">
                  <p:embed/>
                </p:oleObj>
              </mc:Choice>
              <mc:Fallback>
                <p:oleObj name="Equation" r:id="rId3" imgW="850680" imgH="431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2071678"/>
                        <a:ext cx="2261267"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2"/>
          <p:cNvSpPr>
            <a:spLocks noChangeArrowheads="1"/>
          </p:cNvSpPr>
          <p:nvPr/>
        </p:nvSpPr>
        <p:spPr bwMode="auto">
          <a:xfrm>
            <a:off x="0" y="4429132"/>
            <a:ext cx="8929718" cy="954107"/>
          </a:xfrm>
          <a:prstGeom prst="rect">
            <a:avLst/>
          </a:prstGeom>
          <a:noFill/>
          <a:ln w="9525">
            <a:noFill/>
            <a:miter lim="800000"/>
            <a:headEnd/>
            <a:tailEnd/>
          </a:ln>
        </p:spPr>
        <p:txBody>
          <a:bodyPr wrap="square">
            <a:spAutoFit/>
          </a:bodyPr>
          <a:lstStyle/>
          <a:p>
            <a:pPr eaLnBrk="0" hangingPunct="0">
              <a:spcBef>
                <a:spcPct val="50000"/>
              </a:spcBef>
            </a:pPr>
            <a:r>
              <a:rPr lang="en-US" sz="2800" dirty="0" smtClean="0">
                <a:latin typeface="+mn-lt"/>
                <a:cs typeface="Arial" pitchFamily="34" charset="0"/>
              </a:rPr>
              <a:t>(</a:t>
            </a:r>
            <a:r>
              <a:rPr lang="en-US" sz="2800" dirty="0">
                <a:latin typeface="+mn-lt"/>
                <a:cs typeface="Arial" pitchFamily="34" charset="0"/>
              </a:rPr>
              <a:t>n </a:t>
            </a:r>
            <a:r>
              <a:rPr lang="en-US" sz="2800" dirty="0">
                <a:latin typeface="+mn-lt"/>
                <a:cs typeface="Arial" pitchFamily="34" charset="0"/>
                <a:sym typeface="Symbol" pitchFamily="18" charset="2"/>
              </a:rPr>
              <a:t></a:t>
            </a:r>
            <a:r>
              <a:rPr lang="en-US" sz="2800" dirty="0">
                <a:latin typeface="+mn-lt"/>
                <a:cs typeface="Arial" pitchFamily="34" charset="0"/>
              </a:rPr>
              <a:t>1</a:t>
            </a:r>
            <a:r>
              <a:rPr lang="en-US" sz="2800" dirty="0" smtClean="0">
                <a:latin typeface="+mn-lt"/>
                <a:cs typeface="Arial" pitchFamily="34" charset="0"/>
              </a:rPr>
              <a:t>) : </a:t>
            </a:r>
            <a:r>
              <a:rPr lang="en-US" sz="2800" dirty="0">
                <a:latin typeface="+mn-lt"/>
                <a:cs typeface="Arial" pitchFamily="34" charset="0"/>
              </a:rPr>
              <a:t>is called the degrees of freedom (</a:t>
            </a:r>
            <a:r>
              <a:rPr lang="en-US" sz="2800" dirty="0" err="1">
                <a:latin typeface="+mn-lt"/>
                <a:cs typeface="Arial" pitchFamily="34" charset="0"/>
              </a:rPr>
              <a:t>df</a:t>
            </a:r>
            <a:r>
              <a:rPr lang="en-US" sz="2800" dirty="0">
                <a:latin typeface="+mn-lt"/>
                <a:cs typeface="Arial" pitchFamily="34" charset="0"/>
              </a:rPr>
              <a:t>) associated with the sample variance S</a:t>
            </a:r>
            <a:r>
              <a:rPr lang="en-US" sz="2800" dirty="0">
                <a:latin typeface="+mn-lt"/>
                <a:cs typeface="Arial" pitchFamily="34" charset="0"/>
                <a:sym typeface="Symbol" pitchFamily="18" charset="2"/>
              </a:rPr>
              <a:t>2.</a:t>
            </a:r>
          </a:p>
        </p:txBody>
      </p:sp>
      <p:sp>
        <p:nvSpPr>
          <p:cNvPr id="17" name="Rectangle 16"/>
          <p:cNvSpPr/>
          <p:nvPr/>
        </p:nvSpPr>
        <p:spPr>
          <a:xfrm>
            <a:off x="0" y="3357562"/>
            <a:ext cx="1492716" cy="646331"/>
          </a:xfrm>
          <a:prstGeom prst="rect">
            <a:avLst/>
          </a:prstGeom>
        </p:spPr>
        <p:txBody>
          <a:bodyPr wrap="none">
            <a:spAutoFit/>
          </a:bodyPr>
          <a:lstStyle/>
          <a:p>
            <a:r>
              <a:rPr lang="en-US" sz="3600" b="1" dirty="0" smtClean="0">
                <a:solidFill>
                  <a:schemeClr val="tx2"/>
                </a:solidFill>
                <a:latin typeface="Arial" pitchFamily="34" charset="0"/>
                <a:cs typeface="Arial" pitchFamily="34" charset="0"/>
              </a:rPr>
              <a:t>Note: </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3" grpId="0"/>
      <p:bldP spid="16" grpId="0" autoUpdateAnimBg="0"/>
      <p:bldP spid="1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SA"/>
          </a:p>
        </p:txBody>
      </p:sp>
      <p:sp>
        <p:nvSpPr>
          <p:cNvPr id="9" name="Slide Number Placeholder 8"/>
          <p:cNvSpPr>
            <a:spLocks noGrp="1"/>
          </p:cNvSpPr>
          <p:nvPr>
            <p:ph type="sldNum" sz="quarter" idx="12"/>
          </p:nvPr>
        </p:nvSpPr>
        <p:spPr/>
        <p:txBody>
          <a:bodyPr/>
          <a:lstStyle/>
          <a:p>
            <a:pPr>
              <a:defRPr/>
            </a:pPr>
            <a:fld id="{21A8E2DA-143D-486D-B381-0F904E1B0EBF}" type="slidenum">
              <a:rPr lang="en-GB" smtClean="0"/>
              <a:pPr>
                <a:defRPr/>
              </a:pPr>
              <a:t>46</a:t>
            </a:fld>
            <a:endParaRPr lang="en-GB"/>
          </a:p>
        </p:txBody>
      </p:sp>
      <p:sp>
        <p:nvSpPr>
          <p:cNvPr id="10" name="Title 1"/>
          <p:cNvSpPr>
            <a:spLocks noGrp="1"/>
          </p:cNvSpPr>
          <p:nvPr>
            <p:ph type="title"/>
          </p:nvPr>
        </p:nvSpPr>
        <p:spPr>
          <a:xfrm>
            <a:off x="-32" y="-24"/>
            <a:ext cx="8786874"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000" b="1" kern="1200" dirty="0" smtClean="0">
                <a:solidFill>
                  <a:srgbClr val="FF0000"/>
                </a:solidFill>
              </a:rPr>
              <a:t>The Sample Standard Deviation </a:t>
            </a:r>
            <a:r>
              <a:rPr lang="en-US" sz="4000" b="1" kern="1200" dirty="0" smtClean="0">
                <a:solidFill>
                  <a:srgbClr val="FF0000"/>
                </a:solidFill>
                <a:latin typeface="Aharoni" pitchFamily="2" charset="-79"/>
                <a:ea typeface="+mn-ea"/>
                <a:cs typeface="Aharoni" pitchFamily="2" charset="-79"/>
              </a:rPr>
              <a:t>:</a:t>
            </a:r>
            <a:endParaRPr lang="en-US" sz="4000" b="1" kern="1200" dirty="0">
              <a:solidFill>
                <a:srgbClr val="FF0000"/>
              </a:solidFill>
              <a:latin typeface="Aharoni" pitchFamily="2" charset="-79"/>
              <a:ea typeface="+mn-ea"/>
              <a:cs typeface="Aharoni" pitchFamily="2" charset="-79"/>
            </a:endParaRPr>
          </a:p>
        </p:txBody>
      </p:sp>
      <p:sp>
        <p:nvSpPr>
          <p:cNvPr id="12" name="Rectangle 6"/>
          <p:cNvSpPr>
            <a:spLocks noChangeArrowheads="1"/>
          </p:cNvSpPr>
          <p:nvPr/>
        </p:nvSpPr>
        <p:spPr bwMode="auto">
          <a:xfrm>
            <a:off x="0" y="714356"/>
            <a:ext cx="9144000" cy="3017686"/>
          </a:xfrm>
          <a:prstGeom prst="rect">
            <a:avLst/>
          </a:prstGeom>
          <a:noFill/>
          <a:ln w="9525">
            <a:noFill/>
            <a:miter lim="800000"/>
            <a:headEnd/>
            <a:tailEnd/>
          </a:ln>
        </p:spPr>
        <p:txBody>
          <a:bodyPr wrap="square">
            <a:spAutoFit/>
          </a:bodyPr>
          <a:lstStyle/>
          <a:p>
            <a:pPr eaLnBrk="0" hangingPunct="0">
              <a:lnSpc>
                <a:spcPct val="150000"/>
              </a:lnSpc>
            </a:pPr>
            <a:r>
              <a:rPr lang="en-US" sz="4400" b="1" dirty="0" smtClean="0">
                <a:latin typeface="+mj-lt"/>
                <a:cs typeface="Arial" pitchFamily="34" charset="0"/>
                <a:sym typeface="Symbol" pitchFamily="18" charset="2"/>
              </a:rPr>
              <a:t>The standard </a:t>
            </a:r>
            <a:r>
              <a:rPr lang="en-US" sz="4400" b="1" dirty="0">
                <a:latin typeface="+mj-lt"/>
                <a:cs typeface="Arial" pitchFamily="34" charset="0"/>
                <a:sym typeface="Symbol" pitchFamily="18" charset="2"/>
              </a:rPr>
              <a:t>deviation is another measure of variation. It is the square root of the variance, i.e., it is:</a:t>
            </a:r>
          </a:p>
        </p:txBody>
      </p:sp>
      <p:graphicFrame>
        <p:nvGraphicFramePr>
          <p:cNvPr id="19" name="Object 7"/>
          <p:cNvGraphicFramePr>
            <a:graphicFrameLocks noChangeAspect="1"/>
          </p:cNvGraphicFramePr>
          <p:nvPr/>
        </p:nvGraphicFramePr>
        <p:xfrm>
          <a:off x="1357290" y="4071942"/>
          <a:ext cx="5857916" cy="2300209"/>
        </p:xfrm>
        <a:graphic>
          <a:graphicData uri="http://schemas.openxmlformats.org/presentationml/2006/ole">
            <mc:AlternateContent xmlns:mc="http://schemas.openxmlformats.org/markup-compatibility/2006">
              <mc:Choice xmlns:v="urn:schemas-microsoft-com:vml" Requires="v">
                <p:oleObj spid="_x0000_s61446" name="Equation" r:id="rId3" imgW="1650960" imgH="647640" progId="Equation.3">
                  <p:embed/>
                </p:oleObj>
              </mc:Choice>
              <mc:Fallback>
                <p:oleObj name="Equation" r:id="rId3" imgW="1650960" imgH="647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4071942"/>
                        <a:ext cx="5857916" cy="2300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12"/>
          <p:cNvSpPr>
            <a:spLocks noChangeArrowheads="1"/>
          </p:cNvSpPr>
          <p:nvPr/>
        </p:nvSpPr>
        <p:spPr bwMode="auto">
          <a:xfrm>
            <a:off x="0" y="714356"/>
            <a:ext cx="8763000" cy="2485745"/>
          </a:xfrm>
          <a:prstGeom prst="rect">
            <a:avLst/>
          </a:prstGeom>
          <a:noFill/>
          <a:ln w="9525">
            <a:noFill/>
            <a:miter lim="800000"/>
            <a:headEnd/>
            <a:tailEnd/>
          </a:ln>
        </p:spPr>
        <p:txBody>
          <a:bodyPr>
            <a:spAutoFit/>
          </a:bodyPr>
          <a:lstStyle/>
          <a:p>
            <a:pPr eaLnBrk="0" hangingPunct="0">
              <a:lnSpc>
                <a:spcPct val="150000"/>
              </a:lnSpc>
              <a:spcBef>
                <a:spcPct val="50000"/>
              </a:spcBef>
            </a:pPr>
            <a:r>
              <a:rPr lang="en-US" sz="3600" b="1" dirty="0" smtClean="0">
                <a:latin typeface="+mj-lt"/>
                <a:cs typeface="Arial" pitchFamily="34" charset="0"/>
              </a:rPr>
              <a:t>Compute </a:t>
            </a:r>
            <a:r>
              <a:rPr lang="en-US" sz="3600" b="1" dirty="0">
                <a:latin typeface="+mj-lt"/>
                <a:cs typeface="Arial" pitchFamily="34" charset="0"/>
              </a:rPr>
              <a:t>the sample variance and standard deviation of the following observations (ages in year): 10, 21, 33, 53, 54.</a:t>
            </a:r>
          </a:p>
        </p:txBody>
      </p:sp>
      <p:graphicFrame>
        <p:nvGraphicFramePr>
          <p:cNvPr id="9" name="Object 0"/>
          <p:cNvGraphicFramePr>
            <a:graphicFrameLocks noChangeAspect="1"/>
          </p:cNvGraphicFramePr>
          <p:nvPr/>
        </p:nvGraphicFramePr>
        <p:xfrm>
          <a:off x="1408137" y="3706825"/>
          <a:ext cx="6664325" cy="1508125"/>
        </p:xfrm>
        <a:graphic>
          <a:graphicData uri="http://schemas.openxmlformats.org/presentationml/2006/ole">
            <mc:AlternateContent xmlns:mc="http://schemas.openxmlformats.org/markup-compatibility/2006">
              <mc:Choice xmlns:v="urn:schemas-microsoft-com:vml" Requires="v">
                <p:oleObj spid="_x0000_s62474" name="Equation" r:id="rId3" imgW="2692080" imgH="609480" progId="Equation.3">
                  <p:embed/>
                </p:oleObj>
              </mc:Choice>
              <mc:Fallback>
                <p:oleObj name="Equation" r:id="rId3" imgW="2692080" imgH="60948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137" y="3706825"/>
                        <a:ext cx="66643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0" name="Title 1"/>
          <p:cNvSpPr>
            <a:spLocks noGrp="1"/>
          </p:cNvSpPr>
          <p:nvPr>
            <p:ph type="title"/>
          </p:nvPr>
        </p:nvSpPr>
        <p:spPr>
          <a:xfrm>
            <a:off x="-32" y="-24"/>
            <a:ext cx="8786874"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4000" b="1" kern="1200" dirty="0" smtClean="0">
                <a:solidFill>
                  <a:srgbClr val="FF0000"/>
                </a:solidFill>
                <a:latin typeface="Aharoni" pitchFamily="2" charset="-79"/>
                <a:ea typeface="+mn-ea"/>
                <a:cs typeface="Aharoni" pitchFamily="2" charset="-79"/>
              </a:rPr>
              <a:t>Example 1 :</a:t>
            </a:r>
            <a:endParaRPr lang="en-US" sz="4000" b="1" kern="1200" dirty="0">
              <a:solidFill>
                <a:srgbClr val="FF0000"/>
              </a:solidFill>
              <a:latin typeface="Aharoni" pitchFamily="2" charset="-79"/>
              <a:ea typeface="+mn-ea"/>
              <a:cs typeface="Aharoni" pitchFamily="2" charset="-79"/>
            </a:endParaRPr>
          </a:p>
        </p:txBody>
      </p:sp>
      <p:sp>
        <p:nvSpPr>
          <p:cNvPr id="11" name="Rectangle 10"/>
          <p:cNvSpPr/>
          <p:nvPr/>
        </p:nvSpPr>
        <p:spPr>
          <a:xfrm>
            <a:off x="214282" y="3429000"/>
            <a:ext cx="1463862" cy="523220"/>
          </a:xfrm>
          <a:prstGeom prst="rect">
            <a:avLst/>
          </a:prstGeom>
        </p:spPr>
        <p:txBody>
          <a:bodyPr wrap="none">
            <a:spAutoFit/>
          </a:bodyPr>
          <a:lstStyle/>
          <a:p>
            <a:r>
              <a:rPr lang="en-US" sz="2800" b="1" dirty="0" smtClean="0">
                <a:solidFill>
                  <a:srgbClr val="FF0000"/>
                </a:solidFill>
                <a:cs typeface="Arial" pitchFamily="34" charset="0"/>
              </a:rPr>
              <a:t>Solution</a:t>
            </a:r>
            <a:endParaRPr lang="en-US" sz="2800" dirty="0">
              <a:solidFill>
                <a:srgbClr val="FF0000"/>
              </a:solidFill>
            </a:endParaRPr>
          </a:p>
        </p:txBody>
      </p:sp>
      <p:sp>
        <p:nvSpPr>
          <p:cNvPr id="12" name="Rectangle 7"/>
          <p:cNvSpPr>
            <a:spLocks noChangeArrowheads="1"/>
          </p:cNvSpPr>
          <p:nvPr/>
        </p:nvSpPr>
        <p:spPr bwMode="auto">
          <a:xfrm>
            <a:off x="7643834" y="5500702"/>
            <a:ext cx="1066800" cy="457200"/>
          </a:xfrm>
          <a:prstGeom prst="rect">
            <a:avLst/>
          </a:prstGeom>
          <a:noFill/>
          <a:ln w="9525">
            <a:noFill/>
            <a:miter lim="800000"/>
            <a:headEnd/>
            <a:tailEnd/>
          </a:ln>
        </p:spPr>
        <p:txBody>
          <a:bodyPr>
            <a:spAutoFit/>
          </a:bodyPr>
          <a:lstStyle/>
          <a:p>
            <a:r>
              <a:rPr lang="en-US" dirty="0">
                <a:solidFill>
                  <a:srgbClr val="FF0000"/>
                </a:solidFill>
                <a:latin typeface="Arial" pitchFamily="34" charset="0"/>
                <a:cs typeface="Arial" pitchFamily="34" charset="0"/>
              </a:rPr>
              <a:t>(year)</a:t>
            </a:r>
            <a:r>
              <a:rPr lang="en-GB" dirty="0">
                <a:solidFill>
                  <a:srgbClr val="FF0000"/>
                </a:solidFill>
                <a:latin typeface="Arial" pitchFamily="34" charset="0"/>
                <a:cs typeface="Arial" pitchFamily="34" charset="0"/>
              </a:rPr>
              <a:t> </a:t>
            </a:r>
          </a:p>
        </p:txBody>
      </p:sp>
      <p:graphicFrame>
        <p:nvGraphicFramePr>
          <p:cNvPr id="124934" name="Object 6"/>
          <p:cNvGraphicFramePr>
            <a:graphicFrameLocks noChangeAspect="1"/>
          </p:cNvGraphicFramePr>
          <p:nvPr/>
        </p:nvGraphicFramePr>
        <p:xfrm>
          <a:off x="4786313" y="5286388"/>
          <a:ext cx="2360011" cy="1125544"/>
        </p:xfrm>
        <a:graphic>
          <a:graphicData uri="http://schemas.openxmlformats.org/presentationml/2006/ole">
            <mc:AlternateContent xmlns:mc="http://schemas.openxmlformats.org/markup-compatibility/2006">
              <mc:Choice xmlns:v="urn:schemas-microsoft-com:vml" Requires="v">
                <p:oleObj spid="_x0000_s62475" name="Equation" r:id="rId5" imgW="825480" imgH="393480" progId="Equation.3">
                  <p:embed/>
                </p:oleObj>
              </mc:Choice>
              <mc:Fallback>
                <p:oleObj name="Equation" r:id="rId5" imgW="82548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5286388"/>
                        <a:ext cx="2360011" cy="112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anim calcmode="lin" valueType="num">
                                      <p:cBhvr additive="base">
                                        <p:cTn id="7" dur="500" fill="hold"/>
                                        <p:tgtEl>
                                          <p:spTgt spid="9228"/>
                                        </p:tgtEl>
                                        <p:attrNameLst>
                                          <p:attrName>ppt_x</p:attrName>
                                        </p:attrNameLst>
                                      </p:cBhvr>
                                      <p:tavLst>
                                        <p:tav tm="0">
                                          <p:val>
                                            <p:strVal val="1+#ppt_w/2"/>
                                          </p:val>
                                        </p:tav>
                                        <p:tav tm="100000">
                                          <p:val>
                                            <p:strVal val="#ppt_x"/>
                                          </p:val>
                                        </p:tav>
                                      </p:tavLst>
                                    </p:anim>
                                    <p:anim calcmode="lin" valueType="num">
                                      <p:cBhvr additive="base">
                                        <p:cTn id="8" dur="500" fill="hold"/>
                                        <p:tgtEl>
                                          <p:spTgt spid="92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24934"/>
                                        </p:tgtEl>
                                        <p:attrNameLst>
                                          <p:attrName>style.visibility</p:attrName>
                                        </p:attrNameLst>
                                      </p:cBhvr>
                                      <p:to>
                                        <p:strVal val="visible"/>
                                      </p:to>
                                    </p:set>
                                    <p:animEffect transition="in" filter="circle(in)">
                                      <p:cBhvr>
                                        <p:cTn id="23" dur="2000"/>
                                        <p:tgtEl>
                                          <p:spTgt spid="12493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utoUpdateAnimBg="0"/>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2" y="-24"/>
            <a:ext cx="8786874"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4000" b="1" kern="1200" dirty="0" smtClean="0">
                <a:solidFill>
                  <a:srgbClr val="FF0000"/>
                </a:solidFill>
                <a:latin typeface="Aharoni" pitchFamily="2" charset="-79"/>
                <a:ea typeface="+mn-ea"/>
                <a:cs typeface="Aharoni" pitchFamily="2" charset="-79"/>
              </a:rPr>
              <a:t>Example 1 :</a:t>
            </a:r>
            <a:endParaRPr lang="en-US" sz="4000" b="1" kern="1200" dirty="0">
              <a:solidFill>
                <a:srgbClr val="FF0000"/>
              </a:solidFill>
              <a:latin typeface="Aharoni" pitchFamily="2" charset="-79"/>
              <a:ea typeface="+mn-ea"/>
              <a:cs typeface="Aharoni" pitchFamily="2" charset="-79"/>
            </a:endParaRPr>
          </a:p>
        </p:txBody>
      </p:sp>
      <p:graphicFrame>
        <p:nvGraphicFramePr>
          <p:cNvPr id="10" name="Object 1"/>
          <p:cNvGraphicFramePr>
            <a:graphicFrameLocks noChangeAspect="1"/>
          </p:cNvGraphicFramePr>
          <p:nvPr/>
        </p:nvGraphicFramePr>
        <p:xfrm>
          <a:off x="1285852" y="714356"/>
          <a:ext cx="6327966" cy="1708151"/>
        </p:xfrm>
        <a:graphic>
          <a:graphicData uri="http://schemas.openxmlformats.org/presentationml/2006/ole">
            <mc:AlternateContent xmlns:mc="http://schemas.openxmlformats.org/markup-compatibility/2006">
              <mc:Choice xmlns:v="urn:schemas-microsoft-com:vml" Requires="v">
                <p:oleObj spid="_x0000_s63506" name="Equation" r:id="rId3" imgW="2260440" imgH="609480" progId="Equation.3">
                  <p:embed/>
                </p:oleObj>
              </mc:Choice>
              <mc:Fallback>
                <p:oleObj name="Equation" r:id="rId3" imgW="2260440" imgH="60948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714356"/>
                        <a:ext cx="6327966" cy="170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11" name="Object 2"/>
          <p:cNvGraphicFramePr>
            <a:graphicFrameLocks noChangeAspect="1"/>
          </p:cNvGraphicFramePr>
          <p:nvPr/>
        </p:nvGraphicFramePr>
        <p:xfrm>
          <a:off x="0" y="2643182"/>
          <a:ext cx="8875993" cy="857254"/>
        </p:xfrm>
        <a:graphic>
          <a:graphicData uri="http://schemas.openxmlformats.org/presentationml/2006/ole">
            <mc:AlternateContent xmlns:mc="http://schemas.openxmlformats.org/markup-compatibility/2006">
              <mc:Choice xmlns:v="urn:schemas-microsoft-com:vml" Requires="v">
                <p:oleObj spid="_x0000_s63507" name="Equation" r:id="rId5" imgW="4483080" imgH="431640" progId="Equation.3">
                  <p:embed/>
                </p:oleObj>
              </mc:Choice>
              <mc:Fallback>
                <p:oleObj name="Equation" r:id="rId5" imgW="4483080" imgH="4316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43182"/>
                        <a:ext cx="8875993" cy="857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3" name="Object 7"/>
          <p:cNvGraphicFramePr>
            <a:graphicFrameLocks noChangeAspect="1"/>
          </p:cNvGraphicFramePr>
          <p:nvPr/>
        </p:nvGraphicFramePr>
        <p:xfrm>
          <a:off x="2357422" y="3571876"/>
          <a:ext cx="4379365" cy="1428743"/>
        </p:xfrm>
        <a:graphic>
          <a:graphicData uri="http://schemas.openxmlformats.org/presentationml/2006/ole">
            <mc:AlternateContent xmlns:mc="http://schemas.openxmlformats.org/markup-compatibility/2006">
              <mc:Choice xmlns:v="urn:schemas-microsoft-com:vml" Requires="v">
                <p:oleObj spid="_x0000_s63508" name="Equation" r:id="rId7" imgW="1206360" imgH="393480" progId="Equation.3">
                  <p:embed/>
                </p:oleObj>
              </mc:Choice>
              <mc:Fallback>
                <p:oleObj name="Equation" r:id="rId7" imgW="12063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22" y="3571876"/>
                        <a:ext cx="4379365" cy="142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4"/>
          <p:cNvGrpSpPr>
            <a:grpSpLocks/>
          </p:cNvGrpSpPr>
          <p:nvPr/>
        </p:nvGrpSpPr>
        <p:grpSpPr bwMode="auto">
          <a:xfrm>
            <a:off x="285720" y="5143512"/>
            <a:ext cx="8229600" cy="1357313"/>
            <a:chOff x="96" y="240"/>
            <a:chExt cx="5184" cy="855"/>
          </a:xfrm>
        </p:grpSpPr>
        <p:sp>
          <p:nvSpPr>
            <p:cNvPr id="14" name="Rectangle 4"/>
            <p:cNvSpPr>
              <a:spLocks noChangeArrowheads="1"/>
            </p:cNvSpPr>
            <p:nvPr/>
          </p:nvSpPr>
          <p:spPr bwMode="auto">
            <a:xfrm>
              <a:off x="96" y="240"/>
              <a:ext cx="5184" cy="368"/>
            </a:xfrm>
            <a:prstGeom prst="rect">
              <a:avLst/>
            </a:prstGeom>
            <a:noFill/>
            <a:ln w="9525">
              <a:noFill/>
              <a:miter lim="800000"/>
              <a:headEnd/>
              <a:tailEnd/>
            </a:ln>
          </p:spPr>
          <p:txBody>
            <a:bodyPr>
              <a:spAutoFit/>
            </a:bodyPr>
            <a:lstStyle/>
            <a:p>
              <a:pPr algn="just"/>
              <a:r>
                <a:rPr lang="en-US" sz="3200" b="1" dirty="0">
                  <a:solidFill>
                    <a:srgbClr val="FF3300"/>
                  </a:solidFill>
                  <a:latin typeface="Arial" pitchFamily="34" charset="0"/>
                  <a:cs typeface="Arial" pitchFamily="34" charset="0"/>
                </a:rPr>
                <a:t>The sample standard deviation is:</a:t>
              </a:r>
            </a:p>
          </p:txBody>
        </p:sp>
        <p:graphicFrame>
          <p:nvGraphicFramePr>
            <p:cNvPr id="15" name="Object 5"/>
            <p:cNvGraphicFramePr>
              <a:graphicFrameLocks noChangeAspect="1"/>
            </p:cNvGraphicFramePr>
            <p:nvPr/>
          </p:nvGraphicFramePr>
          <p:xfrm>
            <a:off x="912" y="624"/>
            <a:ext cx="3055" cy="471"/>
          </p:xfrm>
          <a:graphic>
            <a:graphicData uri="http://schemas.openxmlformats.org/presentationml/2006/ole">
              <mc:AlternateContent xmlns:mc="http://schemas.openxmlformats.org/markup-compatibility/2006">
                <mc:Choice xmlns:v="urn:schemas-microsoft-com:vml" Requires="v">
                  <p:oleObj spid="_x0000_s63509" r:id="rId9" imgW="1916868" imgH="291973" progId="Equation.3">
                    <p:embed/>
                  </p:oleObj>
                </mc:Choice>
                <mc:Fallback>
                  <p:oleObj r:id="rId9" imgW="1916868" imgH="29197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624"/>
                          <a:ext cx="3055"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6983"/>
                                        </p:tgtEl>
                                        <p:attrNameLst>
                                          <p:attrName>style.visibility</p:attrName>
                                        </p:attrNameLst>
                                      </p:cBhvr>
                                      <p:to>
                                        <p:strVal val="visible"/>
                                      </p:to>
                                    </p:set>
                                    <p:animEffect transition="in" filter="circle(in)">
                                      <p:cBhvr>
                                        <p:cTn id="17" dur="2000"/>
                                        <p:tgtEl>
                                          <p:spTgt spid="12698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4" name="Rectangle 11"/>
          <p:cNvSpPr>
            <a:spLocks noChangeArrowheads="1"/>
          </p:cNvSpPr>
          <p:nvPr/>
        </p:nvSpPr>
        <p:spPr bwMode="auto">
          <a:xfrm>
            <a:off x="428596" y="4643446"/>
            <a:ext cx="8215370" cy="646331"/>
          </a:xfrm>
          <a:prstGeom prst="rect">
            <a:avLst/>
          </a:prstGeom>
          <a:noFill/>
          <a:ln w="9525">
            <a:noFill/>
            <a:miter lim="800000"/>
            <a:headEnd/>
            <a:tailEnd/>
          </a:ln>
        </p:spPr>
        <p:txBody>
          <a:bodyPr wrap="square">
            <a:spAutoFit/>
          </a:bodyPr>
          <a:lstStyle/>
          <a:p>
            <a:r>
              <a:rPr lang="en-US" sz="3600" b="1" dirty="0">
                <a:solidFill>
                  <a:srgbClr val="FF0000"/>
                </a:solidFill>
                <a:latin typeface="Arial" pitchFamily="34" charset="0"/>
                <a:cs typeface="Arial" pitchFamily="34" charset="0"/>
              </a:rPr>
              <a:t>(It is simple and more accurate)</a:t>
            </a:r>
            <a:r>
              <a:rPr lang="en-GB" sz="3600" b="1" dirty="0">
                <a:solidFill>
                  <a:srgbClr val="FF0000"/>
                </a:solidFill>
                <a:latin typeface="Arial" pitchFamily="34" charset="0"/>
                <a:cs typeface="Arial" pitchFamily="34" charset="0"/>
              </a:rPr>
              <a:t> </a:t>
            </a:r>
          </a:p>
        </p:txBody>
      </p:sp>
      <p:sp>
        <p:nvSpPr>
          <p:cNvPr id="20" name="Title 1"/>
          <p:cNvSpPr>
            <a:spLocks noGrp="1"/>
          </p:cNvSpPr>
          <p:nvPr>
            <p:ph type="title"/>
          </p:nvPr>
        </p:nvSpPr>
        <p:spPr>
          <a:xfrm>
            <a:off x="-32" y="-24"/>
            <a:ext cx="9144032"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4000" b="1" kern="1200" dirty="0" smtClean="0">
                <a:solidFill>
                  <a:srgbClr val="FF0000"/>
                </a:solidFill>
                <a:latin typeface="Aharoni" pitchFamily="2" charset="-79"/>
                <a:ea typeface="+mn-ea"/>
                <a:cs typeface="Aharoni" pitchFamily="2" charset="-79"/>
              </a:rPr>
              <a:t>The Sample </a:t>
            </a:r>
            <a:r>
              <a:rPr lang="en-US" sz="3600" b="1" kern="1200" dirty="0" smtClean="0">
                <a:solidFill>
                  <a:srgbClr val="FF0000"/>
                </a:solidFill>
                <a:latin typeface="Aharoni" pitchFamily="2" charset="-79"/>
                <a:ea typeface="+mn-ea"/>
                <a:cs typeface="Aharoni" pitchFamily="2" charset="-79"/>
              </a:rPr>
              <a:t>Variance(another formula):</a:t>
            </a:r>
            <a:endParaRPr lang="en-US" sz="4000" b="1" kern="1200" dirty="0">
              <a:solidFill>
                <a:srgbClr val="FF0000"/>
              </a:solidFill>
              <a:latin typeface="Aharoni" pitchFamily="2" charset="-79"/>
              <a:ea typeface="+mn-ea"/>
              <a:cs typeface="Aharoni" pitchFamily="2" charset="-79"/>
            </a:endParaRPr>
          </a:p>
        </p:txBody>
      </p:sp>
      <p:graphicFrame>
        <p:nvGraphicFramePr>
          <p:cNvPr id="21" name="Object 9"/>
          <p:cNvGraphicFramePr>
            <a:graphicFrameLocks noChangeAspect="1"/>
          </p:cNvGraphicFramePr>
          <p:nvPr/>
        </p:nvGraphicFramePr>
        <p:xfrm>
          <a:off x="2428860" y="2428868"/>
          <a:ext cx="3516312" cy="1836737"/>
        </p:xfrm>
        <a:graphic>
          <a:graphicData uri="http://schemas.openxmlformats.org/presentationml/2006/ole">
            <mc:AlternateContent xmlns:mc="http://schemas.openxmlformats.org/markup-compatibility/2006">
              <mc:Choice xmlns:v="urn:schemas-microsoft-com:vml" Requires="v">
                <p:oleObj spid="_x0000_s64518" name="Equation" r:id="rId3" imgW="1168200" imgH="609480" progId="Equation.3">
                  <p:embed/>
                </p:oleObj>
              </mc:Choice>
              <mc:Fallback>
                <p:oleObj name="Equation" r:id="rId3" imgW="1168200" imgH="6094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2428868"/>
                        <a:ext cx="3516312" cy="183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8"/>
          <p:cNvSpPr>
            <a:spLocks noChangeArrowheads="1"/>
          </p:cNvSpPr>
          <p:nvPr/>
        </p:nvSpPr>
        <p:spPr bwMode="auto">
          <a:xfrm>
            <a:off x="0" y="1285860"/>
            <a:ext cx="8382000" cy="1200150"/>
          </a:xfrm>
          <a:prstGeom prst="rect">
            <a:avLst/>
          </a:prstGeom>
          <a:noFill/>
          <a:ln w="9525">
            <a:noFill/>
            <a:miter lim="800000"/>
            <a:headEnd/>
            <a:tailEnd/>
          </a:ln>
        </p:spPr>
        <p:txBody>
          <a:bodyPr>
            <a:spAutoFit/>
          </a:bodyPr>
          <a:lstStyle/>
          <a:p>
            <a:pPr algn="just"/>
            <a:r>
              <a:rPr lang="en-US" sz="3600" b="1" dirty="0" smtClean="0">
                <a:latin typeface="Arial" pitchFamily="34" charset="0"/>
                <a:cs typeface="Arial" pitchFamily="34" charset="0"/>
              </a:rPr>
              <a:t>  Another </a:t>
            </a:r>
            <a:r>
              <a:rPr lang="en-US" sz="3600" b="1" dirty="0">
                <a:latin typeface="Arial" pitchFamily="34" charset="0"/>
                <a:cs typeface="Arial" pitchFamily="34" charset="0"/>
              </a:rPr>
              <a:t>Formula for Calculating </a:t>
            </a:r>
            <a:r>
              <a:rPr lang="en-US" sz="3600" b="1" dirty="0">
                <a:solidFill>
                  <a:srgbClr val="FF0000"/>
                </a:solidFill>
                <a:latin typeface="Arial" pitchFamily="34" charset="0"/>
                <a:cs typeface="Arial" pitchFamily="34" charset="0"/>
              </a:rPr>
              <a:t>S</a:t>
            </a:r>
            <a:r>
              <a:rPr lang="en-US" sz="3600" b="1" baseline="30000" dirty="0">
                <a:solidFill>
                  <a:srgbClr val="FF0000"/>
                </a:solidFill>
                <a:latin typeface="Arial" pitchFamily="34" charset="0"/>
                <a:cs typeface="Arial" pitchFamily="34" charset="0"/>
              </a:rPr>
              <a:t>2</a:t>
            </a:r>
            <a:r>
              <a:rPr lang="en-US" sz="3600" b="1" dirty="0">
                <a:latin typeface="Arial" pitchFamily="34" charset="0"/>
                <a:cs typeface="Arial" pitchFamily="34" charset="0"/>
              </a:rPr>
              <a:t>:</a:t>
            </a:r>
          </a:p>
          <a:p>
            <a:pPr eaLnBrk="0" hangingPunct="0"/>
            <a:endParaRPr lang="en-US" sz="36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234"/>
                                        </p:tgtEl>
                                        <p:attrNameLst>
                                          <p:attrName>style.visibility</p:attrName>
                                        </p:attrNameLst>
                                      </p:cBhvr>
                                      <p:to>
                                        <p:strVal val="visible"/>
                                      </p:to>
                                    </p:set>
                                    <p:animEffect transition="in" filter="box(in)">
                                      <p:cBhvr>
                                        <p:cTn id="17" dur="500"/>
                                        <p:tgtEl>
                                          <p:spTgt spid="8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4"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ltLang="en-US" sz="3200" dirty="0" smtClean="0">
                <a:solidFill>
                  <a:srgbClr val="FF0000"/>
                </a:solidFill>
                <a:latin typeface="Arial Black" pitchFamily="34" charset="0"/>
              </a:rPr>
              <a:t>Example 1: Making a Frequency Table </a:t>
            </a:r>
            <a:r>
              <a:rPr lang="en-US" altLang="en-US" sz="5400" dirty="0" smtClean="0">
                <a:solidFill>
                  <a:schemeClr val="accent2"/>
                </a:solidFill>
                <a:latin typeface="Arial MT Bl" charset="0"/>
              </a:rPr>
              <a:t/>
            </a:r>
            <a:br>
              <a:rPr lang="en-US" altLang="en-US" sz="5400" dirty="0" smtClean="0">
                <a:solidFill>
                  <a:schemeClr val="accent2"/>
                </a:solidFill>
                <a:latin typeface="Arial MT Bl" charset="0"/>
              </a:rPr>
            </a:br>
            <a:endParaRPr lang="ar-SA" dirty="0"/>
          </a:p>
        </p:txBody>
      </p:sp>
      <p:pic>
        <p:nvPicPr>
          <p:cNvPr id="54274" name="Picture 2"/>
          <p:cNvPicPr>
            <a:picLocks noGrp="1" noChangeAspect="1" noChangeArrowheads="1"/>
          </p:cNvPicPr>
          <p:nvPr>
            <p:ph idx="1"/>
          </p:nvPr>
        </p:nvPicPr>
        <p:blipFill>
          <a:blip r:embed="rId2"/>
          <a:srcRect l="40085" t="31482" r="23971" b="57407"/>
          <a:stretch>
            <a:fillRect/>
          </a:stretch>
        </p:blipFill>
        <p:spPr bwMode="auto">
          <a:xfrm>
            <a:off x="1524000" y="1447800"/>
            <a:ext cx="5181600" cy="2286000"/>
          </a:xfrm>
          <a:prstGeom prst="rect">
            <a:avLst/>
          </a:prstGeom>
          <a:noFill/>
          <a:ln w="9525">
            <a:noFill/>
            <a:miter lim="800000"/>
            <a:headEnd/>
            <a:tailEnd/>
          </a:ln>
          <a:effectLst/>
        </p:spPr>
      </p:pic>
      <p:sp>
        <p:nvSpPr>
          <p:cNvPr id="5" name="مستطيل 4"/>
          <p:cNvSpPr/>
          <p:nvPr/>
        </p:nvSpPr>
        <p:spPr>
          <a:xfrm>
            <a:off x="457200" y="3962400"/>
            <a:ext cx="8686800" cy="2862322"/>
          </a:xfrm>
          <a:prstGeom prst="rect">
            <a:avLst/>
          </a:prstGeom>
        </p:spPr>
        <p:txBody>
          <a:bodyPr wrap="square">
            <a:spAutoFit/>
          </a:bodyPr>
          <a:lstStyle/>
          <a:p>
            <a:pPr eaLnBrk="0" hangingPunct="0">
              <a:spcBef>
                <a:spcPct val="50000"/>
              </a:spcBef>
              <a:buFont typeface="Wingdings" pitchFamily="2" charset="2"/>
              <a:buChar char="v"/>
            </a:pPr>
            <a:r>
              <a:rPr lang="en-US" altLang="en-US" dirty="0" smtClean="0">
                <a:latin typeface="Arial Black" pitchFamily="34" charset="0"/>
              </a:rPr>
              <a:t> n : total of frequency</a:t>
            </a:r>
          </a:p>
          <a:p>
            <a:pPr eaLnBrk="0" hangingPunct="0">
              <a:spcBef>
                <a:spcPct val="50000"/>
              </a:spcBef>
              <a:buFont typeface="Wingdings" pitchFamily="2" charset="2"/>
              <a:buChar char="v"/>
            </a:pPr>
            <a:r>
              <a:rPr lang="en-US" altLang="en-US" dirty="0" smtClean="0">
                <a:latin typeface="Arial Black" pitchFamily="34" charset="0"/>
              </a:rPr>
              <a:t> The interval must equal width.</a:t>
            </a:r>
          </a:p>
          <a:p>
            <a:pPr eaLnBrk="0" hangingPunct="0">
              <a:spcBef>
                <a:spcPct val="50000"/>
              </a:spcBef>
              <a:buFont typeface="Wingdings" pitchFamily="2" charset="2"/>
              <a:buChar char="v"/>
            </a:pPr>
            <a:r>
              <a:rPr lang="en-US" altLang="en-US" dirty="0" smtClean="0">
                <a:latin typeface="Arial Black" pitchFamily="34" charset="0"/>
              </a:rPr>
              <a:t>Use for qualitative and discrete data.</a:t>
            </a:r>
          </a:p>
          <a:p>
            <a:pPr eaLnBrk="0" hangingPunct="0">
              <a:spcBef>
                <a:spcPct val="50000"/>
              </a:spcBef>
              <a:buFont typeface="Wingdings" pitchFamily="2" charset="2"/>
              <a:buChar char="v"/>
            </a:pPr>
            <a:r>
              <a:rPr lang="en-US" altLang="en-US" dirty="0" smtClean="0">
                <a:latin typeface="Arial Black" pitchFamily="34" charset="0"/>
              </a:rPr>
              <a:t>You should cover all values and categories.</a:t>
            </a:r>
          </a:p>
          <a:p>
            <a:pPr algn="ctr" eaLnBrk="0" hangingPunct="0">
              <a:spcBef>
                <a:spcPct val="50000"/>
              </a:spcBef>
            </a:pPr>
            <a:endParaRPr lang="en-US" altLang="en-US" sz="3200" dirty="0">
              <a:solidFill>
                <a:schemeClr val="accent2"/>
              </a:solidFill>
              <a:latin typeface="Arial MT B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56" name="Object 16"/>
          <p:cNvGraphicFramePr>
            <a:graphicFrameLocks noChangeAspect="1"/>
          </p:cNvGraphicFramePr>
          <p:nvPr/>
        </p:nvGraphicFramePr>
        <p:xfrm>
          <a:off x="714348" y="2000240"/>
          <a:ext cx="596900" cy="649287"/>
        </p:xfrm>
        <a:graphic>
          <a:graphicData uri="http://schemas.openxmlformats.org/presentationml/2006/ole">
            <mc:AlternateContent xmlns:mc="http://schemas.openxmlformats.org/markup-compatibility/2006">
              <mc:Choice xmlns:v="urn:schemas-microsoft-com:vml" Requires="v">
                <p:oleObj spid="_x0000_s65562" name="Equation" r:id="rId3" imgW="203040" imgH="228600" progId="Equation.3">
                  <p:embed/>
                </p:oleObj>
              </mc:Choice>
              <mc:Fallback>
                <p:oleObj name="Equation" r:id="rId3" imgW="20304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2000240"/>
                        <a:ext cx="596900"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5" name="Object 15"/>
          <p:cNvGraphicFramePr>
            <a:graphicFrameLocks noChangeAspect="1"/>
          </p:cNvGraphicFramePr>
          <p:nvPr/>
        </p:nvGraphicFramePr>
        <p:xfrm>
          <a:off x="6643702" y="1928802"/>
          <a:ext cx="1761182" cy="590551"/>
        </p:xfrm>
        <a:graphic>
          <a:graphicData uri="http://schemas.openxmlformats.org/presentationml/2006/ole">
            <mc:AlternateContent xmlns:mc="http://schemas.openxmlformats.org/markup-compatibility/2006">
              <mc:Choice xmlns:v="urn:schemas-microsoft-com:vml" Requires="v">
                <p:oleObj spid="_x0000_s65563" name="Equation" r:id="rId5" imgW="749160" imgH="253800" progId="Equation.3">
                  <p:embed/>
                </p:oleObj>
              </mc:Choice>
              <mc:Fallback>
                <p:oleObj name="Equation" r:id="rId5" imgW="749160" imgH="2538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702" y="1928802"/>
                        <a:ext cx="1761182" cy="590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3" name="Object 13"/>
          <p:cNvGraphicFramePr>
            <a:graphicFrameLocks noChangeAspect="1"/>
          </p:cNvGraphicFramePr>
          <p:nvPr/>
        </p:nvGraphicFramePr>
        <p:xfrm>
          <a:off x="6643702" y="2643182"/>
          <a:ext cx="1876742" cy="544514"/>
        </p:xfrm>
        <a:graphic>
          <a:graphicData uri="http://schemas.openxmlformats.org/presentationml/2006/ole">
            <mc:AlternateContent xmlns:mc="http://schemas.openxmlformats.org/markup-compatibility/2006">
              <mc:Choice xmlns:v="urn:schemas-microsoft-com:vml" Requires="v">
                <p:oleObj spid="_x0000_s65564" name="Equation" r:id="rId7" imgW="876240" imgH="253800" progId="Equation.3">
                  <p:embed/>
                </p:oleObj>
              </mc:Choice>
              <mc:Fallback>
                <p:oleObj name="Equation" r:id="rId7" imgW="876240" imgH="2538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02" y="2643182"/>
                        <a:ext cx="1876742" cy="544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6" name="Group 96"/>
          <p:cNvGraphicFramePr>
            <a:graphicFrameLocks noGrp="1"/>
          </p:cNvGraphicFramePr>
          <p:nvPr/>
        </p:nvGraphicFramePr>
        <p:xfrm>
          <a:off x="428596" y="1785926"/>
          <a:ext cx="8143931" cy="1785950"/>
        </p:xfrm>
        <a:graphic>
          <a:graphicData uri="http://schemas.openxmlformats.org/drawingml/2006/table">
            <a:tbl>
              <a:tblPr/>
              <a:tblGrid>
                <a:gridCol w="1035129"/>
                <a:gridCol w="1033416"/>
                <a:gridCol w="1035129"/>
                <a:gridCol w="1031702"/>
                <a:gridCol w="1035129"/>
                <a:gridCol w="1033415"/>
                <a:gridCol w="1940011"/>
              </a:tblGrid>
              <a:tr h="8291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ar-SA"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GB"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21</a:t>
                      </a:r>
                      <a:endParaRPr kumimoji="0" lang="en-GB"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33</a:t>
                      </a:r>
                      <a:endParaRPr kumimoji="0" lang="en-GB"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53</a:t>
                      </a:r>
                      <a:endParaRPr kumimoji="0" lang="en-GB"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54</a:t>
                      </a:r>
                      <a:endParaRPr kumimoji="0" lang="en-GB"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ar-SA"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67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ar-SA"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GB"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441</a:t>
                      </a:r>
                      <a:endParaRPr kumimoji="0" lang="en-GB"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1089</a:t>
                      </a:r>
                      <a:endParaRPr kumimoji="0" lang="en-GB"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2809</a:t>
                      </a:r>
                      <a:endParaRPr kumimoji="0" lang="en-GB"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2916</a:t>
                      </a:r>
                      <a:endParaRPr kumimoji="0" lang="en-GB" sz="2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ar-SA" sz="2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337" name="Object 97"/>
          <p:cNvGraphicFramePr>
            <a:graphicFrameLocks noChangeAspect="1"/>
          </p:cNvGraphicFramePr>
          <p:nvPr/>
        </p:nvGraphicFramePr>
        <p:xfrm>
          <a:off x="714348" y="2714620"/>
          <a:ext cx="571500" cy="603250"/>
        </p:xfrm>
        <a:graphic>
          <a:graphicData uri="http://schemas.openxmlformats.org/presentationml/2006/ole">
            <mc:AlternateContent xmlns:mc="http://schemas.openxmlformats.org/markup-compatibility/2006">
              <mc:Choice xmlns:v="urn:schemas-microsoft-com:vml" Requires="v">
                <p:oleObj spid="_x0000_s65565" name="Equation" r:id="rId9" imgW="228600" imgH="241200" progId="Equation.3">
                  <p:embed/>
                </p:oleObj>
              </mc:Choice>
              <mc:Fallback>
                <p:oleObj name="Equation" r:id="rId9" imgW="228600" imgH="241200" progId="Equation.3">
                  <p:embed/>
                  <p:pic>
                    <p:nvPicPr>
                      <p:cNvPr id="0" name="Object 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48" y="2714620"/>
                        <a:ext cx="5715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101"/>
          <p:cNvGraphicFramePr>
            <a:graphicFrameLocks noChangeAspect="1"/>
          </p:cNvGraphicFramePr>
          <p:nvPr/>
        </p:nvGraphicFramePr>
        <p:xfrm>
          <a:off x="2928926" y="5286388"/>
          <a:ext cx="5789534" cy="1089035"/>
        </p:xfrm>
        <a:graphic>
          <a:graphicData uri="http://schemas.openxmlformats.org/presentationml/2006/ole">
            <mc:AlternateContent xmlns:mc="http://schemas.openxmlformats.org/markup-compatibility/2006">
              <mc:Choice xmlns:v="urn:schemas-microsoft-com:vml" Requires="v">
                <p:oleObj spid="_x0000_s65566" name="Equation" r:id="rId11" imgW="2286000" imgH="431640" progId="Equation.3">
                  <p:embed/>
                </p:oleObj>
              </mc:Choice>
              <mc:Fallback>
                <p:oleObj name="Equation" r:id="rId11" imgW="2286000" imgH="431640" progId="Equation.3">
                  <p:embed/>
                  <p:pic>
                    <p:nvPicPr>
                      <p:cNvPr id="0" name="Object 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926" y="5286388"/>
                        <a:ext cx="5789534" cy="1089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title"/>
          </p:nvPr>
        </p:nvSpPr>
        <p:spPr>
          <a:xfrm>
            <a:off x="-32" y="-24"/>
            <a:ext cx="9144032" cy="707886"/>
          </a:xfrm>
          <a:no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4000" b="1" kern="1200" dirty="0" smtClean="0">
                <a:solidFill>
                  <a:srgbClr val="FF0000"/>
                </a:solidFill>
                <a:latin typeface="Aharoni" pitchFamily="2" charset="-79"/>
                <a:ea typeface="+mn-ea"/>
                <a:cs typeface="Aharoni" pitchFamily="2" charset="-79"/>
              </a:rPr>
              <a:t>The Sample </a:t>
            </a:r>
            <a:r>
              <a:rPr lang="en-US" sz="3600" b="1" kern="1200" dirty="0" smtClean="0">
                <a:solidFill>
                  <a:srgbClr val="FF0000"/>
                </a:solidFill>
                <a:latin typeface="Aharoni" pitchFamily="2" charset="-79"/>
                <a:ea typeface="+mn-ea"/>
                <a:cs typeface="Aharoni" pitchFamily="2" charset="-79"/>
              </a:rPr>
              <a:t>Variance(another formula):</a:t>
            </a:r>
            <a:endParaRPr lang="en-US" sz="4000" b="1" kern="1200" dirty="0">
              <a:solidFill>
                <a:srgbClr val="FF0000"/>
              </a:solidFill>
              <a:latin typeface="Aharoni" pitchFamily="2" charset="-79"/>
              <a:ea typeface="+mn-ea"/>
              <a:cs typeface="Aharoni" pitchFamily="2" charset="-79"/>
            </a:endParaRPr>
          </a:p>
        </p:txBody>
      </p:sp>
      <p:sp>
        <p:nvSpPr>
          <p:cNvPr id="16" name="Rectangle 12"/>
          <p:cNvSpPr>
            <a:spLocks noChangeArrowheads="1"/>
          </p:cNvSpPr>
          <p:nvPr/>
        </p:nvSpPr>
        <p:spPr bwMode="auto">
          <a:xfrm>
            <a:off x="0" y="714356"/>
            <a:ext cx="6500826" cy="646331"/>
          </a:xfrm>
          <a:prstGeom prst="rect">
            <a:avLst/>
          </a:prstGeom>
          <a:noFill/>
          <a:ln w="9525">
            <a:noFill/>
            <a:miter lim="800000"/>
            <a:headEnd/>
            <a:tailEnd/>
          </a:ln>
        </p:spPr>
        <p:txBody>
          <a:bodyPr wrap="square">
            <a:spAutoFit/>
          </a:bodyPr>
          <a:lstStyle/>
          <a:p>
            <a:pPr algn="just"/>
            <a:r>
              <a:rPr lang="en-US" sz="3600" b="1" dirty="0">
                <a:latin typeface="+mj-lt"/>
                <a:cs typeface="Arial" pitchFamily="34" charset="0"/>
              </a:rPr>
              <a:t>For the previous Example,</a:t>
            </a:r>
          </a:p>
        </p:txBody>
      </p:sp>
      <p:graphicFrame>
        <p:nvGraphicFramePr>
          <p:cNvPr id="128008" name="Object 99"/>
          <p:cNvGraphicFramePr>
            <a:graphicFrameLocks noChangeAspect="1"/>
          </p:cNvGraphicFramePr>
          <p:nvPr/>
        </p:nvGraphicFramePr>
        <p:xfrm>
          <a:off x="357158" y="3714752"/>
          <a:ext cx="3168040" cy="1660542"/>
        </p:xfrm>
        <a:graphic>
          <a:graphicData uri="http://schemas.openxmlformats.org/presentationml/2006/ole">
            <mc:AlternateContent xmlns:mc="http://schemas.openxmlformats.org/markup-compatibility/2006">
              <mc:Choice xmlns:v="urn:schemas-microsoft-com:vml" Requires="v">
                <p:oleObj spid="_x0000_s65567" name="Equation" r:id="rId13" imgW="1168200" imgH="609480" progId="Equation.3">
                  <p:embed/>
                </p:oleObj>
              </mc:Choice>
              <mc:Fallback>
                <p:oleObj name="Equation" r:id="rId13" imgW="1168200" imgH="609480" progId="Equation.3">
                  <p:embed/>
                  <p:pic>
                    <p:nvPicPr>
                      <p:cNvPr id="0" name="Object 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158" y="3714752"/>
                        <a:ext cx="3168040" cy="1660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256"/>
                                        </p:tgtEl>
                                        <p:attrNameLst>
                                          <p:attrName>style.visibility</p:attrName>
                                        </p:attrNameLst>
                                      </p:cBhvr>
                                      <p:to>
                                        <p:strVal val="visible"/>
                                      </p:to>
                                    </p:set>
                                    <p:anim calcmode="lin" valueType="num">
                                      <p:cBhvr additive="base">
                                        <p:cTn id="11" dur="500" fill="hold"/>
                                        <p:tgtEl>
                                          <p:spTgt spid="10256"/>
                                        </p:tgtEl>
                                        <p:attrNameLst>
                                          <p:attrName>ppt_x</p:attrName>
                                        </p:attrNameLst>
                                      </p:cBhvr>
                                      <p:tavLst>
                                        <p:tav tm="0">
                                          <p:val>
                                            <p:strVal val="0-#ppt_w/2"/>
                                          </p:val>
                                        </p:tav>
                                        <p:tav tm="100000">
                                          <p:val>
                                            <p:strVal val="#ppt_x"/>
                                          </p:val>
                                        </p:tav>
                                      </p:tavLst>
                                    </p:anim>
                                    <p:anim calcmode="lin" valueType="num">
                                      <p:cBhvr additive="base">
                                        <p:cTn id="12" dur="500" fill="hold"/>
                                        <p:tgtEl>
                                          <p:spTgt spid="1025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0337"/>
                                        </p:tgtEl>
                                        <p:attrNameLst>
                                          <p:attrName>style.visibility</p:attrName>
                                        </p:attrNameLst>
                                      </p:cBhvr>
                                      <p:to>
                                        <p:strVal val="visible"/>
                                      </p:to>
                                    </p:set>
                                    <p:anim calcmode="lin" valueType="num">
                                      <p:cBhvr additive="base">
                                        <p:cTn id="16" dur="500" fill="hold"/>
                                        <p:tgtEl>
                                          <p:spTgt spid="10337"/>
                                        </p:tgtEl>
                                        <p:attrNameLst>
                                          <p:attrName>ppt_x</p:attrName>
                                        </p:attrNameLst>
                                      </p:cBhvr>
                                      <p:tavLst>
                                        <p:tav tm="0">
                                          <p:val>
                                            <p:strVal val="0-#ppt_w/2"/>
                                          </p:val>
                                        </p:tav>
                                        <p:tav tm="100000">
                                          <p:val>
                                            <p:strVal val="#ppt_x"/>
                                          </p:val>
                                        </p:tav>
                                      </p:tavLst>
                                    </p:anim>
                                    <p:anim calcmode="lin" valueType="num">
                                      <p:cBhvr additive="base">
                                        <p:cTn id="17" dur="500" fill="hold"/>
                                        <p:tgtEl>
                                          <p:spTgt spid="1033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0336"/>
                                        </p:tgtEl>
                                        <p:attrNameLst>
                                          <p:attrName>style.visibility</p:attrName>
                                        </p:attrNameLst>
                                      </p:cBhvr>
                                      <p:to>
                                        <p:strVal val="visible"/>
                                      </p:to>
                                    </p:set>
                                    <p:anim calcmode="lin" valueType="num">
                                      <p:cBhvr additive="base">
                                        <p:cTn id="20" dur="500" fill="hold"/>
                                        <p:tgtEl>
                                          <p:spTgt spid="10336"/>
                                        </p:tgtEl>
                                        <p:attrNameLst>
                                          <p:attrName>ppt_x</p:attrName>
                                        </p:attrNameLst>
                                      </p:cBhvr>
                                      <p:tavLst>
                                        <p:tav tm="0">
                                          <p:val>
                                            <p:strVal val="0-#ppt_w/2"/>
                                          </p:val>
                                        </p:tav>
                                        <p:tav tm="100000">
                                          <p:val>
                                            <p:strVal val="#ppt_x"/>
                                          </p:val>
                                        </p:tav>
                                      </p:tavLst>
                                    </p:anim>
                                    <p:anim calcmode="lin" valueType="num">
                                      <p:cBhvr additive="base">
                                        <p:cTn id="21" dur="500" fill="hold"/>
                                        <p:tgtEl>
                                          <p:spTgt spid="1033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10255"/>
                                        </p:tgtEl>
                                        <p:attrNameLst>
                                          <p:attrName>style.visibility</p:attrName>
                                        </p:attrNameLst>
                                      </p:cBhvr>
                                      <p:to>
                                        <p:strVal val="visible"/>
                                      </p:to>
                                    </p:set>
                                    <p:anim calcmode="lin" valueType="num">
                                      <p:cBhvr additive="base">
                                        <p:cTn id="25" dur="500" fill="hold"/>
                                        <p:tgtEl>
                                          <p:spTgt spid="10255"/>
                                        </p:tgtEl>
                                        <p:attrNameLst>
                                          <p:attrName>ppt_x</p:attrName>
                                        </p:attrNameLst>
                                      </p:cBhvr>
                                      <p:tavLst>
                                        <p:tav tm="0">
                                          <p:val>
                                            <p:strVal val="0-#ppt_w/2"/>
                                          </p:val>
                                        </p:tav>
                                        <p:tav tm="100000">
                                          <p:val>
                                            <p:strVal val="#ppt_x"/>
                                          </p:val>
                                        </p:tav>
                                      </p:tavLst>
                                    </p:anim>
                                    <p:anim calcmode="lin" valueType="num">
                                      <p:cBhvr additive="base">
                                        <p:cTn id="26" dur="500" fill="hold"/>
                                        <p:tgtEl>
                                          <p:spTgt spid="1025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nodeType="afterEffect">
                                  <p:stCondLst>
                                    <p:cond delay="0"/>
                                  </p:stCondLst>
                                  <p:childTnLst>
                                    <p:set>
                                      <p:cBhvr>
                                        <p:cTn id="29" dur="1" fill="hold">
                                          <p:stCondLst>
                                            <p:cond delay="0"/>
                                          </p:stCondLst>
                                        </p:cTn>
                                        <p:tgtEl>
                                          <p:spTgt spid="10253"/>
                                        </p:tgtEl>
                                        <p:attrNameLst>
                                          <p:attrName>style.visibility</p:attrName>
                                        </p:attrNameLst>
                                      </p:cBhvr>
                                      <p:to>
                                        <p:strVal val="visible"/>
                                      </p:to>
                                    </p:set>
                                    <p:anim calcmode="lin" valueType="num">
                                      <p:cBhvr additive="base">
                                        <p:cTn id="30" dur="500" fill="hold"/>
                                        <p:tgtEl>
                                          <p:spTgt spid="10253"/>
                                        </p:tgtEl>
                                        <p:attrNameLst>
                                          <p:attrName>ppt_x</p:attrName>
                                        </p:attrNameLst>
                                      </p:cBhvr>
                                      <p:tavLst>
                                        <p:tav tm="0">
                                          <p:val>
                                            <p:strVal val="0-#ppt_w/2"/>
                                          </p:val>
                                        </p:tav>
                                        <p:tav tm="100000">
                                          <p:val>
                                            <p:strVal val="#ppt_x"/>
                                          </p:val>
                                        </p:tav>
                                      </p:tavLst>
                                    </p:anim>
                                    <p:anim calcmode="lin" valueType="num">
                                      <p:cBhvr additive="base">
                                        <p:cTn id="31"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28008"/>
                                        </p:tgtEl>
                                        <p:attrNameLst>
                                          <p:attrName>style.visibility</p:attrName>
                                        </p:attrNameLst>
                                      </p:cBhvr>
                                      <p:to>
                                        <p:strVal val="visible"/>
                                      </p:to>
                                    </p:set>
                                    <p:animEffect transition="in" filter="circle(in)">
                                      <p:cBhvr>
                                        <p:cTn id="36" dur="2000"/>
                                        <p:tgtEl>
                                          <p:spTgt spid="12800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8199"/>
                                        </p:tgtEl>
                                        <p:attrNameLst>
                                          <p:attrName>style.visibility</p:attrName>
                                        </p:attrNameLst>
                                      </p:cBhvr>
                                      <p:to>
                                        <p:strVal val="visible"/>
                                      </p:to>
                                    </p:set>
                                    <p:animEffect transition="in" filter="circle(in)">
                                      <p:cBhvr>
                                        <p:cTn id="41" dur="20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55" name="Rectangle 499"/>
          <p:cNvSpPr>
            <a:spLocks noChangeArrowheads="1"/>
          </p:cNvSpPr>
          <p:nvPr/>
        </p:nvSpPr>
        <p:spPr bwMode="auto">
          <a:xfrm>
            <a:off x="4572000" y="2286000"/>
            <a:ext cx="4114800" cy="3733800"/>
          </a:xfrm>
          <a:prstGeom prst="rect">
            <a:avLst/>
          </a:prstGeom>
          <a:solidFill>
            <a:srgbClr val="F4ECC6"/>
          </a:solidFill>
          <a:ln w="28575">
            <a:solidFill>
              <a:schemeClr val="accent2"/>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5059" name="Rectangle 3"/>
          <p:cNvSpPr>
            <a:spLocks noGrp="1" noChangeArrowheads="1"/>
          </p:cNvSpPr>
          <p:nvPr>
            <p:ph type="title"/>
          </p:nvPr>
        </p:nvSpPr>
        <p:spPr>
          <a:xfrm>
            <a:off x="533400" y="381000"/>
            <a:ext cx="6553200" cy="1143000"/>
          </a:xfrm>
        </p:spPr>
        <p:txBody>
          <a:bodyPr/>
          <a:lstStyle/>
          <a:p>
            <a:pPr eaLnBrk="1" hangingPunct="1">
              <a:defRPr/>
            </a:pPr>
            <a:r>
              <a:rPr lang="en-US" sz="4000" b="1" kern="1200" dirty="0" smtClean="0">
                <a:solidFill>
                  <a:srgbClr val="FF0000"/>
                </a:solidFill>
                <a:latin typeface="Aharoni" pitchFamily="2" charset="-79"/>
                <a:ea typeface="+mn-ea"/>
                <a:cs typeface="Aharoni" pitchFamily="2" charset="-79"/>
              </a:rPr>
              <a:t>Calculate the Sample Variance</a:t>
            </a:r>
          </a:p>
        </p:txBody>
      </p:sp>
      <p:graphicFrame>
        <p:nvGraphicFramePr>
          <p:cNvPr id="7170" name="Object 10"/>
          <p:cNvGraphicFramePr>
            <a:graphicFrameLocks noChangeAspect="1"/>
          </p:cNvGraphicFramePr>
          <p:nvPr/>
        </p:nvGraphicFramePr>
        <p:xfrm>
          <a:off x="5210175" y="2362200"/>
          <a:ext cx="2451100" cy="1050925"/>
        </p:xfrm>
        <a:graphic>
          <a:graphicData uri="http://schemas.openxmlformats.org/presentationml/2006/ole">
            <mc:AlternateContent xmlns:mc="http://schemas.openxmlformats.org/markup-compatibility/2006">
              <mc:Choice xmlns:v="urn:schemas-microsoft-com:vml" Requires="v">
                <p:oleObj spid="_x0000_s54298" name="Equation" r:id="rId3" imgW="977760" imgH="419040" progId="Equation.3">
                  <p:embed/>
                </p:oleObj>
              </mc:Choice>
              <mc:Fallback>
                <p:oleObj name="Equation" r:id="rId3" imgW="977760" imgH="4190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2362200"/>
                        <a:ext cx="2451100" cy="1050925"/>
                      </a:xfrm>
                      <a:prstGeom prst="rect">
                        <a:avLst/>
                      </a:prstGeom>
                      <a:noFill/>
                      <a:ln>
                        <a:noFill/>
                      </a:ln>
                      <a:effectLst/>
                      <a:extLst>
                        <a:ext uri="{909E8E84-426E-40DD-AFC4-6F175D3DCCD1}">
                          <a14:hiddenFill xmlns:a14="http://schemas.microsoft.com/office/drawing/2010/main">
                            <a:solidFill>
                              <a:srgbClr val="F4ECC6"/>
                            </a:solidFill>
                          </a14:hiddenFill>
                        </a:ex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5615" name="Group 559"/>
          <p:cNvGraphicFramePr>
            <a:graphicFrameLocks noGrp="1"/>
          </p:cNvGraphicFramePr>
          <p:nvPr/>
        </p:nvGraphicFramePr>
        <p:xfrm>
          <a:off x="685800" y="1905000"/>
          <a:ext cx="3581400" cy="3322320"/>
        </p:xfrm>
        <a:graphic>
          <a:graphicData uri="http://schemas.openxmlformats.org/drawingml/2006/table">
            <a:tbl>
              <a:tblPr/>
              <a:tblGrid>
                <a:gridCol w="838200"/>
                <a:gridCol w="685800"/>
                <a:gridCol w="9144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3399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339933"/>
                        </a:solidFill>
                        <a:effectLst/>
                        <a:latin typeface="Times New Roman" pitchFamily="18" charset="0"/>
                      </a:endParaRP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smtClean="0">
                        <a:ln>
                          <a:noFill/>
                        </a:ln>
                        <a:solidFill>
                          <a:srgbClr val="339933"/>
                        </a:solidFill>
                        <a:effectLst/>
                        <a:latin typeface="Times New Roman" pitchFamily="18" charset="0"/>
                      </a:endParaRP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smtClean="0">
                        <a:ln>
                          <a:noFill/>
                        </a:ln>
                        <a:solidFill>
                          <a:srgbClr val="339933"/>
                        </a:solidFill>
                        <a:effectLst/>
                        <a:latin typeface="Times New Roman" pitchFamily="18" charset="0"/>
                      </a:endParaRP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-4</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16</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12</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3</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9</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6</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-3</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9</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8</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w="381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14</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w="381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25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w="38100" cap="flat" cmpd="sng" algn="ctr">
                      <a:solidFill>
                        <a:srgbClr val="339966"/>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Sum</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45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0</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60</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r>
            </a:tbl>
          </a:graphicData>
        </a:graphic>
      </p:graphicFrame>
      <p:sp>
        <p:nvSpPr>
          <p:cNvPr id="7220" name="Text Box 114"/>
          <p:cNvSpPr txBox="1">
            <a:spLocks noChangeArrowheads="1"/>
          </p:cNvSpPr>
          <p:nvPr/>
        </p:nvSpPr>
        <p:spPr bwMode="auto">
          <a:xfrm>
            <a:off x="4572000" y="1676400"/>
            <a:ext cx="4572000" cy="519113"/>
          </a:xfrm>
          <a:prstGeom prst="rect">
            <a:avLst/>
          </a:prstGeom>
          <a:noFill/>
          <a:ln w="9525">
            <a:noFill/>
            <a:miter lim="800000"/>
            <a:headEnd/>
            <a:tailEnd/>
          </a:ln>
        </p:spPr>
        <p:txBody>
          <a:bodyPr>
            <a:spAutoFit/>
          </a:bodyPr>
          <a:lstStyle/>
          <a:p>
            <a:pPr>
              <a:spcBef>
                <a:spcPct val="50000"/>
              </a:spcBef>
            </a:pPr>
            <a:r>
              <a:rPr lang="en-US" sz="2800">
                <a:solidFill>
                  <a:srgbClr val="339933"/>
                </a:solidFill>
              </a:rPr>
              <a:t>Use the Definition Formula:</a:t>
            </a:r>
          </a:p>
        </p:txBody>
      </p:sp>
      <p:grpSp>
        <p:nvGrpSpPr>
          <p:cNvPr id="2" name="Group 503"/>
          <p:cNvGrpSpPr>
            <a:grpSpLocks/>
          </p:cNvGrpSpPr>
          <p:nvPr/>
        </p:nvGrpSpPr>
        <p:grpSpPr bwMode="auto">
          <a:xfrm>
            <a:off x="1676400" y="1981200"/>
            <a:ext cx="2592388" cy="527050"/>
            <a:chOff x="956" y="1192"/>
            <a:chExt cx="1764" cy="349"/>
          </a:xfrm>
        </p:grpSpPr>
        <p:graphicFrame>
          <p:nvGraphicFramePr>
            <p:cNvPr id="7173" name="Object 436"/>
            <p:cNvGraphicFramePr>
              <a:graphicFrameLocks noChangeAspect="1"/>
            </p:cNvGraphicFramePr>
            <p:nvPr/>
          </p:nvGraphicFramePr>
          <p:xfrm>
            <a:off x="956" y="1192"/>
            <a:ext cx="473" cy="349"/>
          </p:xfrm>
          <a:graphic>
            <a:graphicData uri="http://schemas.openxmlformats.org/presentationml/2006/ole">
              <mc:AlternateContent xmlns:mc="http://schemas.openxmlformats.org/markup-compatibility/2006">
                <mc:Choice xmlns:v="urn:schemas-microsoft-com:vml" Requires="v">
                  <p:oleObj spid="_x0000_s54299" name="Equation" r:id="rId5" imgW="152280" imgH="228600" progId="">
                    <p:embed/>
                  </p:oleObj>
                </mc:Choice>
                <mc:Fallback>
                  <p:oleObj name="Equation" r:id="rId5" imgW="152280" imgH="228600" progId="">
                    <p:embed/>
                    <p:pic>
                      <p:nvPicPr>
                        <p:cNvPr id="0" name="Object 4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 y="1192"/>
                          <a:ext cx="473"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437"/>
            <p:cNvGraphicFramePr>
              <a:graphicFrameLocks noChangeAspect="1"/>
            </p:cNvGraphicFramePr>
            <p:nvPr/>
          </p:nvGraphicFramePr>
          <p:xfrm>
            <a:off x="1392" y="1222"/>
            <a:ext cx="526" cy="314"/>
          </p:xfrm>
          <a:graphic>
            <a:graphicData uri="http://schemas.openxmlformats.org/presentationml/2006/ole">
              <mc:AlternateContent xmlns:mc="http://schemas.openxmlformats.org/markup-compatibility/2006">
                <mc:Choice xmlns:v="urn:schemas-microsoft-com:vml" Requires="v">
                  <p:oleObj spid="_x0000_s54300" name="Equation" r:id="rId7" imgW="380880" imgH="228600" progId="">
                    <p:embed/>
                  </p:oleObj>
                </mc:Choice>
                <mc:Fallback>
                  <p:oleObj name="Equation" r:id="rId7" imgW="380880" imgH="228600" progId="">
                    <p:embed/>
                    <p:pic>
                      <p:nvPicPr>
                        <p:cNvPr id="0" name="Object 4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222"/>
                          <a:ext cx="526"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438"/>
            <p:cNvGraphicFramePr>
              <a:graphicFrameLocks noChangeAspect="1"/>
            </p:cNvGraphicFramePr>
            <p:nvPr/>
          </p:nvGraphicFramePr>
          <p:xfrm>
            <a:off x="1968" y="1204"/>
            <a:ext cx="752" cy="332"/>
          </p:xfrm>
          <a:graphic>
            <a:graphicData uri="http://schemas.openxmlformats.org/presentationml/2006/ole">
              <mc:AlternateContent xmlns:mc="http://schemas.openxmlformats.org/markup-compatibility/2006">
                <mc:Choice xmlns:v="urn:schemas-microsoft-com:vml" Requires="v">
                  <p:oleObj spid="_x0000_s54301" name="Equation" r:id="rId9" imgW="545760" imgH="241200" progId="">
                    <p:embed/>
                  </p:oleObj>
                </mc:Choice>
                <mc:Fallback>
                  <p:oleObj name="Equation" r:id="rId9" imgW="545760" imgH="241200" progId="">
                    <p:embed/>
                    <p:pic>
                      <p:nvPicPr>
                        <p:cNvPr id="0" name="Object 4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 y="1204"/>
                          <a:ext cx="752"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556" name="Object 500"/>
          <p:cNvGraphicFramePr>
            <a:graphicFrameLocks noChangeAspect="1"/>
          </p:cNvGraphicFramePr>
          <p:nvPr/>
        </p:nvGraphicFramePr>
        <p:xfrm>
          <a:off x="5867400" y="3581400"/>
          <a:ext cx="1558925" cy="987425"/>
        </p:xfrm>
        <a:graphic>
          <a:graphicData uri="http://schemas.openxmlformats.org/presentationml/2006/ole">
            <mc:AlternateContent xmlns:mc="http://schemas.openxmlformats.org/markup-compatibility/2006">
              <mc:Choice xmlns:v="urn:schemas-microsoft-com:vml" Requires="v">
                <p:oleObj spid="_x0000_s54302" name="Equation" r:id="rId11" imgW="622080" imgH="393480" progId="Equation.3">
                  <p:embed/>
                </p:oleObj>
              </mc:Choice>
              <mc:Fallback>
                <p:oleObj name="Equation" r:id="rId11" imgW="622080" imgH="393480" progId="Equation.3">
                  <p:embed/>
                  <p:pic>
                    <p:nvPicPr>
                      <p:cNvPr id="0" name="Object 5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3581400"/>
                        <a:ext cx="1558925" cy="987425"/>
                      </a:xfrm>
                      <a:prstGeom prst="rect">
                        <a:avLst/>
                      </a:prstGeom>
                      <a:noFill/>
                      <a:ln>
                        <a:noFill/>
                      </a:ln>
                      <a:effectLst/>
                      <a:extLst>
                        <a:ext uri="{909E8E84-426E-40DD-AFC4-6F175D3DCCD1}">
                          <a14:hiddenFill xmlns:a14="http://schemas.microsoft.com/office/drawing/2010/main">
                            <a:solidFill>
                              <a:srgbClr val="F4ECC6"/>
                            </a:solidFill>
                          </a14:hiddenFill>
                        </a:ex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5557" name="Object 501"/>
          <p:cNvGraphicFramePr>
            <a:graphicFrameLocks noChangeAspect="1"/>
          </p:cNvGraphicFramePr>
          <p:nvPr/>
        </p:nvGraphicFramePr>
        <p:xfrm>
          <a:off x="4800600" y="4953000"/>
          <a:ext cx="3341688" cy="638175"/>
        </p:xfrm>
        <a:graphic>
          <a:graphicData uri="http://schemas.openxmlformats.org/presentationml/2006/ole">
            <mc:AlternateContent xmlns:mc="http://schemas.openxmlformats.org/markup-compatibility/2006">
              <mc:Choice xmlns:v="urn:schemas-microsoft-com:vml" Requires="v">
                <p:oleObj spid="_x0000_s54303" name="Equation" r:id="rId13" imgW="1333440" imgH="253800" progId="Equation.3">
                  <p:embed/>
                </p:oleObj>
              </mc:Choice>
              <mc:Fallback>
                <p:oleObj name="Equation" r:id="rId13" imgW="1333440" imgH="253800" progId="Equation.3">
                  <p:embed/>
                  <p:pic>
                    <p:nvPicPr>
                      <p:cNvPr id="0" name="Object 5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4953000"/>
                        <a:ext cx="3341688" cy="638175"/>
                      </a:xfrm>
                      <a:prstGeom prst="rect">
                        <a:avLst/>
                      </a:prstGeom>
                      <a:noFill/>
                      <a:ln>
                        <a:noFill/>
                      </a:ln>
                      <a:effectLst/>
                      <a:extLst>
                        <a:ext uri="{909E8E84-426E-40DD-AFC4-6F175D3DCCD1}">
                          <a14:hiddenFill xmlns:a14="http://schemas.microsoft.com/office/drawing/2010/main">
                            <a:solidFill>
                              <a:srgbClr val="F4ECC6"/>
                            </a:solidFill>
                          </a14:hiddenFill>
                        </a:ex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4" name="Group 560"/>
          <p:cNvGrpSpPr>
            <a:grpSpLocks/>
          </p:cNvGrpSpPr>
          <p:nvPr/>
        </p:nvGrpSpPr>
        <p:grpSpPr bwMode="auto">
          <a:xfrm>
            <a:off x="7010400" y="228600"/>
            <a:ext cx="1752600" cy="1219200"/>
            <a:chOff x="4080" y="48"/>
            <a:chExt cx="1524" cy="1104"/>
          </a:xfrm>
        </p:grpSpPr>
        <p:sp>
          <p:nvSpPr>
            <p:cNvPr id="45617" name="Rectangle 561"/>
            <p:cNvSpPr>
              <a:spLocks noChangeArrowheads="1"/>
            </p:cNvSpPr>
            <p:nvPr/>
          </p:nvSpPr>
          <p:spPr bwMode="auto">
            <a:xfrm>
              <a:off x="4080" y="48"/>
              <a:ext cx="1524" cy="1104"/>
            </a:xfrm>
            <a:prstGeom prst="rect">
              <a:avLst/>
            </a:prstGeom>
            <a:solidFill>
              <a:srgbClr val="F4ECC6"/>
            </a:solidFill>
            <a:ln w="9525">
              <a:noFill/>
              <a:miter lim="800000"/>
              <a:headEnd/>
              <a:tailEnd/>
            </a:ln>
            <a:effectLst>
              <a:outerShdw dist="107763" dir="2700000" algn="ctr" rotWithShape="0">
                <a:schemeClr val="bg2"/>
              </a:outerShdw>
            </a:effectLst>
          </p:spPr>
          <p:txBody>
            <a:bodyPr wrap="none" anchor="ctr"/>
            <a:lstStyle/>
            <a:p>
              <a:pPr>
                <a:defRPr/>
              </a:pPr>
              <a:endParaRPr lang="en-US"/>
            </a:p>
          </p:txBody>
        </p:sp>
        <p:pic>
          <p:nvPicPr>
            <p:cNvPr id="7225" name="Picture 562" descr="flower"/>
            <p:cNvPicPr>
              <a:picLocks noChangeAspect="1" noChangeArrowheads="1"/>
            </p:cNvPicPr>
            <p:nvPr/>
          </p:nvPicPr>
          <p:blipFill>
            <a:blip r:embed="rId15"/>
            <a:srcRect/>
            <a:stretch>
              <a:fillRect/>
            </a:stretch>
          </p:blipFill>
          <p:spPr bwMode="auto">
            <a:xfrm>
              <a:off x="4192" y="130"/>
              <a:ext cx="1336" cy="931"/>
            </a:xfrm>
            <a:prstGeom prst="rect">
              <a:avLst/>
            </a:prstGeom>
            <a:solidFill>
              <a:srgbClr val="F4ECC6"/>
            </a:solidFill>
            <a:ln w="38100">
              <a:solidFill>
                <a:srgbClr val="339933"/>
              </a:solid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556"/>
                                        </p:tgtEl>
                                        <p:attrNameLst>
                                          <p:attrName>style.visibility</p:attrName>
                                        </p:attrNameLst>
                                      </p:cBhvr>
                                      <p:to>
                                        <p:strVal val="visible"/>
                                      </p:to>
                                    </p:set>
                                    <p:animEffect transition="in" filter="wipe(left)">
                                      <p:cBhvr>
                                        <p:cTn id="7" dur="500"/>
                                        <p:tgtEl>
                                          <p:spTgt spid="45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557"/>
                                        </p:tgtEl>
                                        <p:attrNameLst>
                                          <p:attrName>style.visibility</p:attrName>
                                        </p:attrNameLst>
                                      </p:cBhvr>
                                      <p:to>
                                        <p:strVal val="visible"/>
                                      </p:to>
                                    </p:set>
                                    <p:animEffect transition="in" filter="wipe(left)">
                                      <p:cBhvr>
                                        <p:cTn id="12" dur="500"/>
                                        <p:tgtEl>
                                          <p:spTgt spid="45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solidFill>
                  <a:srgbClr val="FF0000"/>
                </a:solidFill>
              </a:rPr>
              <a:t>Exercise</a:t>
            </a:r>
            <a:endParaRPr lang="ar-SA" dirty="0">
              <a:solidFill>
                <a:srgbClr val="FF0000"/>
              </a:solidFill>
            </a:endParaRPr>
          </a:p>
        </p:txBody>
      </p:sp>
      <p:sp>
        <p:nvSpPr>
          <p:cNvPr id="3" name="عنصر نائب للمحتوى 2"/>
          <p:cNvSpPr>
            <a:spLocks noGrp="1"/>
          </p:cNvSpPr>
          <p:nvPr>
            <p:ph idx="1"/>
          </p:nvPr>
        </p:nvSpPr>
        <p:spPr/>
        <p:txBody>
          <a:bodyPr/>
          <a:lstStyle/>
          <a:p>
            <a:r>
              <a:rPr lang="en-US" b="1" dirty="0" smtClean="0">
                <a:cs typeface="Arial" pitchFamily="34" charset="0"/>
              </a:rPr>
              <a:t>Compute </a:t>
            </a:r>
            <a:r>
              <a:rPr lang="en-US" b="1" smtClean="0">
                <a:cs typeface="Arial" pitchFamily="34" charset="0"/>
              </a:rPr>
              <a:t>the  Range, sample </a:t>
            </a:r>
            <a:r>
              <a:rPr lang="en-US" b="1" dirty="0" smtClean="0">
                <a:cs typeface="Arial" pitchFamily="34" charset="0"/>
              </a:rPr>
              <a:t>variance and standard deviation of the following observations :5,12,6,8,14</a:t>
            </a:r>
            <a:endParaRPr lang="ar-SA"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191000" y="1905000"/>
            <a:ext cx="4114800" cy="4419600"/>
          </a:xfrm>
          <a:prstGeom prst="rect">
            <a:avLst/>
          </a:prstGeom>
          <a:solidFill>
            <a:srgbClr val="F4ECC6"/>
          </a:solidFill>
          <a:ln w="28575">
            <a:solidFill>
              <a:schemeClr val="accent2"/>
            </a:solidFill>
            <a:miter lim="800000"/>
            <a:headEnd/>
            <a:tailEnd/>
          </a:ln>
          <a:effectLst>
            <a:outerShdw dist="107763" dir="2700000" algn="ctr" rotWithShape="0">
              <a:schemeClr val="bg2"/>
            </a:outerShdw>
          </a:effectLst>
        </p:spPr>
        <p:txBody>
          <a:bodyPr wrap="none" anchor="ctr"/>
          <a:lstStyle/>
          <a:p>
            <a:pPr>
              <a:defRPr/>
            </a:pPr>
            <a:endParaRPr lang="en-US"/>
          </a:p>
        </p:txBody>
      </p:sp>
      <p:graphicFrame>
        <p:nvGraphicFramePr>
          <p:cNvPr id="8194" name="Object 8"/>
          <p:cNvGraphicFramePr>
            <a:graphicFrameLocks noChangeAspect="1"/>
          </p:cNvGraphicFramePr>
          <p:nvPr/>
        </p:nvGraphicFramePr>
        <p:xfrm>
          <a:off x="4645025" y="2116138"/>
          <a:ext cx="3119438" cy="1465262"/>
        </p:xfrm>
        <a:graphic>
          <a:graphicData uri="http://schemas.openxmlformats.org/presentationml/2006/ole">
            <mc:AlternateContent xmlns:mc="http://schemas.openxmlformats.org/markup-compatibility/2006">
              <mc:Choice xmlns:v="urn:schemas-microsoft-com:vml" Requires="v">
                <p:oleObj spid="_x0000_s86038" name="Equation" r:id="rId3" imgW="1244520" imgH="583920" progId="Equation.3">
                  <p:embed/>
                </p:oleObj>
              </mc:Choice>
              <mc:Fallback>
                <p:oleObj name="Equation" r:id="rId3" imgW="1244520" imgH="5839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2116138"/>
                        <a:ext cx="3119438" cy="1465262"/>
                      </a:xfrm>
                      <a:prstGeom prst="rect">
                        <a:avLst/>
                      </a:prstGeom>
                      <a:noFill/>
                      <a:ln>
                        <a:noFill/>
                      </a:ln>
                      <a:effectLst/>
                      <a:extLst>
                        <a:ext uri="{909E8E84-426E-40DD-AFC4-6F175D3DCCD1}">
                          <a14:hiddenFill xmlns:a14="http://schemas.microsoft.com/office/drawing/2010/main">
                            <a:solidFill>
                              <a:srgbClr val="F4ECC6"/>
                            </a:solidFill>
                          </a14:hiddenFill>
                        </a:ex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7209" name="Group 105"/>
          <p:cNvGraphicFramePr>
            <a:graphicFrameLocks noGrp="1"/>
          </p:cNvGraphicFramePr>
          <p:nvPr/>
        </p:nvGraphicFramePr>
        <p:xfrm>
          <a:off x="685800" y="1905000"/>
          <a:ext cx="2438400" cy="3322320"/>
        </p:xfrm>
        <a:graphic>
          <a:graphicData uri="http://schemas.openxmlformats.org/drawingml/2006/table">
            <a:tbl>
              <a:tblPr/>
              <a:tblGrid>
                <a:gridCol w="838200"/>
                <a:gridCol w="838200"/>
                <a:gridCol w="762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3399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339933"/>
                        </a:solidFill>
                        <a:effectLst/>
                        <a:latin typeface="Times New Roman" pitchFamily="18" charset="0"/>
                      </a:endParaRP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smtClean="0">
                        <a:ln>
                          <a:noFill/>
                        </a:ln>
                        <a:solidFill>
                          <a:srgbClr val="339933"/>
                        </a:solidFill>
                        <a:effectLst/>
                        <a:latin typeface="Times New Roman" pitchFamily="18" charset="0"/>
                      </a:endParaRP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solidFill>
                      <a:srgbClr val="F4ECC6"/>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25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12</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144</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6</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36</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8</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64</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rgbClr val="333333"/>
                        </a:solidFill>
                        <a:effectLst/>
                        <a:latin typeface="Times New Roman" pitchFamily="18" charset="0"/>
                      </a:endParaRPr>
                    </a:p>
                  </a:txBody>
                  <a:tcPr horzOverflow="overflow">
                    <a:lnL cap="flat">
                      <a:noFill/>
                    </a:lnL>
                    <a:lnR w="38100" cap="flat" cmpd="sng" algn="ctr">
                      <a:solidFill>
                        <a:srgbClr val="339966"/>
                      </a:solidFill>
                      <a:prstDash val="solid"/>
                      <a:round/>
                      <a:headEnd type="none" w="med" len="med"/>
                      <a:tailEnd type="none" w="med" len="med"/>
                    </a:lnR>
                    <a:lnT>
                      <a:noFill/>
                    </a:lnT>
                    <a:lnB w="381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14</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w="381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196</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a:noFill/>
                    </a:lnT>
                    <a:lnB w="38100" cap="flat" cmpd="sng" algn="ctr">
                      <a:solidFill>
                        <a:srgbClr val="339966"/>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Sum</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45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3333"/>
                          </a:solidFill>
                          <a:effectLst/>
                          <a:latin typeface="Times New Roman" pitchFamily="18" charset="0"/>
                        </a:rPr>
                        <a:t>465</a:t>
                      </a:r>
                    </a:p>
                  </a:txBody>
                  <a:tcPr horzOverflow="overflow">
                    <a:lnL w="38100" cap="flat" cmpd="sng" algn="ctr">
                      <a:solidFill>
                        <a:srgbClr val="339966"/>
                      </a:solidFill>
                      <a:prstDash val="solid"/>
                      <a:round/>
                      <a:headEnd type="none" w="med" len="med"/>
                      <a:tailEnd type="none" w="med" len="med"/>
                    </a:lnL>
                    <a:lnR w="38100" cap="flat" cmpd="sng" algn="ctr">
                      <a:solidFill>
                        <a:srgbClr val="339966"/>
                      </a:solidFill>
                      <a:prstDash val="solid"/>
                      <a:round/>
                      <a:headEnd type="none" w="med" len="med"/>
                      <a:tailEnd type="none" w="med" len="med"/>
                    </a:lnR>
                    <a:lnT w="38100" cap="flat" cmpd="sng" algn="ctr">
                      <a:solidFill>
                        <a:srgbClr val="339966"/>
                      </a:solidFill>
                      <a:prstDash val="solid"/>
                      <a:round/>
                      <a:headEnd type="none" w="med" len="med"/>
                      <a:tailEnd type="none" w="med" len="med"/>
                    </a:lnT>
                    <a:lnB w="38100" cap="flat" cmpd="sng" algn="ctr">
                      <a:solidFill>
                        <a:srgbClr val="339966"/>
                      </a:solidFill>
                      <a:prstDash val="solid"/>
                      <a:round/>
                      <a:headEnd type="none" w="med" len="med"/>
                      <a:tailEnd type="none" w="med" len="med"/>
                    </a:lnB>
                    <a:lnTlToBr>
                      <a:noFill/>
                    </a:lnTlToBr>
                    <a:lnBlToTr>
                      <a:noFill/>
                    </a:lnBlToTr>
                    <a:solidFill>
                      <a:srgbClr val="F4ECC6"/>
                    </a:solidFill>
                  </a:tcPr>
                </a:tc>
              </a:tr>
            </a:tbl>
          </a:graphicData>
        </a:graphic>
      </p:graphicFrame>
      <p:grpSp>
        <p:nvGrpSpPr>
          <p:cNvPr id="2" name="Group 69"/>
          <p:cNvGrpSpPr>
            <a:grpSpLocks/>
          </p:cNvGrpSpPr>
          <p:nvPr/>
        </p:nvGrpSpPr>
        <p:grpSpPr bwMode="auto">
          <a:xfrm>
            <a:off x="1752600" y="1905000"/>
            <a:ext cx="1206500" cy="560388"/>
            <a:chOff x="1087" y="1170"/>
            <a:chExt cx="760" cy="353"/>
          </a:xfrm>
        </p:grpSpPr>
        <p:graphicFrame>
          <p:nvGraphicFramePr>
            <p:cNvPr id="8197" name="Object 62"/>
            <p:cNvGraphicFramePr>
              <a:graphicFrameLocks noChangeAspect="1"/>
            </p:cNvGraphicFramePr>
            <p:nvPr/>
          </p:nvGraphicFramePr>
          <p:xfrm>
            <a:off x="1087" y="1209"/>
            <a:ext cx="210" cy="314"/>
          </p:xfrm>
          <a:graphic>
            <a:graphicData uri="http://schemas.openxmlformats.org/presentationml/2006/ole">
              <mc:AlternateContent xmlns:mc="http://schemas.openxmlformats.org/markup-compatibility/2006">
                <mc:Choice xmlns:v="urn:schemas-microsoft-com:vml" Requires="v">
                  <p:oleObj spid="_x0000_s86039" name="Equation" r:id="rId5" imgW="152280" imgH="228600" progId="">
                    <p:embed/>
                  </p:oleObj>
                </mc:Choice>
                <mc:Fallback>
                  <p:oleObj name="Equation" r:id="rId5" imgW="152280" imgH="228600" progId="">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 y="1209"/>
                          <a:ext cx="210"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3"/>
            <p:cNvGraphicFramePr>
              <a:graphicFrameLocks noChangeAspect="1"/>
            </p:cNvGraphicFramePr>
            <p:nvPr/>
          </p:nvGraphicFramePr>
          <p:xfrm>
            <a:off x="1602" y="1170"/>
            <a:ext cx="245" cy="331"/>
          </p:xfrm>
          <a:graphic>
            <a:graphicData uri="http://schemas.openxmlformats.org/presentationml/2006/ole">
              <mc:AlternateContent xmlns:mc="http://schemas.openxmlformats.org/markup-compatibility/2006">
                <mc:Choice xmlns:v="urn:schemas-microsoft-com:vml" Requires="v">
                  <p:oleObj spid="_x0000_s86040" name="Equation" r:id="rId7" imgW="177480" imgH="241200" progId="">
                    <p:embed/>
                  </p:oleObj>
                </mc:Choice>
                <mc:Fallback>
                  <p:oleObj name="Equation" r:id="rId7" imgW="177480" imgH="241200" progId="">
                    <p:embed/>
                    <p:pic>
                      <p:nvPicPr>
                        <p:cNvPr id="0"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2" y="1170"/>
                          <a:ext cx="245"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7169" name="Object 65"/>
          <p:cNvGraphicFramePr>
            <a:graphicFrameLocks noChangeAspect="1"/>
          </p:cNvGraphicFramePr>
          <p:nvPr/>
        </p:nvGraphicFramePr>
        <p:xfrm>
          <a:off x="4953000" y="3640138"/>
          <a:ext cx="2705100" cy="1465262"/>
        </p:xfrm>
        <a:graphic>
          <a:graphicData uri="http://schemas.openxmlformats.org/presentationml/2006/ole">
            <mc:AlternateContent xmlns:mc="http://schemas.openxmlformats.org/markup-compatibility/2006">
              <mc:Choice xmlns:v="urn:schemas-microsoft-com:vml" Requires="v">
                <p:oleObj spid="_x0000_s86041" name="Equation" r:id="rId9" imgW="1079280" imgH="583920" progId="Equation.3">
                  <p:embed/>
                </p:oleObj>
              </mc:Choice>
              <mc:Fallback>
                <p:oleObj name="Equation" r:id="rId9" imgW="1079280" imgH="583920" progId="Equation.3">
                  <p:embed/>
                  <p:pic>
                    <p:nvPicPr>
                      <p:cNvPr id="0"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640138"/>
                        <a:ext cx="2705100" cy="1465262"/>
                      </a:xfrm>
                      <a:prstGeom prst="rect">
                        <a:avLst/>
                      </a:prstGeom>
                      <a:noFill/>
                      <a:ln>
                        <a:noFill/>
                      </a:ln>
                      <a:effectLst/>
                      <a:extLst>
                        <a:ext uri="{909E8E84-426E-40DD-AFC4-6F175D3DCCD1}">
                          <a14:hiddenFill xmlns:a14="http://schemas.microsoft.com/office/drawing/2010/main">
                            <a:solidFill>
                              <a:srgbClr val="F4ECC6"/>
                            </a:solidFill>
                          </a14:hiddenFill>
                        </a:ex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7170" name="Object 66"/>
          <p:cNvGraphicFramePr>
            <a:graphicFrameLocks noChangeAspect="1"/>
          </p:cNvGraphicFramePr>
          <p:nvPr/>
        </p:nvGraphicFramePr>
        <p:xfrm>
          <a:off x="4648200" y="5381625"/>
          <a:ext cx="3341688" cy="638175"/>
        </p:xfrm>
        <a:graphic>
          <a:graphicData uri="http://schemas.openxmlformats.org/presentationml/2006/ole">
            <mc:AlternateContent xmlns:mc="http://schemas.openxmlformats.org/markup-compatibility/2006">
              <mc:Choice xmlns:v="urn:schemas-microsoft-com:vml" Requires="v">
                <p:oleObj spid="_x0000_s86042" name="Equation" r:id="rId11" imgW="1333440" imgH="253800" progId="Equation.3">
                  <p:embed/>
                </p:oleObj>
              </mc:Choice>
              <mc:Fallback>
                <p:oleObj name="Equation" r:id="rId11" imgW="1333440" imgH="253800" progId="Equation.3">
                  <p:embed/>
                  <p:pic>
                    <p:nvPicPr>
                      <p:cNvPr id="0" name="Object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5381625"/>
                        <a:ext cx="3341688" cy="638175"/>
                      </a:xfrm>
                      <a:prstGeom prst="rect">
                        <a:avLst/>
                      </a:prstGeom>
                      <a:noFill/>
                      <a:ln>
                        <a:noFill/>
                      </a:ln>
                      <a:effectLst/>
                      <a:extLst>
                        <a:ext uri="{909E8E84-426E-40DD-AFC4-6F175D3DCCD1}">
                          <a14:hiddenFill xmlns:a14="http://schemas.microsoft.com/office/drawing/2010/main">
                            <a:solidFill>
                              <a:srgbClr val="F4ECC6"/>
                            </a:solidFill>
                          </a14:hiddenFill>
                        </a:ext>
                        <a:ext uri="{91240B29-F687-4F45-9708-019B960494DF}">
                          <a14:hiddenLine xmlns:a14="http://schemas.microsoft.com/office/drawing/2010/main" w="28575">
                            <a:solidFill>
                              <a:srgbClr val="CC00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9" name="مستطيل 18"/>
          <p:cNvSpPr/>
          <p:nvPr/>
        </p:nvSpPr>
        <p:spPr>
          <a:xfrm>
            <a:off x="3048000" y="609600"/>
            <a:ext cx="3276600" cy="830997"/>
          </a:xfrm>
          <a:prstGeom prst="rect">
            <a:avLst/>
          </a:prstGeom>
        </p:spPr>
        <p:txBody>
          <a:bodyPr wrap="square">
            <a:spAutoFit/>
          </a:bodyPr>
          <a:lstStyle/>
          <a:p>
            <a:r>
              <a:rPr lang="en-US" sz="4800" b="1" dirty="0" smtClean="0">
                <a:solidFill>
                  <a:srgbClr val="FF0000"/>
                </a:solidFill>
              </a:rPr>
              <a:t>Exercise</a:t>
            </a:r>
            <a:endParaRPr lang="ar-SA"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69"/>
                                        </p:tgtEl>
                                        <p:attrNameLst>
                                          <p:attrName>style.visibility</p:attrName>
                                        </p:attrNameLst>
                                      </p:cBhvr>
                                      <p:to>
                                        <p:strVal val="visible"/>
                                      </p:to>
                                    </p:set>
                                    <p:animEffect transition="in" filter="wipe(left)">
                                      <p:cBhvr>
                                        <p:cTn id="7" dur="500"/>
                                        <p:tgtEl>
                                          <p:spTgt spid="47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70"/>
                                        </p:tgtEl>
                                        <p:attrNameLst>
                                          <p:attrName>style.visibility</p:attrName>
                                        </p:attrNameLst>
                                      </p:cBhvr>
                                      <p:to>
                                        <p:strVal val="visible"/>
                                      </p:to>
                                    </p:set>
                                    <p:animEffect transition="in" filter="wipe(left)">
                                      <p:cBhvr>
                                        <p:cTn id="12" dur="500"/>
                                        <p:tgtEl>
                                          <p:spTgt spid="4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5" name="Rectangle 2"/>
          <p:cNvSpPr>
            <a:spLocks noChangeArrowheads="1"/>
          </p:cNvSpPr>
          <p:nvPr/>
        </p:nvSpPr>
        <p:spPr bwMode="auto">
          <a:xfrm>
            <a:off x="107950" y="115888"/>
            <a:ext cx="9144000" cy="503237"/>
          </a:xfrm>
          <a:prstGeom prst="rect">
            <a:avLst/>
          </a:prstGeom>
          <a:noFill/>
          <a:ln w="9525">
            <a:noFill/>
            <a:miter lim="800000"/>
            <a:headEnd/>
            <a:tailEnd/>
          </a:ln>
        </p:spPr>
        <p:txBody>
          <a:bodyPr anchor="ctr"/>
          <a:lstStyle/>
          <a:p>
            <a:r>
              <a:rPr lang="en-US" b="1">
                <a:solidFill>
                  <a:srgbClr val="FF0000"/>
                </a:solidFill>
              </a:rPr>
              <a:t>I</a:t>
            </a:r>
            <a:r>
              <a:rPr lang="en-US"/>
              <a:t>nter</a:t>
            </a:r>
            <a:r>
              <a:rPr lang="en-US" b="1">
                <a:solidFill>
                  <a:srgbClr val="FF0000"/>
                </a:solidFill>
              </a:rPr>
              <a:t>Q</a:t>
            </a:r>
            <a:r>
              <a:rPr lang="en-US"/>
              <a:t>uartile </a:t>
            </a:r>
            <a:r>
              <a:rPr lang="en-US" b="1">
                <a:solidFill>
                  <a:srgbClr val="FF0000"/>
                </a:solidFill>
              </a:rPr>
              <a:t>R</a:t>
            </a:r>
            <a:r>
              <a:rPr lang="en-US"/>
              <a:t>ange (1/7)</a:t>
            </a:r>
          </a:p>
        </p:txBody>
      </p:sp>
      <p:sp>
        <p:nvSpPr>
          <p:cNvPr id="52229" name="Rectangle 2"/>
          <p:cNvSpPr>
            <a:spLocks noGrp="1" noChangeArrowheads="1"/>
          </p:cNvSpPr>
          <p:nvPr>
            <p:ph type="title" idx="4294967295"/>
          </p:nvPr>
        </p:nvSpPr>
        <p:spPr bwMode="auto">
          <a:xfrm>
            <a:off x="184150" y="117475"/>
            <a:ext cx="9144000" cy="503238"/>
          </a:xfrm>
          <a:prstGeom prst="rect">
            <a:avLst/>
          </a:prstGeom>
          <a:noFill/>
          <a:ln>
            <a:miter lim="800000"/>
            <a:headEnd/>
            <a:tailEnd/>
          </a:ln>
        </p:spPr>
        <p:txBody>
          <a:bodyPr anchor="ctr"/>
          <a:lstStyle/>
          <a:p>
            <a:pPr eaLnBrk="1" hangingPunct="1"/>
            <a:endParaRPr lang="en-US" sz="3200" dirty="0" smtClean="0">
              <a:solidFill>
                <a:schemeClr val="tx1"/>
              </a:solidFill>
              <a:latin typeface="Comic Sans MS" pitchFamily="66" charset="0"/>
            </a:endParaRPr>
          </a:p>
        </p:txBody>
      </p:sp>
      <p:sp>
        <p:nvSpPr>
          <p:cNvPr id="3077" name="Text Box 29"/>
          <p:cNvSpPr txBox="1">
            <a:spLocks noChangeArrowheads="1"/>
          </p:cNvSpPr>
          <p:nvPr/>
        </p:nvSpPr>
        <p:spPr bwMode="auto">
          <a:xfrm>
            <a:off x="368300" y="549275"/>
            <a:ext cx="8413750" cy="579438"/>
          </a:xfrm>
          <a:prstGeom prst="rect">
            <a:avLst/>
          </a:prstGeom>
          <a:noFill/>
          <a:ln w="9525">
            <a:noFill/>
            <a:miter lim="800000"/>
            <a:headEnd/>
            <a:tailEnd/>
          </a:ln>
        </p:spPr>
        <p:txBody>
          <a:bodyPr wrap="none">
            <a:spAutoFit/>
          </a:bodyPr>
          <a:lstStyle/>
          <a:p>
            <a:r>
              <a:rPr lang="en-US" b="1" dirty="0"/>
              <a:t>(</a:t>
            </a:r>
            <a:r>
              <a:rPr lang="en-US" b="1" dirty="0">
                <a:solidFill>
                  <a:srgbClr val="FF0000"/>
                </a:solidFill>
              </a:rPr>
              <a:t>The Range of the middle 50% of scores</a:t>
            </a:r>
            <a:r>
              <a:rPr lang="en-US" b="1" dirty="0"/>
              <a:t>)</a:t>
            </a:r>
          </a:p>
        </p:txBody>
      </p:sp>
      <p:sp>
        <p:nvSpPr>
          <p:cNvPr id="52254" name="Text Box 30"/>
          <p:cNvSpPr txBox="1">
            <a:spLocks noChangeArrowheads="1"/>
          </p:cNvSpPr>
          <p:nvPr/>
        </p:nvSpPr>
        <p:spPr bwMode="auto">
          <a:xfrm>
            <a:off x="2989263" y="1341438"/>
            <a:ext cx="1470025" cy="579437"/>
          </a:xfrm>
          <a:prstGeom prst="rect">
            <a:avLst/>
          </a:prstGeom>
          <a:noFill/>
          <a:ln w="9525">
            <a:noFill/>
            <a:miter lim="800000"/>
            <a:headEnd/>
            <a:tailEnd/>
          </a:ln>
        </p:spPr>
        <p:txBody>
          <a:bodyPr wrap="none">
            <a:spAutoFit/>
          </a:bodyPr>
          <a:lstStyle/>
          <a:p>
            <a:r>
              <a:rPr lang="en-US"/>
              <a:t>IQR = </a:t>
            </a:r>
          </a:p>
        </p:txBody>
      </p:sp>
      <p:sp>
        <p:nvSpPr>
          <p:cNvPr id="52256" name="Text Box 32"/>
          <p:cNvSpPr txBox="1">
            <a:spLocks noChangeArrowheads="1"/>
          </p:cNvSpPr>
          <p:nvPr/>
        </p:nvSpPr>
        <p:spPr bwMode="auto">
          <a:xfrm>
            <a:off x="4335463" y="1341438"/>
            <a:ext cx="1749425" cy="579437"/>
          </a:xfrm>
          <a:prstGeom prst="rect">
            <a:avLst/>
          </a:prstGeom>
          <a:noFill/>
          <a:ln w="9525">
            <a:noFill/>
            <a:miter lim="800000"/>
            <a:headEnd/>
            <a:tailEnd/>
          </a:ln>
        </p:spPr>
        <p:txBody>
          <a:bodyPr wrap="none">
            <a:spAutoFit/>
          </a:bodyPr>
          <a:lstStyle/>
          <a:p>
            <a:r>
              <a:rPr lang="en-US"/>
              <a:t>Q3 – Q1</a:t>
            </a:r>
          </a:p>
        </p:txBody>
      </p:sp>
      <p:sp>
        <p:nvSpPr>
          <p:cNvPr id="52257" name="Text Box 33"/>
          <p:cNvSpPr txBox="1">
            <a:spLocks noChangeArrowheads="1"/>
          </p:cNvSpPr>
          <p:nvPr/>
        </p:nvSpPr>
        <p:spPr bwMode="auto">
          <a:xfrm>
            <a:off x="2185988" y="1989138"/>
            <a:ext cx="4724400" cy="579437"/>
          </a:xfrm>
          <a:prstGeom prst="rect">
            <a:avLst/>
          </a:prstGeom>
          <a:noFill/>
          <a:ln w="9525">
            <a:noFill/>
            <a:miter lim="800000"/>
            <a:headEnd/>
            <a:tailEnd/>
          </a:ln>
        </p:spPr>
        <p:txBody>
          <a:bodyPr wrap="none">
            <a:spAutoFit/>
          </a:bodyPr>
          <a:lstStyle/>
          <a:p>
            <a:r>
              <a:rPr lang="en-US" b="1">
                <a:solidFill>
                  <a:srgbClr val="0033CC"/>
                </a:solidFill>
              </a:rPr>
              <a:t>What are </a:t>
            </a:r>
            <a:r>
              <a:rPr lang="en-US" b="1">
                <a:solidFill>
                  <a:srgbClr val="FF0000"/>
                </a:solidFill>
              </a:rPr>
              <a:t>Q3</a:t>
            </a:r>
            <a:r>
              <a:rPr lang="en-US" b="1">
                <a:solidFill>
                  <a:srgbClr val="0033CC"/>
                </a:solidFill>
              </a:rPr>
              <a:t> and </a:t>
            </a:r>
            <a:r>
              <a:rPr lang="en-US" b="1">
                <a:solidFill>
                  <a:srgbClr val="FF0000"/>
                </a:solidFill>
              </a:rPr>
              <a:t>Q1</a:t>
            </a:r>
            <a:r>
              <a:rPr lang="en-US" b="1">
                <a:solidFill>
                  <a:srgbClr val="0033CC"/>
                </a:solidFill>
              </a:rPr>
              <a:t>?</a:t>
            </a:r>
          </a:p>
        </p:txBody>
      </p:sp>
      <p:sp>
        <p:nvSpPr>
          <p:cNvPr id="52258" name="Text Box 34"/>
          <p:cNvSpPr txBox="1">
            <a:spLocks noChangeArrowheads="1"/>
          </p:cNvSpPr>
          <p:nvPr/>
        </p:nvSpPr>
        <p:spPr bwMode="auto">
          <a:xfrm>
            <a:off x="295275" y="2492375"/>
            <a:ext cx="8456613" cy="579438"/>
          </a:xfrm>
          <a:prstGeom prst="rect">
            <a:avLst/>
          </a:prstGeom>
          <a:noFill/>
          <a:ln w="9525">
            <a:noFill/>
            <a:miter lim="800000"/>
            <a:headEnd/>
            <a:tailEnd/>
          </a:ln>
        </p:spPr>
        <p:txBody>
          <a:bodyPr wrap="none">
            <a:spAutoFit/>
          </a:bodyPr>
          <a:lstStyle/>
          <a:p>
            <a:r>
              <a:rPr lang="en-US" b="1">
                <a:solidFill>
                  <a:srgbClr val="FF0000"/>
                </a:solidFill>
              </a:rPr>
              <a:t>Q1</a:t>
            </a:r>
            <a:r>
              <a:rPr lang="en-US"/>
              <a:t> is the </a:t>
            </a:r>
            <a:r>
              <a:rPr lang="en-US" b="1">
                <a:solidFill>
                  <a:srgbClr val="FF0000"/>
                </a:solidFill>
              </a:rPr>
              <a:t>lower</a:t>
            </a:r>
            <a:r>
              <a:rPr lang="en-US" b="1"/>
              <a:t> quartile</a:t>
            </a:r>
            <a:r>
              <a:rPr lang="en-US"/>
              <a:t> of </a:t>
            </a:r>
            <a:r>
              <a:rPr lang="en-US" b="1">
                <a:solidFill>
                  <a:srgbClr val="FF0000"/>
                </a:solidFill>
              </a:rPr>
              <a:t>25</a:t>
            </a:r>
            <a:r>
              <a:rPr lang="en-US" b="1" baseline="30000">
                <a:solidFill>
                  <a:srgbClr val="FF0000"/>
                </a:solidFill>
              </a:rPr>
              <a:t>th</a:t>
            </a:r>
            <a:r>
              <a:rPr lang="en-US" b="1"/>
              <a:t> percentile</a:t>
            </a:r>
            <a:r>
              <a:rPr lang="en-US"/>
              <a:t>.</a:t>
            </a:r>
          </a:p>
        </p:txBody>
      </p:sp>
      <p:sp>
        <p:nvSpPr>
          <p:cNvPr id="52259" name="Text Box 35"/>
          <p:cNvSpPr txBox="1">
            <a:spLocks noChangeArrowheads="1"/>
          </p:cNvSpPr>
          <p:nvPr/>
        </p:nvSpPr>
        <p:spPr bwMode="auto">
          <a:xfrm>
            <a:off x="273050" y="2992438"/>
            <a:ext cx="8499475" cy="579437"/>
          </a:xfrm>
          <a:prstGeom prst="rect">
            <a:avLst/>
          </a:prstGeom>
          <a:noFill/>
          <a:ln w="9525">
            <a:noFill/>
            <a:miter lim="800000"/>
            <a:headEnd/>
            <a:tailEnd/>
          </a:ln>
        </p:spPr>
        <p:txBody>
          <a:bodyPr wrap="none">
            <a:spAutoFit/>
          </a:bodyPr>
          <a:lstStyle/>
          <a:p>
            <a:pPr algn="l"/>
            <a:r>
              <a:rPr lang="en-US" b="1">
                <a:solidFill>
                  <a:srgbClr val="FF0000"/>
                </a:solidFill>
              </a:rPr>
              <a:t>Q3</a:t>
            </a:r>
            <a:r>
              <a:rPr lang="en-US"/>
              <a:t> is the </a:t>
            </a:r>
            <a:r>
              <a:rPr lang="en-US" b="1">
                <a:solidFill>
                  <a:srgbClr val="FF0000"/>
                </a:solidFill>
              </a:rPr>
              <a:t>upper</a:t>
            </a:r>
            <a:r>
              <a:rPr lang="en-US" b="1"/>
              <a:t> quartile</a:t>
            </a:r>
            <a:r>
              <a:rPr lang="en-US"/>
              <a:t> of </a:t>
            </a:r>
            <a:r>
              <a:rPr lang="en-US" b="1">
                <a:solidFill>
                  <a:srgbClr val="FF0000"/>
                </a:solidFill>
              </a:rPr>
              <a:t>75</a:t>
            </a:r>
            <a:r>
              <a:rPr lang="en-US" b="1" baseline="30000">
                <a:solidFill>
                  <a:srgbClr val="FF0000"/>
                </a:solidFill>
              </a:rPr>
              <a:t>th</a:t>
            </a:r>
            <a:r>
              <a:rPr lang="en-US" b="1"/>
              <a:t> percentile</a:t>
            </a:r>
            <a:r>
              <a:rPr lang="en-US"/>
              <a:t>.</a:t>
            </a:r>
          </a:p>
        </p:txBody>
      </p:sp>
      <p:sp>
        <p:nvSpPr>
          <p:cNvPr id="52260" name="Line 36"/>
          <p:cNvSpPr>
            <a:spLocks noChangeShapeType="1"/>
          </p:cNvSpPr>
          <p:nvPr/>
        </p:nvSpPr>
        <p:spPr bwMode="auto">
          <a:xfrm>
            <a:off x="201613" y="3644900"/>
            <a:ext cx="8691562" cy="0"/>
          </a:xfrm>
          <a:prstGeom prst="line">
            <a:avLst/>
          </a:prstGeom>
          <a:noFill/>
          <a:ln w="38100">
            <a:solidFill>
              <a:schemeClr val="tx1"/>
            </a:solidFill>
            <a:prstDash val="sysDot"/>
            <a:round/>
            <a:headEnd/>
            <a:tailEnd/>
          </a:ln>
        </p:spPr>
        <p:txBody>
          <a:bodyPr/>
          <a:lstStyle/>
          <a:p>
            <a:endParaRPr lang="ar-SA"/>
          </a:p>
        </p:txBody>
      </p:sp>
      <p:sp>
        <p:nvSpPr>
          <p:cNvPr id="52261" name="Text Box 37"/>
          <p:cNvSpPr txBox="1">
            <a:spLocks noChangeArrowheads="1"/>
          </p:cNvSpPr>
          <p:nvPr/>
        </p:nvSpPr>
        <p:spPr bwMode="auto">
          <a:xfrm>
            <a:off x="2452688" y="3717925"/>
            <a:ext cx="4032250" cy="1066800"/>
          </a:xfrm>
          <a:prstGeom prst="rect">
            <a:avLst/>
          </a:prstGeom>
          <a:noFill/>
          <a:ln w="9525">
            <a:noFill/>
            <a:miter lim="800000"/>
            <a:headEnd/>
            <a:tailEnd/>
          </a:ln>
        </p:spPr>
        <p:txBody>
          <a:bodyPr wrap="none">
            <a:spAutoFit/>
          </a:bodyPr>
          <a:lstStyle/>
          <a:p>
            <a:r>
              <a:rPr lang="en-US" b="1"/>
              <a:t>Example 1</a:t>
            </a:r>
          </a:p>
          <a:p>
            <a:r>
              <a:rPr lang="en-US" b="1">
                <a:solidFill>
                  <a:srgbClr val="FF0000"/>
                </a:solidFill>
              </a:rPr>
              <a:t>1, 3, 5, 6, 7, 8, 8</a:t>
            </a:r>
          </a:p>
        </p:txBody>
      </p:sp>
      <p:sp>
        <p:nvSpPr>
          <p:cNvPr id="52262" name="Text Box 38"/>
          <p:cNvSpPr txBox="1">
            <a:spLocks noChangeArrowheads="1"/>
          </p:cNvSpPr>
          <p:nvPr/>
        </p:nvSpPr>
        <p:spPr bwMode="auto">
          <a:xfrm>
            <a:off x="50800" y="3789363"/>
            <a:ext cx="1984375" cy="579437"/>
          </a:xfrm>
          <a:prstGeom prst="rect">
            <a:avLst/>
          </a:prstGeom>
          <a:noFill/>
          <a:ln w="9525">
            <a:noFill/>
            <a:miter lim="800000"/>
            <a:headEnd/>
            <a:tailEnd/>
          </a:ln>
        </p:spPr>
        <p:txBody>
          <a:bodyPr wrap="none">
            <a:spAutoFit/>
          </a:bodyPr>
          <a:lstStyle/>
          <a:p>
            <a:r>
              <a:rPr lang="en-US" b="1">
                <a:solidFill>
                  <a:srgbClr val="0033CC"/>
                </a:solidFill>
              </a:rPr>
              <a:t>Median =</a:t>
            </a:r>
          </a:p>
        </p:txBody>
      </p:sp>
      <p:sp>
        <p:nvSpPr>
          <p:cNvPr id="52265" name="Text Box 41"/>
          <p:cNvSpPr txBox="1">
            <a:spLocks noChangeArrowheads="1"/>
          </p:cNvSpPr>
          <p:nvPr/>
        </p:nvSpPr>
        <p:spPr bwMode="auto">
          <a:xfrm>
            <a:off x="1447800" y="3733800"/>
            <a:ext cx="431800" cy="579437"/>
          </a:xfrm>
          <a:prstGeom prst="rect">
            <a:avLst/>
          </a:prstGeom>
          <a:noFill/>
          <a:ln w="9525">
            <a:noFill/>
            <a:miter lim="800000"/>
            <a:headEnd/>
            <a:tailEnd/>
          </a:ln>
        </p:spPr>
        <p:txBody>
          <a:bodyPr wrap="none">
            <a:spAutoFit/>
          </a:bodyPr>
          <a:lstStyle/>
          <a:p>
            <a:pPr algn="l"/>
            <a:r>
              <a:rPr lang="en-US" b="1">
                <a:solidFill>
                  <a:srgbClr val="0033CC"/>
                </a:solidFill>
              </a:rPr>
              <a:t>6</a:t>
            </a:r>
          </a:p>
        </p:txBody>
      </p:sp>
      <p:sp>
        <p:nvSpPr>
          <p:cNvPr id="52266" name="Text Box 42"/>
          <p:cNvSpPr txBox="1">
            <a:spLocks noChangeArrowheads="1"/>
          </p:cNvSpPr>
          <p:nvPr/>
        </p:nvSpPr>
        <p:spPr bwMode="auto">
          <a:xfrm>
            <a:off x="438150" y="4794250"/>
            <a:ext cx="1211263" cy="579438"/>
          </a:xfrm>
          <a:prstGeom prst="rect">
            <a:avLst/>
          </a:prstGeom>
          <a:noFill/>
          <a:ln w="9525">
            <a:noFill/>
            <a:miter lim="800000"/>
            <a:headEnd/>
            <a:tailEnd/>
          </a:ln>
        </p:spPr>
        <p:txBody>
          <a:bodyPr wrap="none">
            <a:spAutoFit/>
          </a:bodyPr>
          <a:lstStyle/>
          <a:p>
            <a:pPr algn="l"/>
            <a:r>
              <a:rPr lang="en-US" b="1">
                <a:solidFill>
                  <a:srgbClr val="0033CC"/>
                </a:solidFill>
              </a:rPr>
              <a:t>Q3 =</a:t>
            </a:r>
          </a:p>
        </p:txBody>
      </p:sp>
      <p:sp>
        <p:nvSpPr>
          <p:cNvPr id="52268" name="Text Box 44"/>
          <p:cNvSpPr txBox="1">
            <a:spLocks noChangeArrowheads="1"/>
          </p:cNvSpPr>
          <p:nvPr/>
        </p:nvSpPr>
        <p:spPr bwMode="auto">
          <a:xfrm>
            <a:off x="268288" y="5376863"/>
            <a:ext cx="2009775" cy="1066800"/>
          </a:xfrm>
          <a:prstGeom prst="rect">
            <a:avLst/>
          </a:prstGeom>
          <a:noFill/>
          <a:ln w="9525">
            <a:noFill/>
            <a:miter lim="800000"/>
            <a:headEnd/>
            <a:tailEnd/>
          </a:ln>
        </p:spPr>
        <p:txBody>
          <a:bodyPr wrap="none">
            <a:spAutoFit/>
          </a:bodyPr>
          <a:lstStyle/>
          <a:p>
            <a:r>
              <a:rPr lang="en-US"/>
              <a:t>Middle of</a:t>
            </a:r>
          </a:p>
          <a:p>
            <a:r>
              <a:rPr lang="en-US" b="1">
                <a:solidFill>
                  <a:srgbClr val="FF0000"/>
                </a:solidFill>
              </a:rPr>
              <a:t>top</a:t>
            </a:r>
            <a:r>
              <a:rPr lang="en-US"/>
              <a:t> half.</a:t>
            </a:r>
          </a:p>
        </p:txBody>
      </p:sp>
      <p:sp>
        <p:nvSpPr>
          <p:cNvPr id="52270" name="Text Box 46"/>
          <p:cNvSpPr txBox="1">
            <a:spLocks noChangeArrowheads="1"/>
          </p:cNvSpPr>
          <p:nvPr/>
        </p:nvSpPr>
        <p:spPr bwMode="auto">
          <a:xfrm>
            <a:off x="1219200" y="4800600"/>
            <a:ext cx="431800" cy="579438"/>
          </a:xfrm>
          <a:prstGeom prst="rect">
            <a:avLst/>
          </a:prstGeom>
          <a:noFill/>
          <a:ln w="9525">
            <a:noFill/>
            <a:miter lim="800000"/>
            <a:headEnd/>
            <a:tailEnd/>
          </a:ln>
        </p:spPr>
        <p:txBody>
          <a:bodyPr wrap="none">
            <a:spAutoFit/>
          </a:bodyPr>
          <a:lstStyle/>
          <a:p>
            <a:pPr algn="l"/>
            <a:r>
              <a:rPr lang="en-US" b="1" dirty="0">
                <a:solidFill>
                  <a:srgbClr val="0033CC"/>
                </a:solidFill>
              </a:rPr>
              <a:t>8</a:t>
            </a:r>
          </a:p>
        </p:txBody>
      </p:sp>
      <p:sp>
        <p:nvSpPr>
          <p:cNvPr id="52271" name="Text Box 47"/>
          <p:cNvSpPr txBox="1">
            <a:spLocks noChangeArrowheads="1"/>
          </p:cNvSpPr>
          <p:nvPr/>
        </p:nvSpPr>
        <p:spPr bwMode="auto">
          <a:xfrm>
            <a:off x="2743200" y="4791075"/>
            <a:ext cx="1211263" cy="579438"/>
          </a:xfrm>
          <a:prstGeom prst="rect">
            <a:avLst/>
          </a:prstGeom>
          <a:noFill/>
          <a:ln w="9525">
            <a:noFill/>
            <a:miter lim="800000"/>
            <a:headEnd/>
            <a:tailEnd/>
          </a:ln>
        </p:spPr>
        <p:txBody>
          <a:bodyPr wrap="none">
            <a:spAutoFit/>
          </a:bodyPr>
          <a:lstStyle/>
          <a:p>
            <a:pPr algn="l"/>
            <a:r>
              <a:rPr lang="en-US" b="1">
                <a:solidFill>
                  <a:srgbClr val="0033CC"/>
                </a:solidFill>
              </a:rPr>
              <a:t>Q1 =</a:t>
            </a:r>
          </a:p>
        </p:txBody>
      </p:sp>
      <p:sp>
        <p:nvSpPr>
          <p:cNvPr id="52272" name="Text Box 48"/>
          <p:cNvSpPr txBox="1">
            <a:spLocks noChangeArrowheads="1"/>
          </p:cNvSpPr>
          <p:nvPr/>
        </p:nvSpPr>
        <p:spPr bwMode="auto">
          <a:xfrm>
            <a:off x="2638425" y="5367338"/>
            <a:ext cx="2193925" cy="1066800"/>
          </a:xfrm>
          <a:prstGeom prst="rect">
            <a:avLst/>
          </a:prstGeom>
          <a:noFill/>
          <a:ln w="9525">
            <a:noFill/>
            <a:miter lim="800000"/>
            <a:headEnd/>
            <a:tailEnd/>
          </a:ln>
        </p:spPr>
        <p:txBody>
          <a:bodyPr wrap="none">
            <a:spAutoFit/>
          </a:bodyPr>
          <a:lstStyle/>
          <a:p>
            <a:r>
              <a:rPr lang="en-US" dirty="0"/>
              <a:t>Middle of</a:t>
            </a:r>
          </a:p>
          <a:p>
            <a:r>
              <a:rPr lang="en-US" b="1" dirty="0">
                <a:solidFill>
                  <a:srgbClr val="FF0000"/>
                </a:solidFill>
              </a:rPr>
              <a:t>lower</a:t>
            </a:r>
            <a:r>
              <a:rPr lang="en-US" dirty="0"/>
              <a:t> half.</a:t>
            </a:r>
          </a:p>
        </p:txBody>
      </p:sp>
      <p:sp>
        <p:nvSpPr>
          <p:cNvPr id="52274" name="Text Box 50"/>
          <p:cNvSpPr txBox="1">
            <a:spLocks noChangeArrowheads="1"/>
          </p:cNvSpPr>
          <p:nvPr/>
        </p:nvSpPr>
        <p:spPr bwMode="auto">
          <a:xfrm>
            <a:off x="3429000" y="4724400"/>
            <a:ext cx="431800" cy="579438"/>
          </a:xfrm>
          <a:prstGeom prst="rect">
            <a:avLst/>
          </a:prstGeom>
          <a:noFill/>
          <a:ln w="9525">
            <a:noFill/>
            <a:miter lim="800000"/>
            <a:headEnd/>
            <a:tailEnd/>
          </a:ln>
        </p:spPr>
        <p:txBody>
          <a:bodyPr wrap="none">
            <a:spAutoFit/>
          </a:bodyPr>
          <a:lstStyle/>
          <a:p>
            <a:pPr algn="l"/>
            <a:r>
              <a:rPr lang="en-US" b="1" dirty="0">
                <a:solidFill>
                  <a:srgbClr val="0033CC"/>
                </a:solidFill>
              </a:rPr>
              <a:t>3</a:t>
            </a:r>
          </a:p>
        </p:txBody>
      </p:sp>
      <p:sp>
        <p:nvSpPr>
          <p:cNvPr id="52275" name="Rectangle 51"/>
          <p:cNvSpPr>
            <a:spLocks noChangeArrowheads="1"/>
          </p:cNvSpPr>
          <p:nvPr/>
        </p:nvSpPr>
        <p:spPr bwMode="auto">
          <a:xfrm>
            <a:off x="5392738" y="5003800"/>
            <a:ext cx="3359150" cy="1520825"/>
          </a:xfrm>
          <a:prstGeom prst="rect">
            <a:avLst/>
          </a:prstGeom>
          <a:solidFill>
            <a:srgbClr val="CC0099"/>
          </a:solidFill>
          <a:ln w="9525">
            <a:solidFill>
              <a:schemeClr val="tx1"/>
            </a:solidFill>
            <a:miter lim="800000"/>
            <a:headEnd/>
            <a:tailEnd/>
          </a:ln>
        </p:spPr>
        <p:txBody>
          <a:bodyPr wrap="none" anchor="ctr"/>
          <a:lstStyle/>
          <a:p>
            <a:endParaRPr lang="en-AU"/>
          </a:p>
        </p:txBody>
      </p:sp>
      <p:sp>
        <p:nvSpPr>
          <p:cNvPr id="52276" name="Text Box 52"/>
          <p:cNvSpPr txBox="1">
            <a:spLocks noChangeArrowheads="1"/>
          </p:cNvSpPr>
          <p:nvPr/>
        </p:nvSpPr>
        <p:spPr bwMode="auto">
          <a:xfrm>
            <a:off x="5567363" y="5084763"/>
            <a:ext cx="3025775" cy="579437"/>
          </a:xfrm>
          <a:prstGeom prst="rect">
            <a:avLst/>
          </a:prstGeom>
          <a:noFill/>
          <a:ln w="9525">
            <a:noFill/>
            <a:miter lim="800000"/>
            <a:headEnd/>
            <a:tailEnd/>
          </a:ln>
        </p:spPr>
        <p:txBody>
          <a:bodyPr wrap="none">
            <a:spAutoFit/>
          </a:bodyPr>
          <a:lstStyle/>
          <a:p>
            <a:r>
              <a:rPr lang="en-US">
                <a:solidFill>
                  <a:schemeClr val="bg1"/>
                </a:solidFill>
              </a:rPr>
              <a:t>IQR = Q3 - Q1</a:t>
            </a:r>
          </a:p>
        </p:txBody>
      </p:sp>
      <p:sp>
        <p:nvSpPr>
          <p:cNvPr id="52277" name="Text Box 53"/>
          <p:cNvSpPr txBox="1">
            <a:spLocks noChangeArrowheads="1"/>
          </p:cNvSpPr>
          <p:nvPr/>
        </p:nvSpPr>
        <p:spPr bwMode="auto">
          <a:xfrm>
            <a:off x="6521450" y="5516563"/>
            <a:ext cx="1423988" cy="579437"/>
          </a:xfrm>
          <a:prstGeom prst="rect">
            <a:avLst/>
          </a:prstGeom>
          <a:noFill/>
          <a:ln w="9525">
            <a:noFill/>
            <a:miter lim="800000"/>
            <a:headEnd/>
            <a:tailEnd/>
          </a:ln>
        </p:spPr>
        <p:txBody>
          <a:bodyPr wrap="none">
            <a:spAutoFit/>
          </a:bodyPr>
          <a:lstStyle/>
          <a:p>
            <a:pPr algn="l"/>
            <a:r>
              <a:rPr lang="en-US">
                <a:solidFill>
                  <a:schemeClr val="bg1"/>
                </a:solidFill>
              </a:rPr>
              <a:t>= 8 - 3</a:t>
            </a:r>
          </a:p>
        </p:txBody>
      </p:sp>
      <p:sp>
        <p:nvSpPr>
          <p:cNvPr id="52278" name="Text Box 54"/>
          <p:cNvSpPr txBox="1">
            <a:spLocks noChangeArrowheads="1"/>
          </p:cNvSpPr>
          <p:nvPr/>
        </p:nvSpPr>
        <p:spPr bwMode="auto">
          <a:xfrm>
            <a:off x="6529388" y="5945188"/>
            <a:ext cx="762000" cy="579437"/>
          </a:xfrm>
          <a:prstGeom prst="rect">
            <a:avLst/>
          </a:prstGeom>
          <a:noFill/>
          <a:ln w="9525">
            <a:noFill/>
            <a:miter lim="800000"/>
            <a:headEnd/>
            <a:tailEnd/>
          </a:ln>
        </p:spPr>
        <p:txBody>
          <a:bodyPr wrap="none">
            <a:spAutoFit/>
          </a:bodyPr>
          <a:lstStyle/>
          <a:p>
            <a:pPr algn="l"/>
            <a:r>
              <a:rPr lang="en-US">
                <a:solidFill>
                  <a:schemeClr val="bg1"/>
                </a:solidFill>
              </a:rPr>
              <a: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54"/>
                                        </p:tgtEl>
                                        <p:attrNameLst>
                                          <p:attrName>style.visibility</p:attrName>
                                        </p:attrNameLst>
                                      </p:cBhvr>
                                      <p:to>
                                        <p:strVal val="visible"/>
                                      </p:to>
                                    </p:set>
                                  </p:childTnLst>
                                </p:cTn>
                              </p:par>
                              <p:par>
                                <p:cTn id="7" presetID="1" presetClass="exit" presetSubtype="0" fill="hold" grpId="0" nodeType="withEffect" nodePh="1">
                                  <p:stCondLst>
                                    <p:cond delay="0"/>
                                  </p:stCondLst>
                                  <p:endCondLst>
                                    <p:cond evt="begin" delay="0">
                                      <p:tn val="7"/>
                                    </p:cond>
                                  </p:endCondLst>
                                  <p:childTnLst>
                                    <p:set>
                                      <p:cBhvr>
                                        <p:cTn id="8" dur="1" fill="hold">
                                          <p:stCondLst>
                                            <p:cond delay="0"/>
                                          </p:stCondLst>
                                        </p:cTn>
                                        <p:tgtEl>
                                          <p:spTgt spid="5222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522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2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2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2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2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2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2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2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2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227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2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2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2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227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5" grpId="0"/>
      <p:bldP spid="52229" grpId="0"/>
      <p:bldP spid="52254" grpId="0"/>
      <p:bldP spid="52256" grpId="0"/>
      <p:bldP spid="52257" grpId="0"/>
      <p:bldP spid="52258" grpId="0"/>
      <p:bldP spid="52259" grpId="0"/>
      <p:bldP spid="52260" grpId="0" animBg="1"/>
      <p:bldP spid="52261" grpId="0"/>
      <p:bldP spid="52262" grpId="0"/>
      <p:bldP spid="52265" grpId="0"/>
      <p:bldP spid="52266" grpId="0"/>
      <p:bldP spid="52268" grpId="0"/>
      <p:bldP spid="52270" grpId="0"/>
      <p:bldP spid="52271" grpId="0"/>
      <p:bldP spid="52272" grpId="0"/>
      <p:bldP spid="52274" grpId="0"/>
      <p:bldP spid="52275" grpId="0" animBg="1"/>
      <p:bldP spid="52276" grpId="0"/>
      <p:bldP spid="52277" grpId="0"/>
      <p:bldP spid="5227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bwMode="auto">
          <a:xfrm>
            <a:off x="107950" y="117475"/>
            <a:ext cx="9144000" cy="503238"/>
          </a:xfrm>
          <a:prstGeom prst="rect">
            <a:avLst/>
          </a:prstGeom>
          <a:noFill/>
          <a:ln>
            <a:miter lim="800000"/>
            <a:headEnd/>
            <a:tailEnd/>
          </a:ln>
        </p:spPr>
        <p:txBody>
          <a:bodyPr anchor="ctr"/>
          <a:lstStyle/>
          <a:p>
            <a:pPr eaLnBrk="1" hangingPunct="1"/>
            <a:r>
              <a:rPr lang="en-US" sz="3200" dirty="0" smtClean="0">
                <a:solidFill>
                  <a:schemeClr val="tx1"/>
                </a:solidFill>
                <a:latin typeface="Comic Sans MS" pitchFamily="66" charset="0"/>
              </a:rPr>
              <a:t>Inter-quartile Range</a:t>
            </a:r>
          </a:p>
        </p:txBody>
      </p:sp>
      <p:sp>
        <p:nvSpPr>
          <p:cNvPr id="4100" name="Text Box 11"/>
          <p:cNvSpPr txBox="1">
            <a:spLocks noChangeArrowheads="1"/>
          </p:cNvSpPr>
          <p:nvPr/>
        </p:nvSpPr>
        <p:spPr bwMode="auto">
          <a:xfrm>
            <a:off x="2808288" y="692150"/>
            <a:ext cx="3608387" cy="1066800"/>
          </a:xfrm>
          <a:prstGeom prst="rect">
            <a:avLst/>
          </a:prstGeom>
          <a:noFill/>
          <a:ln w="9525">
            <a:noFill/>
            <a:miter lim="800000"/>
            <a:headEnd/>
            <a:tailEnd/>
          </a:ln>
        </p:spPr>
        <p:txBody>
          <a:bodyPr wrap="none">
            <a:spAutoFit/>
          </a:bodyPr>
          <a:lstStyle/>
          <a:p>
            <a:r>
              <a:rPr lang="en-US" b="1"/>
              <a:t>Example 2</a:t>
            </a:r>
          </a:p>
          <a:p>
            <a:r>
              <a:rPr lang="en-US" b="1">
                <a:solidFill>
                  <a:srgbClr val="FF0000"/>
                </a:solidFill>
              </a:rPr>
              <a:t>2, 3, 6, 6, 7, 8.</a:t>
            </a:r>
          </a:p>
        </p:txBody>
      </p:sp>
      <p:sp>
        <p:nvSpPr>
          <p:cNvPr id="4101" name="Text Box 12"/>
          <p:cNvSpPr txBox="1">
            <a:spLocks noChangeArrowheads="1"/>
          </p:cNvSpPr>
          <p:nvPr/>
        </p:nvSpPr>
        <p:spPr bwMode="auto">
          <a:xfrm>
            <a:off x="195263" y="763588"/>
            <a:ext cx="1984375" cy="579437"/>
          </a:xfrm>
          <a:prstGeom prst="rect">
            <a:avLst/>
          </a:prstGeom>
          <a:noFill/>
          <a:ln w="9525">
            <a:noFill/>
            <a:miter lim="800000"/>
            <a:headEnd/>
            <a:tailEnd/>
          </a:ln>
        </p:spPr>
        <p:txBody>
          <a:bodyPr wrap="none">
            <a:spAutoFit/>
          </a:bodyPr>
          <a:lstStyle/>
          <a:p>
            <a:r>
              <a:rPr lang="en-US" b="1">
                <a:solidFill>
                  <a:srgbClr val="0033CC"/>
                </a:solidFill>
              </a:rPr>
              <a:t>Median =</a:t>
            </a:r>
          </a:p>
        </p:txBody>
      </p:sp>
      <p:sp>
        <p:nvSpPr>
          <p:cNvPr id="62479" name="Text Box 15"/>
          <p:cNvSpPr txBox="1">
            <a:spLocks noChangeArrowheads="1"/>
          </p:cNvSpPr>
          <p:nvPr/>
        </p:nvSpPr>
        <p:spPr bwMode="auto">
          <a:xfrm>
            <a:off x="1447800" y="762000"/>
            <a:ext cx="431800" cy="579437"/>
          </a:xfrm>
          <a:prstGeom prst="rect">
            <a:avLst/>
          </a:prstGeom>
          <a:noFill/>
          <a:ln w="9525">
            <a:noFill/>
            <a:miter lim="800000"/>
            <a:headEnd/>
            <a:tailEnd/>
          </a:ln>
        </p:spPr>
        <p:txBody>
          <a:bodyPr wrap="none">
            <a:spAutoFit/>
          </a:bodyPr>
          <a:lstStyle/>
          <a:p>
            <a:pPr algn="l"/>
            <a:r>
              <a:rPr lang="en-US" b="1" dirty="0">
                <a:solidFill>
                  <a:srgbClr val="0033CC"/>
                </a:solidFill>
              </a:rPr>
              <a:t>6</a:t>
            </a:r>
          </a:p>
        </p:txBody>
      </p:sp>
      <p:sp>
        <p:nvSpPr>
          <p:cNvPr id="62480" name="Text Box 16"/>
          <p:cNvSpPr txBox="1">
            <a:spLocks noChangeArrowheads="1"/>
          </p:cNvSpPr>
          <p:nvPr/>
        </p:nvSpPr>
        <p:spPr bwMode="auto">
          <a:xfrm>
            <a:off x="582613" y="1768475"/>
            <a:ext cx="1211262" cy="579438"/>
          </a:xfrm>
          <a:prstGeom prst="rect">
            <a:avLst/>
          </a:prstGeom>
          <a:noFill/>
          <a:ln w="9525">
            <a:noFill/>
            <a:miter lim="800000"/>
            <a:headEnd/>
            <a:tailEnd/>
          </a:ln>
        </p:spPr>
        <p:txBody>
          <a:bodyPr wrap="none">
            <a:spAutoFit/>
          </a:bodyPr>
          <a:lstStyle/>
          <a:p>
            <a:pPr algn="l"/>
            <a:r>
              <a:rPr lang="en-US" b="1" dirty="0">
                <a:solidFill>
                  <a:srgbClr val="0033CC"/>
                </a:solidFill>
              </a:rPr>
              <a:t>Q3 =</a:t>
            </a:r>
          </a:p>
        </p:txBody>
      </p:sp>
      <p:sp>
        <p:nvSpPr>
          <p:cNvPr id="62481" name="Text Box 17"/>
          <p:cNvSpPr txBox="1">
            <a:spLocks noChangeArrowheads="1"/>
          </p:cNvSpPr>
          <p:nvPr/>
        </p:nvSpPr>
        <p:spPr bwMode="auto">
          <a:xfrm>
            <a:off x="412750" y="2351088"/>
            <a:ext cx="2009775" cy="1066800"/>
          </a:xfrm>
          <a:prstGeom prst="rect">
            <a:avLst/>
          </a:prstGeom>
          <a:noFill/>
          <a:ln w="9525">
            <a:noFill/>
            <a:miter lim="800000"/>
            <a:headEnd/>
            <a:tailEnd/>
          </a:ln>
        </p:spPr>
        <p:txBody>
          <a:bodyPr wrap="none">
            <a:spAutoFit/>
          </a:bodyPr>
          <a:lstStyle/>
          <a:p>
            <a:r>
              <a:rPr lang="en-US"/>
              <a:t>Middle of</a:t>
            </a:r>
          </a:p>
          <a:p>
            <a:r>
              <a:rPr lang="en-US" b="1">
                <a:solidFill>
                  <a:srgbClr val="FF0000"/>
                </a:solidFill>
              </a:rPr>
              <a:t>top</a:t>
            </a:r>
            <a:r>
              <a:rPr lang="en-US"/>
              <a:t> half.</a:t>
            </a:r>
          </a:p>
        </p:txBody>
      </p:sp>
      <p:sp>
        <p:nvSpPr>
          <p:cNvPr id="62483" name="Text Box 19"/>
          <p:cNvSpPr txBox="1">
            <a:spLocks noChangeArrowheads="1"/>
          </p:cNvSpPr>
          <p:nvPr/>
        </p:nvSpPr>
        <p:spPr bwMode="auto">
          <a:xfrm>
            <a:off x="1295400" y="1752600"/>
            <a:ext cx="431800" cy="579438"/>
          </a:xfrm>
          <a:prstGeom prst="rect">
            <a:avLst/>
          </a:prstGeom>
          <a:noFill/>
          <a:ln w="9525">
            <a:noFill/>
            <a:miter lim="800000"/>
            <a:headEnd/>
            <a:tailEnd/>
          </a:ln>
        </p:spPr>
        <p:txBody>
          <a:bodyPr wrap="none">
            <a:spAutoFit/>
          </a:bodyPr>
          <a:lstStyle/>
          <a:p>
            <a:pPr algn="l"/>
            <a:r>
              <a:rPr lang="en-US" b="1" dirty="0">
                <a:solidFill>
                  <a:srgbClr val="0033CC"/>
                </a:solidFill>
              </a:rPr>
              <a:t>7</a:t>
            </a:r>
          </a:p>
        </p:txBody>
      </p:sp>
      <p:sp>
        <p:nvSpPr>
          <p:cNvPr id="62484" name="Text Box 20"/>
          <p:cNvSpPr txBox="1">
            <a:spLocks noChangeArrowheads="1"/>
          </p:cNvSpPr>
          <p:nvPr/>
        </p:nvSpPr>
        <p:spPr bwMode="auto">
          <a:xfrm>
            <a:off x="2887663" y="1765300"/>
            <a:ext cx="1211262" cy="579438"/>
          </a:xfrm>
          <a:prstGeom prst="rect">
            <a:avLst/>
          </a:prstGeom>
          <a:noFill/>
          <a:ln w="9525">
            <a:noFill/>
            <a:miter lim="800000"/>
            <a:headEnd/>
            <a:tailEnd/>
          </a:ln>
        </p:spPr>
        <p:txBody>
          <a:bodyPr wrap="none">
            <a:spAutoFit/>
          </a:bodyPr>
          <a:lstStyle/>
          <a:p>
            <a:pPr algn="l"/>
            <a:r>
              <a:rPr lang="en-US" b="1">
                <a:solidFill>
                  <a:srgbClr val="0033CC"/>
                </a:solidFill>
              </a:rPr>
              <a:t>Q1 =</a:t>
            </a:r>
          </a:p>
        </p:txBody>
      </p:sp>
      <p:sp>
        <p:nvSpPr>
          <p:cNvPr id="62485" name="Text Box 21"/>
          <p:cNvSpPr txBox="1">
            <a:spLocks noChangeArrowheads="1"/>
          </p:cNvSpPr>
          <p:nvPr/>
        </p:nvSpPr>
        <p:spPr bwMode="auto">
          <a:xfrm>
            <a:off x="2782888" y="2341563"/>
            <a:ext cx="2193925" cy="1066800"/>
          </a:xfrm>
          <a:prstGeom prst="rect">
            <a:avLst/>
          </a:prstGeom>
          <a:noFill/>
          <a:ln w="9525">
            <a:noFill/>
            <a:miter lim="800000"/>
            <a:headEnd/>
            <a:tailEnd/>
          </a:ln>
        </p:spPr>
        <p:txBody>
          <a:bodyPr wrap="none">
            <a:spAutoFit/>
          </a:bodyPr>
          <a:lstStyle/>
          <a:p>
            <a:r>
              <a:rPr lang="en-US"/>
              <a:t>Middle of</a:t>
            </a:r>
          </a:p>
          <a:p>
            <a:r>
              <a:rPr lang="en-US" b="1">
                <a:solidFill>
                  <a:srgbClr val="FF0000"/>
                </a:solidFill>
              </a:rPr>
              <a:t>lower</a:t>
            </a:r>
            <a:r>
              <a:rPr lang="en-US"/>
              <a:t> half.</a:t>
            </a:r>
          </a:p>
        </p:txBody>
      </p:sp>
      <p:sp>
        <p:nvSpPr>
          <p:cNvPr id="62487" name="Text Box 23"/>
          <p:cNvSpPr txBox="1">
            <a:spLocks noChangeArrowheads="1"/>
          </p:cNvSpPr>
          <p:nvPr/>
        </p:nvSpPr>
        <p:spPr bwMode="auto">
          <a:xfrm>
            <a:off x="3657600" y="1752600"/>
            <a:ext cx="431800" cy="579438"/>
          </a:xfrm>
          <a:prstGeom prst="rect">
            <a:avLst/>
          </a:prstGeom>
          <a:noFill/>
          <a:ln w="9525">
            <a:noFill/>
            <a:miter lim="800000"/>
            <a:headEnd/>
            <a:tailEnd/>
          </a:ln>
        </p:spPr>
        <p:txBody>
          <a:bodyPr wrap="none">
            <a:spAutoFit/>
          </a:bodyPr>
          <a:lstStyle/>
          <a:p>
            <a:pPr algn="l"/>
            <a:r>
              <a:rPr lang="en-US" b="1">
                <a:solidFill>
                  <a:srgbClr val="0033CC"/>
                </a:solidFill>
              </a:rPr>
              <a:t>3</a:t>
            </a:r>
          </a:p>
        </p:txBody>
      </p:sp>
      <p:sp>
        <p:nvSpPr>
          <p:cNvPr id="62488" name="Rectangle 24"/>
          <p:cNvSpPr>
            <a:spLocks noChangeArrowheads="1"/>
          </p:cNvSpPr>
          <p:nvPr/>
        </p:nvSpPr>
        <p:spPr bwMode="auto">
          <a:xfrm>
            <a:off x="5537200" y="1771650"/>
            <a:ext cx="3359150" cy="1520825"/>
          </a:xfrm>
          <a:prstGeom prst="rect">
            <a:avLst/>
          </a:prstGeom>
          <a:solidFill>
            <a:srgbClr val="CC0099"/>
          </a:solidFill>
          <a:ln w="9525">
            <a:solidFill>
              <a:schemeClr val="tx1"/>
            </a:solidFill>
            <a:miter lim="800000"/>
            <a:headEnd/>
            <a:tailEnd/>
          </a:ln>
        </p:spPr>
        <p:txBody>
          <a:bodyPr wrap="none" anchor="ctr"/>
          <a:lstStyle/>
          <a:p>
            <a:endParaRPr lang="en-AU"/>
          </a:p>
        </p:txBody>
      </p:sp>
      <p:sp>
        <p:nvSpPr>
          <p:cNvPr id="62489" name="Text Box 25"/>
          <p:cNvSpPr txBox="1">
            <a:spLocks noChangeArrowheads="1"/>
          </p:cNvSpPr>
          <p:nvPr/>
        </p:nvSpPr>
        <p:spPr bwMode="auto">
          <a:xfrm>
            <a:off x="5711825" y="1852613"/>
            <a:ext cx="3025775" cy="579437"/>
          </a:xfrm>
          <a:prstGeom prst="rect">
            <a:avLst/>
          </a:prstGeom>
          <a:noFill/>
          <a:ln w="9525">
            <a:noFill/>
            <a:miter lim="800000"/>
            <a:headEnd/>
            <a:tailEnd/>
          </a:ln>
        </p:spPr>
        <p:txBody>
          <a:bodyPr wrap="none">
            <a:spAutoFit/>
          </a:bodyPr>
          <a:lstStyle/>
          <a:p>
            <a:r>
              <a:rPr lang="en-US">
                <a:solidFill>
                  <a:schemeClr val="bg1"/>
                </a:solidFill>
              </a:rPr>
              <a:t>IQR = Q3 - Q1</a:t>
            </a:r>
          </a:p>
        </p:txBody>
      </p:sp>
      <p:sp>
        <p:nvSpPr>
          <p:cNvPr id="62490" name="Text Box 26"/>
          <p:cNvSpPr txBox="1">
            <a:spLocks noChangeArrowheads="1"/>
          </p:cNvSpPr>
          <p:nvPr/>
        </p:nvSpPr>
        <p:spPr bwMode="auto">
          <a:xfrm>
            <a:off x="6665913" y="2284413"/>
            <a:ext cx="1423987" cy="579437"/>
          </a:xfrm>
          <a:prstGeom prst="rect">
            <a:avLst/>
          </a:prstGeom>
          <a:noFill/>
          <a:ln w="9525">
            <a:noFill/>
            <a:miter lim="800000"/>
            <a:headEnd/>
            <a:tailEnd/>
          </a:ln>
        </p:spPr>
        <p:txBody>
          <a:bodyPr wrap="none">
            <a:spAutoFit/>
          </a:bodyPr>
          <a:lstStyle/>
          <a:p>
            <a:pPr algn="l"/>
            <a:r>
              <a:rPr lang="en-US">
                <a:solidFill>
                  <a:schemeClr val="bg1"/>
                </a:solidFill>
              </a:rPr>
              <a:t>= 7 - 3</a:t>
            </a:r>
          </a:p>
        </p:txBody>
      </p:sp>
      <p:sp>
        <p:nvSpPr>
          <p:cNvPr id="62491" name="Text Box 27"/>
          <p:cNvSpPr txBox="1">
            <a:spLocks noChangeArrowheads="1"/>
          </p:cNvSpPr>
          <p:nvPr/>
        </p:nvSpPr>
        <p:spPr bwMode="auto">
          <a:xfrm>
            <a:off x="6673850" y="2713038"/>
            <a:ext cx="762000" cy="579437"/>
          </a:xfrm>
          <a:prstGeom prst="rect">
            <a:avLst/>
          </a:prstGeom>
          <a:noFill/>
          <a:ln w="9525">
            <a:noFill/>
            <a:miter lim="800000"/>
            <a:headEnd/>
            <a:tailEnd/>
          </a:ln>
        </p:spPr>
        <p:txBody>
          <a:bodyPr wrap="none">
            <a:spAutoFit/>
          </a:bodyPr>
          <a:lstStyle/>
          <a:p>
            <a:pPr algn="l"/>
            <a:r>
              <a:rPr lang="en-US">
                <a:solidFill>
                  <a:schemeClr val="bg1"/>
                </a:solidFill>
              </a:rPr>
              <a:t>= 4</a:t>
            </a:r>
          </a:p>
        </p:txBody>
      </p:sp>
      <p:sp>
        <p:nvSpPr>
          <p:cNvPr id="62494" name="Line 30"/>
          <p:cNvSpPr>
            <a:spLocks noChangeShapeType="1"/>
          </p:cNvSpPr>
          <p:nvPr/>
        </p:nvSpPr>
        <p:spPr bwMode="auto">
          <a:xfrm>
            <a:off x="252413" y="3425825"/>
            <a:ext cx="8856662" cy="0"/>
          </a:xfrm>
          <a:prstGeom prst="line">
            <a:avLst/>
          </a:prstGeom>
          <a:noFill/>
          <a:ln w="38100">
            <a:solidFill>
              <a:schemeClr val="tx1"/>
            </a:solidFill>
            <a:round/>
            <a:headEnd/>
            <a:tailEnd/>
          </a:ln>
        </p:spPr>
        <p:txBody>
          <a:bodyPr/>
          <a:lstStyle/>
          <a:p>
            <a:endParaRPr lang="ar-SA"/>
          </a:p>
        </p:txBody>
      </p:sp>
      <p:sp>
        <p:nvSpPr>
          <p:cNvPr id="62495" name="Text Box 31"/>
          <p:cNvSpPr txBox="1">
            <a:spLocks noChangeArrowheads="1"/>
          </p:cNvSpPr>
          <p:nvPr/>
        </p:nvSpPr>
        <p:spPr bwMode="auto">
          <a:xfrm>
            <a:off x="2084388" y="3511550"/>
            <a:ext cx="5056187" cy="1066800"/>
          </a:xfrm>
          <a:prstGeom prst="rect">
            <a:avLst/>
          </a:prstGeom>
          <a:noFill/>
          <a:ln w="9525">
            <a:noFill/>
            <a:miter lim="800000"/>
            <a:headEnd/>
            <a:tailEnd/>
          </a:ln>
        </p:spPr>
        <p:txBody>
          <a:bodyPr wrap="none">
            <a:spAutoFit/>
          </a:bodyPr>
          <a:lstStyle/>
          <a:p>
            <a:r>
              <a:rPr lang="en-US" b="1"/>
              <a:t>Example 3</a:t>
            </a:r>
          </a:p>
          <a:p>
            <a:r>
              <a:rPr lang="en-US" b="1">
                <a:solidFill>
                  <a:srgbClr val="FF0000"/>
                </a:solidFill>
              </a:rPr>
              <a:t>2, 3, 5, 6, 7, 9, 9, 10.</a:t>
            </a:r>
          </a:p>
        </p:txBody>
      </p:sp>
      <p:sp>
        <p:nvSpPr>
          <p:cNvPr id="62496" name="Text Box 32"/>
          <p:cNvSpPr txBox="1">
            <a:spLocks noChangeArrowheads="1"/>
          </p:cNvSpPr>
          <p:nvPr/>
        </p:nvSpPr>
        <p:spPr bwMode="auto">
          <a:xfrm>
            <a:off x="192088" y="3582988"/>
            <a:ext cx="1984375" cy="579437"/>
          </a:xfrm>
          <a:prstGeom prst="rect">
            <a:avLst/>
          </a:prstGeom>
          <a:noFill/>
          <a:ln w="9525">
            <a:noFill/>
            <a:miter lim="800000"/>
            <a:headEnd/>
            <a:tailEnd/>
          </a:ln>
        </p:spPr>
        <p:txBody>
          <a:bodyPr wrap="none">
            <a:spAutoFit/>
          </a:bodyPr>
          <a:lstStyle/>
          <a:p>
            <a:r>
              <a:rPr lang="en-US" b="1">
                <a:solidFill>
                  <a:srgbClr val="0033CC"/>
                </a:solidFill>
              </a:rPr>
              <a:t>Median =</a:t>
            </a:r>
          </a:p>
        </p:txBody>
      </p:sp>
      <p:sp>
        <p:nvSpPr>
          <p:cNvPr id="62498" name="Text Box 34"/>
          <p:cNvSpPr txBox="1">
            <a:spLocks noChangeArrowheads="1"/>
          </p:cNvSpPr>
          <p:nvPr/>
        </p:nvSpPr>
        <p:spPr bwMode="auto">
          <a:xfrm>
            <a:off x="1447800" y="3581400"/>
            <a:ext cx="862012" cy="584200"/>
          </a:xfrm>
          <a:prstGeom prst="rect">
            <a:avLst/>
          </a:prstGeom>
          <a:noFill/>
          <a:ln w="9525">
            <a:noFill/>
            <a:miter lim="800000"/>
            <a:headEnd/>
            <a:tailEnd/>
          </a:ln>
        </p:spPr>
        <p:txBody>
          <a:bodyPr wrap="none">
            <a:spAutoFit/>
          </a:bodyPr>
          <a:lstStyle/>
          <a:p>
            <a:pPr algn="l"/>
            <a:r>
              <a:rPr lang="en-US" b="1" dirty="0">
                <a:solidFill>
                  <a:srgbClr val="0033CC"/>
                </a:solidFill>
              </a:rPr>
              <a:t>6.5</a:t>
            </a:r>
          </a:p>
        </p:txBody>
      </p:sp>
      <p:sp>
        <p:nvSpPr>
          <p:cNvPr id="62499" name="Text Box 35"/>
          <p:cNvSpPr txBox="1">
            <a:spLocks noChangeArrowheads="1"/>
          </p:cNvSpPr>
          <p:nvPr/>
        </p:nvSpPr>
        <p:spPr bwMode="auto">
          <a:xfrm>
            <a:off x="579438" y="4587875"/>
            <a:ext cx="1211262" cy="579438"/>
          </a:xfrm>
          <a:prstGeom prst="rect">
            <a:avLst/>
          </a:prstGeom>
          <a:noFill/>
          <a:ln w="9525">
            <a:noFill/>
            <a:miter lim="800000"/>
            <a:headEnd/>
            <a:tailEnd/>
          </a:ln>
        </p:spPr>
        <p:txBody>
          <a:bodyPr wrap="none">
            <a:spAutoFit/>
          </a:bodyPr>
          <a:lstStyle/>
          <a:p>
            <a:pPr algn="l"/>
            <a:r>
              <a:rPr lang="en-US" b="1">
                <a:solidFill>
                  <a:srgbClr val="0033CC"/>
                </a:solidFill>
              </a:rPr>
              <a:t>Q3 =</a:t>
            </a:r>
          </a:p>
        </p:txBody>
      </p:sp>
      <p:sp>
        <p:nvSpPr>
          <p:cNvPr id="62500" name="Text Box 36"/>
          <p:cNvSpPr txBox="1">
            <a:spLocks noChangeArrowheads="1"/>
          </p:cNvSpPr>
          <p:nvPr/>
        </p:nvSpPr>
        <p:spPr bwMode="auto">
          <a:xfrm>
            <a:off x="409575" y="5170488"/>
            <a:ext cx="2009775" cy="1066800"/>
          </a:xfrm>
          <a:prstGeom prst="rect">
            <a:avLst/>
          </a:prstGeom>
          <a:noFill/>
          <a:ln w="9525">
            <a:noFill/>
            <a:miter lim="800000"/>
            <a:headEnd/>
            <a:tailEnd/>
          </a:ln>
        </p:spPr>
        <p:txBody>
          <a:bodyPr wrap="none">
            <a:spAutoFit/>
          </a:bodyPr>
          <a:lstStyle/>
          <a:p>
            <a:r>
              <a:rPr lang="en-US"/>
              <a:t>Middle of</a:t>
            </a:r>
          </a:p>
          <a:p>
            <a:r>
              <a:rPr lang="en-US" b="1">
                <a:solidFill>
                  <a:srgbClr val="FF0000"/>
                </a:solidFill>
              </a:rPr>
              <a:t>top</a:t>
            </a:r>
            <a:r>
              <a:rPr lang="en-US"/>
              <a:t> half.</a:t>
            </a:r>
          </a:p>
        </p:txBody>
      </p:sp>
      <p:sp>
        <p:nvSpPr>
          <p:cNvPr id="62502" name="Text Box 38"/>
          <p:cNvSpPr txBox="1">
            <a:spLocks noChangeArrowheads="1"/>
          </p:cNvSpPr>
          <p:nvPr/>
        </p:nvSpPr>
        <p:spPr bwMode="auto">
          <a:xfrm>
            <a:off x="1295400" y="4572000"/>
            <a:ext cx="431800" cy="579438"/>
          </a:xfrm>
          <a:prstGeom prst="rect">
            <a:avLst/>
          </a:prstGeom>
          <a:noFill/>
          <a:ln w="9525">
            <a:noFill/>
            <a:miter lim="800000"/>
            <a:headEnd/>
            <a:tailEnd/>
          </a:ln>
        </p:spPr>
        <p:txBody>
          <a:bodyPr wrap="none">
            <a:spAutoFit/>
          </a:bodyPr>
          <a:lstStyle/>
          <a:p>
            <a:pPr algn="l"/>
            <a:r>
              <a:rPr lang="en-US" b="1" dirty="0">
                <a:solidFill>
                  <a:srgbClr val="0033CC"/>
                </a:solidFill>
              </a:rPr>
              <a:t>9</a:t>
            </a:r>
          </a:p>
        </p:txBody>
      </p:sp>
      <p:sp>
        <p:nvSpPr>
          <p:cNvPr id="62503" name="Text Box 39"/>
          <p:cNvSpPr txBox="1">
            <a:spLocks noChangeArrowheads="1"/>
          </p:cNvSpPr>
          <p:nvPr/>
        </p:nvSpPr>
        <p:spPr bwMode="auto">
          <a:xfrm>
            <a:off x="2884488" y="4584700"/>
            <a:ext cx="1211262" cy="579438"/>
          </a:xfrm>
          <a:prstGeom prst="rect">
            <a:avLst/>
          </a:prstGeom>
          <a:noFill/>
          <a:ln w="9525">
            <a:noFill/>
            <a:miter lim="800000"/>
            <a:headEnd/>
            <a:tailEnd/>
          </a:ln>
        </p:spPr>
        <p:txBody>
          <a:bodyPr wrap="none">
            <a:spAutoFit/>
          </a:bodyPr>
          <a:lstStyle/>
          <a:p>
            <a:pPr algn="l"/>
            <a:r>
              <a:rPr lang="en-US" b="1">
                <a:solidFill>
                  <a:srgbClr val="0033CC"/>
                </a:solidFill>
              </a:rPr>
              <a:t>Q1 =</a:t>
            </a:r>
          </a:p>
        </p:txBody>
      </p:sp>
      <p:sp>
        <p:nvSpPr>
          <p:cNvPr id="62504" name="Text Box 40"/>
          <p:cNvSpPr txBox="1">
            <a:spLocks noChangeArrowheads="1"/>
          </p:cNvSpPr>
          <p:nvPr/>
        </p:nvSpPr>
        <p:spPr bwMode="auto">
          <a:xfrm>
            <a:off x="2779713" y="5160963"/>
            <a:ext cx="2193925" cy="1066800"/>
          </a:xfrm>
          <a:prstGeom prst="rect">
            <a:avLst/>
          </a:prstGeom>
          <a:noFill/>
          <a:ln w="9525">
            <a:noFill/>
            <a:miter lim="800000"/>
            <a:headEnd/>
            <a:tailEnd/>
          </a:ln>
        </p:spPr>
        <p:txBody>
          <a:bodyPr wrap="none">
            <a:spAutoFit/>
          </a:bodyPr>
          <a:lstStyle/>
          <a:p>
            <a:r>
              <a:rPr lang="en-US"/>
              <a:t>Middle of</a:t>
            </a:r>
          </a:p>
          <a:p>
            <a:r>
              <a:rPr lang="en-US" b="1">
                <a:solidFill>
                  <a:srgbClr val="FF0000"/>
                </a:solidFill>
              </a:rPr>
              <a:t>lower</a:t>
            </a:r>
            <a:r>
              <a:rPr lang="en-US"/>
              <a:t> half.</a:t>
            </a:r>
          </a:p>
        </p:txBody>
      </p:sp>
      <p:sp>
        <p:nvSpPr>
          <p:cNvPr id="62506" name="Text Box 42"/>
          <p:cNvSpPr txBox="1">
            <a:spLocks noChangeArrowheads="1"/>
          </p:cNvSpPr>
          <p:nvPr/>
        </p:nvSpPr>
        <p:spPr bwMode="auto">
          <a:xfrm>
            <a:off x="3657600" y="4572000"/>
            <a:ext cx="431800" cy="579438"/>
          </a:xfrm>
          <a:prstGeom prst="rect">
            <a:avLst/>
          </a:prstGeom>
          <a:noFill/>
          <a:ln w="9525">
            <a:noFill/>
            <a:miter lim="800000"/>
            <a:headEnd/>
            <a:tailEnd/>
          </a:ln>
        </p:spPr>
        <p:txBody>
          <a:bodyPr wrap="none">
            <a:spAutoFit/>
          </a:bodyPr>
          <a:lstStyle/>
          <a:p>
            <a:pPr algn="l"/>
            <a:r>
              <a:rPr lang="en-US" b="1" dirty="0">
                <a:solidFill>
                  <a:srgbClr val="0033CC"/>
                </a:solidFill>
              </a:rPr>
              <a:t>4</a:t>
            </a:r>
          </a:p>
        </p:txBody>
      </p:sp>
      <p:sp>
        <p:nvSpPr>
          <p:cNvPr id="62507" name="Rectangle 43"/>
          <p:cNvSpPr>
            <a:spLocks noChangeArrowheads="1"/>
          </p:cNvSpPr>
          <p:nvPr/>
        </p:nvSpPr>
        <p:spPr bwMode="auto">
          <a:xfrm>
            <a:off x="5534025" y="4591050"/>
            <a:ext cx="3359150" cy="1520825"/>
          </a:xfrm>
          <a:prstGeom prst="rect">
            <a:avLst/>
          </a:prstGeom>
          <a:solidFill>
            <a:srgbClr val="CC0099"/>
          </a:solidFill>
          <a:ln w="9525">
            <a:solidFill>
              <a:schemeClr val="tx1"/>
            </a:solidFill>
            <a:miter lim="800000"/>
            <a:headEnd/>
            <a:tailEnd/>
          </a:ln>
        </p:spPr>
        <p:txBody>
          <a:bodyPr wrap="none" anchor="ctr"/>
          <a:lstStyle/>
          <a:p>
            <a:endParaRPr lang="en-AU"/>
          </a:p>
        </p:txBody>
      </p:sp>
      <p:sp>
        <p:nvSpPr>
          <p:cNvPr id="62508" name="Text Box 44"/>
          <p:cNvSpPr txBox="1">
            <a:spLocks noChangeArrowheads="1"/>
          </p:cNvSpPr>
          <p:nvPr/>
        </p:nvSpPr>
        <p:spPr bwMode="auto">
          <a:xfrm>
            <a:off x="5708650" y="4672013"/>
            <a:ext cx="3025775" cy="579437"/>
          </a:xfrm>
          <a:prstGeom prst="rect">
            <a:avLst/>
          </a:prstGeom>
          <a:noFill/>
          <a:ln w="9525">
            <a:noFill/>
            <a:miter lim="800000"/>
            <a:headEnd/>
            <a:tailEnd/>
          </a:ln>
        </p:spPr>
        <p:txBody>
          <a:bodyPr wrap="none">
            <a:spAutoFit/>
          </a:bodyPr>
          <a:lstStyle/>
          <a:p>
            <a:r>
              <a:rPr lang="en-US">
                <a:solidFill>
                  <a:schemeClr val="bg1"/>
                </a:solidFill>
              </a:rPr>
              <a:t>IQR = Q3 - Q1</a:t>
            </a:r>
          </a:p>
        </p:txBody>
      </p:sp>
      <p:sp>
        <p:nvSpPr>
          <p:cNvPr id="62509" name="Text Box 45"/>
          <p:cNvSpPr txBox="1">
            <a:spLocks noChangeArrowheads="1"/>
          </p:cNvSpPr>
          <p:nvPr/>
        </p:nvSpPr>
        <p:spPr bwMode="auto">
          <a:xfrm>
            <a:off x="6662738" y="5103813"/>
            <a:ext cx="1423987" cy="579437"/>
          </a:xfrm>
          <a:prstGeom prst="rect">
            <a:avLst/>
          </a:prstGeom>
          <a:noFill/>
          <a:ln w="9525">
            <a:noFill/>
            <a:miter lim="800000"/>
            <a:headEnd/>
            <a:tailEnd/>
          </a:ln>
        </p:spPr>
        <p:txBody>
          <a:bodyPr wrap="none">
            <a:spAutoFit/>
          </a:bodyPr>
          <a:lstStyle/>
          <a:p>
            <a:pPr algn="l"/>
            <a:r>
              <a:rPr lang="en-US">
                <a:solidFill>
                  <a:schemeClr val="bg1"/>
                </a:solidFill>
              </a:rPr>
              <a:t>= 9 - 4</a:t>
            </a:r>
          </a:p>
        </p:txBody>
      </p:sp>
      <p:sp>
        <p:nvSpPr>
          <p:cNvPr id="62510" name="Text Box 46"/>
          <p:cNvSpPr txBox="1">
            <a:spLocks noChangeArrowheads="1"/>
          </p:cNvSpPr>
          <p:nvPr/>
        </p:nvSpPr>
        <p:spPr bwMode="auto">
          <a:xfrm>
            <a:off x="6670675" y="5532438"/>
            <a:ext cx="762000" cy="579437"/>
          </a:xfrm>
          <a:prstGeom prst="rect">
            <a:avLst/>
          </a:prstGeom>
          <a:noFill/>
          <a:ln w="9525">
            <a:noFill/>
            <a:miter lim="800000"/>
            <a:headEnd/>
            <a:tailEnd/>
          </a:ln>
        </p:spPr>
        <p:txBody>
          <a:bodyPr wrap="none">
            <a:spAutoFit/>
          </a:bodyPr>
          <a:lstStyle/>
          <a:p>
            <a:pPr algn="l"/>
            <a:r>
              <a:rPr lang="en-US">
                <a:solidFill>
                  <a:schemeClr val="bg1"/>
                </a:solidFill>
              </a:rPr>
              <a: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4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4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4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4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4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4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5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5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50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50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50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5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5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250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2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9" grpId="0"/>
      <p:bldP spid="62480" grpId="0"/>
      <p:bldP spid="62481" grpId="0"/>
      <p:bldP spid="62483" grpId="0"/>
      <p:bldP spid="62484" grpId="0"/>
      <p:bldP spid="62485" grpId="0"/>
      <p:bldP spid="62487" grpId="0"/>
      <p:bldP spid="62488" grpId="0" animBg="1"/>
      <p:bldP spid="62489" grpId="0"/>
      <p:bldP spid="62490" grpId="0"/>
      <p:bldP spid="62491" grpId="0"/>
      <p:bldP spid="62494" grpId="0" animBg="1"/>
      <p:bldP spid="62495" grpId="0"/>
      <p:bldP spid="62496" grpId="0"/>
      <p:bldP spid="62498" grpId="0"/>
      <p:bldP spid="62499" grpId="0"/>
      <p:bldP spid="62500" grpId="0"/>
      <p:bldP spid="62502" grpId="0"/>
      <p:bldP spid="62503" grpId="0"/>
      <p:bldP spid="62504" grpId="0"/>
      <p:bldP spid="62506" grpId="0"/>
      <p:bldP spid="62507" grpId="0" animBg="1"/>
      <p:bldP spid="62508" grpId="0"/>
      <p:bldP spid="62509" grpId="0"/>
      <p:bldP spid="625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bwMode="auto">
          <a:xfrm>
            <a:off x="107950" y="117475"/>
            <a:ext cx="9144000" cy="503238"/>
          </a:xfrm>
          <a:prstGeom prst="rect">
            <a:avLst/>
          </a:prstGeom>
          <a:noFill/>
          <a:ln>
            <a:miter lim="800000"/>
            <a:headEnd/>
            <a:tailEnd/>
          </a:ln>
        </p:spPr>
        <p:txBody>
          <a:bodyPr anchor="ctr"/>
          <a:lstStyle/>
          <a:p>
            <a:pPr eaLnBrk="1" hangingPunct="1"/>
            <a:r>
              <a:rPr lang="en-US" sz="3200" dirty="0" smtClean="0">
                <a:solidFill>
                  <a:schemeClr val="tx1"/>
                </a:solidFill>
                <a:latin typeface="Comic Sans MS" pitchFamily="66" charset="0"/>
              </a:rPr>
              <a:t>Inter-quartile Range and </a:t>
            </a:r>
            <a:r>
              <a:rPr lang="en-US" sz="3200" b="1" dirty="0" smtClean="0">
                <a:solidFill>
                  <a:srgbClr val="FF0000"/>
                </a:solidFill>
                <a:latin typeface="Comic Sans MS" pitchFamily="66" charset="0"/>
              </a:rPr>
              <a:t>Dot Plots</a:t>
            </a:r>
            <a:r>
              <a:rPr lang="en-US" sz="3200" dirty="0" smtClean="0">
                <a:solidFill>
                  <a:schemeClr val="tx1"/>
                </a:solidFill>
                <a:latin typeface="Comic Sans MS" pitchFamily="66" charset="0"/>
              </a:rPr>
              <a:t> </a:t>
            </a:r>
          </a:p>
        </p:txBody>
      </p:sp>
      <p:grpSp>
        <p:nvGrpSpPr>
          <p:cNvPr id="2" name="Group 60"/>
          <p:cNvGrpSpPr>
            <a:grpSpLocks/>
          </p:cNvGrpSpPr>
          <p:nvPr/>
        </p:nvGrpSpPr>
        <p:grpSpPr bwMode="auto">
          <a:xfrm>
            <a:off x="971550" y="2808288"/>
            <a:ext cx="7200900" cy="754062"/>
            <a:chOff x="612" y="1632"/>
            <a:chExt cx="4536" cy="475"/>
          </a:xfrm>
        </p:grpSpPr>
        <p:grpSp>
          <p:nvGrpSpPr>
            <p:cNvPr id="3" name="Group 50"/>
            <p:cNvGrpSpPr>
              <a:grpSpLocks/>
            </p:cNvGrpSpPr>
            <p:nvPr/>
          </p:nvGrpSpPr>
          <p:grpSpPr bwMode="auto">
            <a:xfrm>
              <a:off x="612" y="1632"/>
              <a:ext cx="4536" cy="144"/>
              <a:chOff x="612" y="1632"/>
              <a:chExt cx="4536" cy="144"/>
            </a:xfrm>
          </p:grpSpPr>
          <p:sp>
            <p:nvSpPr>
              <p:cNvPr id="5164" name="Line 38"/>
              <p:cNvSpPr>
                <a:spLocks noChangeShapeType="1"/>
              </p:cNvSpPr>
              <p:nvPr/>
            </p:nvSpPr>
            <p:spPr bwMode="auto">
              <a:xfrm>
                <a:off x="612" y="1706"/>
                <a:ext cx="4536" cy="0"/>
              </a:xfrm>
              <a:prstGeom prst="line">
                <a:avLst/>
              </a:prstGeom>
              <a:noFill/>
              <a:ln w="38100">
                <a:solidFill>
                  <a:schemeClr val="tx1"/>
                </a:solidFill>
                <a:round/>
                <a:headEnd type="arrow" w="med" len="med"/>
                <a:tailEnd type="arrow" w="med" len="med"/>
              </a:ln>
            </p:spPr>
            <p:txBody>
              <a:bodyPr/>
              <a:lstStyle/>
              <a:p>
                <a:endParaRPr lang="ar-SA"/>
              </a:p>
            </p:txBody>
          </p:sp>
          <p:sp>
            <p:nvSpPr>
              <p:cNvPr id="5165" name="Line 41"/>
              <p:cNvSpPr>
                <a:spLocks noChangeShapeType="1"/>
              </p:cNvSpPr>
              <p:nvPr/>
            </p:nvSpPr>
            <p:spPr bwMode="auto">
              <a:xfrm>
                <a:off x="1066" y="1640"/>
                <a:ext cx="0" cy="136"/>
              </a:xfrm>
              <a:prstGeom prst="line">
                <a:avLst/>
              </a:prstGeom>
              <a:noFill/>
              <a:ln w="38100">
                <a:solidFill>
                  <a:schemeClr val="tx1"/>
                </a:solidFill>
                <a:round/>
                <a:headEnd/>
                <a:tailEnd/>
              </a:ln>
            </p:spPr>
            <p:txBody>
              <a:bodyPr/>
              <a:lstStyle/>
              <a:p>
                <a:endParaRPr lang="ar-SA"/>
              </a:p>
            </p:txBody>
          </p:sp>
          <p:sp>
            <p:nvSpPr>
              <p:cNvPr id="5166" name="Line 42"/>
              <p:cNvSpPr>
                <a:spLocks noChangeShapeType="1"/>
              </p:cNvSpPr>
              <p:nvPr/>
            </p:nvSpPr>
            <p:spPr bwMode="auto">
              <a:xfrm>
                <a:off x="1519" y="1640"/>
                <a:ext cx="0" cy="136"/>
              </a:xfrm>
              <a:prstGeom prst="line">
                <a:avLst/>
              </a:prstGeom>
              <a:noFill/>
              <a:ln w="38100">
                <a:solidFill>
                  <a:schemeClr val="tx1"/>
                </a:solidFill>
                <a:round/>
                <a:headEnd/>
                <a:tailEnd/>
              </a:ln>
            </p:spPr>
            <p:txBody>
              <a:bodyPr/>
              <a:lstStyle/>
              <a:p>
                <a:endParaRPr lang="ar-SA"/>
              </a:p>
            </p:txBody>
          </p:sp>
          <p:sp>
            <p:nvSpPr>
              <p:cNvPr id="5167" name="Line 43"/>
              <p:cNvSpPr>
                <a:spLocks noChangeShapeType="1"/>
              </p:cNvSpPr>
              <p:nvPr/>
            </p:nvSpPr>
            <p:spPr bwMode="auto">
              <a:xfrm>
                <a:off x="1972" y="1640"/>
                <a:ext cx="0" cy="136"/>
              </a:xfrm>
              <a:prstGeom prst="line">
                <a:avLst/>
              </a:prstGeom>
              <a:noFill/>
              <a:ln w="38100">
                <a:solidFill>
                  <a:schemeClr val="tx1"/>
                </a:solidFill>
                <a:round/>
                <a:headEnd/>
                <a:tailEnd/>
              </a:ln>
            </p:spPr>
            <p:txBody>
              <a:bodyPr/>
              <a:lstStyle/>
              <a:p>
                <a:endParaRPr lang="ar-SA"/>
              </a:p>
            </p:txBody>
          </p:sp>
          <p:sp>
            <p:nvSpPr>
              <p:cNvPr id="5168" name="Line 44"/>
              <p:cNvSpPr>
                <a:spLocks noChangeShapeType="1"/>
              </p:cNvSpPr>
              <p:nvPr/>
            </p:nvSpPr>
            <p:spPr bwMode="auto">
              <a:xfrm>
                <a:off x="2425" y="1632"/>
                <a:ext cx="0" cy="136"/>
              </a:xfrm>
              <a:prstGeom prst="line">
                <a:avLst/>
              </a:prstGeom>
              <a:noFill/>
              <a:ln w="38100">
                <a:solidFill>
                  <a:schemeClr val="tx1"/>
                </a:solidFill>
                <a:round/>
                <a:headEnd/>
                <a:tailEnd/>
              </a:ln>
            </p:spPr>
            <p:txBody>
              <a:bodyPr/>
              <a:lstStyle/>
              <a:p>
                <a:endParaRPr lang="ar-SA"/>
              </a:p>
            </p:txBody>
          </p:sp>
          <p:sp>
            <p:nvSpPr>
              <p:cNvPr id="5169" name="Line 45"/>
              <p:cNvSpPr>
                <a:spLocks noChangeShapeType="1"/>
              </p:cNvSpPr>
              <p:nvPr/>
            </p:nvSpPr>
            <p:spPr bwMode="auto">
              <a:xfrm>
                <a:off x="2878" y="1632"/>
                <a:ext cx="0" cy="136"/>
              </a:xfrm>
              <a:prstGeom prst="line">
                <a:avLst/>
              </a:prstGeom>
              <a:noFill/>
              <a:ln w="38100">
                <a:solidFill>
                  <a:schemeClr val="tx1"/>
                </a:solidFill>
                <a:round/>
                <a:headEnd/>
                <a:tailEnd/>
              </a:ln>
            </p:spPr>
            <p:txBody>
              <a:bodyPr/>
              <a:lstStyle/>
              <a:p>
                <a:endParaRPr lang="ar-SA"/>
              </a:p>
            </p:txBody>
          </p:sp>
          <p:sp>
            <p:nvSpPr>
              <p:cNvPr id="5170" name="Line 46"/>
              <p:cNvSpPr>
                <a:spLocks noChangeShapeType="1"/>
              </p:cNvSpPr>
              <p:nvPr/>
            </p:nvSpPr>
            <p:spPr bwMode="auto">
              <a:xfrm>
                <a:off x="3331" y="1632"/>
                <a:ext cx="0" cy="136"/>
              </a:xfrm>
              <a:prstGeom prst="line">
                <a:avLst/>
              </a:prstGeom>
              <a:noFill/>
              <a:ln w="38100">
                <a:solidFill>
                  <a:schemeClr val="tx1"/>
                </a:solidFill>
                <a:round/>
                <a:headEnd/>
                <a:tailEnd/>
              </a:ln>
            </p:spPr>
            <p:txBody>
              <a:bodyPr/>
              <a:lstStyle/>
              <a:p>
                <a:endParaRPr lang="ar-SA"/>
              </a:p>
            </p:txBody>
          </p:sp>
          <p:sp>
            <p:nvSpPr>
              <p:cNvPr id="5171" name="Line 47"/>
              <p:cNvSpPr>
                <a:spLocks noChangeShapeType="1"/>
              </p:cNvSpPr>
              <p:nvPr/>
            </p:nvSpPr>
            <p:spPr bwMode="auto">
              <a:xfrm>
                <a:off x="3784" y="1632"/>
                <a:ext cx="0" cy="136"/>
              </a:xfrm>
              <a:prstGeom prst="line">
                <a:avLst/>
              </a:prstGeom>
              <a:noFill/>
              <a:ln w="38100">
                <a:solidFill>
                  <a:schemeClr val="tx1"/>
                </a:solidFill>
                <a:round/>
                <a:headEnd/>
                <a:tailEnd/>
              </a:ln>
            </p:spPr>
            <p:txBody>
              <a:bodyPr/>
              <a:lstStyle/>
              <a:p>
                <a:endParaRPr lang="ar-SA"/>
              </a:p>
            </p:txBody>
          </p:sp>
          <p:sp>
            <p:nvSpPr>
              <p:cNvPr id="5172" name="Line 48"/>
              <p:cNvSpPr>
                <a:spLocks noChangeShapeType="1"/>
              </p:cNvSpPr>
              <p:nvPr/>
            </p:nvSpPr>
            <p:spPr bwMode="auto">
              <a:xfrm>
                <a:off x="4237" y="1632"/>
                <a:ext cx="0" cy="136"/>
              </a:xfrm>
              <a:prstGeom prst="line">
                <a:avLst/>
              </a:prstGeom>
              <a:noFill/>
              <a:ln w="38100">
                <a:solidFill>
                  <a:schemeClr val="tx1"/>
                </a:solidFill>
                <a:round/>
                <a:headEnd/>
                <a:tailEnd/>
              </a:ln>
            </p:spPr>
            <p:txBody>
              <a:bodyPr/>
              <a:lstStyle/>
              <a:p>
                <a:endParaRPr lang="ar-SA"/>
              </a:p>
            </p:txBody>
          </p:sp>
          <p:sp>
            <p:nvSpPr>
              <p:cNvPr id="5173" name="Line 49"/>
              <p:cNvSpPr>
                <a:spLocks noChangeShapeType="1"/>
              </p:cNvSpPr>
              <p:nvPr/>
            </p:nvSpPr>
            <p:spPr bwMode="auto">
              <a:xfrm>
                <a:off x="4690" y="1632"/>
                <a:ext cx="0" cy="136"/>
              </a:xfrm>
              <a:prstGeom prst="line">
                <a:avLst/>
              </a:prstGeom>
              <a:noFill/>
              <a:ln w="38100">
                <a:solidFill>
                  <a:schemeClr val="tx1"/>
                </a:solidFill>
                <a:round/>
                <a:headEnd/>
                <a:tailEnd/>
              </a:ln>
            </p:spPr>
            <p:txBody>
              <a:bodyPr/>
              <a:lstStyle/>
              <a:p>
                <a:endParaRPr lang="ar-SA"/>
              </a:p>
            </p:txBody>
          </p:sp>
        </p:grpSp>
        <p:sp>
          <p:nvSpPr>
            <p:cNvPr id="5155" name="Text Box 51"/>
            <p:cNvSpPr txBox="1">
              <a:spLocks noChangeArrowheads="1"/>
            </p:cNvSpPr>
            <p:nvPr/>
          </p:nvSpPr>
          <p:spPr bwMode="auto">
            <a:xfrm>
              <a:off x="931" y="1742"/>
              <a:ext cx="272" cy="365"/>
            </a:xfrm>
            <a:prstGeom prst="rect">
              <a:avLst/>
            </a:prstGeom>
            <a:noFill/>
            <a:ln w="9525">
              <a:noFill/>
              <a:miter lim="800000"/>
              <a:headEnd/>
              <a:tailEnd/>
            </a:ln>
          </p:spPr>
          <p:txBody>
            <a:bodyPr wrap="none">
              <a:spAutoFit/>
            </a:bodyPr>
            <a:lstStyle/>
            <a:p>
              <a:r>
                <a:rPr lang="en-US"/>
                <a:t>0</a:t>
              </a:r>
            </a:p>
          </p:txBody>
        </p:sp>
        <p:sp>
          <p:nvSpPr>
            <p:cNvPr id="5156" name="Text Box 52"/>
            <p:cNvSpPr txBox="1">
              <a:spLocks noChangeArrowheads="1"/>
            </p:cNvSpPr>
            <p:nvPr/>
          </p:nvSpPr>
          <p:spPr bwMode="auto">
            <a:xfrm>
              <a:off x="1395" y="1742"/>
              <a:ext cx="231" cy="365"/>
            </a:xfrm>
            <a:prstGeom prst="rect">
              <a:avLst/>
            </a:prstGeom>
            <a:noFill/>
            <a:ln w="9525">
              <a:noFill/>
              <a:miter lim="800000"/>
              <a:headEnd/>
              <a:tailEnd/>
            </a:ln>
          </p:spPr>
          <p:txBody>
            <a:bodyPr wrap="none">
              <a:spAutoFit/>
            </a:bodyPr>
            <a:lstStyle/>
            <a:p>
              <a:r>
                <a:rPr lang="en-US"/>
                <a:t>1</a:t>
              </a:r>
            </a:p>
          </p:txBody>
        </p:sp>
        <p:sp>
          <p:nvSpPr>
            <p:cNvPr id="5157" name="Text Box 53"/>
            <p:cNvSpPr txBox="1">
              <a:spLocks noChangeArrowheads="1"/>
            </p:cNvSpPr>
            <p:nvPr/>
          </p:nvSpPr>
          <p:spPr bwMode="auto">
            <a:xfrm>
              <a:off x="1827" y="1742"/>
              <a:ext cx="272" cy="365"/>
            </a:xfrm>
            <a:prstGeom prst="rect">
              <a:avLst/>
            </a:prstGeom>
            <a:noFill/>
            <a:ln w="9525">
              <a:noFill/>
              <a:miter lim="800000"/>
              <a:headEnd/>
              <a:tailEnd/>
            </a:ln>
          </p:spPr>
          <p:txBody>
            <a:bodyPr wrap="none">
              <a:spAutoFit/>
            </a:bodyPr>
            <a:lstStyle/>
            <a:p>
              <a:r>
                <a:rPr lang="en-US"/>
                <a:t>2</a:t>
              </a:r>
            </a:p>
          </p:txBody>
        </p:sp>
        <p:sp>
          <p:nvSpPr>
            <p:cNvPr id="5158" name="Text Box 54"/>
            <p:cNvSpPr txBox="1">
              <a:spLocks noChangeArrowheads="1"/>
            </p:cNvSpPr>
            <p:nvPr/>
          </p:nvSpPr>
          <p:spPr bwMode="auto">
            <a:xfrm>
              <a:off x="2287" y="1742"/>
              <a:ext cx="272" cy="365"/>
            </a:xfrm>
            <a:prstGeom prst="rect">
              <a:avLst/>
            </a:prstGeom>
            <a:noFill/>
            <a:ln w="9525">
              <a:noFill/>
              <a:miter lim="800000"/>
              <a:headEnd/>
              <a:tailEnd/>
            </a:ln>
          </p:spPr>
          <p:txBody>
            <a:bodyPr wrap="none">
              <a:spAutoFit/>
            </a:bodyPr>
            <a:lstStyle/>
            <a:p>
              <a:r>
                <a:rPr lang="en-US"/>
                <a:t>3</a:t>
              </a:r>
            </a:p>
          </p:txBody>
        </p:sp>
        <p:sp>
          <p:nvSpPr>
            <p:cNvPr id="5159" name="Text Box 55"/>
            <p:cNvSpPr txBox="1">
              <a:spLocks noChangeArrowheads="1"/>
            </p:cNvSpPr>
            <p:nvPr/>
          </p:nvSpPr>
          <p:spPr bwMode="auto">
            <a:xfrm>
              <a:off x="2739" y="1742"/>
              <a:ext cx="272" cy="365"/>
            </a:xfrm>
            <a:prstGeom prst="rect">
              <a:avLst/>
            </a:prstGeom>
            <a:noFill/>
            <a:ln w="9525">
              <a:noFill/>
              <a:miter lim="800000"/>
              <a:headEnd/>
              <a:tailEnd/>
            </a:ln>
          </p:spPr>
          <p:txBody>
            <a:bodyPr wrap="none">
              <a:spAutoFit/>
            </a:bodyPr>
            <a:lstStyle/>
            <a:p>
              <a:r>
                <a:rPr lang="en-US"/>
                <a:t>4</a:t>
              </a:r>
            </a:p>
          </p:txBody>
        </p:sp>
        <p:sp>
          <p:nvSpPr>
            <p:cNvPr id="5160" name="Text Box 56"/>
            <p:cNvSpPr txBox="1">
              <a:spLocks noChangeArrowheads="1"/>
            </p:cNvSpPr>
            <p:nvPr/>
          </p:nvSpPr>
          <p:spPr bwMode="auto">
            <a:xfrm>
              <a:off x="3191" y="1742"/>
              <a:ext cx="272" cy="365"/>
            </a:xfrm>
            <a:prstGeom prst="rect">
              <a:avLst/>
            </a:prstGeom>
            <a:noFill/>
            <a:ln w="9525">
              <a:noFill/>
              <a:miter lim="800000"/>
              <a:headEnd/>
              <a:tailEnd/>
            </a:ln>
          </p:spPr>
          <p:txBody>
            <a:bodyPr wrap="none">
              <a:spAutoFit/>
            </a:bodyPr>
            <a:lstStyle/>
            <a:p>
              <a:r>
                <a:rPr lang="en-US"/>
                <a:t>5</a:t>
              </a:r>
            </a:p>
          </p:txBody>
        </p:sp>
        <p:sp>
          <p:nvSpPr>
            <p:cNvPr id="5161" name="Text Box 57"/>
            <p:cNvSpPr txBox="1">
              <a:spLocks noChangeArrowheads="1"/>
            </p:cNvSpPr>
            <p:nvPr/>
          </p:nvSpPr>
          <p:spPr bwMode="auto">
            <a:xfrm>
              <a:off x="3643" y="1742"/>
              <a:ext cx="272" cy="365"/>
            </a:xfrm>
            <a:prstGeom prst="rect">
              <a:avLst/>
            </a:prstGeom>
            <a:noFill/>
            <a:ln w="9525">
              <a:noFill/>
              <a:miter lim="800000"/>
              <a:headEnd/>
              <a:tailEnd/>
            </a:ln>
          </p:spPr>
          <p:txBody>
            <a:bodyPr wrap="none">
              <a:spAutoFit/>
            </a:bodyPr>
            <a:lstStyle/>
            <a:p>
              <a:r>
                <a:rPr lang="en-US"/>
                <a:t>6</a:t>
              </a:r>
            </a:p>
          </p:txBody>
        </p:sp>
        <p:sp>
          <p:nvSpPr>
            <p:cNvPr id="5162" name="Text Box 58"/>
            <p:cNvSpPr txBox="1">
              <a:spLocks noChangeArrowheads="1"/>
            </p:cNvSpPr>
            <p:nvPr/>
          </p:nvSpPr>
          <p:spPr bwMode="auto">
            <a:xfrm>
              <a:off x="4103" y="1742"/>
              <a:ext cx="272" cy="365"/>
            </a:xfrm>
            <a:prstGeom prst="rect">
              <a:avLst/>
            </a:prstGeom>
            <a:noFill/>
            <a:ln w="9525">
              <a:noFill/>
              <a:miter lim="800000"/>
              <a:headEnd/>
              <a:tailEnd/>
            </a:ln>
          </p:spPr>
          <p:txBody>
            <a:bodyPr wrap="none">
              <a:spAutoFit/>
            </a:bodyPr>
            <a:lstStyle/>
            <a:p>
              <a:r>
                <a:rPr lang="en-US"/>
                <a:t>7</a:t>
              </a:r>
            </a:p>
          </p:txBody>
        </p:sp>
        <p:sp>
          <p:nvSpPr>
            <p:cNvPr id="5163" name="Text Box 59"/>
            <p:cNvSpPr txBox="1">
              <a:spLocks noChangeArrowheads="1"/>
            </p:cNvSpPr>
            <p:nvPr/>
          </p:nvSpPr>
          <p:spPr bwMode="auto">
            <a:xfrm>
              <a:off x="4563" y="1742"/>
              <a:ext cx="272" cy="365"/>
            </a:xfrm>
            <a:prstGeom prst="rect">
              <a:avLst/>
            </a:prstGeom>
            <a:noFill/>
            <a:ln w="9525">
              <a:noFill/>
              <a:miter lim="800000"/>
              <a:headEnd/>
              <a:tailEnd/>
            </a:ln>
          </p:spPr>
          <p:txBody>
            <a:bodyPr wrap="none">
              <a:spAutoFit/>
            </a:bodyPr>
            <a:lstStyle/>
            <a:p>
              <a:r>
                <a:rPr lang="en-US"/>
                <a:t>8</a:t>
              </a:r>
            </a:p>
          </p:txBody>
        </p:sp>
      </p:grpSp>
      <p:sp>
        <p:nvSpPr>
          <p:cNvPr id="64573" name="Oval 61"/>
          <p:cNvSpPr>
            <a:spLocks noChangeAspect="1" noChangeArrowheads="1"/>
          </p:cNvSpPr>
          <p:nvPr/>
        </p:nvSpPr>
        <p:spPr bwMode="auto">
          <a:xfrm>
            <a:off x="1628775" y="25669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74" name="Oval 62"/>
          <p:cNvSpPr>
            <a:spLocks noChangeAspect="1" noChangeArrowheads="1"/>
          </p:cNvSpPr>
          <p:nvPr/>
        </p:nvSpPr>
        <p:spPr bwMode="auto">
          <a:xfrm>
            <a:off x="2347913" y="25669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75" name="Oval 63"/>
          <p:cNvSpPr>
            <a:spLocks noChangeAspect="1" noChangeArrowheads="1"/>
          </p:cNvSpPr>
          <p:nvPr/>
        </p:nvSpPr>
        <p:spPr bwMode="auto">
          <a:xfrm>
            <a:off x="2339975" y="227806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76" name="Oval 64"/>
          <p:cNvSpPr>
            <a:spLocks noChangeAspect="1" noChangeArrowheads="1"/>
          </p:cNvSpPr>
          <p:nvPr/>
        </p:nvSpPr>
        <p:spPr bwMode="auto">
          <a:xfrm>
            <a:off x="3067050" y="25669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77" name="Oval 65"/>
          <p:cNvSpPr>
            <a:spLocks noChangeAspect="1" noChangeArrowheads="1"/>
          </p:cNvSpPr>
          <p:nvPr/>
        </p:nvSpPr>
        <p:spPr bwMode="auto">
          <a:xfrm>
            <a:off x="3059113" y="227806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78" name="Oval 66"/>
          <p:cNvSpPr>
            <a:spLocks noChangeAspect="1" noChangeArrowheads="1"/>
          </p:cNvSpPr>
          <p:nvPr/>
        </p:nvSpPr>
        <p:spPr bwMode="auto">
          <a:xfrm>
            <a:off x="3051175" y="198913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79" name="Oval 67"/>
          <p:cNvSpPr>
            <a:spLocks noChangeAspect="1" noChangeArrowheads="1"/>
          </p:cNvSpPr>
          <p:nvPr/>
        </p:nvSpPr>
        <p:spPr bwMode="auto">
          <a:xfrm>
            <a:off x="3787775" y="25669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0" name="Oval 68"/>
          <p:cNvSpPr>
            <a:spLocks noChangeAspect="1" noChangeArrowheads="1"/>
          </p:cNvSpPr>
          <p:nvPr/>
        </p:nvSpPr>
        <p:spPr bwMode="auto">
          <a:xfrm>
            <a:off x="3779838" y="227806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1" name="Oval 69"/>
          <p:cNvSpPr>
            <a:spLocks noChangeAspect="1" noChangeArrowheads="1"/>
          </p:cNvSpPr>
          <p:nvPr/>
        </p:nvSpPr>
        <p:spPr bwMode="auto">
          <a:xfrm>
            <a:off x="4506913" y="25669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2" name="Oval 70"/>
          <p:cNvSpPr>
            <a:spLocks noChangeAspect="1" noChangeArrowheads="1"/>
          </p:cNvSpPr>
          <p:nvPr/>
        </p:nvSpPr>
        <p:spPr bwMode="auto">
          <a:xfrm>
            <a:off x="4500563" y="227806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3" name="Oval 71"/>
          <p:cNvSpPr>
            <a:spLocks noChangeAspect="1" noChangeArrowheads="1"/>
          </p:cNvSpPr>
          <p:nvPr/>
        </p:nvSpPr>
        <p:spPr bwMode="auto">
          <a:xfrm>
            <a:off x="4494213" y="198913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4" name="Oval 72"/>
          <p:cNvSpPr>
            <a:spLocks noChangeAspect="1" noChangeArrowheads="1"/>
          </p:cNvSpPr>
          <p:nvPr/>
        </p:nvSpPr>
        <p:spPr bwMode="auto">
          <a:xfrm>
            <a:off x="4487863" y="170021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5" name="Oval 73"/>
          <p:cNvSpPr>
            <a:spLocks noChangeAspect="1" noChangeArrowheads="1"/>
          </p:cNvSpPr>
          <p:nvPr/>
        </p:nvSpPr>
        <p:spPr bwMode="auto">
          <a:xfrm>
            <a:off x="4481513" y="14112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6" name="Oval 74"/>
          <p:cNvSpPr>
            <a:spLocks noChangeAspect="1" noChangeArrowheads="1"/>
          </p:cNvSpPr>
          <p:nvPr/>
        </p:nvSpPr>
        <p:spPr bwMode="auto">
          <a:xfrm>
            <a:off x="5227638" y="256698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7" name="Oval 75"/>
          <p:cNvSpPr>
            <a:spLocks noChangeAspect="1" noChangeArrowheads="1"/>
          </p:cNvSpPr>
          <p:nvPr/>
        </p:nvSpPr>
        <p:spPr bwMode="auto">
          <a:xfrm>
            <a:off x="5219700" y="227806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88" name="Oval 76"/>
          <p:cNvSpPr>
            <a:spLocks noChangeAspect="1" noChangeArrowheads="1"/>
          </p:cNvSpPr>
          <p:nvPr/>
        </p:nvSpPr>
        <p:spPr bwMode="auto">
          <a:xfrm>
            <a:off x="5211763" y="1989138"/>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90" name="Oval 78"/>
          <p:cNvSpPr>
            <a:spLocks noChangeAspect="1" noChangeArrowheads="1"/>
          </p:cNvSpPr>
          <p:nvPr/>
        </p:nvSpPr>
        <p:spPr bwMode="auto">
          <a:xfrm>
            <a:off x="5948363" y="2559050"/>
            <a:ext cx="136525" cy="150813"/>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91" name="Oval 79"/>
          <p:cNvSpPr>
            <a:spLocks noChangeAspect="1" noChangeArrowheads="1"/>
          </p:cNvSpPr>
          <p:nvPr/>
        </p:nvSpPr>
        <p:spPr bwMode="auto">
          <a:xfrm>
            <a:off x="5938838" y="2278063"/>
            <a:ext cx="136525" cy="150812"/>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92" name="Oval 80"/>
          <p:cNvSpPr>
            <a:spLocks noChangeAspect="1" noChangeArrowheads="1"/>
          </p:cNvSpPr>
          <p:nvPr/>
        </p:nvSpPr>
        <p:spPr bwMode="auto">
          <a:xfrm>
            <a:off x="7388225" y="2559050"/>
            <a:ext cx="136525" cy="150813"/>
          </a:xfrm>
          <a:prstGeom prst="ellipse">
            <a:avLst/>
          </a:prstGeom>
          <a:solidFill>
            <a:srgbClr val="CC0099"/>
          </a:solidFill>
          <a:ln w="9525">
            <a:solidFill>
              <a:schemeClr val="tx1"/>
            </a:solidFill>
            <a:round/>
            <a:headEnd/>
            <a:tailEnd/>
          </a:ln>
        </p:spPr>
        <p:txBody>
          <a:bodyPr wrap="none" anchor="ctr"/>
          <a:lstStyle/>
          <a:p>
            <a:endParaRPr lang="en-AU"/>
          </a:p>
        </p:txBody>
      </p:sp>
      <p:sp>
        <p:nvSpPr>
          <p:cNvPr id="64594" name="Oval 82"/>
          <p:cNvSpPr>
            <a:spLocks noChangeArrowheads="1"/>
          </p:cNvSpPr>
          <p:nvPr/>
        </p:nvSpPr>
        <p:spPr bwMode="auto">
          <a:xfrm>
            <a:off x="4418013" y="2206625"/>
            <a:ext cx="298450" cy="287338"/>
          </a:xfrm>
          <a:prstGeom prst="ellipse">
            <a:avLst/>
          </a:prstGeom>
          <a:noFill/>
          <a:ln w="57150">
            <a:solidFill>
              <a:srgbClr val="FF0000"/>
            </a:solidFill>
            <a:round/>
            <a:headEnd/>
            <a:tailEnd/>
          </a:ln>
        </p:spPr>
        <p:txBody>
          <a:bodyPr wrap="none" anchor="ctr"/>
          <a:lstStyle/>
          <a:p>
            <a:endParaRPr lang="ar-SA"/>
          </a:p>
        </p:txBody>
      </p:sp>
      <p:sp>
        <p:nvSpPr>
          <p:cNvPr id="64595" name="Text Box 83"/>
          <p:cNvSpPr txBox="1">
            <a:spLocks noChangeArrowheads="1"/>
          </p:cNvSpPr>
          <p:nvPr/>
        </p:nvSpPr>
        <p:spPr bwMode="auto">
          <a:xfrm>
            <a:off x="5903913" y="1076325"/>
            <a:ext cx="1219200" cy="457200"/>
          </a:xfrm>
          <a:prstGeom prst="rect">
            <a:avLst/>
          </a:prstGeom>
          <a:noFill/>
          <a:ln w="9525">
            <a:noFill/>
            <a:miter lim="800000"/>
            <a:headEnd/>
            <a:tailEnd/>
          </a:ln>
        </p:spPr>
        <p:txBody>
          <a:bodyPr wrap="none">
            <a:spAutoFit/>
          </a:bodyPr>
          <a:lstStyle/>
          <a:p>
            <a:r>
              <a:rPr lang="en-US" sz="2400" b="1" dirty="0">
                <a:solidFill>
                  <a:srgbClr val="FF0000"/>
                </a:solidFill>
              </a:rPr>
              <a:t>Median</a:t>
            </a:r>
          </a:p>
        </p:txBody>
      </p:sp>
      <p:sp>
        <p:nvSpPr>
          <p:cNvPr id="64596" name="Oval 84"/>
          <p:cNvSpPr>
            <a:spLocks noChangeArrowheads="1"/>
          </p:cNvSpPr>
          <p:nvPr/>
        </p:nvSpPr>
        <p:spPr bwMode="auto">
          <a:xfrm>
            <a:off x="2974975" y="2219325"/>
            <a:ext cx="298450" cy="287338"/>
          </a:xfrm>
          <a:prstGeom prst="ellipse">
            <a:avLst/>
          </a:prstGeom>
          <a:noFill/>
          <a:ln w="57150">
            <a:solidFill>
              <a:srgbClr val="FF0000"/>
            </a:solidFill>
            <a:round/>
            <a:headEnd/>
            <a:tailEnd/>
          </a:ln>
        </p:spPr>
        <p:txBody>
          <a:bodyPr wrap="none" anchor="ctr"/>
          <a:lstStyle/>
          <a:p>
            <a:endParaRPr lang="ar-SA"/>
          </a:p>
        </p:txBody>
      </p:sp>
      <p:sp>
        <p:nvSpPr>
          <p:cNvPr id="64597" name="Text Box 85"/>
          <p:cNvSpPr txBox="1">
            <a:spLocks noChangeArrowheads="1"/>
          </p:cNvSpPr>
          <p:nvPr/>
        </p:nvSpPr>
        <p:spPr bwMode="auto">
          <a:xfrm>
            <a:off x="2476500" y="1911350"/>
            <a:ext cx="636588" cy="457200"/>
          </a:xfrm>
          <a:prstGeom prst="rect">
            <a:avLst/>
          </a:prstGeom>
          <a:noFill/>
          <a:ln w="9525">
            <a:noFill/>
            <a:miter lim="800000"/>
            <a:headEnd/>
            <a:tailEnd/>
          </a:ln>
        </p:spPr>
        <p:txBody>
          <a:bodyPr wrap="none">
            <a:spAutoFit/>
          </a:bodyPr>
          <a:lstStyle/>
          <a:p>
            <a:r>
              <a:rPr lang="en-US" sz="2400" b="1">
                <a:solidFill>
                  <a:srgbClr val="FF0000"/>
                </a:solidFill>
              </a:rPr>
              <a:t>Q1</a:t>
            </a:r>
          </a:p>
        </p:txBody>
      </p:sp>
      <p:sp>
        <p:nvSpPr>
          <p:cNvPr id="64598" name="Oval 86"/>
          <p:cNvSpPr>
            <a:spLocks noChangeArrowheads="1"/>
          </p:cNvSpPr>
          <p:nvPr/>
        </p:nvSpPr>
        <p:spPr bwMode="auto">
          <a:xfrm>
            <a:off x="5143500" y="2219325"/>
            <a:ext cx="298450" cy="287338"/>
          </a:xfrm>
          <a:prstGeom prst="ellipse">
            <a:avLst/>
          </a:prstGeom>
          <a:noFill/>
          <a:ln w="57150">
            <a:solidFill>
              <a:srgbClr val="FF0000"/>
            </a:solidFill>
            <a:round/>
            <a:headEnd/>
            <a:tailEnd/>
          </a:ln>
        </p:spPr>
        <p:txBody>
          <a:bodyPr wrap="none" anchor="ctr"/>
          <a:lstStyle/>
          <a:p>
            <a:endParaRPr lang="ar-SA"/>
          </a:p>
        </p:txBody>
      </p:sp>
      <p:sp>
        <p:nvSpPr>
          <p:cNvPr id="64599" name="Text Box 87"/>
          <p:cNvSpPr txBox="1">
            <a:spLocks noChangeArrowheads="1"/>
          </p:cNvSpPr>
          <p:nvPr/>
        </p:nvSpPr>
        <p:spPr bwMode="auto">
          <a:xfrm>
            <a:off x="5316538" y="1820863"/>
            <a:ext cx="636587" cy="457200"/>
          </a:xfrm>
          <a:prstGeom prst="rect">
            <a:avLst/>
          </a:prstGeom>
          <a:noFill/>
          <a:ln w="9525">
            <a:noFill/>
            <a:miter lim="800000"/>
            <a:headEnd/>
            <a:tailEnd/>
          </a:ln>
        </p:spPr>
        <p:txBody>
          <a:bodyPr wrap="none">
            <a:spAutoFit/>
          </a:bodyPr>
          <a:lstStyle/>
          <a:p>
            <a:r>
              <a:rPr lang="en-US" sz="2400" b="1">
                <a:solidFill>
                  <a:srgbClr val="FF0000"/>
                </a:solidFill>
              </a:rPr>
              <a:t>Q3</a:t>
            </a:r>
          </a:p>
        </p:txBody>
      </p:sp>
      <p:sp>
        <p:nvSpPr>
          <p:cNvPr id="64600" name="Text Box 88"/>
          <p:cNvSpPr txBox="1">
            <a:spLocks noChangeArrowheads="1"/>
          </p:cNvSpPr>
          <p:nvPr/>
        </p:nvSpPr>
        <p:spPr bwMode="auto">
          <a:xfrm>
            <a:off x="3049588" y="3860800"/>
            <a:ext cx="3035300" cy="579438"/>
          </a:xfrm>
          <a:prstGeom prst="rect">
            <a:avLst/>
          </a:prstGeom>
          <a:noFill/>
          <a:ln w="9525">
            <a:noFill/>
            <a:miter lim="800000"/>
            <a:headEnd/>
            <a:tailEnd/>
          </a:ln>
        </p:spPr>
        <p:txBody>
          <a:bodyPr wrap="none">
            <a:spAutoFit/>
          </a:bodyPr>
          <a:lstStyle/>
          <a:p>
            <a:r>
              <a:rPr lang="en-US"/>
              <a:t>IQR = Q3 – Q1</a:t>
            </a:r>
          </a:p>
        </p:txBody>
      </p:sp>
      <p:sp>
        <p:nvSpPr>
          <p:cNvPr id="64601" name="Text Box 89"/>
          <p:cNvSpPr txBox="1">
            <a:spLocks noChangeArrowheads="1"/>
          </p:cNvSpPr>
          <p:nvPr/>
        </p:nvSpPr>
        <p:spPr bwMode="auto">
          <a:xfrm>
            <a:off x="4014788" y="4505325"/>
            <a:ext cx="1433512" cy="579438"/>
          </a:xfrm>
          <a:prstGeom prst="rect">
            <a:avLst/>
          </a:prstGeom>
          <a:noFill/>
          <a:ln w="9525">
            <a:noFill/>
            <a:miter lim="800000"/>
            <a:headEnd/>
            <a:tailEnd/>
          </a:ln>
        </p:spPr>
        <p:txBody>
          <a:bodyPr wrap="none">
            <a:spAutoFit/>
          </a:bodyPr>
          <a:lstStyle/>
          <a:p>
            <a:pPr algn="l"/>
            <a:r>
              <a:rPr lang="en-US"/>
              <a:t>= 5 – 2</a:t>
            </a:r>
          </a:p>
        </p:txBody>
      </p:sp>
      <p:sp>
        <p:nvSpPr>
          <p:cNvPr id="64602" name="Text Box 90"/>
          <p:cNvSpPr txBox="1">
            <a:spLocks noChangeArrowheads="1"/>
          </p:cNvSpPr>
          <p:nvPr/>
        </p:nvSpPr>
        <p:spPr bwMode="auto">
          <a:xfrm>
            <a:off x="4021138" y="5154613"/>
            <a:ext cx="762000" cy="579437"/>
          </a:xfrm>
          <a:prstGeom prst="rect">
            <a:avLst/>
          </a:prstGeom>
          <a:noFill/>
          <a:ln w="9525">
            <a:noFill/>
            <a:miter lim="800000"/>
            <a:headEnd/>
            <a:tailEnd/>
          </a:ln>
        </p:spPr>
        <p:txBody>
          <a:bodyPr wrap="none">
            <a:spAutoFit/>
          </a:bodyPr>
          <a:lstStyle/>
          <a:p>
            <a:pPr algn="l"/>
            <a:r>
              <a:rPr lang="en-US"/>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57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64574"/>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64575"/>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64576"/>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64577"/>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64578"/>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64579"/>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64580"/>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64581"/>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64582"/>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64583"/>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300"/>
                                  </p:stCondLst>
                                  <p:childTnLst>
                                    <p:set>
                                      <p:cBhvr>
                                        <p:cTn id="39" dur="1" fill="hold">
                                          <p:stCondLst>
                                            <p:cond delay="0"/>
                                          </p:stCondLst>
                                        </p:cTn>
                                        <p:tgtEl>
                                          <p:spTgt spid="64584"/>
                                        </p:tgtEl>
                                        <p:attrNameLst>
                                          <p:attrName>style.visibility</p:attrName>
                                        </p:attrNameLst>
                                      </p:cBhvr>
                                      <p:to>
                                        <p:strVal val="visible"/>
                                      </p:to>
                                    </p:set>
                                  </p:childTnLst>
                                </p:cTn>
                              </p:par>
                            </p:childTnLst>
                          </p:cTn>
                        </p:par>
                        <p:par>
                          <p:cTn id="40" fill="hold">
                            <p:stCondLst>
                              <p:cond delay="3300"/>
                            </p:stCondLst>
                            <p:childTnLst>
                              <p:par>
                                <p:cTn id="41" presetID="1" presetClass="entr" presetSubtype="0" fill="hold" grpId="0" nodeType="afterEffect">
                                  <p:stCondLst>
                                    <p:cond delay="300"/>
                                  </p:stCondLst>
                                  <p:childTnLst>
                                    <p:set>
                                      <p:cBhvr>
                                        <p:cTn id="42" dur="1" fill="hold">
                                          <p:stCondLst>
                                            <p:cond delay="0"/>
                                          </p:stCondLst>
                                        </p:cTn>
                                        <p:tgtEl>
                                          <p:spTgt spid="64585"/>
                                        </p:tgtEl>
                                        <p:attrNameLst>
                                          <p:attrName>style.visibility</p:attrName>
                                        </p:attrNameLst>
                                      </p:cBhvr>
                                      <p:to>
                                        <p:strVal val="visible"/>
                                      </p:to>
                                    </p:set>
                                  </p:childTnLst>
                                </p:cTn>
                              </p:par>
                            </p:childTnLst>
                          </p:cTn>
                        </p:par>
                        <p:par>
                          <p:cTn id="43" fill="hold">
                            <p:stCondLst>
                              <p:cond delay="3600"/>
                            </p:stCondLst>
                            <p:childTnLst>
                              <p:par>
                                <p:cTn id="44" presetID="1" presetClass="entr" presetSubtype="0" fill="hold" grpId="0" nodeType="afterEffect">
                                  <p:stCondLst>
                                    <p:cond delay="300"/>
                                  </p:stCondLst>
                                  <p:childTnLst>
                                    <p:set>
                                      <p:cBhvr>
                                        <p:cTn id="45" dur="1" fill="hold">
                                          <p:stCondLst>
                                            <p:cond delay="0"/>
                                          </p:stCondLst>
                                        </p:cTn>
                                        <p:tgtEl>
                                          <p:spTgt spid="64586"/>
                                        </p:tgtEl>
                                        <p:attrNameLst>
                                          <p:attrName>style.visibility</p:attrName>
                                        </p:attrNameLst>
                                      </p:cBhvr>
                                      <p:to>
                                        <p:strVal val="visible"/>
                                      </p:to>
                                    </p:set>
                                  </p:childTnLst>
                                </p:cTn>
                              </p:par>
                            </p:childTnLst>
                          </p:cTn>
                        </p:par>
                        <p:par>
                          <p:cTn id="46" fill="hold">
                            <p:stCondLst>
                              <p:cond delay="3900"/>
                            </p:stCondLst>
                            <p:childTnLst>
                              <p:par>
                                <p:cTn id="47" presetID="1" presetClass="entr" presetSubtype="0" fill="hold" grpId="0" nodeType="afterEffect">
                                  <p:stCondLst>
                                    <p:cond delay="300"/>
                                  </p:stCondLst>
                                  <p:childTnLst>
                                    <p:set>
                                      <p:cBhvr>
                                        <p:cTn id="48" dur="1" fill="hold">
                                          <p:stCondLst>
                                            <p:cond delay="0"/>
                                          </p:stCondLst>
                                        </p:cTn>
                                        <p:tgtEl>
                                          <p:spTgt spid="64587"/>
                                        </p:tgtEl>
                                        <p:attrNameLst>
                                          <p:attrName>style.visibility</p:attrName>
                                        </p:attrNameLst>
                                      </p:cBhvr>
                                      <p:to>
                                        <p:strVal val="visible"/>
                                      </p:to>
                                    </p:set>
                                  </p:childTnLst>
                                </p:cTn>
                              </p:par>
                            </p:childTnLst>
                          </p:cTn>
                        </p:par>
                        <p:par>
                          <p:cTn id="49" fill="hold">
                            <p:stCondLst>
                              <p:cond delay="4200"/>
                            </p:stCondLst>
                            <p:childTnLst>
                              <p:par>
                                <p:cTn id="50" presetID="1" presetClass="entr" presetSubtype="0" fill="hold" grpId="0" nodeType="afterEffect">
                                  <p:stCondLst>
                                    <p:cond delay="300"/>
                                  </p:stCondLst>
                                  <p:childTnLst>
                                    <p:set>
                                      <p:cBhvr>
                                        <p:cTn id="51" dur="1" fill="hold">
                                          <p:stCondLst>
                                            <p:cond delay="0"/>
                                          </p:stCondLst>
                                        </p:cTn>
                                        <p:tgtEl>
                                          <p:spTgt spid="64588"/>
                                        </p:tgtEl>
                                        <p:attrNameLst>
                                          <p:attrName>style.visibility</p:attrName>
                                        </p:attrNameLst>
                                      </p:cBhvr>
                                      <p:to>
                                        <p:strVal val="visible"/>
                                      </p:to>
                                    </p:set>
                                  </p:childTnLst>
                                </p:cTn>
                              </p:par>
                            </p:childTnLst>
                          </p:cTn>
                        </p:par>
                        <p:par>
                          <p:cTn id="52" fill="hold">
                            <p:stCondLst>
                              <p:cond delay="4500"/>
                            </p:stCondLst>
                            <p:childTnLst>
                              <p:par>
                                <p:cTn id="53" presetID="1" presetClass="entr" presetSubtype="0" fill="hold" grpId="0" nodeType="afterEffect">
                                  <p:stCondLst>
                                    <p:cond delay="300"/>
                                  </p:stCondLst>
                                  <p:childTnLst>
                                    <p:set>
                                      <p:cBhvr>
                                        <p:cTn id="54" dur="1" fill="hold">
                                          <p:stCondLst>
                                            <p:cond delay="0"/>
                                          </p:stCondLst>
                                        </p:cTn>
                                        <p:tgtEl>
                                          <p:spTgt spid="64590"/>
                                        </p:tgtEl>
                                        <p:attrNameLst>
                                          <p:attrName>style.visibility</p:attrName>
                                        </p:attrNameLst>
                                      </p:cBhvr>
                                      <p:to>
                                        <p:strVal val="visible"/>
                                      </p:to>
                                    </p:set>
                                  </p:childTnLst>
                                </p:cTn>
                              </p:par>
                            </p:childTnLst>
                          </p:cTn>
                        </p:par>
                        <p:par>
                          <p:cTn id="55" fill="hold">
                            <p:stCondLst>
                              <p:cond delay="4800"/>
                            </p:stCondLst>
                            <p:childTnLst>
                              <p:par>
                                <p:cTn id="56" presetID="1" presetClass="entr" presetSubtype="0" fill="hold" grpId="0" nodeType="afterEffect">
                                  <p:stCondLst>
                                    <p:cond delay="300"/>
                                  </p:stCondLst>
                                  <p:childTnLst>
                                    <p:set>
                                      <p:cBhvr>
                                        <p:cTn id="57" dur="1" fill="hold">
                                          <p:stCondLst>
                                            <p:cond delay="0"/>
                                          </p:stCondLst>
                                        </p:cTn>
                                        <p:tgtEl>
                                          <p:spTgt spid="64591"/>
                                        </p:tgtEl>
                                        <p:attrNameLst>
                                          <p:attrName>style.visibility</p:attrName>
                                        </p:attrNameLst>
                                      </p:cBhvr>
                                      <p:to>
                                        <p:strVal val="visible"/>
                                      </p:to>
                                    </p:set>
                                  </p:childTnLst>
                                </p:cTn>
                              </p:par>
                            </p:childTnLst>
                          </p:cTn>
                        </p:par>
                        <p:par>
                          <p:cTn id="58" fill="hold">
                            <p:stCondLst>
                              <p:cond delay="5100"/>
                            </p:stCondLst>
                            <p:childTnLst>
                              <p:par>
                                <p:cTn id="59" presetID="1" presetClass="entr" presetSubtype="0" fill="hold" grpId="0" nodeType="afterEffect">
                                  <p:stCondLst>
                                    <p:cond delay="300"/>
                                  </p:stCondLst>
                                  <p:childTnLst>
                                    <p:set>
                                      <p:cBhvr>
                                        <p:cTn id="60" dur="1" fill="hold">
                                          <p:stCondLst>
                                            <p:cond delay="0"/>
                                          </p:stCondLst>
                                        </p:cTn>
                                        <p:tgtEl>
                                          <p:spTgt spid="645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45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4595"/>
                                        </p:tgtEl>
                                        <p:attrNameLst>
                                          <p:attrName>style.visibility</p:attrName>
                                        </p:attrNameLst>
                                      </p:cBhvr>
                                      <p:to>
                                        <p:strVal val="visible"/>
                                      </p:to>
                                    </p:set>
                                  </p:childTnLst>
                                  <p:subTnLst>
                                    <p:set>
                                      <p:cBhvr override="childStyle">
                                        <p:cTn dur="1" fill="hold" display="0" masterRel="nextClick" afterEffect="1"/>
                                        <p:tgtEl>
                                          <p:spTgt spid="64595"/>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459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59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459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59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60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460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73" grpId="0" animBg="1"/>
      <p:bldP spid="64574" grpId="0" animBg="1"/>
      <p:bldP spid="64575" grpId="0" animBg="1"/>
      <p:bldP spid="64576" grpId="0" animBg="1"/>
      <p:bldP spid="64577" grpId="0" animBg="1"/>
      <p:bldP spid="64578" grpId="0" animBg="1"/>
      <p:bldP spid="64579" grpId="0" animBg="1"/>
      <p:bldP spid="64580" grpId="0" animBg="1"/>
      <p:bldP spid="64581" grpId="0" animBg="1"/>
      <p:bldP spid="64582" grpId="0" animBg="1"/>
      <p:bldP spid="64583" grpId="0" animBg="1"/>
      <p:bldP spid="64584" grpId="0" animBg="1"/>
      <p:bldP spid="64585" grpId="0" animBg="1"/>
      <p:bldP spid="64586" grpId="0" animBg="1"/>
      <p:bldP spid="64587" grpId="0" animBg="1"/>
      <p:bldP spid="64588" grpId="0" animBg="1"/>
      <p:bldP spid="64590" grpId="0" animBg="1"/>
      <p:bldP spid="64591" grpId="0" animBg="1"/>
      <p:bldP spid="64592" grpId="0" animBg="1"/>
      <p:bldP spid="64594" grpId="0" animBg="1"/>
      <p:bldP spid="64595" grpId="0"/>
      <p:bldP spid="64596" grpId="0" animBg="1"/>
      <p:bldP spid="64597" grpId="0"/>
      <p:bldP spid="64598" grpId="0" animBg="1"/>
      <p:bldP spid="64599" grpId="0"/>
      <p:bldP spid="64600" grpId="0"/>
      <p:bldP spid="64601" grpId="0"/>
      <p:bldP spid="6460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1847850" y="1905000"/>
            <a:ext cx="5313363" cy="2570163"/>
            <a:chOff x="1188" y="1488"/>
            <a:chExt cx="3347" cy="1619"/>
          </a:xfrm>
        </p:grpSpPr>
        <p:grpSp>
          <p:nvGrpSpPr>
            <p:cNvPr id="3" name="Group 9"/>
            <p:cNvGrpSpPr>
              <a:grpSpLocks/>
            </p:cNvGrpSpPr>
            <p:nvPr/>
          </p:nvGrpSpPr>
          <p:grpSpPr bwMode="auto">
            <a:xfrm>
              <a:off x="1188" y="1512"/>
              <a:ext cx="891" cy="1595"/>
              <a:chOff x="1188" y="1776"/>
              <a:chExt cx="891" cy="1595"/>
            </a:xfrm>
          </p:grpSpPr>
          <p:grpSp>
            <p:nvGrpSpPr>
              <p:cNvPr id="4" name="Group 10"/>
              <p:cNvGrpSpPr>
                <a:grpSpLocks/>
              </p:cNvGrpSpPr>
              <p:nvPr/>
            </p:nvGrpSpPr>
            <p:grpSpPr bwMode="auto">
              <a:xfrm>
                <a:off x="1188" y="2067"/>
                <a:ext cx="891" cy="1304"/>
                <a:chOff x="1188" y="2067"/>
                <a:chExt cx="891" cy="1304"/>
              </a:xfrm>
            </p:grpSpPr>
            <p:sp>
              <p:nvSpPr>
                <p:cNvPr id="8203" name="Line 11"/>
                <p:cNvSpPr>
                  <a:spLocks noChangeShapeType="1"/>
                </p:cNvSpPr>
                <p:nvPr/>
              </p:nvSpPr>
              <p:spPr bwMode="auto">
                <a:xfrm>
                  <a:off x="1609" y="2067"/>
                  <a:ext cx="0" cy="480"/>
                </a:xfrm>
                <a:prstGeom prst="line">
                  <a:avLst/>
                </a:prstGeom>
                <a:noFill/>
                <a:ln w="38100">
                  <a:solidFill>
                    <a:schemeClr val="accent2"/>
                  </a:solidFill>
                  <a:round/>
                  <a:headEnd/>
                  <a:tailEnd/>
                </a:ln>
                <a:effectLst/>
              </p:spPr>
              <p:txBody>
                <a:bodyPr/>
                <a:lstStyle/>
                <a:p>
                  <a:endParaRPr lang="ar-SA"/>
                </a:p>
              </p:txBody>
            </p:sp>
            <p:sp>
              <p:nvSpPr>
                <p:cNvPr id="8204" name="Text Box 12"/>
                <p:cNvSpPr txBox="1">
                  <a:spLocks noChangeArrowheads="1"/>
                </p:cNvSpPr>
                <p:nvPr/>
              </p:nvSpPr>
              <p:spPr bwMode="auto">
                <a:xfrm>
                  <a:off x="1188" y="2680"/>
                  <a:ext cx="891" cy="691"/>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Lower Quartile = 5½ </a:t>
                  </a:r>
                </a:p>
              </p:txBody>
            </p:sp>
          </p:grpSp>
          <p:sp>
            <p:nvSpPr>
              <p:cNvPr id="8205" name="Text Box 13"/>
              <p:cNvSpPr txBox="1">
                <a:spLocks noChangeArrowheads="1"/>
              </p:cNvSpPr>
              <p:nvPr/>
            </p:nvSpPr>
            <p:spPr bwMode="auto">
              <a:xfrm>
                <a:off x="1428" y="1776"/>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1</a:t>
                </a:r>
                <a:endParaRPr lang="en-GB" sz="2000" b="1">
                  <a:solidFill>
                    <a:schemeClr val="accent2"/>
                  </a:solidFill>
                  <a:latin typeface="Comic Sans MS" pitchFamily="66" charset="0"/>
                </a:endParaRPr>
              </a:p>
            </p:txBody>
          </p:sp>
        </p:grpSp>
        <p:grpSp>
          <p:nvGrpSpPr>
            <p:cNvPr id="5" name="Group 14"/>
            <p:cNvGrpSpPr>
              <a:grpSpLocks/>
            </p:cNvGrpSpPr>
            <p:nvPr/>
          </p:nvGrpSpPr>
          <p:grpSpPr bwMode="auto">
            <a:xfrm>
              <a:off x="3644" y="1512"/>
              <a:ext cx="891" cy="1564"/>
              <a:chOff x="3644" y="1776"/>
              <a:chExt cx="891" cy="1564"/>
            </a:xfrm>
          </p:grpSpPr>
          <p:grpSp>
            <p:nvGrpSpPr>
              <p:cNvPr id="6" name="Group 15"/>
              <p:cNvGrpSpPr>
                <a:grpSpLocks/>
              </p:cNvGrpSpPr>
              <p:nvPr/>
            </p:nvGrpSpPr>
            <p:grpSpPr bwMode="auto">
              <a:xfrm>
                <a:off x="3644" y="2066"/>
                <a:ext cx="891" cy="1274"/>
                <a:chOff x="3644" y="2066"/>
                <a:chExt cx="891" cy="1274"/>
              </a:xfrm>
            </p:grpSpPr>
            <p:sp>
              <p:nvSpPr>
                <p:cNvPr id="8208" name="Line 16"/>
                <p:cNvSpPr>
                  <a:spLocks noChangeShapeType="1"/>
                </p:cNvSpPr>
                <p:nvPr/>
              </p:nvSpPr>
              <p:spPr bwMode="auto">
                <a:xfrm>
                  <a:off x="4053" y="2066"/>
                  <a:ext cx="0" cy="480"/>
                </a:xfrm>
                <a:prstGeom prst="line">
                  <a:avLst/>
                </a:prstGeom>
                <a:noFill/>
                <a:ln w="38100">
                  <a:solidFill>
                    <a:schemeClr val="accent2"/>
                  </a:solidFill>
                  <a:round/>
                  <a:headEnd/>
                  <a:tailEnd/>
                </a:ln>
                <a:effectLst/>
              </p:spPr>
              <p:txBody>
                <a:bodyPr/>
                <a:lstStyle/>
                <a:p>
                  <a:endParaRPr lang="ar-SA"/>
                </a:p>
              </p:txBody>
            </p:sp>
            <p:sp>
              <p:nvSpPr>
                <p:cNvPr id="8209" name="Text Box 17"/>
                <p:cNvSpPr txBox="1">
                  <a:spLocks noChangeArrowheads="1"/>
                </p:cNvSpPr>
                <p:nvPr/>
              </p:nvSpPr>
              <p:spPr bwMode="auto">
                <a:xfrm>
                  <a:off x="3644" y="2649"/>
                  <a:ext cx="891" cy="691"/>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Upper Quartile = 9</a:t>
                  </a:r>
                </a:p>
              </p:txBody>
            </p:sp>
          </p:grpSp>
          <p:sp>
            <p:nvSpPr>
              <p:cNvPr id="8210" name="Text Box 18"/>
              <p:cNvSpPr txBox="1">
                <a:spLocks noChangeArrowheads="1"/>
              </p:cNvSpPr>
              <p:nvPr/>
            </p:nvSpPr>
            <p:spPr bwMode="auto">
              <a:xfrm>
                <a:off x="3876" y="1776"/>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3</a:t>
                </a:r>
                <a:endParaRPr lang="en-GB" sz="2000" b="1">
                  <a:solidFill>
                    <a:schemeClr val="accent2"/>
                  </a:solidFill>
                  <a:latin typeface="Comic Sans MS" pitchFamily="66" charset="0"/>
                </a:endParaRPr>
              </a:p>
            </p:txBody>
          </p:sp>
        </p:grpSp>
        <p:grpSp>
          <p:nvGrpSpPr>
            <p:cNvPr id="7" name="Group 19"/>
            <p:cNvGrpSpPr>
              <a:grpSpLocks/>
            </p:cNvGrpSpPr>
            <p:nvPr/>
          </p:nvGrpSpPr>
          <p:grpSpPr bwMode="auto">
            <a:xfrm>
              <a:off x="2437" y="1488"/>
              <a:ext cx="812" cy="1485"/>
              <a:chOff x="2437" y="1752"/>
              <a:chExt cx="812" cy="1485"/>
            </a:xfrm>
          </p:grpSpPr>
          <p:grpSp>
            <p:nvGrpSpPr>
              <p:cNvPr id="8" name="Group 20"/>
              <p:cNvGrpSpPr>
                <a:grpSpLocks/>
              </p:cNvGrpSpPr>
              <p:nvPr/>
            </p:nvGrpSpPr>
            <p:grpSpPr bwMode="auto">
              <a:xfrm>
                <a:off x="2437" y="2068"/>
                <a:ext cx="812" cy="1169"/>
                <a:chOff x="2409" y="2060"/>
                <a:chExt cx="812" cy="1169"/>
              </a:xfrm>
            </p:grpSpPr>
            <p:sp>
              <p:nvSpPr>
                <p:cNvPr id="8213" name="Line 21"/>
                <p:cNvSpPr>
                  <a:spLocks noChangeShapeType="1"/>
                </p:cNvSpPr>
                <p:nvPr/>
              </p:nvSpPr>
              <p:spPr bwMode="auto">
                <a:xfrm>
                  <a:off x="2762" y="2060"/>
                  <a:ext cx="0" cy="480"/>
                </a:xfrm>
                <a:prstGeom prst="line">
                  <a:avLst/>
                </a:prstGeom>
                <a:noFill/>
                <a:ln w="38100">
                  <a:solidFill>
                    <a:schemeClr val="tx1"/>
                  </a:solidFill>
                  <a:round/>
                  <a:headEnd/>
                  <a:tailEnd/>
                </a:ln>
                <a:effectLst/>
              </p:spPr>
              <p:txBody>
                <a:bodyPr/>
                <a:lstStyle/>
                <a:p>
                  <a:endParaRPr lang="ar-SA"/>
                </a:p>
              </p:txBody>
            </p:sp>
            <p:sp>
              <p:nvSpPr>
                <p:cNvPr id="8214" name="Text Box 22"/>
                <p:cNvSpPr txBox="1">
                  <a:spLocks noChangeArrowheads="1"/>
                </p:cNvSpPr>
                <p:nvPr/>
              </p:nvSpPr>
              <p:spPr bwMode="auto">
                <a:xfrm>
                  <a:off x="2409" y="2749"/>
                  <a:ext cx="812" cy="48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Median = 8</a:t>
                  </a:r>
                </a:p>
              </p:txBody>
            </p:sp>
          </p:grpSp>
          <p:sp>
            <p:nvSpPr>
              <p:cNvPr id="8215" name="Text Box 23"/>
              <p:cNvSpPr txBox="1">
                <a:spLocks noChangeArrowheads="1"/>
              </p:cNvSpPr>
              <p:nvPr/>
            </p:nvSpPr>
            <p:spPr bwMode="auto">
              <a:xfrm>
                <a:off x="2592" y="1752"/>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2</a:t>
                </a:r>
                <a:endParaRPr lang="en-GB" sz="2000" b="1">
                  <a:solidFill>
                    <a:schemeClr val="accent2"/>
                  </a:solidFill>
                  <a:latin typeface="Comic Sans MS" pitchFamily="66" charset="0"/>
                </a:endParaRPr>
              </a:p>
            </p:txBody>
          </p:sp>
        </p:grpSp>
      </p:grpSp>
      <p:grpSp>
        <p:nvGrpSpPr>
          <p:cNvPr id="9" name="Group 64"/>
          <p:cNvGrpSpPr>
            <a:grpSpLocks/>
          </p:cNvGrpSpPr>
          <p:nvPr/>
        </p:nvGrpSpPr>
        <p:grpSpPr bwMode="auto">
          <a:xfrm>
            <a:off x="1992313" y="5619750"/>
            <a:ext cx="5033962" cy="565150"/>
            <a:chOff x="1267" y="3780"/>
            <a:chExt cx="3171" cy="356"/>
          </a:xfrm>
        </p:grpSpPr>
        <p:grpSp>
          <p:nvGrpSpPr>
            <p:cNvPr id="10" name="Group 40"/>
            <p:cNvGrpSpPr>
              <a:grpSpLocks/>
            </p:cNvGrpSpPr>
            <p:nvPr/>
          </p:nvGrpSpPr>
          <p:grpSpPr bwMode="auto">
            <a:xfrm>
              <a:off x="1387" y="3780"/>
              <a:ext cx="2805" cy="87"/>
              <a:chOff x="1248" y="3516"/>
              <a:chExt cx="1632" cy="204"/>
            </a:xfrm>
          </p:grpSpPr>
          <p:sp>
            <p:nvSpPr>
              <p:cNvPr id="8216" name="Rectangle 24"/>
              <p:cNvSpPr>
                <a:spLocks noChangeArrowheads="1"/>
              </p:cNvSpPr>
              <p:nvPr/>
            </p:nvSpPr>
            <p:spPr bwMode="auto">
              <a:xfrm>
                <a:off x="1248"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17" name="Rectangle 25"/>
              <p:cNvSpPr>
                <a:spLocks noChangeArrowheads="1"/>
              </p:cNvSpPr>
              <p:nvPr/>
            </p:nvSpPr>
            <p:spPr bwMode="auto">
              <a:xfrm>
                <a:off x="1452"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18" name="Rectangle 26"/>
              <p:cNvSpPr>
                <a:spLocks noChangeArrowheads="1"/>
              </p:cNvSpPr>
              <p:nvPr/>
            </p:nvSpPr>
            <p:spPr bwMode="auto">
              <a:xfrm>
                <a:off x="1656"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19" name="Rectangle 27"/>
              <p:cNvSpPr>
                <a:spLocks noChangeArrowheads="1"/>
              </p:cNvSpPr>
              <p:nvPr/>
            </p:nvSpPr>
            <p:spPr bwMode="auto">
              <a:xfrm>
                <a:off x="1860"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20" name="Rectangle 28"/>
              <p:cNvSpPr>
                <a:spLocks noChangeArrowheads="1"/>
              </p:cNvSpPr>
              <p:nvPr/>
            </p:nvSpPr>
            <p:spPr bwMode="auto">
              <a:xfrm>
                <a:off x="2064"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21" name="Rectangle 29"/>
              <p:cNvSpPr>
                <a:spLocks noChangeArrowheads="1"/>
              </p:cNvSpPr>
              <p:nvPr/>
            </p:nvSpPr>
            <p:spPr bwMode="auto">
              <a:xfrm>
                <a:off x="2268"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22" name="Rectangle 30"/>
              <p:cNvSpPr>
                <a:spLocks noChangeArrowheads="1"/>
              </p:cNvSpPr>
              <p:nvPr/>
            </p:nvSpPr>
            <p:spPr bwMode="auto">
              <a:xfrm>
                <a:off x="2472"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8223" name="Rectangle 31"/>
              <p:cNvSpPr>
                <a:spLocks noChangeArrowheads="1"/>
              </p:cNvSpPr>
              <p:nvPr/>
            </p:nvSpPr>
            <p:spPr bwMode="auto">
              <a:xfrm>
                <a:off x="2676" y="3516"/>
                <a:ext cx="204" cy="204"/>
              </a:xfrm>
              <a:prstGeom prst="rect">
                <a:avLst/>
              </a:prstGeom>
              <a:noFill/>
              <a:ln w="9525">
                <a:solidFill>
                  <a:schemeClr val="tx1"/>
                </a:solidFill>
                <a:miter lim="800000"/>
                <a:headEnd/>
                <a:tailEnd/>
              </a:ln>
              <a:effectLst/>
            </p:spPr>
            <p:txBody>
              <a:bodyPr wrap="none" anchor="ctr"/>
              <a:lstStyle/>
              <a:p>
                <a:endParaRPr lang="ar-SA"/>
              </a:p>
            </p:txBody>
          </p:sp>
        </p:grpSp>
        <p:sp>
          <p:nvSpPr>
            <p:cNvPr id="8233" name="Text Box 41"/>
            <p:cNvSpPr txBox="1">
              <a:spLocks noChangeArrowheads="1"/>
            </p:cNvSpPr>
            <p:nvPr/>
          </p:nvSpPr>
          <p:spPr bwMode="auto">
            <a:xfrm>
              <a:off x="1267" y="3867"/>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4</a:t>
              </a:r>
            </a:p>
          </p:txBody>
        </p:sp>
        <p:sp>
          <p:nvSpPr>
            <p:cNvPr id="8234" name="Text Box 42"/>
            <p:cNvSpPr txBox="1">
              <a:spLocks noChangeArrowheads="1"/>
            </p:cNvSpPr>
            <p:nvPr/>
          </p:nvSpPr>
          <p:spPr bwMode="auto">
            <a:xfrm>
              <a:off x="1603" y="3867"/>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5</a:t>
              </a:r>
            </a:p>
          </p:txBody>
        </p:sp>
        <p:sp>
          <p:nvSpPr>
            <p:cNvPr id="8235" name="Text Box 43"/>
            <p:cNvSpPr txBox="1">
              <a:spLocks noChangeArrowheads="1"/>
            </p:cNvSpPr>
            <p:nvPr/>
          </p:nvSpPr>
          <p:spPr bwMode="auto">
            <a:xfrm>
              <a:off x="1959" y="3867"/>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6</a:t>
              </a:r>
            </a:p>
          </p:txBody>
        </p:sp>
        <p:sp>
          <p:nvSpPr>
            <p:cNvPr id="8236" name="Text Box 44"/>
            <p:cNvSpPr txBox="1">
              <a:spLocks noChangeArrowheads="1"/>
            </p:cNvSpPr>
            <p:nvPr/>
          </p:nvSpPr>
          <p:spPr bwMode="auto">
            <a:xfrm>
              <a:off x="2319" y="3867"/>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7</a:t>
              </a:r>
            </a:p>
          </p:txBody>
        </p:sp>
        <p:sp>
          <p:nvSpPr>
            <p:cNvPr id="8237" name="Text Box 45"/>
            <p:cNvSpPr txBox="1">
              <a:spLocks noChangeArrowheads="1"/>
            </p:cNvSpPr>
            <p:nvPr/>
          </p:nvSpPr>
          <p:spPr bwMode="auto">
            <a:xfrm>
              <a:off x="2670" y="3867"/>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8</a:t>
              </a:r>
            </a:p>
          </p:txBody>
        </p:sp>
        <p:sp>
          <p:nvSpPr>
            <p:cNvPr id="8238" name="Text Box 46"/>
            <p:cNvSpPr txBox="1">
              <a:spLocks noChangeArrowheads="1"/>
            </p:cNvSpPr>
            <p:nvPr/>
          </p:nvSpPr>
          <p:spPr bwMode="auto">
            <a:xfrm>
              <a:off x="3009" y="3867"/>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9</a:t>
              </a:r>
            </a:p>
          </p:txBody>
        </p:sp>
        <p:sp>
          <p:nvSpPr>
            <p:cNvPr id="8239" name="Text Box 47"/>
            <p:cNvSpPr txBox="1">
              <a:spLocks noChangeArrowheads="1"/>
            </p:cNvSpPr>
            <p:nvPr/>
          </p:nvSpPr>
          <p:spPr bwMode="auto">
            <a:xfrm>
              <a:off x="3371" y="3867"/>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10</a:t>
              </a:r>
            </a:p>
          </p:txBody>
        </p:sp>
        <p:sp>
          <p:nvSpPr>
            <p:cNvPr id="8240" name="Text Box 48"/>
            <p:cNvSpPr txBox="1">
              <a:spLocks noChangeArrowheads="1"/>
            </p:cNvSpPr>
            <p:nvPr/>
          </p:nvSpPr>
          <p:spPr bwMode="auto">
            <a:xfrm>
              <a:off x="3697" y="3867"/>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11</a:t>
              </a:r>
            </a:p>
          </p:txBody>
        </p:sp>
        <p:sp>
          <p:nvSpPr>
            <p:cNvPr id="8241" name="Text Box 49"/>
            <p:cNvSpPr txBox="1">
              <a:spLocks noChangeArrowheads="1"/>
            </p:cNvSpPr>
            <p:nvPr/>
          </p:nvSpPr>
          <p:spPr bwMode="auto">
            <a:xfrm>
              <a:off x="4053" y="3867"/>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12</a:t>
              </a:r>
            </a:p>
          </p:txBody>
        </p:sp>
      </p:grpSp>
      <p:sp>
        <p:nvSpPr>
          <p:cNvPr id="8242" name="Line 50"/>
          <p:cNvSpPr>
            <a:spLocks noChangeShapeType="1"/>
          </p:cNvSpPr>
          <p:nvPr/>
        </p:nvSpPr>
        <p:spPr bwMode="auto">
          <a:xfrm flipV="1">
            <a:off x="4410075" y="5029200"/>
            <a:ext cx="0" cy="390525"/>
          </a:xfrm>
          <a:prstGeom prst="line">
            <a:avLst/>
          </a:prstGeom>
          <a:noFill/>
          <a:ln w="38100">
            <a:solidFill>
              <a:schemeClr val="accent2"/>
            </a:solidFill>
            <a:round/>
            <a:headEnd/>
            <a:tailEnd/>
          </a:ln>
          <a:effectLst/>
        </p:spPr>
        <p:txBody>
          <a:bodyPr/>
          <a:lstStyle/>
          <a:p>
            <a:endParaRPr lang="ar-SA"/>
          </a:p>
        </p:txBody>
      </p:sp>
      <p:sp>
        <p:nvSpPr>
          <p:cNvPr id="8248" name="Rectangle 56"/>
          <p:cNvSpPr>
            <a:spLocks noChangeArrowheads="1"/>
          </p:cNvSpPr>
          <p:nvPr/>
        </p:nvSpPr>
        <p:spPr bwMode="auto">
          <a:xfrm>
            <a:off x="3046413" y="5029200"/>
            <a:ext cx="1919287" cy="390525"/>
          </a:xfrm>
          <a:prstGeom prst="rect">
            <a:avLst/>
          </a:prstGeom>
          <a:noFill/>
          <a:ln w="38100">
            <a:solidFill>
              <a:schemeClr val="tx1"/>
            </a:solidFill>
            <a:miter lim="800000"/>
            <a:headEnd/>
            <a:tailEnd/>
          </a:ln>
          <a:effectLst/>
        </p:spPr>
        <p:txBody>
          <a:bodyPr wrap="none" anchor="ctr"/>
          <a:lstStyle/>
          <a:p>
            <a:endParaRPr lang="ar-SA"/>
          </a:p>
        </p:txBody>
      </p:sp>
      <p:grpSp>
        <p:nvGrpSpPr>
          <p:cNvPr id="11" name="Group 60"/>
          <p:cNvGrpSpPr>
            <a:grpSpLocks/>
          </p:cNvGrpSpPr>
          <p:nvPr/>
        </p:nvGrpSpPr>
        <p:grpSpPr bwMode="auto">
          <a:xfrm>
            <a:off x="2189163" y="5111750"/>
            <a:ext cx="869950" cy="241300"/>
            <a:chOff x="1387" y="3460"/>
            <a:chExt cx="572" cy="152"/>
          </a:xfrm>
        </p:grpSpPr>
        <p:sp>
          <p:nvSpPr>
            <p:cNvPr id="8249" name="Line 57"/>
            <p:cNvSpPr>
              <a:spLocks noChangeShapeType="1"/>
            </p:cNvSpPr>
            <p:nvPr/>
          </p:nvSpPr>
          <p:spPr bwMode="auto">
            <a:xfrm>
              <a:off x="1387" y="3538"/>
              <a:ext cx="572" cy="0"/>
            </a:xfrm>
            <a:prstGeom prst="line">
              <a:avLst/>
            </a:prstGeom>
            <a:noFill/>
            <a:ln w="38100">
              <a:solidFill>
                <a:schemeClr val="tx1"/>
              </a:solidFill>
              <a:round/>
              <a:headEnd/>
              <a:tailEnd/>
            </a:ln>
            <a:effectLst/>
          </p:spPr>
          <p:txBody>
            <a:bodyPr/>
            <a:lstStyle/>
            <a:p>
              <a:endParaRPr lang="ar-SA"/>
            </a:p>
          </p:txBody>
        </p:sp>
        <p:sp>
          <p:nvSpPr>
            <p:cNvPr id="8251" name="Line 59"/>
            <p:cNvSpPr>
              <a:spLocks noChangeShapeType="1"/>
            </p:cNvSpPr>
            <p:nvPr/>
          </p:nvSpPr>
          <p:spPr bwMode="auto">
            <a:xfrm>
              <a:off x="1388" y="3460"/>
              <a:ext cx="0" cy="152"/>
            </a:xfrm>
            <a:prstGeom prst="line">
              <a:avLst/>
            </a:prstGeom>
            <a:noFill/>
            <a:ln w="38100">
              <a:solidFill>
                <a:schemeClr val="tx1"/>
              </a:solidFill>
              <a:round/>
              <a:headEnd/>
              <a:tailEnd/>
            </a:ln>
            <a:effectLst/>
          </p:spPr>
          <p:txBody>
            <a:bodyPr/>
            <a:lstStyle/>
            <a:p>
              <a:endParaRPr lang="ar-SA"/>
            </a:p>
          </p:txBody>
        </p:sp>
      </p:grpSp>
      <p:grpSp>
        <p:nvGrpSpPr>
          <p:cNvPr id="12" name="Group 63"/>
          <p:cNvGrpSpPr>
            <a:grpSpLocks/>
          </p:cNvGrpSpPr>
          <p:nvPr/>
        </p:nvGrpSpPr>
        <p:grpSpPr bwMode="auto">
          <a:xfrm>
            <a:off x="4965700" y="5092700"/>
            <a:ext cx="1651000" cy="279400"/>
            <a:chOff x="3140" y="3448"/>
            <a:chExt cx="1040" cy="176"/>
          </a:xfrm>
        </p:grpSpPr>
        <p:sp>
          <p:nvSpPr>
            <p:cNvPr id="8253" name="Line 61"/>
            <p:cNvSpPr>
              <a:spLocks noChangeShapeType="1"/>
            </p:cNvSpPr>
            <p:nvPr/>
          </p:nvSpPr>
          <p:spPr bwMode="auto">
            <a:xfrm>
              <a:off x="3140" y="3540"/>
              <a:ext cx="1040" cy="0"/>
            </a:xfrm>
            <a:prstGeom prst="line">
              <a:avLst/>
            </a:prstGeom>
            <a:noFill/>
            <a:ln w="38100">
              <a:solidFill>
                <a:schemeClr val="tx1"/>
              </a:solidFill>
              <a:round/>
              <a:headEnd/>
              <a:tailEnd/>
            </a:ln>
            <a:effectLst/>
          </p:spPr>
          <p:txBody>
            <a:bodyPr/>
            <a:lstStyle/>
            <a:p>
              <a:endParaRPr lang="ar-SA"/>
            </a:p>
          </p:txBody>
        </p:sp>
        <p:sp>
          <p:nvSpPr>
            <p:cNvPr id="8254" name="Line 62"/>
            <p:cNvSpPr>
              <a:spLocks noChangeShapeType="1"/>
            </p:cNvSpPr>
            <p:nvPr/>
          </p:nvSpPr>
          <p:spPr bwMode="auto">
            <a:xfrm>
              <a:off x="4172" y="3448"/>
              <a:ext cx="0" cy="176"/>
            </a:xfrm>
            <a:prstGeom prst="line">
              <a:avLst/>
            </a:prstGeom>
            <a:noFill/>
            <a:ln w="38100">
              <a:solidFill>
                <a:schemeClr val="tx1"/>
              </a:solidFill>
              <a:round/>
              <a:headEnd/>
              <a:tailEnd/>
            </a:ln>
            <a:effectLst/>
          </p:spPr>
          <p:txBody>
            <a:bodyPr/>
            <a:lstStyle/>
            <a:p>
              <a:endParaRPr lang="ar-SA"/>
            </a:p>
          </p:txBody>
        </p:sp>
      </p:grpSp>
      <p:grpSp>
        <p:nvGrpSpPr>
          <p:cNvPr id="13" name="Group 77"/>
          <p:cNvGrpSpPr>
            <a:grpSpLocks/>
          </p:cNvGrpSpPr>
          <p:nvPr/>
        </p:nvGrpSpPr>
        <p:grpSpPr bwMode="auto">
          <a:xfrm>
            <a:off x="609600" y="598488"/>
            <a:ext cx="8248650" cy="2411412"/>
            <a:chOff x="384" y="377"/>
            <a:chExt cx="5196" cy="1519"/>
          </a:xfrm>
        </p:grpSpPr>
        <p:sp>
          <p:nvSpPr>
            <p:cNvPr id="8196" name="Text Box 4"/>
            <p:cNvSpPr txBox="1">
              <a:spLocks noChangeArrowheads="1"/>
            </p:cNvSpPr>
            <p:nvPr/>
          </p:nvSpPr>
          <p:spPr bwMode="auto">
            <a:xfrm>
              <a:off x="456" y="1608"/>
              <a:ext cx="5040" cy="288"/>
            </a:xfrm>
            <a:prstGeom prst="rect">
              <a:avLst/>
            </a:prstGeom>
            <a:noFill/>
            <a:ln w="9525">
              <a:noFill/>
              <a:miter lim="800000"/>
              <a:headEnd/>
              <a:tailEnd/>
            </a:ln>
            <a:effectLst/>
          </p:spPr>
          <p:txBody>
            <a:bodyPr>
              <a:spAutoFit/>
            </a:bodyPr>
            <a:lstStyle/>
            <a:p>
              <a:pPr>
                <a:spcBef>
                  <a:spcPct val="50000"/>
                </a:spcBef>
              </a:pPr>
              <a:r>
                <a:rPr lang="en-GB">
                  <a:latin typeface="Comic Sans MS" pitchFamily="66" charset="0"/>
                </a:rPr>
                <a:t>4,    4,    5,    6,    8,    8,    8,    9,     9,    9,    10,    12</a:t>
              </a:r>
            </a:p>
          </p:txBody>
        </p:sp>
        <p:sp>
          <p:nvSpPr>
            <p:cNvPr id="8200" name="Text Box 8"/>
            <p:cNvSpPr txBox="1">
              <a:spLocks noChangeArrowheads="1"/>
            </p:cNvSpPr>
            <p:nvPr/>
          </p:nvSpPr>
          <p:spPr bwMode="auto">
            <a:xfrm>
              <a:off x="384" y="756"/>
              <a:ext cx="5196" cy="269"/>
            </a:xfrm>
            <a:prstGeom prst="rect">
              <a:avLst/>
            </a:prstGeom>
            <a:noFill/>
            <a:ln w="9525">
              <a:noFill/>
              <a:miter lim="800000"/>
              <a:headEnd/>
              <a:tailEnd/>
            </a:ln>
            <a:effectLst/>
          </p:spPr>
          <p:txBody>
            <a:bodyPr>
              <a:spAutoFit/>
            </a:bodyPr>
            <a:lstStyle/>
            <a:p>
              <a:pPr>
                <a:spcBef>
                  <a:spcPct val="50000"/>
                </a:spcBef>
              </a:pPr>
              <a:r>
                <a:rPr lang="en-GB" sz="2200">
                  <a:solidFill>
                    <a:schemeClr val="accent2"/>
                  </a:solidFill>
                  <a:latin typeface="Comic Sans MS" pitchFamily="66" charset="0"/>
                </a:rPr>
                <a:t>Example 1</a:t>
              </a:r>
              <a:r>
                <a:rPr lang="en-GB" sz="2200">
                  <a:latin typeface="Comic Sans MS" pitchFamily="66" charset="0"/>
                </a:rPr>
                <a:t>:  Draw a Box plot for the data below</a:t>
              </a:r>
            </a:p>
          </p:txBody>
        </p:sp>
        <p:grpSp>
          <p:nvGrpSpPr>
            <p:cNvPr id="14" name="Group 76"/>
            <p:cNvGrpSpPr>
              <a:grpSpLocks/>
            </p:cNvGrpSpPr>
            <p:nvPr/>
          </p:nvGrpSpPr>
          <p:grpSpPr bwMode="auto">
            <a:xfrm>
              <a:off x="598" y="377"/>
              <a:ext cx="4359" cy="288"/>
              <a:chOff x="478" y="369"/>
              <a:chExt cx="4359" cy="288"/>
            </a:xfrm>
          </p:grpSpPr>
          <p:sp>
            <p:nvSpPr>
              <p:cNvPr id="8194" name="Text Box 2"/>
              <p:cNvSpPr txBox="1">
                <a:spLocks noChangeArrowheads="1"/>
              </p:cNvSpPr>
              <p:nvPr/>
            </p:nvSpPr>
            <p:spPr bwMode="auto">
              <a:xfrm>
                <a:off x="1569" y="369"/>
                <a:ext cx="2311" cy="288"/>
              </a:xfrm>
              <a:prstGeom prst="rect">
                <a:avLst/>
              </a:prstGeom>
              <a:solidFill>
                <a:schemeClr val="accent2"/>
              </a:solidFill>
              <a:ln w="9525">
                <a:noFill/>
                <a:miter lim="800000"/>
                <a:headEnd/>
                <a:tailEnd/>
              </a:ln>
              <a:effectLst/>
            </p:spPr>
            <p:txBody>
              <a:bodyPr>
                <a:spAutoFit/>
              </a:bodyPr>
              <a:lstStyle/>
              <a:p>
                <a:pPr algn="ctr">
                  <a:spcBef>
                    <a:spcPct val="50000"/>
                  </a:spcBef>
                </a:pPr>
                <a:r>
                  <a:rPr lang="en-GB">
                    <a:solidFill>
                      <a:srgbClr val="FFFF99"/>
                    </a:solidFill>
                    <a:latin typeface="Comic Sans MS" pitchFamily="66" charset="0"/>
                  </a:rPr>
                  <a:t>Drawing a Box Plot. </a:t>
                </a:r>
              </a:p>
            </p:txBody>
          </p:sp>
          <p:sp>
            <p:nvSpPr>
              <p:cNvPr id="8258" name="Line 66"/>
              <p:cNvSpPr>
                <a:spLocks noChangeShapeType="1"/>
              </p:cNvSpPr>
              <p:nvPr/>
            </p:nvSpPr>
            <p:spPr bwMode="auto">
              <a:xfrm>
                <a:off x="3867" y="521"/>
                <a:ext cx="970" cy="0"/>
              </a:xfrm>
              <a:prstGeom prst="line">
                <a:avLst/>
              </a:prstGeom>
              <a:noFill/>
              <a:ln w="38100">
                <a:solidFill>
                  <a:schemeClr val="tx1"/>
                </a:solidFill>
                <a:round/>
                <a:headEnd/>
                <a:tailEnd/>
              </a:ln>
              <a:effectLst/>
            </p:spPr>
            <p:txBody>
              <a:bodyPr/>
              <a:lstStyle/>
              <a:p>
                <a:endParaRPr lang="ar-SA"/>
              </a:p>
            </p:txBody>
          </p:sp>
          <p:sp>
            <p:nvSpPr>
              <p:cNvPr id="8260" name="Line 68"/>
              <p:cNvSpPr>
                <a:spLocks noChangeShapeType="1"/>
              </p:cNvSpPr>
              <p:nvPr/>
            </p:nvSpPr>
            <p:spPr bwMode="auto">
              <a:xfrm>
                <a:off x="4828" y="400"/>
                <a:ext cx="0" cy="252"/>
              </a:xfrm>
              <a:prstGeom prst="line">
                <a:avLst/>
              </a:prstGeom>
              <a:noFill/>
              <a:ln w="38100">
                <a:solidFill>
                  <a:schemeClr val="tx1"/>
                </a:solidFill>
                <a:round/>
                <a:headEnd/>
                <a:tailEnd/>
              </a:ln>
              <a:effectLst/>
            </p:spPr>
            <p:txBody>
              <a:bodyPr/>
              <a:lstStyle/>
              <a:p>
                <a:endParaRPr lang="ar-SA"/>
              </a:p>
            </p:txBody>
          </p:sp>
          <p:sp>
            <p:nvSpPr>
              <p:cNvPr id="8263" name="Line 71"/>
              <p:cNvSpPr>
                <a:spLocks noChangeShapeType="1"/>
              </p:cNvSpPr>
              <p:nvPr/>
            </p:nvSpPr>
            <p:spPr bwMode="auto">
              <a:xfrm flipH="1">
                <a:off x="480" y="516"/>
                <a:ext cx="1092" cy="0"/>
              </a:xfrm>
              <a:prstGeom prst="line">
                <a:avLst/>
              </a:prstGeom>
              <a:noFill/>
              <a:ln w="38100">
                <a:solidFill>
                  <a:schemeClr val="tx1"/>
                </a:solidFill>
                <a:round/>
                <a:headEnd/>
                <a:tailEnd/>
              </a:ln>
              <a:effectLst/>
            </p:spPr>
            <p:txBody>
              <a:bodyPr/>
              <a:lstStyle/>
              <a:p>
                <a:endParaRPr lang="ar-SA"/>
              </a:p>
            </p:txBody>
          </p:sp>
          <p:sp>
            <p:nvSpPr>
              <p:cNvPr id="8265" name="Line 73"/>
              <p:cNvSpPr>
                <a:spLocks noChangeShapeType="1"/>
              </p:cNvSpPr>
              <p:nvPr/>
            </p:nvSpPr>
            <p:spPr bwMode="auto">
              <a:xfrm>
                <a:off x="478" y="382"/>
                <a:ext cx="0" cy="252"/>
              </a:xfrm>
              <a:prstGeom prst="line">
                <a:avLst/>
              </a:prstGeom>
              <a:noFill/>
              <a:ln w="38100">
                <a:solidFill>
                  <a:schemeClr val="tx1"/>
                </a:solidFill>
                <a:round/>
                <a:headEnd/>
                <a:tailEnd/>
              </a:ln>
              <a:effectLst/>
            </p:spPr>
            <p:txBody>
              <a:bodyPr/>
              <a:lstStyle/>
              <a:p>
                <a:endParaRPr lang="ar-SA"/>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48"/>
                                        </p:tgtEl>
                                        <p:attrNameLst>
                                          <p:attrName>style.visibility</p:attrName>
                                        </p:attrNameLst>
                                      </p:cBhvr>
                                      <p:to>
                                        <p:strVal val="visible"/>
                                      </p:to>
                                    </p:set>
                                    <p:animEffect transition="in" filter="wipe(left)">
                                      <p:cBhvr>
                                        <p:cTn id="22" dur="500"/>
                                        <p:tgtEl>
                                          <p:spTgt spid="82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42"/>
                                        </p:tgtEl>
                                        <p:attrNameLst>
                                          <p:attrName>style.visibility</p:attrName>
                                        </p:attrNameLst>
                                      </p:cBhvr>
                                      <p:to>
                                        <p:strVal val="visible"/>
                                      </p:to>
                                    </p:set>
                                    <p:animEffect transition="in" filter="dissolve">
                                      <p:cBhvr>
                                        <p:cTn id="27" dur="500"/>
                                        <p:tgtEl>
                                          <p:spTgt spid="82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2" grpId="0" animBg="1"/>
      <p:bldP spid="82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1690688" y="1952625"/>
            <a:ext cx="5307012" cy="2532063"/>
            <a:chOff x="1080" y="1230"/>
            <a:chExt cx="3343" cy="1595"/>
          </a:xfrm>
        </p:grpSpPr>
        <p:grpSp>
          <p:nvGrpSpPr>
            <p:cNvPr id="3" name="Group 2"/>
            <p:cNvGrpSpPr>
              <a:grpSpLocks/>
            </p:cNvGrpSpPr>
            <p:nvPr/>
          </p:nvGrpSpPr>
          <p:grpSpPr bwMode="auto">
            <a:xfrm>
              <a:off x="3532" y="1236"/>
              <a:ext cx="891" cy="1552"/>
              <a:chOff x="3652" y="1908"/>
              <a:chExt cx="891" cy="1552"/>
            </a:xfrm>
          </p:grpSpPr>
          <p:grpSp>
            <p:nvGrpSpPr>
              <p:cNvPr id="4" name="Group 3"/>
              <p:cNvGrpSpPr>
                <a:grpSpLocks/>
              </p:cNvGrpSpPr>
              <p:nvPr/>
            </p:nvGrpSpPr>
            <p:grpSpPr bwMode="auto">
              <a:xfrm>
                <a:off x="3652" y="2202"/>
                <a:ext cx="891" cy="1258"/>
                <a:chOff x="3652" y="2202"/>
                <a:chExt cx="891" cy="1258"/>
              </a:xfrm>
            </p:grpSpPr>
            <p:sp>
              <p:nvSpPr>
                <p:cNvPr id="9220" name="Oval 4"/>
                <p:cNvSpPr>
                  <a:spLocks noChangeArrowheads="1"/>
                </p:cNvSpPr>
                <p:nvPr/>
              </p:nvSpPr>
              <p:spPr bwMode="auto">
                <a:xfrm>
                  <a:off x="3942" y="2202"/>
                  <a:ext cx="366" cy="306"/>
                </a:xfrm>
                <a:prstGeom prst="ellipse">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solidFill>
                    <a:schemeClr val="tx1"/>
                  </a:solidFill>
                  <a:round/>
                  <a:headEnd/>
                  <a:tailEnd/>
                </a:ln>
                <a:effectLst/>
              </p:spPr>
              <p:txBody>
                <a:bodyPr wrap="none" anchor="ctr"/>
                <a:lstStyle/>
                <a:p>
                  <a:endParaRPr lang="ar-SA"/>
                </a:p>
              </p:txBody>
            </p:sp>
            <p:sp>
              <p:nvSpPr>
                <p:cNvPr id="9221" name="Text Box 5"/>
                <p:cNvSpPr txBox="1">
                  <a:spLocks noChangeArrowheads="1"/>
                </p:cNvSpPr>
                <p:nvPr/>
              </p:nvSpPr>
              <p:spPr bwMode="auto">
                <a:xfrm>
                  <a:off x="3652" y="2769"/>
                  <a:ext cx="891" cy="691"/>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Upper Quartile = 10 </a:t>
                  </a:r>
                </a:p>
              </p:txBody>
            </p:sp>
            <p:sp>
              <p:nvSpPr>
                <p:cNvPr id="9222" name="Line 6"/>
                <p:cNvSpPr>
                  <a:spLocks noChangeShapeType="1"/>
                </p:cNvSpPr>
                <p:nvPr/>
              </p:nvSpPr>
              <p:spPr bwMode="auto">
                <a:xfrm>
                  <a:off x="4134" y="2502"/>
                  <a:ext cx="0" cy="252"/>
                </a:xfrm>
                <a:prstGeom prst="line">
                  <a:avLst/>
                </a:prstGeom>
                <a:noFill/>
                <a:ln w="38100">
                  <a:solidFill>
                    <a:schemeClr val="tx1"/>
                  </a:solidFill>
                  <a:round/>
                  <a:headEnd/>
                  <a:tailEnd/>
                </a:ln>
                <a:effectLst/>
              </p:spPr>
              <p:txBody>
                <a:bodyPr/>
                <a:lstStyle/>
                <a:p>
                  <a:endParaRPr lang="ar-SA"/>
                </a:p>
              </p:txBody>
            </p:sp>
          </p:grpSp>
          <p:sp>
            <p:nvSpPr>
              <p:cNvPr id="9223" name="Text Box 7"/>
              <p:cNvSpPr txBox="1">
                <a:spLocks noChangeArrowheads="1"/>
              </p:cNvSpPr>
              <p:nvPr/>
            </p:nvSpPr>
            <p:spPr bwMode="auto">
              <a:xfrm>
                <a:off x="3920" y="1908"/>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3</a:t>
                </a:r>
                <a:endParaRPr lang="en-GB" sz="2000" b="1">
                  <a:solidFill>
                    <a:schemeClr val="accent2"/>
                  </a:solidFill>
                  <a:latin typeface="Comic Sans MS" pitchFamily="66" charset="0"/>
                </a:endParaRPr>
              </a:p>
            </p:txBody>
          </p:sp>
        </p:grpSp>
        <p:grpSp>
          <p:nvGrpSpPr>
            <p:cNvPr id="5" name="Group 8"/>
            <p:cNvGrpSpPr>
              <a:grpSpLocks/>
            </p:cNvGrpSpPr>
            <p:nvPr/>
          </p:nvGrpSpPr>
          <p:grpSpPr bwMode="auto">
            <a:xfrm>
              <a:off x="1080" y="1254"/>
              <a:ext cx="891" cy="1571"/>
              <a:chOff x="1200" y="1926"/>
              <a:chExt cx="891" cy="1571"/>
            </a:xfrm>
          </p:grpSpPr>
          <p:grpSp>
            <p:nvGrpSpPr>
              <p:cNvPr id="6" name="Group 9"/>
              <p:cNvGrpSpPr>
                <a:grpSpLocks/>
              </p:cNvGrpSpPr>
              <p:nvPr/>
            </p:nvGrpSpPr>
            <p:grpSpPr bwMode="auto">
              <a:xfrm>
                <a:off x="1200" y="2202"/>
                <a:ext cx="891" cy="1295"/>
                <a:chOff x="1200" y="2202"/>
                <a:chExt cx="891" cy="1295"/>
              </a:xfrm>
            </p:grpSpPr>
            <p:sp>
              <p:nvSpPr>
                <p:cNvPr id="9226" name="Oval 10"/>
                <p:cNvSpPr>
                  <a:spLocks noChangeArrowheads="1"/>
                </p:cNvSpPr>
                <p:nvPr/>
              </p:nvSpPr>
              <p:spPr bwMode="auto">
                <a:xfrm>
                  <a:off x="1458" y="2202"/>
                  <a:ext cx="366" cy="306"/>
                </a:xfrm>
                <a:prstGeom prst="ellipse">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solidFill>
                    <a:schemeClr val="tx1"/>
                  </a:solidFill>
                  <a:round/>
                  <a:headEnd/>
                  <a:tailEnd/>
                </a:ln>
                <a:effectLst/>
              </p:spPr>
              <p:txBody>
                <a:bodyPr wrap="none" anchor="ctr"/>
                <a:lstStyle/>
                <a:p>
                  <a:endParaRPr lang="ar-SA"/>
                </a:p>
              </p:txBody>
            </p:sp>
            <p:sp>
              <p:nvSpPr>
                <p:cNvPr id="9227" name="Text Box 11"/>
                <p:cNvSpPr txBox="1">
                  <a:spLocks noChangeArrowheads="1"/>
                </p:cNvSpPr>
                <p:nvPr/>
              </p:nvSpPr>
              <p:spPr bwMode="auto">
                <a:xfrm>
                  <a:off x="1200" y="2806"/>
                  <a:ext cx="891" cy="691"/>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Lower Quartile = 4 </a:t>
                  </a:r>
                </a:p>
              </p:txBody>
            </p:sp>
            <p:sp>
              <p:nvSpPr>
                <p:cNvPr id="9228" name="Line 12"/>
                <p:cNvSpPr>
                  <a:spLocks noChangeShapeType="1"/>
                </p:cNvSpPr>
                <p:nvPr/>
              </p:nvSpPr>
              <p:spPr bwMode="auto">
                <a:xfrm>
                  <a:off x="1644" y="2490"/>
                  <a:ext cx="0" cy="306"/>
                </a:xfrm>
                <a:prstGeom prst="line">
                  <a:avLst/>
                </a:prstGeom>
                <a:noFill/>
                <a:ln w="38100">
                  <a:solidFill>
                    <a:schemeClr val="tx1"/>
                  </a:solidFill>
                  <a:round/>
                  <a:headEnd/>
                  <a:tailEnd/>
                </a:ln>
                <a:effectLst/>
              </p:spPr>
              <p:txBody>
                <a:bodyPr/>
                <a:lstStyle/>
                <a:p>
                  <a:endParaRPr lang="ar-SA"/>
                </a:p>
              </p:txBody>
            </p:sp>
          </p:grpSp>
          <p:sp>
            <p:nvSpPr>
              <p:cNvPr id="9229" name="Text Box 13"/>
              <p:cNvSpPr txBox="1">
                <a:spLocks noChangeArrowheads="1"/>
              </p:cNvSpPr>
              <p:nvPr/>
            </p:nvSpPr>
            <p:spPr bwMode="auto">
              <a:xfrm>
                <a:off x="1440" y="1926"/>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1</a:t>
                </a:r>
                <a:endParaRPr lang="en-GB" sz="2000" b="1">
                  <a:solidFill>
                    <a:schemeClr val="accent2"/>
                  </a:solidFill>
                  <a:latin typeface="Comic Sans MS" pitchFamily="66" charset="0"/>
                </a:endParaRPr>
              </a:p>
            </p:txBody>
          </p:sp>
        </p:grpSp>
        <p:grpSp>
          <p:nvGrpSpPr>
            <p:cNvPr id="7" name="Group 14"/>
            <p:cNvGrpSpPr>
              <a:grpSpLocks/>
            </p:cNvGrpSpPr>
            <p:nvPr/>
          </p:nvGrpSpPr>
          <p:grpSpPr bwMode="auto">
            <a:xfrm>
              <a:off x="2325" y="1230"/>
              <a:ext cx="812" cy="1579"/>
              <a:chOff x="2445" y="1902"/>
              <a:chExt cx="812" cy="1579"/>
            </a:xfrm>
          </p:grpSpPr>
          <p:grpSp>
            <p:nvGrpSpPr>
              <p:cNvPr id="8" name="Group 15"/>
              <p:cNvGrpSpPr>
                <a:grpSpLocks/>
              </p:cNvGrpSpPr>
              <p:nvPr/>
            </p:nvGrpSpPr>
            <p:grpSpPr bwMode="auto">
              <a:xfrm>
                <a:off x="2445" y="2196"/>
                <a:ext cx="812" cy="1285"/>
                <a:chOff x="2445" y="2196"/>
                <a:chExt cx="812" cy="1285"/>
              </a:xfrm>
            </p:grpSpPr>
            <p:sp>
              <p:nvSpPr>
                <p:cNvPr id="9232" name="Oval 16"/>
                <p:cNvSpPr>
                  <a:spLocks noChangeArrowheads="1"/>
                </p:cNvSpPr>
                <p:nvPr/>
              </p:nvSpPr>
              <p:spPr bwMode="auto">
                <a:xfrm>
                  <a:off x="2652" y="2196"/>
                  <a:ext cx="360" cy="300"/>
                </a:xfrm>
                <a:prstGeom prst="ellipse">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solidFill>
                    <a:schemeClr val="tx1"/>
                  </a:solidFill>
                  <a:round/>
                  <a:headEnd/>
                  <a:tailEnd/>
                </a:ln>
                <a:effectLst/>
              </p:spPr>
              <p:txBody>
                <a:bodyPr wrap="none" anchor="ctr"/>
                <a:lstStyle/>
                <a:p>
                  <a:endParaRPr lang="ar-SA"/>
                </a:p>
              </p:txBody>
            </p:sp>
            <p:sp>
              <p:nvSpPr>
                <p:cNvPr id="9233" name="Line 17"/>
                <p:cNvSpPr>
                  <a:spLocks noChangeShapeType="1"/>
                </p:cNvSpPr>
                <p:nvPr/>
              </p:nvSpPr>
              <p:spPr bwMode="auto">
                <a:xfrm>
                  <a:off x="2834" y="2468"/>
                  <a:ext cx="0" cy="522"/>
                </a:xfrm>
                <a:prstGeom prst="line">
                  <a:avLst/>
                </a:prstGeom>
                <a:noFill/>
                <a:ln w="38100">
                  <a:solidFill>
                    <a:schemeClr val="tx1"/>
                  </a:solidFill>
                  <a:round/>
                  <a:headEnd/>
                  <a:tailEnd/>
                </a:ln>
                <a:effectLst/>
              </p:spPr>
              <p:txBody>
                <a:bodyPr/>
                <a:lstStyle/>
                <a:p>
                  <a:endParaRPr lang="ar-SA"/>
                </a:p>
              </p:txBody>
            </p:sp>
            <p:sp>
              <p:nvSpPr>
                <p:cNvPr id="9234" name="Text Box 18"/>
                <p:cNvSpPr txBox="1">
                  <a:spLocks noChangeArrowheads="1"/>
                </p:cNvSpPr>
                <p:nvPr/>
              </p:nvSpPr>
              <p:spPr bwMode="auto">
                <a:xfrm>
                  <a:off x="2445" y="3001"/>
                  <a:ext cx="812" cy="48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Median = 8</a:t>
                  </a:r>
                </a:p>
              </p:txBody>
            </p:sp>
          </p:grpSp>
          <p:sp>
            <p:nvSpPr>
              <p:cNvPr id="9235" name="Text Box 19"/>
              <p:cNvSpPr txBox="1">
                <a:spLocks noChangeArrowheads="1"/>
              </p:cNvSpPr>
              <p:nvPr/>
            </p:nvSpPr>
            <p:spPr bwMode="auto">
              <a:xfrm>
                <a:off x="2622" y="1902"/>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2</a:t>
                </a:r>
                <a:endParaRPr lang="en-GB" sz="2000" b="1">
                  <a:solidFill>
                    <a:schemeClr val="accent2"/>
                  </a:solidFill>
                  <a:latin typeface="Comic Sans MS" pitchFamily="66" charset="0"/>
                </a:endParaRPr>
              </a:p>
            </p:txBody>
          </p:sp>
        </p:grpSp>
      </p:grpSp>
      <p:grpSp>
        <p:nvGrpSpPr>
          <p:cNvPr id="9" name="Group 110"/>
          <p:cNvGrpSpPr>
            <a:grpSpLocks/>
          </p:cNvGrpSpPr>
          <p:nvPr/>
        </p:nvGrpSpPr>
        <p:grpSpPr bwMode="auto">
          <a:xfrm>
            <a:off x="609600" y="577850"/>
            <a:ext cx="8248650" cy="2317750"/>
            <a:chOff x="384" y="364"/>
            <a:chExt cx="5196" cy="1460"/>
          </a:xfrm>
        </p:grpSpPr>
        <p:sp>
          <p:nvSpPr>
            <p:cNvPr id="9236" name="Text Box 20"/>
            <p:cNvSpPr txBox="1">
              <a:spLocks noChangeArrowheads="1"/>
            </p:cNvSpPr>
            <p:nvPr/>
          </p:nvSpPr>
          <p:spPr bwMode="auto">
            <a:xfrm>
              <a:off x="588" y="1536"/>
              <a:ext cx="4680" cy="288"/>
            </a:xfrm>
            <a:prstGeom prst="rect">
              <a:avLst/>
            </a:prstGeom>
            <a:noFill/>
            <a:ln w="9525">
              <a:noFill/>
              <a:miter lim="800000"/>
              <a:headEnd/>
              <a:tailEnd/>
            </a:ln>
            <a:effectLst/>
          </p:spPr>
          <p:txBody>
            <a:bodyPr>
              <a:spAutoFit/>
            </a:bodyPr>
            <a:lstStyle/>
            <a:p>
              <a:pPr>
                <a:spcBef>
                  <a:spcPct val="50000"/>
                </a:spcBef>
              </a:pPr>
              <a:r>
                <a:rPr lang="en-GB">
                  <a:latin typeface="Comic Sans MS" pitchFamily="66" charset="0"/>
                </a:rPr>
                <a:t>3,    4,    4,    6,    8,    8,    8,    9,     10,    10,    15, </a:t>
              </a:r>
            </a:p>
          </p:txBody>
        </p:sp>
        <p:sp>
          <p:nvSpPr>
            <p:cNvPr id="9254" name="Text Box 38"/>
            <p:cNvSpPr txBox="1">
              <a:spLocks noChangeArrowheads="1"/>
            </p:cNvSpPr>
            <p:nvPr/>
          </p:nvSpPr>
          <p:spPr bwMode="auto">
            <a:xfrm>
              <a:off x="384" y="756"/>
              <a:ext cx="5196" cy="269"/>
            </a:xfrm>
            <a:prstGeom prst="rect">
              <a:avLst/>
            </a:prstGeom>
            <a:noFill/>
            <a:ln w="9525">
              <a:noFill/>
              <a:miter lim="800000"/>
              <a:headEnd/>
              <a:tailEnd/>
            </a:ln>
            <a:effectLst/>
          </p:spPr>
          <p:txBody>
            <a:bodyPr>
              <a:spAutoFit/>
            </a:bodyPr>
            <a:lstStyle/>
            <a:p>
              <a:pPr>
                <a:spcBef>
                  <a:spcPct val="50000"/>
                </a:spcBef>
              </a:pPr>
              <a:r>
                <a:rPr lang="en-GB" sz="2200">
                  <a:solidFill>
                    <a:schemeClr val="accent2"/>
                  </a:solidFill>
                  <a:latin typeface="Comic Sans MS" pitchFamily="66" charset="0"/>
                </a:rPr>
                <a:t>Example 2</a:t>
              </a:r>
              <a:r>
                <a:rPr lang="en-GB" sz="2200">
                  <a:latin typeface="Comic Sans MS" pitchFamily="66" charset="0"/>
                </a:rPr>
                <a:t>:  Draw a Box plot for the data below</a:t>
              </a:r>
            </a:p>
          </p:txBody>
        </p:sp>
        <p:grpSp>
          <p:nvGrpSpPr>
            <p:cNvPr id="10" name="Group 109"/>
            <p:cNvGrpSpPr>
              <a:grpSpLocks/>
            </p:cNvGrpSpPr>
            <p:nvPr/>
          </p:nvGrpSpPr>
          <p:grpSpPr bwMode="auto">
            <a:xfrm>
              <a:off x="612" y="364"/>
              <a:ext cx="4359" cy="288"/>
              <a:chOff x="612" y="364"/>
              <a:chExt cx="4359" cy="288"/>
            </a:xfrm>
          </p:grpSpPr>
          <p:sp>
            <p:nvSpPr>
              <p:cNvPr id="9256" name="Text Box 40"/>
              <p:cNvSpPr txBox="1">
                <a:spLocks noChangeArrowheads="1"/>
              </p:cNvSpPr>
              <p:nvPr/>
            </p:nvSpPr>
            <p:spPr bwMode="auto">
              <a:xfrm>
                <a:off x="1703" y="364"/>
                <a:ext cx="2311" cy="288"/>
              </a:xfrm>
              <a:prstGeom prst="rect">
                <a:avLst/>
              </a:prstGeom>
              <a:solidFill>
                <a:schemeClr val="accent2"/>
              </a:solidFill>
              <a:ln w="9525">
                <a:noFill/>
                <a:miter lim="800000"/>
                <a:headEnd/>
                <a:tailEnd/>
              </a:ln>
              <a:effectLst/>
            </p:spPr>
            <p:txBody>
              <a:bodyPr>
                <a:spAutoFit/>
              </a:bodyPr>
              <a:lstStyle/>
              <a:p>
                <a:pPr algn="ctr">
                  <a:spcBef>
                    <a:spcPct val="50000"/>
                  </a:spcBef>
                </a:pPr>
                <a:r>
                  <a:rPr lang="en-GB">
                    <a:solidFill>
                      <a:srgbClr val="FFFF99"/>
                    </a:solidFill>
                    <a:latin typeface="Comic Sans MS" pitchFamily="66" charset="0"/>
                  </a:rPr>
                  <a:t>Drawing a Box Plot. </a:t>
                </a:r>
              </a:p>
            </p:txBody>
          </p:sp>
          <p:sp>
            <p:nvSpPr>
              <p:cNvPr id="9257" name="Line 41"/>
              <p:cNvSpPr>
                <a:spLocks noChangeShapeType="1"/>
              </p:cNvSpPr>
              <p:nvPr/>
            </p:nvSpPr>
            <p:spPr bwMode="auto">
              <a:xfrm>
                <a:off x="4001" y="516"/>
                <a:ext cx="970" cy="0"/>
              </a:xfrm>
              <a:prstGeom prst="line">
                <a:avLst/>
              </a:prstGeom>
              <a:noFill/>
              <a:ln w="38100">
                <a:solidFill>
                  <a:schemeClr val="tx1"/>
                </a:solidFill>
                <a:round/>
                <a:headEnd/>
                <a:tailEnd/>
              </a:ln>
              <a:effectLst/>
            </p:spPr>
            <p:txBody>
              <a:bodyPr/>
              <a:lstStyle/>
              <a:p>
                <a:endParaRPr lang="ar-SA"/>
              </a:p>
            </p:txBody>
          </p:sp>
          <p:sp>
            <p:nvSpPr>
              <p:cNvPr id="9258" name="Line 42"/>
              <p:cNvSpPr>
                <a:spLocks noChangeShapeType="1"/>
              </p:cNvSpPr>
              <p:nvPr/>
            </p:nvSpPr>
            <p:spPr bwMode="auto">
              <a:xfrm>
                <a:off x="4962" y="395"/>
                <a:ext cx="0" cy="252"/>
              </a:xfrm>
              <a:prstGeom prst="line">
                <a:avLst/>
              </a:prstGeom>
              <a:noFill/>
              <a:ln w="38100">
                <a:solidFill>
                  <a:schemeClr val="tx1"/>
                </a:solidFill>
                <a:round/>
                <a:headEnd/>
                <a:tailEnd/>
              </a:ln>
              <a:effectLst/>
            </p:spPr>
            <p:txBody>
              <a:bodyPr/>
              <a:lstStyle/>
              <a:p>
                <a:endParaRPr lang="ar-SA"/>
              </a:p>
            </p:txBody>
          </p:sp>
          <p:sp>
            <p:nvSpPr>
              <p:cNvPr id="9259" name="Line 43"/>
              <p:cNvSpPr>
                <a:spLocks noChangeShapeType="1"/>
              </p:cNvSpPr>
              <p:nvPr/>
            </p:nvSpPr>
            <p:spPr bwMode="auto">
              <a:xfrm flipH="1">
                <a:off x="614" y="511"/>
                <a:ext cx="1092" cy="0"/>
              </a:xfrm>
              <a:prstGeom prst="line">
                <a:avLst/>
              </a:prstGeom>
              <a:noFill/>
              <a:ln w="38100">
                <a:solidFill>
                  <a:schemeClr val="tx1"/>
                </a:solidFill>
                <a:round/>
                <a:headEnd/>
                <a:tailEnd/>
              </a:ln>
              <a:effectLst/>
            </p:spPr>
            <p:txBody>
              <a:bodyPr/>
              <a:lstStyle/>
              <a:p>
                <a:endParaRPr lang="ar-SA"/>
              </a:p>
            </p:txBody>
          </p:sp>
          <p:sp>
            <p:nvSpPr>
              <p:cNvPr id="9260" name="Line 44"/>
              <p:cNvSpPr>
                <a:spLocks noChangeShapeType="1"/>
              </p:cNvSpPr>
              <p:nvPr/>
            </p:nvSpPr>
            <p:spPr bwMode="auto">
              <a:xfrm>
                <a:off x="612" y="377"/>
                <a:ext cx="0" cy="252"/>
              </a:xfrm>
              <a:prstGeom prst="line">
                <a:avLst/>
              </a:prstGeom>
              <a:noFill/>
              <a:ln w="38100">
                <a:solidFill>
                  <a:schemeClr val="tx1"/>
                </a:solidFill>
                <a:round/>
                <a:headEnd/>
                <a:tailEnd/>
              </a:ln>
              <a:effectLst/>
            </p:spPr>
            <p:txBody>
              <a:bodyPr/>
              <a:lstStyle/>
              <a:p>
                <a:endParaRPr lang="ar-SA"/>
              </a:p>
            </p:txBody>
          </p:sp>
        </p:grpSp>
      </p:grpSp>
      <p:sp>
        <p:nvSpPr>
          <p:cNvPr id="9282" name="Line 66"/>
          <p:cNvSpPr>
            <a:spLocks noChangeShapeType="1"/>
          </p:cNvSpPr>
          <p:nvPr/>
        </p:nvSpPr>
        <p:spPr bwMode="auto">
          <a:xfrm flipV="1">
            <a:off x="4086225" y="4953000"/>
            <a:ext cx="0" cy="390525"/>
          </a:xfrm>
          <a:prstGeom prst="line">
            <a:avLst/>
          </a:prstGeom>
          <a:noFill/>
          <a:ln w="38100">
            <a:solidFill>
              <a:schemeClr val="accent2"/>
            </a:solidFill>
            <a:round/>
            <a:headEnd/>
            <a:tailEnd/>
          </a:ln>
          <a:effectLst/>
        </p:spPr>
        <p:txBody>
          <a:bodyPr/>
          <a:lstStyle/>
          <a:p>
            <a:endParaRPr lang="ar-SA"/>
          </a:p>
        </p:txBody>
      </p:sp>
      <p:sp>
        <p:nvSpPr>
          <p:cNvPr id="9283" name="Rectangle 67"/>
          <p:cNvSpPr>
            <a:spLocks noChangeArrowheads="1"/>
          </p:cNvSpPr>
          <p:nvPr/>
        </p:nvSpPr>
        <p:spPr bwMode="auto">
          <a:xfrm>
            <a:off x="1884363" y="4953000"/>
            <a:ext cx="3319462" cy="390525"/>
          </a:xfrm>
          <a:prstGeom prst="rect">
            <a:avLst/>
          </a:prstGeom>
          <a:noFill/>
          <a:ln w="38100">
            <a:solidFill>
              <a:schemeClr val="tx1"/>
            </a:solidFill>
            <a:miter lim="800000"/>
            <a:headEnd/>
            <a:tailEnd/>
          </a:ln>
          <a:effectLst/>
        </p:spPr>
        <p:txBody>
          <a:bodyPr wrap="none" anchor="ctr"/>
          <a:lstStyle/>
          <a:p>
            <a:endParaRPr lang="ar-SA"/>
          </a:p>
        </p:txBody>
      </p:sp>
      <p:grpSp>
        <p:nvGrpSpPr>
          <p:cNvPr id="11" name="Group 68"/>
          <p:cNvGrpSpPr>
            <a:grpSpLocks/>
          </p:cNvGrpSpPr>
          <p:nvPr/>
        </p:nvGrpSpPr>
        <p:grpSpPr bwMode="auto">
          <a:xfrm>
            <a:off x="1322388" y="5016500"/>
            <a:ext cx="565150" cy="241300"/>
            <a:chOff x="1387" y="3460"/>
            <a:chExt cx="572" cy="152"/>
          </a:xfrm>
        </p:grpSpPr>
        <p:sp>
          <p:nvSpPr>
            <p:cNvPr id="9285" name="Line 69"/>
            <p:cNvSpPr>
              <a:spLocks noChangeShapeType="1"/>
            </p:cNvSpPr>
            <p:nvPr/>
          </p:nvSpPr>
          <p:spPr bwMode="auto">
            <a:xfrm>
              <a:off x="1387" y="3538"/>
              <a:ext cx="572" cy="0"/>
            </a:xfrm>
            <a:prstGeom prst="line">
              <a:avLst/>
            </a:prstGeom>
            <a:noFill/>
            <a:ln w="38100">
              <a:solidFill>
                <a:schemeClr val="tx1"/>
              </a:solidFill>
              <a:round/>
              <a:headEnd/>
              <a:tailEnd/>
            </a:ln>
            <a:effectLst/>
          </p:spPr>
          <p:txBody>
            <a:bodyPr/>
            <a:lstStyle/>
            <a:p>
              <a:endParaRPr lang="ar-SA"/>
            </a:p>
          </p:txBody>
        </p:sp>
        <p:sp>
          <p:nvSpPr>
            <p:cNvPr id="9286" name="Line 70"/>
            <p:cNvSpPr>
              <a:spLocks noChangeShapeType="1"/>
            </p:cNvSpPr>
            <p:nvPr/>
          </p:nvSpPr>
          <p:spPr bwMode="auto">
            <a:xfrm>
              <a:off x="1388" y="3460"/>
              <a:ext cx="0" cy="152"/>
            </a:xfrm>
            <a:prstGeom prst="line">
              <a:avLst/>
            </a:prstGeom>
            <a:noFill/>
            <a:ln w="38100">
              <a:solidFill>
                <a:schemeClr val="tx1"/>
              </a:solidFill>
              <a:round/>
              <a:headEnd/>
              <a:tailEnd/>
            </a:ln>
            <a:effectLst/>
          </p:spPr>
          <p:txBody>
            <a:bodyPr/>
            <a:lstStyle/>
            <a:p>
              <a:endParaRPr lang="ar-SA"/>
            </a:p>
          </p:txBody>
        </p:sp>
      </p:grpSp>
      <p:grpSp>
        <p:nvGrpSpPr>
          <p:cNvPr id="12" name="Group 88"/>
          <p:cNvGrpSpPr>
            <a:grpSpLocks/>
          </p:cNvGrpSpPr>
          <p:nvPr/>
        </p:nvGrpSpPr>
        <p:grpSpPr bwMode="auto">
          <a:xfrm>
            <a:off x="5222875" y="5026025"/>
            <a:ext cx="2774950" cy="279400"/>
            <a:chOff x="3290" y="3166"/>
            <a:chExt cx="1748" cy="176"/>
          </a:xfrm>
        </p:grpSpPr>
        <p:sp>
          <p:nvSpPr>
            <p:cNvPr id="9288" name="Line 72"/>
            <p:cNvSpPr>
              <a:spLocks noChangeShapeType="1"/>
            </p:cNvSpPr>
            <p:nvPr/>
          </p:nvSpPr>
          <p:spPr bwMode="auto">
            <a:xfrm>
              <a:off x="3290" y="3252"/>
              <a:ext cx="1748" cy="0"/>
            </a:xfrm>
            <a:prstGeom prst="line">
              <a:avLst/>
            </a:prstGeom>
            <a:noFill/>
            <a:ln w="38100">
              <a:solidFill>
                <a:schemeClr val="tx1"/>
              </a:solidFill>
              <a:round/>
              <a:headEnd/>
              <a:tailEnd/>
            </a:ln>
            <a:effectLst/>
          </p:spPr>
          <p:txBody>
            <a:bodyPr/>
            <a:lstStyle/>
            <a:p>
              <a:endParaRPr lang="ar-SA"/>
            </a:p>
          </p:txBody>
        </p:sp>
        <p:sp>
          <p:nvSpPr>
            <p:cNvPr id="9289" name="Line 73"/>
            <p:cNvSpPr>
              <a:spLocks noChangeShapeType="1"/>
            </p:cNvSpPr>
            <p:nvPr/>
          </p:nvSpPr>
          <p:spPr bwMode="auto">
            <a:xfrm>
              <a:off x="5031" y="3166"/>
              <a:ext cx="0" cy="176"/>
            </a:xfrm>
            <a:prstGeom prst="line">
              <a:avLst/>
            </a:prstGeom>
            <a:noFill/>
            <a:ln w="38100">
              <a:solidFill>
                <a:schemeClr val="tx1"/>
              </a:solidFill>
              <a:round/>
              <a:headEnd/>
              <a:tailEnd/>
            </a:ln>
            <a:effectLst/>
          </p:spPr>
          <p:txBody>
            <a:bodyPr/>
            <a:lstStyle/>
            <a:p>
              <a:endParaRPr lang="ar-SA"/>
            </a:p>
          </p:txBody>
        </p:sp>
      </p:grpSp>
      <p:grpSp>
        <p:nvGrpSpPr>
          <p:cNvPr id="13" name="Group 89"/>
          <p:cNvGrpSpPr>
            <a:grpSpLocks/>
          </p:cNvGrpSpPr>
          <p:nvPr/>
        </p:nvGrpSpPr>
        <p:grpSpPr bwMode="auto">
          <a:xfrm>
            <a:off x="1116013" y="5543550"/>
            <a:ext cx="7218362" cy="565150"/>
            <a:chOff x="703" y="3492"/>
            <a:chExt cx="4547" cy="356"/>
          </a:xfrm>
        </p:grpSpPr>
        <p:sp>
          <p:nvSpPr>
            <p:cNvPr id="9273" name="Text Box 57"/>
            <p:cNvSpPr txBox="1">
              <a:spLocks noChangeArrowheads="1"/>
            </p:cNvSpPr>
            <p:nvPr/>
          </p:nvSpPr>
          <p:spPr bwMode="auto">
            <a:xfrm>
              <a:off x="703" y="3579"/>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3</a:t>
              </a:r>
            </a:p>
          </p:txBody>
        </p:sp>
        <p:sp>
          <p:nvSpPr>
            <p:cNvPr id="9274" name="Text Box 58"/>
            <p:cNvSpPr txBox="1">
              <a:spLocks noChangeArrowheads="1"/>
            </p:cNvSpPr>
            <p:nvPr/>
          </p:nvSpPr>
          <p:spPr bwMode="auto">
            <a:xfrm>
              <a:off x="1039" y="3579"/>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4</a:t>
              </a:r>
            </a:p>
          </p:txBody>
        </p:sp>
        <p:sp>
          <p:nvSpPr>
            <p:cNvPr id="9275" name="Text Box 59"/>
            <p:cNvSpPr txBox="1">
              <a:spLocks noChangeArrowheads="1"/>
            </p:cNvSpPr>
            <p:nvPr/>
          </p:nvSpPr>
          <p:spPr bwMode="auto">
            <a:xfrm>
              <a:off x="1395" y="3579"/>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5</a:t>
              </a:r>
            </a:p>
          </p:txBody>
        </p:sp>
        <p:sp>
          <p:nvSpPr>
            <p:cNvPr id="9276" name="Text Box 60"/>
            <p:cNvSpPr txBox="1">
              <a:spLocks noChangeArrowheads="1"/>
            </p:cNvSpPr>
            <p:nvPr/>
          </p:nvSpPr>
          <p:spPr bwMode="auto">
            <a:xfrm>
              <a:off x="1755" y="3579"/>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6</a:t>
              </a:r>
            </a:p>
          </p:txBody>
        </p:sp>
        <p:sp>
          <p:nvSpPr>
            <p:cNvPr id="9277" name="Text Box 61"/>
            <p:cNvSpPr txBox="1">
              <a:spLocks noChangeArrowheads="1"/>
            </p:cNvSpPr>
            <p:nvPr/>
          </p:nvSpPr>
          <p:spPr bwMode="auto">
            <a:xfrm>
              <a:off x="2106" y="3579"/>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7</a:t>
              </a:r>
            </a:p>
          </p:txBody>
        </p:sp>
        <p:sp>
          <p:nvSpPr>
            <p:cNvPr id="9278" name="Text Box 62"/>
            <p:cNvSpPr txBox="1">
              <a:spLocks noChangeArrowheads="1"/>
            </p:cNvSpPr>
            <p:nvPr/>
          </p:nvSpPr>
          <p:spPr bwMode="auto">
            <a:xfrm>
              <a:off x="2445" y="3579"/>
              <a:ext cx="240"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8</a:t>
              </a:r>
            </a:p>
          </p:txBody>
        </p:sp>
        <p:sp>
          <p:nvSpPr>
            <p:cNvPr id="9279" name="Text Box 63"/>
            <p:cNvSpPr txBox="1">
              <a:spLocks noChangeArrowheads="1"/>
            </p:cNvSpPr>
            <p:nvPr/>
          </p:nvSpPr>
          <p:spPr bwMode="auto">
            <a:xfrm>
              <a:off x="2807" y="3579"/>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9</a:t>
              </a:r>
            </a:p>
          </p:txBody>
        </p:sp>
        <p:sp>
          <p:nvSpPr>
            <p:cNvPr id="9280" name="Text Box 64"/>
            <p:cNvSpPr txBox="1">
              <a:spLocks noChangeArrowheads="1"/>
            </p:cNvSpPr>
            <p:nvPr/>
          </p:nvSpPr>
          <p:spPr bwMode="auto">
            <a:xfrm>
              <a:off x="3133" y="3579"/>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10</a:t>
              </a:r>
            </a:p>
          </p:txBody>
        </p:sp>
        <p:sp>
          <p:nvSpPr>
            <p:cNvPr id="9281" name="Text Box 65"/>
            <p:cNvSpPr txBox="1">
              <a:spLocks noChangeArrowheads="1"/>
            </p:cNvSpPr>
            <p:nvPr/>
          </p:nvSpPr>
          <p:spPr bwMode="auto">
            <a:xfrm>
              <a:off x="3489" y="3579"/>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11</a:t>
              </a:r>
            </a:p>
          </p:txBody>
        </p:sp>
        <p:grpSp>
          <p:nvGrpSpPr>
            <p:cNvPr id="14" name="Group 83"/>
            <p:cNvGrpSpPr>
              <a:grpSpLocks/>
            </p:cNvGrpSpPr>
            <p:nvPr/>
          </p:nvGrpSpPr>
          <p:grpSpPr bwMode="auto">
            <a:xfrm>
              <a:off x="823" y="3492"/>
              <a:ext cx="4211" cy="87"/>
              <a:chOff x="1375" y="3540"/>
              <a:chExt cx="4211" cy="87"/>
            </a:xfrm>
          </p:grpSpPr>
          <p:grpSp>
            <p:nvGrpSpPr>
              <p:cNvPr id="15" name="Group 48"/>
              <p:cNvGrpSpPr>
                <a:grpSpLocks/>
              </p:cNvGrpSpPr>
              <p:nvPr/>
            </p:nvGrpSpPr>
            <p:grpSpPr bwMode="auto">
              <a:xfrm>
                <a:off x="1375" y="3540"/>
                <a:ext cx="2805" cy="87"/>
                <a:chOff x="1248" y="3516"/>
                <a:chExt cx="1632" cy="204"/>
              </a:xfrm>
            </p:grpSpPr>
            <p:sp>
              <p:nvSpPr>
                <p:cNvPr id="9265" name="Rectangle 49"/>
                <p:cNvSpPr>
                  <a:spLocks noChangeArrowheads="1"/>
                </p:cNvSpPr>
                <p:nvPr/>
              </p:nvSpPr>
              <p:spPr bwMode="auto">
                <a:xfrm>
                  <a:off x="1248"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66" name="Rectangle 50"/>
                <p:cNvSpPr>
                  <a:spLocks noChangeArrowheads="1"/>
                </p:cNvSpPr>
                <p:nvPr/>
              </p:nvSpPr>
              <p:spPr bwMode="auto">
                <a:xfrm>
                  <a:off x="1452"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67" name="Rectangle 51"/>
                <p:cNvSpPr>
                  <a:spLocks noChangeArrowheads="1"/>
                </p:cNvSpPr>
                <p:nvPr/>
              </p:nvSpPr>
              <p:spPr bwMode="auto">
                <a:xfrm>
                  <a:off x="1656"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68" name="Rectangle 52"/>
                <p:cNvSpPr>
                  <a:spLocks noChangeArrowheads="1"/>
                </p:cNvSpPr>
                <p:nvPr/>
              </p:nvSpPr>
              <p:spPr bwMode="auto">
                <a:xfrm>
                  <a:off x="1860"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69" name="Rectangle 53"/>
                <p:cNvSpPr>
                  <a:spLocks noChangeArrowheads="1"/>
                </p:cNvSpPr>
                <p:nvPr/>
              </p:nvSpPr>
              <p:spPr bwMode="auto">
                <a:xfrm>
                  <a:off x="2064"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70" name="Rectangle 54"/>
                <p:cNvSpPr>
                  <a:spLocks noChangeArrowheads="1"/>
                </p:cNvSpPr>
                <p:nvPr/>
              </p:nvSpPr>
              <p:spPr bwMode="auto">
                <a:xfrm>
                  <a:off x="2268"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71" name="Rectangle 55"/>
                <p:cNvSpPr>
                  <a:spLocks noChangeArrowheads="1"/>
                </p:cNvSpPr>
                <p:nvPr/>
              </p:nvSpPr>
              <p:spPr bwMode="auto">
                <a:xfrm>
                  <a:off x="2472" y="3516"/>
                  <a:ext cx="204" cy="204"/>
                </a:xfrm>
                <a:prstGeom prst="rect">
                  <a:avLst/>
                </a:prstGeom>
                <a:noFill/>
                <a:ln w="9525">
                  <a:solidFill>
                    <a:schemeClr val="tx1"/>
                  </a:solidFill>
                  <a:miter lim="800000"/>
                  <a:headEnd/>
                  <a:tailEnd/>
                </a:ln>
                <a:effectLst/>
              </p:spPr>
              <p:txBody>
                <a:bodyPr wrap="none" anchor="ctr"/>
                <a:lstStyle/>
                <a:p>
                  <a:endParaRPr lang="ar-SA"/>
                </a:p>
              </p:txBody>
            </p:sp>
            <p:sp>
              <p:nvSpPr>
                <p:cNvPr id="9272" name="Rectangle 56"/>
                <p:cNvSpPr>
                  <a:spLocks noChangeArrowheads="1"/>
                </p:cNvSpPr>
                <p:nvPr/>
              </p:nvSpPr>
              <p:spPr bwMode="auto">
                <a:xfrm>
                  <a:off x="2676" y="3516"/>
                  <a:ext cx="204" cy="204"/>
                </a:xfrm>
                <a:prstGeom prst="rect">
                  <a:avLst/>
                </a:prstGeom>
                <a:noFill/>
                <a:ln w="9525">
                  <a:solidFill>
                    <a:schemeClr val="tx1"/>
                  </a:solidFill>
                  <a:miter lim="800000"/>
                  <a:headEnd/>
                  <a:tailEnd/>
                </a:ln>
                <a:effectLst/>
              </p:spPr>
              <p:txBody>
                <a:bodyPr wrap="none" anchor="ctr"/>
                <a:lstStyle/>
                <a:p>
                  <a:endParaRPr lang="ar-SA"/>
                </a:p>
              </p:txBody>
            </p:sp>
          </p:grpSp>
          <p:sp>
            <p:nvSpPr>
              <p:cNvPr id="9291" name="Rectangle 75"/>
              <p:cNvSpPr>
                <a:spLocks noChangeArrowheads="1"/>
              </p:cNvSpPr>
              <p:nvPr/>
            </p:nvSpPr>
            <p:spPr bwMode="auto">
              <a:xfrm>
                <a:off x="4183" y="3540"/>
                <a:ext cx="351" cy="87"/>
              </a:xfrm>
              <a:prstGeom prst="rect">
                <a:avLst/>
              </a:prstGeom>
              <a:noFill/>
              <a:ln w="9525">
                <a:solidFill>
                  <a:schemeClr val="tx1"/>
                </a:solidFill>
                <a:miter lim="800000"/>
                <a:headEnd/>
                <a:tailEnd/>
              </a:ln>
              <a:effectLst/>
            </p:spPr>
            <p:txBody>
              <a:bodyPr wrap="none" anchor="ctr"/>
              <a:lstStyle/>
              <a:p>
                <a:endParaRPr lang="ar-SA"/>
              </a:p>
            </p:txBody>
          </p:sp>
          <p:sp>
            <p:nvSpPr>
              <p:cNvPr id="9292" name="Rectangle 76"/>
              <p:cNvSpPr>
                <a:spLocks noChangeArrowheads="1"/>
              </p:cNvSpPr>
              <p:nvPr/>
            </p:nvSpPr>
            <p:spPr bwMode="auto">
              <a:xfrm>
                <a:off x="4534" y="3540"/>
                <a:ext cx="350" cy="87"/>
              </a:xfrm>
              <a:prstGeom prst="rect">
                <a:avLst/>
              </a:prstGeom>
              <a:noFill/>
              <a:ln w="9525">
                <a:solidFill>
                  <a:schemeClr val="tx1"/>
                </a:solidFill>
                <a:miter lim="800000"/>
                <a:headEnd/>
                <a:tailEnd/>
              </a:ln>
              <a:effectLst/>
            </p:spPr>
            <p:txBody>
              <a:bodyPr wrap="none" anchor="ctr"/>
              <a:lstStyle/>
              <a:p>
                <a:endParaRPr lang="ar-SA"/>
              </a:p>
            </p:txBody>
          </p:sp>
          <p:sp>
            <p:nvSpPr>
              <p:cNvPr id="9293" name="Rectangle 77"/>
              <p:cNvSpPr>
                <a:spLocks noChangeArrowheads="1"/>
              </p:cNvSpPr>
              <p:nvPr/>
            </p:nvSpPr>
            <p:spPr bwMode="auto">
              <a:xfrm>
                <a:off x="4884" y="3540"/>
                <a:ext cx="351" cy="87"/>
              </a:xfrm>
              <a:prstGeom prst="rect">
                <a:avLst/>
              </a:prstGeom>
              <a:noFill/>
              <a:ln w="9525">
                <a:solidFill>
                  <a:schemeClr val="tx1"/>
                </a:solidFill>
                <a:miter lim="800000"/>
                <a:headEnd/>
                <a:tailEnd/>
              </a:ln>
              <a:effectLst/>
            </p:spPr>
            <p:txBody>
              <a:bodyPr wrap="none" anchor="ctr"/>
              <a:lstStyle/>
              <a:p>
                <a:endParaRPr lang="ar-SA"/>
              </a:p>
            </p:txBody>
          </p:sp>
          <p:sp>
            <p:nvSpPr>
              <p:cNvPr id="9294" name="Rectangle 78"/>
              <p:cNvSpPr>
                <a:spLocks noChangeArrowheads="1"/>
              </p:cNvSpPr>
              <p:nvPr/>
            </p:nvSpPr>
            <p:spPr bwMode="auto">
              <a:xfrm>
                <a:off x="5235" y="3540"/>
                <a:ext cx="351" cy="87"/>
              </a:xfrm>
              <a:prstGeom prst="rect">
                <a:avLst/>
              </a:prstGeom>
              <a:noFill/>
              <a:ln w="9525">
                <a:solidFill>
                  <a:schemeClr val="tx1"/>
                </a:solidFill>
                <a:miter lim="800000"/>
                <a:headEnd/>
                <a:tailEnd/>
              </a:ln>
              <a:effectLst/>
            </p:spPr>
            <p:txBody>
              <a:bodyPr wrap="none" anchor="ctr"/>
              <a:lstStyle/>
              <a:p>
                <a:endParaRPr lang="ar-SA"/>
              </a:p>
            </p:txBody>
          </p:sp>
        </p:grpSp>
        <p:sp>
          <p:nvSpPr>
            <p:cNvPr id="9300" name="Text Box 84"/>
            <p:cNvSpPr txBox="1">
              <a:spLocks noChangeArrowheads="1"/>
            </p:cNvSpPr>
            <p:nvPr/>
          </p:nvSpPr>
          <p:spPr bwMode="auto">
            <a:xfrm>
              <a:off x="3825" y="3573"/>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12</a:t>
              </a:r>
            </a:p>
          </p:txBody>
        </p:sp>
        <p:sp>
          <p:nvSpPr>
            <p:cNvPr id="9301" name="Text Box 85"/>
            <p:cNvSpPr txBox="1">
              <a:spLocks noChangeArrowheads="1"/>
            </p:cNvSpPr>
            <p:nvPr/>
          </p:nvSpPr>
          <p:spPr bwMode="auto">
            <a:xfrm>
              <a:off x="4167" y="3573"/>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13</a:t>
              </a:r>
            </a:p>
          </p:txBody>
        </p:sp>
        <p:sp>
          <p:nvSpPr>
            <p:cNvPr id="9302" name="Text Box 86"/>
            <p:cNvSpPr txBox="1">
              <a:spLocks noChangeArrowheads="1"/>
            </p:cNvSpPr>
            <p:nvPr/>
          </p:nvSpPr>
          <p:spPr bwMode="auto">
            <a:xfrm>
              <a:off x="4539" y="3579"/>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14</a:t>
              </a:r>
            </a:p>
          </p:txBody>
        </p:sp>
        <p:sp>
          <p:nvSpPr>
            <p:cNvPr id="9303" name="Text Box 87"/>
            <p:cNvSpPr txBox="1">
              <a:spLocks noChangeArrowheads="1"/>
            </p:cNvSpPr>
            <p:nvPr/>
          </p:nvSpPr>
          <p:spPr bwMode="auto">
            <a:xfrm>
              <a:off x="4865" y="3579"/>
              <a:ext cx="385" cy="269"/>
            </a:xfrm>
            <a:prstGeom prst="rect">
              <a:avLst/>
            </a:prstGeom>
            <a:noFill/>
            <a:ln w="9525">
              <a:noFill/>
              <a:miter lim="800000"/>
              <a:headEnd/>
              <a:tailEnd/>
            </a:ln>
            <a:effectLst/>
          </p:spPr>
          <p:txBody>
            <a:bodyPr>
              <a:spAutoFit/>
            </a:bodyPr>
            <a:lstStyle/>
            <a:p>
              <a:pPr>
                <a:spcBef>
                  <a:spcPct val="50000"/>
                </a:spcBef>
              </a:pPr>
              <a:r>
                <a:rPr lang="en-GB" sz="2200">
                  <a:latin typeface="Comic Sans MS" pitchFamily="66" charset="0"/>
                </a:rPr>
                <a:t>15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83"/>
                                        </p:tgtEl>
                                        <p:attrNameLst>
                                          <p:attrName>style.visibility</p:attrName>
                                        </p:attrNameLst>
                                      </p:cBhvr>
                                      <p:to>
                                        <p:strVal val="visible"/>
                                      </p:to>
                                    </p:set>
                                    <p:animEffect transition="in" filter="wipe(left)">
                                      <p:cBhvr>
                                        <p:cTn id="22" dur="500"/>
                                        <p:tgtEl>
                                          <p:spTgt spid="92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82"/>
                                        </p:tgtEl>
                                        <p:attrNameLst>
                                          <p:attrName>style.visibility</p:attrName>
                                        </p:attrNameLst>
                                      </p:cBhvr>
                                      <p:to>
                                        <p:strVal val="visible"/>
                                      </p:to>
                                    </p:set>
                                    <p:animEffect transition="in" filter="dissolve">
                                      <p:cBhvr>
                                        <p:cTn id="27" dur="500"/>
                                        <p:tgtEl>
                                          <p:spTgt spid="92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2" grpId="0" animBg="1"/>
      <p:bldP spid="928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9"/>
          <p:cNvGrpSpPr>
            <a:grpSpLocks/>
          </p:cNvGrpSpPr>
          <p:nvPr/>
        </p:nvGrpSpPr>
        <p:grpSpPr bwMode="auto">
          <a:xfrm>
            <a:off x="241300" y="585788"/>
            <a:ext cx="8674100" cy="2230437"/>
            <a:chOff x="152" y="369"/>
            <a:chExt cx="5464" cy="1405"/>
          </a:xfrm>
        </p:grpSpPr>
        <p:sp>
          <p:nvSpPr>
            <p:cNvPr id="10263" name="Text Box 23"/>
            <p:cNvSpPr txBox="1">
              <a:spLocks noChangeArrowheads="1"/>
            </p:cNvSpPr>
            <p:nvPr/>
          </p:nvSpPr>
          <p:spPr bwMode="auto">
            <a:xfrm>
              <a:off x="384" y="756"/>
              <a:ext cx="5196" cy="480"/>
            </a:xfrm>
            <a:prstGeom prst="rect">
              <a:avLst/>
            </a:prstGeom>
            <a:noFill/>
            <a:ln w="9525">
              <a:noFill/>
              <a:miter lim="800000"/>
              <a:headEnd/>
              <a:tailEnd/>
            </a:ln>
            <a:effectLst/>
          </p:spPr>
          <p:txBody>
            <a:bodyPr>
              <a:spAutoFit/>
            </a:bodyPr>
            <a:lstStyle/>
            <a:p>
              <a:pPr>
                <a:spcBef>
                  <a:spcPct val="50000"/>
                </a:spcBef>
              </a:pPr>
              <a:r>
                <a:rPr lang="en-GB" sz="2200" b="1">
                  <a:solidFill>
                    <a:schemeClr val="accent2"/>
                  </a:solidFill>
                  <a:latin typeface="Comic Sans MS" pitchFamily="66" charset="0"/>
                </a:rPr>
                <a:t>Question</a:t>
              </a:r>
              <a:r>
                <a:rPr lang="en-GB" sz="2200">
                  <a:latin typeface="Comic Sans MS" pitchFamily="66" charset="0"/>
                </a:rPr>
                <a:t>:  Stuart recorded the heights in cm of boys in his class as shown below. Draw a box plot for this data.</a:t>
              </a:r>
            </a:p>
          </p:txBody>
        </p:sp>
        <p:grpSp>
          <p:nvGrpSpPr>
            <p:cNvPr id="4" name="Group 88"/>
            <p:cNvGrpSpPr>
              <a:grpSpLocks/>
            </p:cNvGrpSpPr>
            <p:nvPr/>
          </p:nvGrpSpPr>
          <p:grpSpPr bwMode="auto">
            <a:xfrm>
              <a:off x="622" y="369"/>
              <a:ext cx="4359" cy="288"/>
              <a:chOff x="622" y="369"/>
              <a:chExt cx="4359" cy="288"/>
            </a:xfrm>
          </p:grpSpPr>
          <p:sp>
            <p:nvSpPr>
              <p:cNvPr id="10265" name="Text Box 25"/>
              <p:cNvSpPr txBox="1">
                <a:spLocks noChangeArrowheads="1"/>
              </p:cNvSpPr>
              <p:nvPr/>
            </p:nvSpPr>
            <p:spPr bwMode="auto">
              <a:xfrm>
                <a:off x="1713" y="369"/>
                <a:ext cx="2311" cy="288"/>
              </a:xfrm>
              <a:prstGeom prst="rect">
                <a:avLst/>
              </a:prstGeom>
              <a:solidFill>
                <a:schemeClr val="accent2"/>
              </a:solidFill>
              <a:ln w="9525">
                <a:noFill/>
                <a:miter lim="800000"/>
                <a:headEnd/>
                <a:tailEnd/>
              </a:ln>
              <a:effectLst/>
            </p:spPr>
            <p:txBody>
              <a:bodyPr>
                <a:spAutoFit/>
              </a:bodyPr>
              <a:lstStyle/>
              <a:p>
                <a:pPr algn="ctr">
                  <a:spcBef>
                    <a:spcPct val="50000"/>
                  </a:spcBef>
                </a:pPr>
                <a:r>
                  <a:rPr lang="en-GB">
                    <a:solidFill>
                      <a:srgbClr val="FFFF99"/>
                    </a:solidFill>
                    <a:latin typeface="Comic Sans MS" pitchFamily="66" charset="0"/>
                  </a:rPr>
                  <a:t>Drawing a Box Plot. </a:t>
                </a:r>
              </a:p>
            </p:txBody>
          </p:sp>
          <p:sp>
            <p:nvSpPr>
              <p:cNvPr id="10266" name="Line 26"/>
              <p:cNvSpPr>
                <a:spLocks noChangeShapeType="1"/>
              </p:cNvSpPr>
              <p:nvPr/>
            </p:nvSpPr>
            <p:spPr bwMode="auto">
              <a:xfrm>
                <a:off x="4011" y="521"/>
                <a:ext cx="970" cy="0"/>
              </a:xfrm>
              <a:prstGeom prst="line">
                <a:avLst/>
              </a:prstGeom>
              <a:noFill/>
              <a:ln w="38100">
                <a:solidFill>
                  <a:schemeClr val="tx1"/>
                </a:solidFill>
                <a:round/>
                <a:headEnd/>
                <a:tailEnd/>
              </a:ln>
              <a:effectLst/>
            </p:spPr>
            <p:txBody>
              <a:bodyPr/>
              <a:lstStyle/>
              <a:p>
                <a:endParaRPr lang="ar-SA"/>
              </a:p>
            </p:txBody>
          </p:sp>
          <p:sp>
            <p:nvSpPr>
              <p:cNvPr id="10267" name="Line 27"/>
              <p:cNvSpPr>
                <a:spLocks noChangeShapeType="1"/>
              </p:cNvSpPr>
              <p:nvPr/>
            </p:nvSpPr>
            <p:spPr bwMode="auto">
              <a:xfrm>
                <a:off x="4972" y="400"/>
                <a:ext cx="0" cy="252"/>
              </a:xfrm>
              <a:prstGeom prst="line">
                <a:avLst/>
              </a:prstGeom>
              <a:noFill/>
              <a:ln w="38100">
                <a:solidFill>
                  <a:schemeClr val="tx1"/>
                </a:solidFill>
                <a:round/>
                <a:headEnd/>
                <a:tailEnd/>
              </a:ln>
              <a:effectLst/>
            </p:spPr>
            <p:txBody>
              <a:bodyPr/>
              <a:lstStyle/>
              <a:p>
                <a:endParaRPr lang="ar-SA"/>
              </a:p>
            </p:txBody>
          </p:sp>
          <p:sp>
            <p:nvSpPr>
              <p:cNvPr id="10268" name="Line 28"/>
              <p:cNvSpPr>
                <a:spLocks noChangeShapeType="1"/>
              </p:cNvSpPr>
              <p:nvPr/>
            </p:nvSpPr>
            <p:spPr bwMode="auto">
              <a:xfrm flipH="1">
                <a:off x="624" y="516"/>
                <a:ext cx="1092" cy="0"/>
              </a:xfrm>
              <a:prstGeom prst="line">
                <a:avLst/>
              </a:prstGeom>
              <a:noFill/>
              <a:ln w="38100">
                <a:solidFill>
                  <a:schemeClr val="tx1"/>
                </a:solidFill>
                <a:round/>
                <a:headEnd/>
                <a:tailEnd/>
              </a:ln>
              <a:effectLst/>
            </p:spPr>
            <p:txBody>
              <a:bodyPr/>
              <a:lstStyle/>
              <a:p>
                <a:endParaRPr lang="ar-SA"/>
              </a:p>
            </p:txBody>
          </p:sp>
          <p:sp>
            <p:nvSpPr>
              <p:cNvPr id="10269" name="Line 29"/>
              <p:cNvSpPr>
                <a:spLocks noChangeShapeType="1"/>
              </p:cNvSpPr>
              <p:nvPr/>
            </p:nvSpPr>
            <p:spPr bwMode="auto">
              <a:xfrm>
                <a:off x="622" y="382"/>
                <a:ext cx="0" cy="252"/>
              </a:xfrm>
              <a:prstGeom prst="line">
                <a:avLst/>
              </a:prstGeom>
              <a:noFill/>
              <a:ln w="38100">
                <a:solidFill>
                  <a:schemeClr val="tx1"/>
                </a:solidFill>
                <a:round/>
                <a:headEnd/>
                <a:tailEnd/>
              </a:ln>
              <a:effectLst/>
            </p:spPr>
            <p:txBody>
              <a:bodyPr/>
              <a:lstStyle/>
              <a:p>
                <a:endParaRPr lang="ar-SA"/>
              </a:p>
            </p:txBody>
          </p:sp>
        </p:grpSp>
        <p:sp>
          <p:nvSpPr>
            <p:cNvPr id="10306" name="Text Box 66"/>
            <p:cNvSpPr txBox="1">
              <a:spLocks noChangeArrowheads="1"/>
            </p:cNvSpPr>
            <p:nvPr/>
          </p:nvSpPr>
          <p:spPr bwMode="auto">
            <a:xfrm>
              <a:off x="152" y="1524"/>
              <a:ext cx="5464" cy="250"/>
            </a:xfrm>
            <a:prstGeom prst="rect">
              <a:avLst/>
            </a:prstGeom>
            <a:noFill/>
            <a:ln w="9525">
              <a:noFill/>
              <a:miter lim="800000"/>
              <a:headEnd/>
              <a:tailEnd/>
            </a:ln>
            <a:effectLst/>
          </p:spPr>
          <p:txBody>
            <a:bodyPr>
              <a:spAutoFit/>
            </a:bodyPr>
            <a:lstStyle/>
            <a:p>
              <a:pPr>
                <a:spcBef>
                  <a:spcPct val="50000"/>
                </a:spcBef>
              </a:pPr>
              <a:r>
                <a:rPr lang="en-GB" sz="2000">
                  <a:latin typeface="Comic Sans MS" pitchFamily="66" charset="0"/>
                </a:rPr>
                <a:t>137, 148, 155, 158, 165, 166, 166, 171, 171, 173, 175, 180, 184, 186, 186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7772400" cy="1143000"/>
          </a:xfrm>
        </p:spPr>
        <p:txBody>
          <a:bodyPr/>
          <a:lstStyle/>
          <a:p>
            <a:r>
              <a:rPr lang="en-US" b="1" dirty="0" smtClean="0">
                <a:solidFill>
                  <a:srgbClr val="FF0000"/>
                </a:solidFill>
              </a:rPr>
              <a:t>2.Histogram</a:t>
            </a:r>
            <a:r>
              <a:rPr lang="en-US" dirty="0" smtClean="0"/>
              <a:t> </a:t>
            </a:r>
            <a:endParaRPr lang="en-US" b="1" dirty="0">
              <a:solidFill>
                <a:srgbClr val="FF0000"/>
              </a:solidFill>
            </a:endParaRPr>
          </a:p>
        </p:txBody>
      </p:sp>
      <p:sp>
        <p:nvSpPr>
          <p:cNvPr id="5" name="Text Box 4"/>
          <p:cNvSpPr txBox="1">
            <a:spLocks noGrp="1" noChangeArrowheads="1"/>
          </p:cNvSpPr>
          <p:nvPr>
            <p:ph type="body" idx="1"/>
          </p:nvPr>
        </p:nvSpPr>
        <p:spPr bwMode="auto">
          <a:xfrm>
            <a:off x="304800" y="1219200"/>
            <a:ext cx="853440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A </a:t>
            </a:r>
            <a:r>
              <a:rPr lang="en-US" sz="2400" b="1" u="sng" dirty="0"/>
              <a:t>histogram</a:t>
            </a:r>
            <a:r>
              <a:rPr lang="en-US" sz="2400" dirty="0"/>
              <a:t> is a bar graph used to display the frequency of data divided into equal intervals. The bars must be of equal width and should touch, but not overlap</a:t>
            </a:r>
            <a:r>
              <a:rPr lang="en-US" sz="2400" dirty="0" smtClean="0"/>
              <a:t>.</a:t>
            </a:r>
          </a:p>
          <a:p>
            <a:r>
              <a:rPr lang="en-US" sz="2400" dirty="0" smtClean="0"/>
              <a:t>Histogram: A graph in which the classes are marked on the horizontal axis and the class frequencies on the vertical axis.  The class frequencies are represented by the heights of the bars and the bars are drawn adjacent to each other.</a:t>
            </a:r>
          </a:p>
          <a:p>
            <a:endParaRPr lang="en-US" sz="3200" dirty="0"/>
          </a:p>
        </p:txBody>
      </p:sp>
      <p:pic>
        <p:nvPicPr>
          <p:cNvPr id="4" name="Picture 5"/>
          <p:cNvPicPr>
            <a:picLocks noChangeAspect="1" noChangeArrowheads="1"/>
          </p:cNvPicPr>
          <p:nvPr/>
        </p:nvPicPr>
        <p:blipFill>
          <a:blip r:embed="rId2"/>
          <a:srcRect/>
          <a:stretch>
            <a:fillRect/>
          </a:stretch>
        </p:blipFill>
        <p:spPr bwMode="auto">
          <a:xfrm>
            <a:off x="914400" y="4038600"/>
            <a:ext cx="7239000" cy="2255837"/>
          </a:xfrm>
          <a:prstGeom prst="rect">
            <a:avLst/>
          </a:prstGeom>
          <a:noFill/>
          <a:ln w="9525">
            <a:noFill/>
            <a:miter lim="800000"/>
            <a:headEnd/>
            <a:tailEnd/>
          </a:ln>
          <a:effectLst/>
        </p:spPr>
      </p:pic>
    </p:spTree>
  </p:cSld>
  <p:clrMapOvr>
    <a:masterClrMapping/>
  </p:clrMapOvr>
  <p:transition advTm="23387"/>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7"/>
          <p:cNvGrpSpPr>
            <a:grpSpLocks/>
          </p:cNvGrpSpPr>
          <p:nvPr/>
        </p:nvGrpSpPr>
        <p:grpSpPr bwMode="auto">
          <a:xfrm>
            <a:off x="1565275" y="1895475"/>
            <a:ext cx="5878513" cy="2570163"/>
            <a:chOff x="996" y="1194"/>
            <a:chExt cx="3703" cy="1619"/>
          </a:xfrm>
        </p:grpSpPr>
        <p:sp>
          <p:nvSpPr>
            <p:cNvPr id="10310" name="Oval 70"/>
            <p:cNvSpPr>
              <a:spLocks noChangeArrowheads="1"/>
            </p:cNvSpPr>
            <p:nvPr/>
          </p:nvSpPr>
          <p:spPr bwMode="auto">
            <a:xfrm>
              <a:off x="4086" y="1494"/>
              <a:ext cx="366" cy="306"/>
            </a:xfrm>
            <a:prstGeom prst="ellipse">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solidFill>
                <a:schemeClr val="tx1"/>
              </a:solidFill>
              <a:round/>
              <a:headEnd/>
              <a:tailEnd/>
            </a:ln>
            <a:effectLst/>
          </p:spPr>
          <p:txBody>
            <a:bodyPr wrap="none" anchor="ctr"/>
            <a:lstStyle/>
            <a:p>
              <a:endParaRPr lang="ar-SA"/>
            </a:p>
          </p:txBody>
        </p:sp>
        <p:sp>
          <p:nvSpPr>
            <p:cNvPr id="10316" name="Oval 76"/>
            <p:cNvSpPr>
              <a:spLocks noChangeArrowheads="1"/>
            </p:cNvSpPr>
            <p:nvPr/>
          </p:nvSpPr>
          <p:spPr bwMode="auto">
            <a:xfrm>
              <a:off x="1266" y="1482"/>
              <a:ext cx="366" cy="306"/>
            </a:xfrm>
            <a:prstGeom prst="ellipse">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solidFill>
                <a:schemeClr val="tx1"/>
              </a:solidFill>
              <a:round/>
              <a:headEnd/>
              <a:tailEnd/>
            </a:ln>
            <a:effectLst/>
          </p:spPr>
          <p:txBody>
            <a:bodyPr wrap="none" anchor="ctr"/>
            <a:lstStyle/>
            <a:p>
              <a:endParaRPr lang="ar-SA"/>
            </a:p>
          </p:txBody>
        </p:sp>
        <p:sp>
          <p:nvSpPr>
            <p:cNvPr id="10322" name="Oval 82"/>
            <p:cNvSpPr>
              <a:spLocks noChangeArrowheads="1"/>
            </p:cNvSpPr>
            <p:nvPr/>
          </p:nvSpPr>
          <p:spPr bwMode="auto">
            <a:xfrm>
              <a:off x="2700" y="1488"/>
              <a:ext cx="360" cy="300"/>
            </a:xfrm>
            <a:prstGeom prst="ellipse">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solidFill>
                <a:schemeClr val="tx1"/>
              </a:solidFill>
              <a:round/>
              <a:headEnd/>
              <a:tailEnd/>
            </a:ln>
            <a:effectLst/>
          </p:spPr>
          <p:txBody>
            <a:bodyPr wrap="none" anchor="ctr"/>
            <a:lstStyle/>
            <a:p>
              <a:endParaRPr lang="ar-SA"/>
            </a:p>
          </p:txBody>
        </p:sp>
        <p:sp>
          <p:nvSpPr>
            <p:cNvPr id="10311" name="Text Box 71"/>
            <p:cNvSpPr txBox="1">
              <a:spLocks noChangeArrowheads="1"/>
            </p:cNvSpPr>
            <p:nvPr/>
          </p:nvSpPr>
          <p:spPr bwMode="auto">
            <a:xfrm>
              <a:off x="3808" y="2121"/>
              <a:ext cx="891" cy="691"/>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Upper Quartile = 180 </a:t>
              </a:r>
            </a:p>
          </p:txBody>
        </p:sp>
        <p:sp>
          <p:nvSpPr>
            <p:cNvPr id="10312" name="Line 72"/>
            <p:cNvSpPr>
              <a:spLocks noChangeShapeType="1"/>
            </p:cNvSpPr>
            <p:nvPr/>
          </p:nvSpPr>
          <p:spPr bwMode="auto">
            <a:xfrm flipH="1">
              <a:off x="4281" y="1800"/>
              <a:ext cx="0" cy="318"/>
            </a:xfrm>
            <a:prstGeom prst="line">
              <a:avLst/>
            </a:prstGeom>
            <a:noFill/>
            <a:ln w="38100">
              <a:solidFill>
                <a:schemeClr val="tx1"/>
              </a:solidFill>
              <a:round/>
              <a:headEnd/>
              <a:tailEnd/>
            </a:ln>
            <a:effectLst/>
          </p:spPr>
          <p:txBody>
            <a:bodyPr/>
            <a:lstStyle/>
            <a:p>
              <a:endParaRPr lang="ar-SA"/>
            </a:p>
          </p:txBody>
        </p:sp>
        <p:sp>
          <p:nvSpPr>
            <p:cNvPr id="10313" name="Text Box 73"/>
            <p:cNvSpPr txBox="1">
              <a:spLocks noChangeArrowheads="1"/>
            </p:cNvSpPr>
            <p:nvPr/>
          </p:nvSpPr>
          <p:spPr bwMode="auto">
            <a:xfrm>
              <a:off x="4064" y="1200"/>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u</a:t>
              </a:r>
              <a:endParaRPr lang="en-GB" sz="2000" b="1">
                <a:solidFill>
                  <a:schemeClr val="accent2"/>
                </a:solidFill>
                <a:latin typeface="Comic Sans MS" pitchFamily="66" charset="0"/>
              </a:endParaRPr>
            </a:p>
          </p:txBody>
        </p:sp>
        <p:sp>
          <p:nvSpPr>
            <p:cNvPr id="10317" name="Text Box 77"/>
            <p:cNvSpPr txBox="1">
              <a:spLocks noChangeArrowheads="1"/>
            </p:cNvSpPr>
            <p:nvPr/>
          </p:nvSpPr>
          <p:spPr bwMode="auto">
            <a:xfrm>
              <a:off x="996" y="2122"/>
              <a:ext cx="891" cy="691"/>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Lower Quartile = 158 </a:t>
              </a:r>
            </a:p>
          </p:txBody>
        </p:sp>
        <p:sp>
          <p:nvSpPr>
            <p:cNvPr id="10318" name="Line 78"/>
            <p:cNvSpPr>
              <a:spLocks noChangeShapeType="1"/>
            </p:cNvSpPr>
            <p:nvPr/>
          </p:nvSpPr>
          <p:spPr bwMode="auto">
            <a:xfrm>
              <a:off x="1458" y="1788"/>
              <a:ext cx="0" cy="339"/>
            </a:xfrm>
            <a:prstGeom prst="line">
              <a:avLst/>
            </a:prstGeom>
            <a:noFill/>
            <a:ln w="38100">
              <a:solidFill>
                <a:schemeClr val="tx1"/>
              </a:solidFill>
              <a:round/>
              <a:headEnd/>
              <a:tailEnd/>
            </a:ln>
            <a:effectLst/>
          </p:spPr>
          <p:txBody>
            <a:bodyPr/>
            <a:lstStyle/>
            <a:p>
              <a:endParaRPr lang="ar-SA"/>
            </a:p>
          </p:txBody>
        </p:sp>
        <p:sp>
          <p:nvSpPr>
            <p:cNvPr id="10319" name="Text Box 79"/>
            <p:cNvSpPr txBox="1">
              <a:spLocks noChangeArrowheads="1"/>
            </p:cNvSpPr>
            <p:nvPr/>
          </p:nvSpPr>
          <p:spPr bwMode="auto">
            <a:xfrm>
              <a:off x="1272" y="1218"/>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L</a:t>
              </a:r>
              <a:endParaRPr lang="en-GB" sz="2000" b="1">
                <a:solidFill>
                  <a:schemeClr val="accent2"/>
                </a:solidFill>
                <a:latin typeface="Comic Sans MS" pitchFamily="66" charset="0"/>
              </a:endParaRPr>
            </a:p>
          </p:txBody>
        </p:sp>
        <p:sp>
          <p:nvSpPr>
            <p:cNvPr id="10323" name="Line 83"/>
            <p:cNvSpPr>
              <a:spLocks noChangeShapeType="1"/>
            </p:cNvSpPr>
            <p:nvPr/>
          </p:nvSpPr>
          <p:spPr bwMode="auto">
            <a:xfrm>
              <a:off x="2870" y="1808"/>
              <a:ext cx="0" cy="522"/>
            </a:xfrm>
            <a:prstGeom prst="line">
              <a:avLst/>
            </a:prstGeom>
            <a:noFill/>
            <a:ln w="38100">
              <a:solidFill>
                <a:schemeClr val="tx1"/>
              </a:solidFill>
              <a:round/>
              <a:headEnd/>
              <a:tailEnd/>
            </a:ln>
            <a:effectLst/>
          </p:spPr>
          <p:txBody>
            <a:bodyPr/>
            <a:lstStyle/>
            <a:p>
              <a:endParaRPr lang="ar-SA"/>
            </a:p>
          </p:txBody>
        </p:sp>
        <p:sp>
          <p:nvSpPr>
            <p:cNvPr id="10324" name="Text Box 84"/>
            <p:cNvSpPr txBox="1">
              <a:spLocks noChangeArrowheads="1"/>
            </p:cNvSpPr>
            <p:nvPr/>
          </p:nvSpPr>
          <p:spPr bwMode="auto">
            <a:xfrm>
              <a:off x="2469" y="2329"/>
              <a:ext cx="812" cy="48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lgn="ctr">
                <a:spcBef>
                  <a:spcPct val="50000"/>
                </a:spcBef>
              </a:pPr>
              <a:r>
                <a:rPr lang="en-GB" sz="2200" b="1">
                  <a:solidFill>
                    <a:schemeClr val="accent2"/>
                  </a:solidFill>
                  <a:latin typeface="Comic Sans MS" pitchFamily="66" charset="0"/>
                </a:rPr>
                <a:t>Median = 171</a:t>
              </a:r>
            </a:p>
          </p:txBody>
        </p:sp>
        <p:sp>
          <p:nvSpPr>
            <p:cNvPr id="10325" name="Text Box 85"/>
            <p:cNvSpPr txBox="1">
              <a:spLocks noChangeArrowheads="1"/>
            </p:cNvSpPr>
            <p:nvPr/>
          </p:nvSpPr>
          <p:spPr bwMode="auto">
            <a:xfrm>
              <a:off x="2694" y="1194"/>
              <a:ext cx="372" cy="250"/>
            </a:xfrm>
            <a:prstGeom prst="rect">
              <a:avLst/>
            </a:prstGeom>
            <a:gradFill rotWithShape="0">
              <a:gsLst>
                <a:gs pos="0">
                  <a:srgbClr val="FDFDB3">
                    <a:gamma/>
                    <a:shade val="66275"/>
                    <a:invGamma/>
                  </a:srgbClr>
                </a:gs>
                <a:gs pos="50000">
                  <a:srgbClr val="FDFDB3"/>
                </a:gs>
                <a:gs pos="100000">
                  <a:srgbClr val="FDFDB3">
                    <a:gamma/>
                    <a:shade val="66275"/>
                    <a:invGamma/>
                  </a:srgbClr>
                </a:gs>
              </a:gsLst>
              <a:lin ang="5400000" scaled="1"/>
            </a:gradFill>
            <a:ln w="9525">
              <a:noFill/>
              <a:miter lim="800000"/>
              <a:headEnd/>
              <a:tailEnd/>
            </a:ln>
            <a:effectLst/>
          </p:spPr>
          <p:txBody>
            <a:bodyPr>
              <a:spAutoFit/>
            </a:bodyPr>
            <a:lstStyle/>
            <a:p>
              <a:pPr>
                <a:spcBef>
                  <a:spcPct val="50000"/>
                </a:spcBef>
              </a:pPr>
              <a:r>
                <a:rPr lang="en-GB" sz="2000" b="1">
                  <a:solidFill>
                    <a:schemeClr val="accent2"/>
                  </a:solidFill>
                  <a:latin typeface="Comic Sans MS" pitchFamily="66" charset="0"/>
                </a:rPr>
                <a:t>Q</a:t>
              </a:r>
              <a:r>
                <a:rPr lang="en-GB" sz="2000" b="1" baseline="-25000">
                  <a:solidFill>
                    <a:schemeClr val="accent2"/>
                  </a:solidFill>
                  <a:latin typeface="Comic Sans MS" pitchFamily="66" charset="0"/>
                </a:rPr>
                <a:t>2</a:t>
              </a:r>
              <a:endParaRPr lang="en-GB" sz="2000" b="1">
                <a:solidFill>
                  <a:schemeClr val="accent2"/>
                </a:solidFill>
                <a:latin typeface="Comic Sans MS" pitchFamily="66" charset="0"/>
              </a:endParaRPr>
            </a:p>
          </p:txBody>
        </p:sp>
      </p:grpSp>
      <p:grpSp>
        <p:nvGrpSpPr>
          <p:cNvPr id="3" name="Group 89"/>
          <p:cNvGrpSpPr>
            <a:grpSpLocks/>
          </p:cNvGrpSpPr>
          <p:nvPr/>
        </p:nvGrpSpPr>
        <p:grpSpPr bwMode="auto">
          <a:xfrm>
            <a:off x="241300" y="585788"/>
            <a:ext cx="8674100" cy="2230437"/>
            <a:chOff x="152" y="369"/>
            <a:chExt cx="5464" cy="1405"/>
          </a:xfrm>
        </p:grpSpPr>
        <p:sp>
          <p:nvSpPr>
            <p:cNvPr id="10263" name="Text Box 23"/>
            <p:cNvSpPr txBox="1">
              <a:spLocks noChangeArrowheads="1"/>
            </p:cNvSpPr>
            <p:nvPr/>
          </p:nvSpPr>
          <p:spPr bwMode="auto">
            <a:xfrm>
              <a:off x="384" y="756"/>
              <a:ext cx="5196" cy="480"/>
            </a:xfrm>
            <a:prstGeom prst="rect">
              <a:avLst/>
            </a:prstGeom>
            <a:noFill/>
            <a:ln w="9525">
              <a:noFill/>
              <a:miter lim="800000"/>
              <a:headEnd/>
              <a:tailEnd/>
            </a:ln>
            <a:effectLst/>
          </p:spPr>
          <p:txBody>
            <a:bodyPr>
              <a:spAutoFit/>
            </a:bodyPr>
            <a:lstStyle/>
            <a:p>
              <a:pPr>
                <a:spcBef>
                  <a:spcPct val="50000"/>
                </a:spcBef>
              </a:pPr>
              <a:r>
                <a:rPr lang="en-GB" sz="2200" b="1">
                  <a:solidFill>
                    <a:schemeClr val="accent2"/>
                  </a:solidFill>
                  <a:latin typeface="Comic Sans MS" pitchFamily="66" charset="0"/>
                </a:rPr>
                <a:t>Question</a:t>
              </a:r>
              <a:r>
                <a:rPr lang="en-GB" sz="2200">
                  <a:latin typeface="Comic Sans MS" pitchFamily="66" charset="0"/>
                </a:rPr>
                <a:t>:  Stuart recorded the heights in cm of boys in his class as shown below. Draw a box plot for this data.</a:t>
              </a:r>
            </a:p>
          </p:txBody>
        </p:sp>
        <p:grpSp>
          <p:nvGrpSpPr>
            <p:cNvPr id="4" name="Group 88"/>
            <p:cNvGrpSpPr>
              <a:grpSpLocks/>
            </p:cNvGrpSpPr>
            <p:nvPr/>
          </p:nvGrpSpPr>
          <p:grpSpPr bwMode="auto">
            <a:xfrm>
              <a:off x="622" y="369"/>
              <a:ext cx="4359" cy="288"/>
              <a:chOff x="622" y="369"/>
              <a:chExt cx="4359" cy="288"/>
            </a:xfrm>
          </p:grpSpPr>
          <p:sp>
            <p:nvSpPr>
              <p:cNvPr id="10265" name="Text Box 25"/>
              <p:cNvSpPr txBox="1">
                <a:spLocks noChangeArrowheads="1"/>
              </p:cNvSpPr>
              <p:nvPr/>
            </p:nvSpPr>
            <p:spPr bwMode="auto">
              <a:xfrm>
                <a:off x="1713" y="369"/>
                <a:ext cx="2311" cy="288"/>
              </a:xfrm>
              <a:prstGeom prst="rect">
                <a:avLst/>
              </a:prstGeom>
              <a:solidFill>
                <a:schemeClr val="accent2"/>
              </a:solidFill>
              <a:ln w="9525">
                <a:noFill/>
                <a:miter lim="800000"/>
                <a:headEnd/>
                <a:tailEnd/>
              </a:ln>
              <a:effectLst/>
            </p:spPr>
            <p:txBody>
              <a:bodyPr>
                <a:spAutoFit/>
              </a:bodyPr>
              <a:lstStyle/>
              <a:p>
                <a:pPr algn="ctr">
                  <a:spcBef>
                    <a:spcPct val="50000"/>
                  </a:spcBef>
                </a:pPr>
                <a:r>
                  <a:rPr lang="en-GB">
                    <a:solidFill>
                      <a:srgbClr val="FFFF99"/>
                    </a:solidFill>
                    <a:latin typeface="Comic Sans MS" pitchFamily="66" charset="0"/>
                  </a:rPr>
                  <a:t>Drawing a Box Plot. </a:t>
                </a:r>
              </a:p>
            </p:txBody>
          </p:sp>
          <p:sp>
            <p:nvSpPr>
              <p:cNvPr id="10266" name="Line 26"/>
              <p:cNvSpPr>
                <a:spLocks noChangeShapeType="1"/>
              </p:cNvSpPr>
              <p:nvPr/>
            </p:nvSpPr>
            <p:spPr bwMode="auto">
              <a:xfrm>
                <a:off x="4011" y="521"/>
                <a:ext cx="970" cy="0"/>
              </a:xfrm>
              <a:prstGeom prst="line">
                <a:avLst/>
              </a:prstGeom>
              <a:noFill/>
              <a:ln w="38100">
                <a:solidFill>
                  <a:schemeClr val="tx1"/>
                </a:solidFill>
                <a:round/>
                <a:headEnd/>
                <a:tailEnd/>
              </a:ln>
              <a:effectLst/>
            </p:spPr>
            <p:txBody>
              <a:bodyPr/>
              <a:lstStyle/>
              <a:p>
                <a:endParaRPr lang="ar-SA"/>
              </a:p>
            </p:txBody>
          </p:sp>
          <p:sp>
            <p:nvSpPr>
              <p:cNvPr id="10267" name="Line 27"/>
              <p:cNvSpPr>
                <a:spLocks noChangeShapeType="1"/>
              </p:cNvSpPr>
              <p:nvPr/>
            </p:nvSpPr>
            <p:spPr bwMode="auto">
              <a:xfrm>
                <a:off x="4972" y="400"/>
                <a:ext cx="0" cy="252"/>
              </a:xfrm>
              <a:prstGeom prst="line">
                <a:avLst/>
              </a:prstGeom>
              <a:noFill/>
              <a:ln w="38100">
                <a:solidFill>
                  <a:schemeClr val="tx1"/>
                </a:solidFill>
                <a:round/>
                <a:headEnd/>
                <a:tailEnd/>
              </a:ln>
              <a:effectLst/>
            </p:spPr>
            <p:txBody>
              <a:bodyPr/>
              <a:lstStyle/>
              <a:p>
                <a:endParaRPr lang="ar-SA"/>
              </a:p>
            </p:txBody>
          </p:sp>
          <p:sp>
            <p:nvSpPr>
              <p:cNvPr id="10268" name="Line 28"/>
              <p:cNvSpPr>
                <a:spLocks noChangeShapeType="1"/>
              </p:cNvSpPr>
              <p:nvPr/>
            </p:nvSpPr>
            <p:spPr bwMode="auto">
              <a:xfrm flipH="1">
                <a:off x="624" y="516"/>
                <a:ext cx="1092" cy="0"/>
              </a:xfrm>
              <a:prstGeom prst="line">
                <a:avLst/>
              </a:prstGeom>
              <a:noFill/>
              <a:ln w="38100">
                <a:solidFill>
                  <a:schemeClr val="tx1"/>
                </a:solidFill>
                <a:round/>
                <a:headEnd/>
                <a:tailEnd/>
              </a:ln>
              <a:effectLst/>
            </p:spPr>
            <p:txBody>
              <a:bodyPr/>
              <a:lstStyle/>
              <a:p>
                <a:endParaRPr lang="ar-SA"/>
              </a:p>
            </p:txBody>
          </p:sp>
          <p:sp>
            <p:nvSpPr>
              <p:cNvPr id="10269" name="Line 29"/>
              <p:cNvSpPr>
                <a:spLocks noChangeShapeType="1"/>
              </p:cNvSpPr>
              <p:nvPr/>
            </p:nvSpPr>
            <p:spPr bwMode="auto">
              <a:xfrm>
                <a:off x="622" y="382"/>
                <a:ext cx="0" cy="252"/>
              </a:xfrm>
              <a:prstGeom prst="line">
                <a:avLst/>
              </a:prstGeom>
              <a:noFill/>
              <a:ln w="38100">
                <a:solidFill>
                  <a:schemeClr val="tx1"/>
                </a:solidFill>
                <a:round/>
                <a:headEnd/>
                <a:tailEnd/>
              </a:ln>
              <a:effectLst/>
            </p:spPr>
            <p:txBody>
              <a:bodyPr/>
              <a:lstStyle/>
              <a:p>
                <a:endParaRPr lang="ar-SA"/>
              </a:p>
            </p:txBody>
          </p:sp>
        </p:grpSp>
        <p:sp>
          <p:nvSpPr>
            <p:cNvPr id="10306" name="Text Box 66"/>
            <p:cNvSpPr txBox="1">
              <a:spLocks noChangeArrowheads="1"/>
            </p:cNvSpPr>
            <p:nvPr/>
          </p:nvSpPr>
          <p:spPr bwMode="auto">
            <a:xfrm>
              <a:off x="152" y="1524"/>
              <a:ext cx="5464" cy="250"/>
            </a:xfrm>
            <a:prstGeom prst="rect">
              <a:avLst/>
            </a:prstGeom>
            <a:noFill/>
            <a:ln w="9525">
              <a:noFill/>
              <a:miter lim="800000"/>
              <a:headEnd/>
              <a:tailEnd/>
            </a:ln>
            <a:effectLst/>
          </p:spPr>
          <p:txBody>
            <a:bodyPr>
              <a:spAutoFit/>
            </a:bodyPr>
            <a:lstStyle/>
            <a:p>
              <a:pPr>
                <a:spcBef>
                  <a:spcPct val="50000"/>
                </a:spcBef>
              </a:pPr>
              <a:r>
                <a:rPr lang="en-GB" sz="2000">
                  <a:latin typeface="Comic Sans MS" pitchFamily="66" charset="0"/>
                </a:rPr>
                <a:t>137, 148, 155, 158, 165, 166, 166, 171, 171, 173, 175, 180, 184, 186, 186</a:t>
              </a:r>
            </a:p>
          </p:txBody>
        </p:sp>
      </p:grpSp>
      <p:sp>
        <p:nvSpPr>
          <p:cNvPr id="10369" name="Line 129"/>
          <p:cNvSpPr>
            <a:spLocks noChangeShapeType="1"/>
          </p:cNvSpPr>
          <p:nvPr/>
        </p:nvSpPr>
        <p:spPr bwMode="auto">
          <a:xfrm flipV="1">
            <a:off x="6207125" y="5016500"/>
            <a:ext cx="0" cy="390525"/>
          </a:xfrm>
          <a:prstGeom prst="line">
            <a:avLst/>
          </a:prstGeom>
          <a:noFill/>
          <a:ln w="38100">
            <a:solidFill>
              <a:schemeClr val="accent2"/>
            </a:solidFill>
            <a:round/>
            <a:headEnd/>
            <a:tailEnd/>
          </a:ln>
          <a:effectLst/>
        </p:spPr>
        <p:txBody>
          <a:bodyPr/>
          <a:lstStyle/>
          <a:p>
            <a:endParaRPr lang="ar-SA"/>
          </a:p>
        </p:txBody>
      </p:sp>
      <p:sp>
        <p:nvSpPr>
          <p:cNvPr id="10370" name="Rectangle 130"/>
          <p:cNvSpPr>
            <a:spLocks noChangeArrowheads="1"/>
          </p:cNvSpPr>
          <p:nvPr/>
        </p:nvSpPr>
        <p:spPr bwMode="auto">
          <a:xfrm>
            <a:off x="4222750" y="5016500"/>
            <a:ext cx="3186113" cy="390525"/>
          </a:xfrm>
          <a:prstGeom prst="rect">
            <a:avLst/>
          </a:prstGeom>
          <a:noFill/>
          <a:ln w="38100">
            <a:solidFill>
              <a:schemeClr val="tx1"/>
            </a:solidFill>
            <a:miter lim="800000"/>
            <a:headEnd/>
            <a:tailEnd/>
          </a:ln>
          <a:effectLst/>
        </p:spPr>
        <p:txBody>
          <a:bodyPr wrap="none" anchor="ctr"/>
          <a:lstStyle/>
          <a:p>
            <a:endParaRPr lang="ar-SA"/>
          </a:p>
        </p:txBody>
      </p:sp>
      <p:grpSp>
        <p:nvGrpSpPr>
          <p:cNvPr id="5" name="Group 131"/>
          <p:cNvGrpSpPr>
            <a:grpSpLocks/>
          </p:cNvGrpSpPr>
          <p:nvPr/>
        </p:nvGrpSpPr>
        <p:grpSpPr bwMode="auto">
          <a:xfrm>
            <a:off x="1219200" y="5089525"/>
            <a:ext cx="2982913" cy="241300"/>
            <a:chOff x="1387" y="3460"/>
            <a:chExt cx="572" cy="152"/>
          </a:xfrm>
        </p:grpSpPr>
        <p:sp>
          <p:nvSpPr>
            <p:cNvPr id="10372" name="Line 132"/>
            <p:cNvSpPr>
              <a:spLocks noChangeShapeType="1"/>
            </p:cNvSpPr>
            <p:nvPr/>
          </p:nvSpPr>
          <p:spPr bwMode="auto">
            <a:xfrm>
              <a:off x="1387" y="3538"/>
              <a:ext cx="572" cy="0"/>
            </a:xfrm>
            <a:prstGeom prst="line">
              <a:avLst/>
            </a:prstGeom>
            <a:noFill/>
            <a:ln w="38100">
              <a:solidFill>
                <a:schemeClr val="tx1"/>
              </a:solidFill>
              <a:round/>
              <a:headEnd/>
              <a:tailEnd/>
            </a:ln>
            <a:effectLst/>
          </p:spPr>
          <p:txBody>
            <a:bodyPr/>
            <a:lstStyle/>
            <a:p>
              <a:endParaRPr lang="ar-SA"/>
            </a:p>
          </p:txBody>
        </p:sp>
        <p:sp>
          <p:nvSpPr>
            <p:cNvPr id="10373" name="Line 133"/>
            <p:cNvSpPr>
              <a:spLocks noChangeShapeType="1"/>
            </p:cNvSpPr>
            <p:nvPr/>
          </p:nvSpPr>
          <p:spPr bwMode="auto">
            <a:xfrm>
              <a:off x="1388" y="3460"/>
              <a:ext cx="0" cy="152"/>
            </a:xfrm>
            <a:prstGeom prst="line">
              <a:avLst/>
            </a:prstGeom>
            <a:noFill/>
            <a:ln w="38100">
              <a:solidFill>
                <a:schemeClr val="tx1"/>
              </a:solidFill>
              <a:round/>
              <a:headEnd/>
              <a:tailEnd/>
            </a:ln>
            <a:effectLst/>
          </p:spPr>
          <p:txBody>
            <a:bodyPr/>
            <a:lstStyle/>
            <a:p>
              <a:endParaRPr lang="ar-SA"/>
            </a:p>
          </p:txBody>
        </p:sp>
      </p:grpSp>
      <p:grpSp>
        <p:nvGrpSpPr>
          <p:cNvPr id="6" name="Group 134"/>
          <p:cNvGrpSpPr>
            <a:grpSpLocks/>
          </p:cNvGrpSpPr>
          <p:nvPr/>
        </p:nvGrpSpPr>
        <p:grpSpPr bwMode="auto">
          <a:xfrm>
            <a:off x="7415213" y="5073650"/>
            <a:ext cx="842962" cy="279400"/>
            <a:chOff x="3290" y="3166"/>
            <a:chExt cx="1748" cy="176"/>
          </a:xfrm>
        </p:grpSpPr>
        <p:sp>
          <p:nvSpPr>
            <p:cNvPr id="10375" name="Line 135"/>
            <p:cNvSpPr>
              <a:spLocks noChangeShapeType="1"/>
            </p:cNvSpPr>
            <p:nvPr/>
          </p:nvSpPr>
          <p:spPr bwMode="auto">
            <a:xfrm>
              <a:off x="3290" y="3252"/>
              <a:ext cx="1748" cy="0"/>
            </a:xfrm>
            <a:prstGeom prst="line">
              <a:avLst/>
            </a:prstGeom>
            <a:noFill/>
            <a:ln w="38100">
              <a:solidFill>
                <a:schemeClr val="tx1"/>
              </a:solidFill>
              <a:round/>
              <a:headEnd/>
              <a:tailEnd/>
            </a:ln>
            <a:effectLst/>
          </p:spPr>
          <p:txBody>
            <a:bodyPr/>
            <a:lstStyle/>
            <a:p>
              <a:endParaRPr lang="ar-SA"/>
            </a:p>
          </p:txBody>
        </p:sp>
        <p:sp>
          <p:nvSpPr>
            <p:cNvPr id="10376" name="Line 136"/>
            <p:cNvSpPr>
              <a:spLocks noChangeShapeType="1"/>
            </p:cNvSpPr>
            <p:nvPr/>
          </p:nvSpPr>
          <p:spPr bwMode="auto">
            <a:xfrm>
              <a:off x="5031" y="3166"/>
              <a:ext cx="0" cy="176"/>
            </a:xfrm>
            <a:prstGeom prst="line">
              <a:avLst/>
            </a:prstGeom>
            <a:noFill/>
            <a:ln w="38100">
              <a:solidFill>
                <a:schemeClr val="tx1"/>
              </a:solidFill>
              <a:round/>
              <a:headEnd/>
              <a:tailEnd/>
            </a:ln>
            <a:effectLst/>
          </p:spPr>
          <p:txBody>
            <a:bodyPr/>
            <a:lstStyle/>
            <a:p>
              <a:endParaRPr lang="ar-SA"/>
            </a:p>
          </p:txBody>
        </p:sp>
      </p:grpSp>
      <p:sp>
        <p:nvSpPr>
          <p:cNvPr id="10381" name="Rectangle 141"/>
          <p:cNvSpPr>
            <a:spLocks noChangeArrowheads="1"/>
          </p:cNvSpPr>
          <p:nvPr/>
        </p:nvSpPr>
        <p:spPr bwMode="auto">
          <a:xfrm>
            <a:off x="0" y="0"/>
            <a:ext cx="9144000" cy="190500"/>
          </a:xfrm>
          <a:prstGeom prst="rect">
            <a:avLst/>
          </a:prstGeom>
          <a:gradFill rotWithShape="1">
            <a:gsLst>
              <a:gs pos="0">
                <a:srgbClr val="E5D1B9">
                  <a:gamma/>
                  <a:shade val="66275"/>
                  <a:invGamma/>
                </a:srgbClr>
              </a:gs>
              <a:gs pos="50000">
                <a:srgbClr val="E5D1B9"/>
              </a:gs>
              <a:gs pos="100000">
                <a:srgbClr val="E5D1B9">
                  <a:gamma/>
                  <a:shade val="66275"/>
                  <a:invGamma/>
                </a:srgbClr>
              </a:gs>
            </a:gsLst>
            <a:lin ang="5400000" scaled="1"/>
          </a:gradFill>
          <a:ln w="9525">
            <a:solidFill>
              <a:schemeClr val="tx1"/>
            </a:solidFill>
            <a:miter lim="800000"/>
            <a:headEnd/>
            <a:tailEnd/>
          </a:ln>
          <a:effectLst/>
        </p:spPr>
        <p:txBody>
          <a:bodyPr wrap="none" anchor="ctr"/>
          <a:lstStyle/>
          <a:p>
            <a:endParaRPr lang="ar-SA"/>
          </a:p>
        </p:txBody>
      </p:sp>
      <p:sp>
        <p:nvSpPr>
          <p:cNvPr id="10382" name="Rectangle 142"/>
          <p:cNvSpPr>
            <a:spLocks noChangeArrowheads="1"/>
          </p:cNvSpPr>
          <p:nvPr/>
        </p:nvSpPr>
        <p:spPr bwMode="auto">
          <a:xfrm>
            <a:off x="0" y="6667500"/>
            <a:ext cx="9144000" cy="190500"/>
          </a:xfrm>
          <a:prstGeom prst="rect">
            <a:avLst/>
          </a:prstGeom>
          <a:gradFill rotWithShape="1">
            <a:gsLst>
              <a:gs pos="0">
                <a:srgbClr val="E5D1B9">
                  <a:gamma/>
                  <a:shade val="66275"/>
                  <a:invGamma/>
                </a:srgbClr>
              </a:gs>
              <a:gs pos="50000">
                <a:srgbClr val="E5D1B9"/>
              </a:gs>
              <a:gs pos="100000">
                <a:srgbClr val="E5D1B9">
                  <a:gamma/>
                  <a:shade val="66275"/>
                  <a:invGamma/>
                </a:srgbClr>
              </a:gs>
            </a:gsLst>
            <a:lin ang="5400000" scaled="1"/>
          </a:gradFill>
          <a:ln w="9525">
            <a:solidFill>
              <a:schemeClr val="tx1"/>
            </a:solidFill>
            <a:miter lim="800000"/>
            <a:headEnd/>
            <a:tailEnd/>
          </a:ln>
          <a:effectLst/>
        </p:spPr>
        <p:txBody>
          <a:bodyPr wrap="none" anchor="ctr"/>
          <a:lstStyle/>
          <a:p>
            <a:endParaRPr lang="ar-SA"/>
          </a:p>
        </p:txBody>
      </p:sp>
      <p:sp>
        <p:nvSpPr>
          <p:cNvPr id="10383" name="Rectangle 143"/>
          <p:cNvSpPr>
            <a:spLocks noChangeArrowheads="1"/>
          </p:cNvSpPr>
          <p:nvPr/>
        </p:nvSpPr>
        <p:spPr bwMode="auto">
          <a:xfrm>
            <a:off x="0" y="0"/>
            <a:ext cx="228600" cy="6858000"/>
          </a:xfrm>
          <a:prstGeom prst="rect">
            <a:avLst/>
          </a:prstGeom>
          <a:gradFill rotWithShape="1">
            <a:gsLst>
              <a:gs pos="0">
                <a:srgbClr val="E5D1B9">
                  <a:gamma/>
                  <a:shade val="66275"/>
                  <a:invGamma/>
                </a:srgbClr>
              </a:gs>
              <a:gs pos="50000">
                <a:srgbClr val="E5D1B9"/>
              </a:gs>
              <a:gs pos="100000">
                <a:srgbClr val="E5D1B9">
                  <a:gamma/>
                  <a:shade val="66275"/>
                  <a:invGamma/>
                </a:srgbClr>
              </a:gs>
            </a:gsLst>
            <a:lin ang="0" scaled="1"/>
          </a:gradFill>
          <a:ln w="9525">
            <a:solidFill>
              <a:schemeClr val="tx1"/>
            </a:solidFill>
            <a:miter lim="800000"/>
            <a:headEnd/>
            <a:tailEnd/>
          </a:ln>
          <a:effectLst/>
        </p:spPr>
        <p:txBody>
          <a:bodyPr wrap="none" anchor="ctr"/>
          <a:lstStyle/>
          <a:p>
            <a:endParaRPr lang="ar-SA"/>
          </a:p>
        </p:txBody>
      </p:sp>
      <p:sp>
        <p:nvSpPr>
          <p:cNvPr id="10384" name="Rectangle 144"/>
          <p:cNvSpPr>
            <a:spLocks noChangeArrowheads="1"/>
          </p:cNvSpPr>
          <p:nvPr/>
        </p:nvSpPr>
        <p:spPr bwMode="auto">
          <a:xfrm>
            <a:off x="8915400" y="0"/>
            <a:ext cx="228600" cy="6858000"/>
          </a:xfrm>
          <a:prstGeom prst="rect">
            <a:avLst/>
          </a:prstGeom>
          <a:gradFill rotWithShape="1">
            <a:gsLst>
              <a:gs pos="0">
                <a:srgbClr val="E5D1B9">
                  <a:gamma/>
                  <a:shade val="66275"/>
                  <a:invGamma/>
                </a:srgbClr>
              </a:gs>
              <a:gs pos="50000">
                <a:srgbClr val="E5D1B9"/>
              </a:gs>
              <a:gs pos="100000">
                <a:srgbClr val="E5D1B9">
                  <a:gamma/>
                  <a:shade val="66275"/>
                  <a:invGamma/>
                </a:srgbClr>
              </a:gs>
            </a:gsLst>
            <a:lin ang="0" scaled="1"/>
          </a:gradFill>
          <a:ln w="9525">
            <a:solidFill>
              <a:schemeClr val="tx1"/>
            </a:solidFill>
            <a:miter lim="800000"/>
            <a:headEnd/>
            <a:tailEnd/>
          </a:ln>
          <a:effectLst/>
        </p:spPr>
        <p:txBody>
          <a:bodyPr wrap="none" anchor="ctr"/>
          <a:lstStyle/>
          <a:p>
            <a:endParaRPr lang="ar-SA"/>
          </a:p>
        </p:txBody>
      </p:sp>
      <p:grpSp>
        <p:nvGrpSpPr>
          <p:cNvPr id="7" name="Group 140"/>
          <p:cNvGrpSpPr>
            <a:grpSpLocks/>
          </p:cNvGrpSpPr>
          <p:nvPr/>
        </p:nvGrpSpPr>
        <p:grpSpPr bwMode="auto">
          <a:xfrm>
            <a:off x="-60325" y="5543550"/>
            <a:ext cx="9204325" cy="474663"/>
            <a:chOff x="-38" y="3492"/>
            <a:chExt cx="5798" cy="299"/>
          </a:xfrm>
        </p:grpSpPr>
        <p:grpSp>
          <p:nvGrpSpPr>
            <p:cNvPr id="8" name="Group 128"/>
            <p:cNvGrpSpPr>
              <a:grpSpLocks/>
            </p:cNvGrpSpPr>
            <p:nvPr/>
          </p:nvGrpSpPr>
          <p:grpSpPr bwMode="auto">
            <a:xfrm>
              <a:off x="-38" y="3492"/>
              <a:ext cx="5798" cy="299"/>
              <a:chOff x="-38" y="3492"/>
              <a:chExt cx="5798" cy="299"/>
            </a:xfrm>
          </p:grpSpPr>
          <p:sp>
            <p:nvSpPr>
              <p:cNvPr id="10331" name="Text Box 91"/>
              <p:cNvSpPr txBox="1">
                <a:spLocks noChangeArrowheads="1"/>
              </p:cNvSpPr>
              <p:nvPr/>
            </p:nvSpPr>
            <p:spPr bwMode="auto">
              <a:xfrm>
                <a:off x="-38"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130</a:t>
                </a:r>
              </a:p>
            </p:txBody>
          </p:sp>
          <p:grpSp>
            <p:nvGrpSpPr>
              <p:cNvPr id="9" name="Group 121"/>
              <p:cNvGrpSpPr>
                <a:grpSpLocks/>
              </p:cNvGrpSpPr>
              <p:nvPr/>
            </p:nvGrpSpPr>
            <p:grpSpPr bwMode="auto">
              <a:xfrm>
                <a:off x="121" y="3492"/>
                <a:ext cx="5459" cy="87"/>
                <a:chOff x="121" y="3492"/>
                <a:chExt cx="4211" cy="87"/>
              </a:xfrm>
            </p:grpSpPr>
            <p:sp>
              <p:nvSpPr>
                <p:cNvPr id="10342" name="Rectangle 102"/>
                <p:cNvSpPr>
                  <a:spLocks noChangeArrowheads="1"/>
                </p:cNvSpPr>
                <p:nvPr/>
              </p:nvSpPr>
              <p:spPr bwMode="auto">
                <a:xfrm>
                  <a:off x="823"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43" name="Rectangle 103"/>
                <p:cNvSpPr>
                  <a:spLocks noChangeArrowheads="1"/>
                </p:cNvSpPr>
                <p:nvPr/>
              </p:nvSpPr>
              <p:spPr bwMode="auto">
                <a:xfrm>
                  <a:off x="1174" y="3492"/>
                  <a:ext cx="350" cy="87"/>
                </a:xfrm>
                <a:prstGeom prst="rect">
                  <a:avLst/>
                </a:prstGeom>
                <a:noFill/>
                <a:ln w="9525">
                  <a:solidFill>
                    <a:schemeClr val="tx1"/>
                  </a:solidFill>
                  <a:miter lim="800000"/>
                  <a:headEnd/>
                  <a:tailEnd/>
                </a:ln>
                <a:effectLst/>
              </p:spPr>
              <p:txBody>
                <a:bodyPr wrap="none" anchor="ctr"/>
                <a:lstStyle/>
                <a:p>
                  <a:endParaRPr lang="ar-SA"/>
                </a:p>
              </p:txBody>
            </p:sp>
            <p:sp>
              <p:nvSpPr>
                <p:cNvPr id="10344" name="Rectangle 104"/>
                <p:cNvSpPr>
                  <a:spLocks noChangeArrowheads="1"/>
                </p:cNvSpPr>
                <p:nvPr/>
              </p:nvSpPr>
              <p:spPr bwMode="auto">
                <a:xfrm>
                  <a:off x="1524"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45" name="Rectangle 105"/>
                <p:cNvSpPr>
                  <a:spLocks noChangeArrowheads="1"/>
                </p:cNvSpPr>
                <p:nvPr/>
              </p:nvSpPr>
              <p:spPr bwMode="auto">
                <a:xfrm>
                  <a:off x="1875"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46" name="Rectangle 106"/>
                <p:cNvSpPr>
                  <a:spLocks noChangeArrowheads="1"/>
                </p:cNvSpPr>
                <p:nvPr/>
              </p:nvSpPr>
              <p:spPr bwMode="auto">
                <a:xfrm>
                  <a:off x="2226" y="3492"/>
                  <a:ext cx="350" cy="87"/>
                </a:xfrm>
                <a:prstGeom prst="rect">
                  <a:avLst/>
                </a:prstGeom>
                <a:noFill/>
                <a:ln w="9525">
                  <a:solidFill>
                    <a:schemeClr val="tx1"/>
                  </a:solidFill>
                  <a:miter lim="800000"/>
                  <a:headEnd/>
                  <a:tailEnd/>
                </a:ln>
                <a:effectLst/>
              </p:spPr>
              <p:txBody>
                <a:bodyPr wrap="none" anchor="ctr"/>
                <a:lstStyle/>
                <a:p>
                  <a:endParaRPr lang="ar-SA"/>
                </a:p>
              </p:txBody>
            </p:sp>
            <p:sp>
              <p:nvSpPr>
                <p:cNvPr id="10347" name="Rectangle 107"/>
                <p:cNvSpPr>
                  <a:spLocks noChangeArrowheads="1"/>
                </p:cNvSpPr>
                <p:nvPr/>
              </p:nvSpPr>
              <p:spPr bwMode="auto">
                <a:xfrm>
                  <a:off x="2576"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48" name="Rectangle 108"/>
                <p:cNvSpPr>
                  <a:spLocks noChangeArrowheads="1"/>
                </p:cNvSpPr>
                <p:nvPr/>
              </p:nvSpPr>
              <p:spPr bwMode="auto">
                <a:xfrm>
                  <a:off x="2927" y="3492"/>
                  <a:ext cx="350" cy="87"/>
                </a:xfrm>
                <a:prstGeom prst="rect">
                  <a:avLst/>
                </a:prstGeom>
                <a:noFill/>
                <a:ln w="9525">
                  <a:solidFill>
                    <a:schemeClr val="tx1"/>
                  </a:solidFill>
                  <a:miter lim="800000"/>
                  <a:headEnd/>
                  <a:tailEnd/>
                </a:ln>
                <a:effectLst/>
              </p:spPr>
              <p:txBody>
                <a:bodyPr wrap="none" anchor="ctr"/>
                <a:lstStyle/>
                <a:p>
                  <a:endParaRPr lang="ar-SA"/>
                </a:p>
              </p:txBody>
            </p:sp>
            <p:sp>
              <p:nvSpPr>
                <p:cNvPr id="10349" name="Rectangle 109"/>
                <p:cNvSpPr>
                  <a:spLocks noChangeArrowheads="1"/>
                </p:cNvSpPr>
                <p:nvPr/>
              </p:nvSpPr>
              <p:spPr bwMode="auto">
                <a:xfrm>
                  <a:off x="3277"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50" name="Rectangle 110"/>
                <p:cNvSpPr>
                  <a:spLocks noChangeArrowheads="1"/>
                </p:cNvSpPr>
                <p:nvPr/>
              </p:nvSpPr>
              <p:spPr bwMode="auto">
                <a:xfrm>
                  <a:off x="3631"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51" name="Rectangle 111"/>
                <p:cNvSpPr>
                  <a:spLocks noChangeArrowheads="1"/>
                </p:cNvSpPr>
                <p:nvPr/>
              </p:nvSpPr>
              <p:spPr bwMode="auto">
                <a:xfrm>
                  <a:off x="3982" y="3492"/>
                  <a:ext cx="350" cy="87"/>
                </a:xfrm>
                <a:prstGeom prst="rect">
                  <a:avLst/>
                </a:prstGeom>
                <a:noFill/>
                <a:ln w="9525">
                  <a:solidFill>
                    <a:schemeClr val="tx1"/>
                  </a:solidFill>
                  <a:miter lim="800000"/>
                  <a:headEnd/>
                  <a:tailEnd/>
                </a:ln>
                <a:effectLst/>
              </p:spPr>
              <p:txBody>
                <a:bodyPr wrap="none" anchor="ctr"/>
                <a:lstStyle/>
                <a:p>
                  <a:endParaRPr lang="ar-SA"/>
                </a:p>
              </p:txBody>
            </p:sp>
            <p:sp>
              <p:nvSpPr>
                <p:cNvPr id="10358" name="Rectangle 118"/>
                <p:cNvSpPr>
                  <a:spLocks noChangeArrowheads="1"/>
                </p:cNvSpPr>
                <p:nvPr/>
              </p:nvSpPr>
              <p:spPr bwMode="auto">
                <a:xfrm>
                  <a:off x="472" y="3492"/>
                  <a:ext cx="351" cy="87"/>
                </a:xfrm>
                <a:prstGeom prst="rect">
                  <a:avLst/>
                </a:prstGeom>
                <a:noFill/>
                <a:ln w="9525">
                  <a:solidFill>
                    <a:schemeClr val="tx1"/>
                  </a:solidFill>
                  <a:miter lim="800000"/>
                  <a:headEnd/>
                  <a:tailEnd/>
                </a:ln>
                <a:effectLst/>
              </p:spPr>
              <p:txBody>
                <a:bodyPr wrap="none" anchor="ctr"/>
                <a:lstStyle/>
                <a:p>
                  <a:endParaRPr lang="ar-SA"/>
                </a:p>
              </p:txBody>
            </p:sp>
            <p:sp>
              <p:nvSpPr>
                <p:cNvPr id="10359" name="Rectangle 119"/>
                <p:cNvSpPr>
                  <a:spLocks noChangeArrowheads="1"/>
                </p:cNvSpPr>
                <p:nvPr/>
              </p:nvSpPr>
              <p:spPr bwMode="auto">
                <a:xfrm>
                  <a:off x="121" y="3492"/>
                  <a:ext cx="351" cy="87"/>
                </a:xfrm>
                <a:prstGeom prst="rect">
                  <a:avLst/>
                </a:prstGeom>
                <a:noFill/>
                <a:ln w="9525">
                  <a:solidFill>
                    <a:schemeClr val="tx1"/>
                  </a:solidFill>
                  <a:miter lim="800000"/>
                  <a:headEnd/>
                  <a:tailEnd/>
                </a:ln>
                <a:effectLst/>
              </p:spPr>
              <p:txBody>
                <a:bodyPr wrap="none" anchor="ctr"/>
                <a:lstStyle/>
                <a:p>
                  <a:endParaRPr lang="ar-SA"/>
                </a:p>
              </p:txBody>
            </p:sp>
          </p:grpSp>
          <p:sp>
            <p:nvSpPr>
              <p:cNvPr id="10362" name="Text Box 122"/>
              <p:cNvSpPr txBox="1">
                <a:spLocks noChangeArrowheads="1"/>
              </p:cNvSpPr>
              <p:nvPr/>
            </p:nvSpPr>
            <p:spPr bwMode="auto">
              <a:xfrm>
                <a:off x="841"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140</a:t>
                </a:r>
              </a:p>
            </p:txBody>
          </p:sp>
          <p:sp>
            <p:nvSpPr>
              <p:cNvPr id="10363" name="Text Box 123"/>
              <p:cNvSpPr txBox="1">
                <a:spLocks noChangeArrowheads="1"/>
              </p:cNvSpPr>
              <p:nvPr/>
            </p:nvSpPr>
            <p:spPr bwMode="auto">
              <a:xfrm>
                <a:off x="1750"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150</a:t>
                </a:r>
              </a:p>
            </p:txBody>
          </p:sp>
          <p:sp>
            <p:nvSpPr>
              <p:cNvPr id="10364" name="Text Box 124"/>
              <p:cNvSpPr txBox="1">
                <a:spLocks noChangeArrowheads="1"/>
              </p:cNvSpPr>
              <p:nvPr/>
            </p:nvSpPr>
            <p:spPr bwMode="auto">
              <a:xfrm>
                <a:off x="2660"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160</a:t>
                </a:r>
              </a:p>
            </p:txBody>
          </p:sp>
          <p:sp>
            <p:nvSpPr>
              <p:cNvPr id="10365" name="Text Box 125"/>
              <p:cNvSpPr txBox="1">
                <a:spLocks noChangeArrowheads="1"/>
              </p:cNvSpPr>
              <p:nvPr/>
            </p:nvSpPr>
            <p:spPr bwMode="auto">
              <a:xfrm>
                <a:off x="3569"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170</a:t>
                </a:r>
              </a:p>
            </p:txBody>
          </p:sp>
          <p:sp>
            <p:nvSpPr>
              <p:cNvPr id="10366" name="Text Box 126"/>
              <p:cNvSpPr txBox="1">
                <a:spLocks noChangeArrowheads="1"/>
              </p:cNvSpPr>
              <p:nvPr/>
            </p:nvSpPr>
            <p:spPr bwMode="auto">
              <a:xfrm>
                <a:off x="4477"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180</a:t>
                </a:r>
              </a:p>
            </p:txBody>
          </p:sp>
          <p:sp>
            <p:nvSpPr>
              <p:cNvPr id="10367" name="Text Box 127"/>
              <p:cNvSpPr txBox="1">
                <a:spLocks noChangeArrowheads="1"/>
              </p:cNvSpPr>
              <p:nvPr/>
            </p:nvSpPr>
            <p:spPr bwMode="auto">
              <a:xfrm>
                <a:off x="5380" y="3579"/>
                <a:ext cx="380"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190</a:t>
                </a:r>
              </a:p>
            </p:txBody>
          </p:sp>
        </p:grpSp>
        <p:sp>
          <p:nvSpPr>
            <p:cNvPr id="10378" name="Text Box 138"/>
            <p:cNvSpPr txBox="1">
              <a:spLocks noChangeArrowheads="1"/>
            </p:cNvSpPr>
            <p:nvPr/>
          </p:nvSpPr>
          <p:spPr bwMode="auto">
            <a:xfrm>
              <a:off x="4925" y="3579"/>
              <a:ext cx="455" cy="212"/>
            </a:xfrm>
            <a:prstGeom prst="rect">
              <a:avLst/>
            </a:prstGeom>
            <a:noFill/>
            <a:ln w="9525">
              <a:noFill/>
              <a:miter lim="800000"/>
              <a:headEnd/>
              <a:tailEnd/>
            </a:ln>
            <a:effectLst/>
          </p:spPr>
          <p:txBody>
            <a:bodyPr>
              <a:spAutoFit/>
            </a:bodyPr>
            <a:lstStyle/>
            <a:p>
              <a:pPr>
                <a:spcBef>
                  <a:spcPct val="50000"/>
                </a:spcBef>
              </a:pPr>
              <a:r>
                <a:rPr lang="en-GB" sz="1600">
                  <a:latin typeface="Comic Sans MS" pitchFamily="66" charset="0"/>
                </a:rPr>
                <a:t>cm</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70"/>
                                        </p:tgtEl>
                                        <p:attrNameLst>
                                          <p:attrName>style.visibility</p:attrName>
                                        </p:attrNameLst>
                                      </p:cBhvr>
                                      <p:to>
                                        <p:strVal val="visible"/>
                                      </p:to>
                                    </p:set>
                                    <p:animEffect transition="in" filter="wipe(left)">
                                      <p:cBhvr>
                                        <p:cTn id="22" dur="500"/>
                                        <p:tgtEl>
                                          <p:spTgt spid="103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369"/>
                                        </p:tgtEl>
                                        <p:attrNameLst>
                                          <p:attrName>style.visibility</p:attrName>
                                        </p:attrNameLst>
                                      </p:cBhvr>
                                      <p:to>
                                        <p:strVal val="visible"/>
                                      </p:to>
                                    </p:set>
                                    <p:animEffect transition="in" filter="wipe(up)">
                                      <p:cBhvr>
                                        <p:cTn id="27" dur="500"/>
                                        <p:tgtEl>
                                          <p:spTgt spid="103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9" grpId="0" animBg="1"/>
      <p:bldP spid="103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51216"/>
            <a:ext cx="1362874" cy="461665"/>
          </a:xfrm>
          <a:prstGeom prst="rect">
            <a:avLst/>
          </a:prstGeom>
          <a:noFill/>
        </p:spPr>
        <p:txBody>
          <a:bodyPr wrap="none" rtlCol="0">
            <a:spAutoFit/>
          </a:bodyPr>
          <a:lstStyle/>
          <a:p>
            <a:r>
              <a:rPr lang="en-US" dirty="0" smtClean="0"/>
              <a:t>Exercises</a:t>
            </a:r>
            <a:endParaRPr lang="en-US" dirty="0"/>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721014" cy="3468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868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51216"/>
            <a:ext cx="1362874" cy="461665"/>
          </a:xfrm>
          <a:prstGeom prst="rect">
            <a:avLst/>
          </a:prstGeom>
          <a:noFill/>
        </p:spPr>
        <p:txBody>
          <a:bodyPr wrap="none" rtlCol="0">
            <a:spAutoFit/>
          </a:bodyPr>
          <a:lstStyle/>
          <a:p>
            <a:r>
              <a:rPr lang="en-US" dirty="0" smtClean="0"/>
              <a:t>Exercises</a:t>
            </a:r>
            <a:endParaRPr lang="en-US" dirty="0"/>
          </a:p>
        </p:txBody>
      </p:sp>
      <p:pic>
        <p:nvPicPr>
          <p:cNvPr id="880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37" y="744648"/>
            <a:ext cx="7848600" cy="565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777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51216"/>
            <a:ext cx="1362874" cy="461665"/>
          </a:xfrm>
          <a:prstGeom prst="rect">
            <a:avLst/>
          </a:prstGeom>
          <a:noFill/>
        </p:spPr>
        <p:txBody>
          <a:bodyPr wrap="none" rtlCol="0">
            <a:spAutoFit/>
          </a:bodyPr>
          <a:lstStyle/>
          <a:p>
            <a:r>
              <a:rPr lang="en-US" dirty="0" smtClean="0"/>
              <a:t>Exercises</a:t>
            </a:r>
            <a:endParaRPr lang="en-US" dirty="0"/>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49148"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948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51216"/>
            <a:ext cx="1362874" cy="461665"/>
          </a:xfrm>
          <a:prstGeom prst="rect">
            <a:avLst/>
          </a:prstGeom>
          <a:noFill/>
        </p:spPr>
        <p:txBody>
          <a:bodyPr wrap="none" rtlCol="0">
            <a:spAutoFit/>
          </a:bodyPr>
          <a:lstStyle/>
          <a:p>
            <a:r>
              <a:rPr lang="en-US" dirty="0" smtClean="0"/>
              <a:t>Exercises</a:t>
            </a:r>
            <a:endParaRPr 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512880"/>
            <a:ext cx="8757881" cy="527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336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240293"/>
            <a:ext cx="1362874" cy="461665"/>
          </a:xfrm>
          <a:prstGeom prst="rect">
            <a:avLst/>
          </a:prstGeom>
          <a:noFill/>
        </p:spPr>
        <p:txBody>
          <a:bodyPr wrap="none" rtlCol="0">
            <a:spAutoFit/>
          </a:bodyPr>
          <a:lstStyle/>
          <a:p>
            <a:r>
              <a:rPr lang="en-US" dirty="0" smtClean="0"/>
              <a:t>Exercises</a:t>
            </a:r>
            <a:endParaRPr lang="en-US"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30" y="838200"/>
            <a:ext cx="8574212" cy="505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1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80" name="Text Box 4"/>
          <p:cNvSpPr txBox="1">
            <a:spLocks noChangeArrowheads="1"/>
          </p:cNvSpPr>
          <p:nvPr/>
        </p:nvSpPr>
        <p:spPr bwMode="auto">
          <a:xfrm>
            <a:off x="0" y="434371"/>
            <a:ext cx="9144000" cy="523220"/>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1"/>
                    </a:gs>
                  </a:gsLst>
                  <a:path path="rect">
                    <a:fillToRect r="100000" b="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2800" dirty="0">
                <a:solidFill>
                  <a:srgbClr val="FF0000"/>
                </a:solidFill>
                <a:latin typeface="Arial Black" pitchFamily="34" charset="0"/>
              </a:rPr>
              <a:t>Example </a:t>
            </a:r>
            <a:r>
              <a:rPr lang="en-US" altLang="en-US" sz="2800" dirty="0" smtClean="0">
                <a:solidFill>
                  <a:srgbClr val="FF0000"/>
                </a:solidFill>
                <a:latin typeface="Arial Black" pitchFamily="34" charset="0"/>
              </a:rPr>
              <a:t>1: </a:t>
            </a:r>
            <a:r>
              <a:rPr lang="en-US" altLang="en-US" sz="2800" dirty="0">
                <a:solidFill>
                  <a:srgbClr val="FF0000"/>
                </a:solidFill>
                <a:latin typeface="Arial Black" pitchFamily="34" charset="0"/>
              </a:rPr>
              <a:t>Making a Histogram </a:t>
            </a:r>
            <a:endParaRPr lang="en-US" altLang="en-US" sz="3600" dirty="0">
              <a:solidFill>
                <a:srgbClr val="FF0000"/>
              </a:solidFill>
              <a:latin typeface="Arial MT Bl" charset="0"/>
            </a:endParaRPr>
          </a:p>
        </p:txBody>
      </p:sp>
      <p:sp>
        <p:nvSpPr>
          <p:cNvPr id="843781" name="Text Box 5"/>
          <p:cNvSpPr txBox="1">
            <a:spLocks noChangeArrowheads="1"/>
          </p:cNvSpPr>
          <p:nvPr/>
        </p:nvSpPr>
        <p:spPr bwMode="auto">
          <a:xfrm>
            <a:off x="762000" y="1154410"/>
            <a:ext cx="7864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Use the frequency table in Example 2 to make a histogram.</a:t>
            </a:r>
          </a:p>
        </p:txBody>
      </p:sp>
      <p:sp>
        <p:nvSpPr>
          <p:cNvPr id="843785" name="Text Box 9"/>
          <p:cNvSpPr txBox="1">
            <a:spLocks noChangeArrowheads="1"/>
          </p:cNvSpPr>
          <p:nvPr/>
        </p:nvSpPr>
        <p:spPr bwMode="auto">
          <a:xfrm>
            <a:off x="731520" y="1896963"/>
            <a:ext cx="4816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Step 1 </a:t>
            </a:r>
            <a:r>
              <a:rPr lang="en-US" sz="2400" dirty="0"/>
              <a:t>Use the scale and interval from the frequency table. </a:t>
            </a:r>
            <a:endParaRPr lang="en-US" sz="2400" b="1" dirty="0"/>
          </a:p>
        </p:txBody>
      </p:sp>
      <p:sp>
        <p:nvSpPr>
          <p:cNvPr id="843786" name="Text Box 10"/>
          <p:cNvSpPr txBox="1">
            <a:spLocks noChangeArrowheads="1"/>
          </p:cNvSpPr>
          <p:nvPr/>
        </p:nvSpPr>
        <p:spPr bwMode="auto">
          <a:xfrm>
            <a:off x="731520" y="3215640"/>
            <a:ext cx="4587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Step 2 </a:t>
            </a:r>
            <a:r>
              <a:rPr lang="en-US" sz="2400" dirty="0"/>
              <a:t>Draw a bar for the number of classes in each interval. </a:t>
            </a:r>
            <a:endParaRPr lang="en-US" sz="2400" b="1" dirty="0"/>
          </a:p>
        </p:txBody>
      </p:sp>
      <p:graphicFrame>
        <p:nvGraphicFramePr>
          <p:cNvPr id="843788" name="Group 12"/>
          <p:cNvGraphicFramePr>
            <a:graphicFrameLocks noGrp="1"/>
          </p:cNvGraphicFramePr>
          <p:nvPr/>
        </p:nvGraphicFramePr>
        <p:xfrm>
          <a:off x="5562600" y="3200400"/>
          <a:ext cx="3352800" cy="2529840"/>
        </p:xfrm>
        <a:graphic>
          <a:graphicData uri="http://schemas.openxmlformats.org/drawingml/2006/table">
            <a:tbl>
              <a:tblPr/>
              <a:tblGrid>
                <a:gridCol w="1676400"/>
                <a:gridCol w="1676400"/>
              </a:tblGrid>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Number Enrolled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 – 10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11 – 20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21 – 30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31 – 40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3808" name="Rectangle 32"/>
          <p:cNvSpPr>
            <a:spLocks noChangeArrowheads="1"/>
          </p:cNvSpPr>
          <p:nvPr/>
        </p:nvSpPr>
        <p:spPr bwMode="auto">
          <a:xfrm>
            <a:off x="5548313" y="2667000"/>
            <a:ext cx="3367087" cy="533400"/>
          </a:xfrm>
          <a:prstGeom prst="rect">
            <a:avLst/>
          </a:prstGeom>
          <a:solidFill>
            <a:srgbClr val="33CC33">
              <a:alpha val="48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latin typeface="Arial" charset="0"/>
              </a:rPr>
              <a:t>Enrollment in Western</a:t>
            </a:r>
          </a:p>
          <a:p>
            <a:pPr algn="ctr">
              <a:lnSpc>
                <a:spcPct val="75000"/>
              </a:lnSpc>
            </a:pPr>
            <a:r>
              <a:rPr lang="en-US" sz="2000" b="1">
                <a:latin typeface="Arial" charset="0"/>
              </a:rPr>
              <a:t>Civilization Classes</a:t>
            </a:r>
          </a:p>
        </p:txBody>
      </p:sp>
      <p:sp>
        <p:nvSpPr>
          <p:cNvPr id="843809" name="Line 33"/>
          <p:cNvSpPr>
            <a:spLocks noChangeShapeType="1"/>
          </p:cNvSpPr>
          <p:nvPr/>
        </p:nvSpPr>
        <p:spPr bwMode="auto">
          <a:xfrm>
            <a:off x="5562600" y="3200400"/>
            <a:ext cx="3352800" cy="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3810" name="Text Box 34"/>
          <p:cNvSpPr txBox="1">
            <a:spLocks noChangeArrowheads="1"/>
          </p:cNvSpPr>
          <p:nvPr/>
        </p:nvSpPr>
        <p:spPr bwMode="auto">
          <a:xfrm>
            <a:off x="822325" y="4478565"/>
            <a:ext cx="41306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All bars should be the same width. The bars should touch, but not overlap.</a:t>
            </a:r>
          </a:p>
        </p:txBody>
      </p:sp>
    </p:spTree>
    <p:extLst>
      <p:ext uri="{BB962C8B-B14F-4D97-AF65-F5344CB8AC3E}">
        <p14:creationId xmlns:p14="http://schemas.microsoft.com/office/powerpoint/2010/main" val="402317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3785"/>
                                        </p:tgtEl>
                                        <p:attrNameLst>
                                          <p:attrName>style.visibility</p:attrName>
                                        </p:attrNameLst>
                                      </p:cBhvr>
                                      <p:to>
                                        <p:strVal val="visible"/>
                                      </p:to>
                                    </p:set>
                                    <p:animEffect transition="in" filter="box(in)">
                                      <p:cBhvr>
                                        <p:cTn id="7" dur="500"/>
                                        <p:tgtEl>
                                          <p:spTgt spid="843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3786"/>
                                        </p:tgtEl>
                                        <p:attrNameLst>
                                          <p:attrName>style.visibility</p:attrName>
                                        </p:attrNameLst>
                                      </p:cBhvr>
                                      <p:to>
                                        <p:strVal val="visible"/>
                                      </p:to>
                                    </p:set>
                                    <p:animEffect transition="in" filter="box(in)">
                                      <p:cBhvr>
                                        <p:cTn id="12" dur="500"/>
                                        <p:tgtEl>
                                          <p:spTgt spid="8437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43788"/>
                                        </p:tgtEl>
                                        <p:attrNameLst>
                                          <p:attrName>style.visibility</p:attrName>
                                        </p:attrNameLst>
                                      </p:cBhvr>
                                      <p:to>
                                        <p:strVal val="visible"/>
                                      </p:to>
                                    </p:set>
                                    <p:animEffect transition="in" filter="dissolve">
                                      <p:cBhvr>
                                        <p:cTn id="17" dur="500"/>
                                        <p:tgtEl>
                                          <p:spTgt spid="843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43808"/>
                                        </p:tgtEl>
                                        <p:attrNameLst>
                                          <p:attrName>style.visibility</p:attrName>
                                        </p:attrNameLst>
                                      </p:cBhvr>
                                      <p:to>
                                        <p:strVal val="visible"/>
                                      </p:to>
                                    </p:set>
                                    <p:animEffect transition="in" filter="dissolve">
                                      <p:cBhvr>
                                        <p:cTn id="22" dur="500"/>
                                        <p:tgtEl>
                                          <p:spTgt spid="84380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43809"/>
                                        </p:tgtEl>
                                        <p:attrNameLst>
                                          <p:attrName>style.visibility</p:attrName>
                                        </p:attrNameLst>
                                      </p:cBhvr>
                                      <p:to>
                                        <p:strVal val="visible"/>
                                      </p:to>
                                    </p:set>
                                    <p:animEffect transition="in" filter="dissolve">
                                      <p:cBhvr>
                                        <p:cTn id="25" dur="500"/>
                                        <p:tgtEl>
                                          <p:spTgt spid="84380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43810"/>
                                        </p:tgtEl>
                                        <p:attrNameLst>
                                          <p:attrName>style.visibility</p:attrName>
                                        </p:attrNameLst>
                                      </p:cBhvr>
                                      <p:to>
                                        <p:strVal val="visible"/>
                                      </p:to>
                                    </p:set>
                                    <p:animEffect transition="in" filter="box(in)">
                                      <p:cBhvr>
                                        <p:cTn id="30" dur="500"/>
                                        <p:tgtEl>
                                          <p:spTgt spid="84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5" grpId="0"/>
      <p:bldP spid="843786" grpId="0"/>
      <p:bldP spid="843808" grpId="0" animBg="1"/>
      <p:bldP spid="843809" grpId="0" animBg="1"/>
      <p:bldP spid="8438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4" name="Text Box 4"/>
          <p:cNvSpPr txBox="1">
            <a:spLocks noChangeArrowheads="1"/>
          </p:cNvSpPr>
          <p:nvPr/>
        </p:nvSpPr>
        <p:spPr bwMode="auto">
          <a:xfrm>
            <a:off x="15240" y="695981"/>
            <a:ext cx="9144000" cy="523220"/>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1"/>
                    </a:gs>
                  </a:gsLst>
                  <a:path path="rect">
                    <a:fillToRect r="100000" b="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2800" dirty="0">
                <a:solidFill>
                  <a:srgbClr val="FF0000"/>
                </a:solidFill>
                <a:latin typeface="Arial Black" pitchFamily="34" charset="0"/>
              </a:rPr>
              <a:t>Example </a:t>
            </a:r>
            <a:r>
              <a:rPr lang="en-US" altLang="en-US" sz="2800" dirty="0" smtClean="0">
                <a:solidFill>
                  <a:srgbClr val="FF0000"/>
                </a:solidFill>
                <a:latin typeface="Arial Black" pitchFamily="34" charset="0"/>
              </a:rPr>
              <a:t>1 Continued</a:t>
            </a:r>
            <a:endParaRPr lang="en-US" altLang="en-US" sz="3600" dirty="0">
              <a:solidFill>
                <a:srgbClr val="FF0000"/>
              </a:solidFill>
              <a:latin typeface="Arial MT Bl" charset="0"/>
            </a:endParaRPr>
          </a:p>
        </p:txBody>
      </p:sp>
      <p:sp>
        <p:nvSpPr>
          <p:cNvPr id="844806" name="Text Box 6"/>
          <p:cNvSpPr txBox="1">
            <a:spLocks noChangeArrowheads="1"/>
          </p:cNvSpPr>
          <p:nvPr/>
        </p:nvSpPr>
        <p:spPr bwMode="auto">
          <a:xfrm>
            <a:off x="822325" y="2317750"/>
            <a:ext cx="39020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dirty="0"/>
              <a:t>Step 3</a:t>
            </a:r>
            <a:r>
              <a:rPr lang="en-US" sz="2800" dirty="0"/>
              <a:t> Title the graph</a:t>
            </a:r>
          </a:p>
          <a:p>
            <a:r>
              <a:rPr lang="en-US" sz="2800" dirty="0"/>
              <a:t>and label the horizontal and vertical scales.</a:t>
            </a:r>
            <a:endParaRPr lang="en-US" sz="2800" b="1" dirty="0"/>
          </a:p>
        </p:txBody>
      </p:sp>
      <p:pic>
        <p:nvPicPr>
          <p:cNvPr id="8448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2247900"/>
            <a:ext cx="313372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907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8" name="Text Box 4"/>
          <p:cNvSpPr txBox="1">
            <a:spLocks noChangeArrowheads="1"/>
          </p:cNvSpPr>
          <p:nvPr/>
        </p:nvSpPr>
        <p:spPr bwMode="auto">
          <a:xfrm>
            <a:off x="0" y="228600"/>
            <a:ext cx="9144000" cy="523220"/>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accent1"/>
                    </a:gs>
                  </a:gsLst>
                  <a:path path="rect">
                    <a:fillToRect r="100000" b="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2800" dirty="0" smtClean="0">
                <a:solidFill>
                  <a:srgbClr val="FF0000"/>
                </a:solidFill>
                <a:latin typeface="Arial Black" pitchFamily="34" charset="0"/>
              </a:rPr>
              <a:t>Example 2</a:t>
            </a:r>
            <a:endParaRPr lang="en-US" altLang="en-US" sz="3600" dirty="0">
              <a:solidFill>
                <a:srgbClr val="FF0000"/>
              </a:solidFill>
              <a:latin typeface="Arial MT Bl" charset="0"/>
            </a:endParaRPr>
          </a:p>
        </p:txBody>
      </p:sp>
      <p:sp>
        <p:nvSpPr>
          <p:cNvPr id="845829" name="Text Box 5"/>
          <p:cNvSpPr txBox="1">
            <a:spLocks noChangeArrowheads="1"/>
          </p:cNvSpPr>
          <p:nvPr/>
        </p:nvSpPr>
        <p:spPr bwMode="auto">
          <a:xfrm>
            <a:off x="469899" y="751820"/>
            <a:ext cx="80549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dirty="0"/>
              <a:t>Make a histogram for the number of days of Maria</a:t>
            </a:r>
            <a:r>
              <a:rPr lang="en-US" sz="2800" b="1" dirty="0">
                <a:latin typeface="Arial"/>
              </a:rPr>
              <a:t>’</a:t>
            </a:r>
            <a:r>
              <a:rPr lang="en-US" sz="2800" b="1" dirty="0"/>
              <a:t>s last 15 vacations.</a:t>
            </a:r>
          </a:p>
        </p:txBody>
      </p:sp>
      <p:sp>
        <p:nvSpPr>
          <p:cNvPr id="845830" name="Text Box 6"/>
          <p:cNvSpPr txBox="1">
            <a:spLocks noChangeArrowheads="1"/>
          </p:cNvSpPr>
          <p:nvPr/>
        </p:nvSpPr>
        <p:spPr bwMode="auto">
          <a:xfrm>
            <a:off x="838200" y="1724342"/>
            <a:ext cx="64235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t>4, 8, 6, 7, 5, 4, 10, 6, 7, 14, 12, 8, 10, 15, 12</a:t>
            </a:r>
          </a:p>
        </p:txBody>
      </p:sp>
      <p:graphicFrame>
        <p:nvGraphicFramePr>
          <p:cNvPr id="845831" name="Group 7"/>
          <p:cNvGraphicFramePr>
            <a:graphicFrameLocks noGrp="1"/>
          </p:cNvGraphicFramePr>
          <p:nvPr/>
        </p:nvGraphicFramePr>
        <p:xfrm>
          <a:off x="2300288" y="4117975"/>
          <a:ext cx="3352800" cy="2288540"/>
        </p:xfrm>
        <a:graphic>
          <a:graphicData uri="http://schemas.openxmlformats.org/drawingml/2006/table">
            <a:tbl>
              <a:tblPr/>
              <a:tblGrid>
                <a:gridCol w="1676400"/>
                <a:gridCol w="1676400"/>
              </a:tblGrid>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Interval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4 – 6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7 – 9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10 – 12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13 – 15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5851" name="Rectangle 27"/>
          <p:cNvSpPr>
            <a:spLocks noChangeArrowheads="1"/>
          </p:cNvSpPr>
          <p:nvPr/>
        </p:nvSpPr>
        <p:spPr bwMode="auto">
          <a:xfrm>
            <a:off x="2286000" y="3584575"/>
            <a:ext cx="3367088" cy="533400"/>
          </a:xfrm>
          <a:prstGeom prst="rect">
            <a:avLst/>
          </a:prstGeom>
          <a:solidFill>
            <a:srgbClr val="33CC33">
              <a:alpha val="48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latin typeface="Arial" charset="0"/>
              </a:rPr>
              <a:t>Number of  Vacation Days</a:t>
            </a:r>
          </a:p>
        </p:txBody>
      </p:sp>
      <p:sp>
        <p:nvSpPr>
          <p:cNvPr id="845852" name="Line 28"/>
          <p:cNvSpPr>
            <a:spLocks noChangeShapeType="1"/>
          </p:cNvSpPr>
          <p:nvPr/>
        </p:nvSpPr>
        <p:spPr bwMode="auto">
          <a:xfrm>
            <a:off x="2286000" y="4117975"/>
            <a:ext cx="3352800" cy="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5854" name="Text Box 30"/>
          <p:cNvSpPr txBox="1">
            <a:spLocks noChangeArrowheads="1"/>
          </p:cNvSpPr>
          <p:nvPr/>
        </p:nvSpPr>
        <p:spPr bwMode="auto">
          <a:xfrm>
            <a:off x="822960" y="2428547"/>
            <a:ext cx="8245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Step 1 </a:t>
            </a:r>
            <a:r>
              <a:rPr lang="en-US" sz="2400" dirty="0"/>
              <a:t>Use the scale and interval from the frequency table. </a:t>
            </a:r>
            <a:endParaRPr lang="en-US" sz="2400" b="1" dirty="0"/>
          </a:p>
        </p:txBody>
      </p:sp>
    </p:spTree>
    <p:extLst>
      <p:ext uri="{BB962C8B-B14F-4D97-AF65-F5344CB8AC3E}">
        <p14:creationId xmlns:p14="http://schemas.microsoft.com/office/powerpoint/2010/main" val="156868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5854"/>
                                        </p:tgtEl>
                                        <p:attrNameLst>
                                          <p:attrName>style.visibility</p:attrName>
                                        </p:attrNameLst>
                                      </p:cBhvr>
                                      <p:to>
                                        <p:strVal val="visible"/>
                                      </p:to>
                                    </p:set>
                                    <p:animEffect transition="in" filter="box(in)">
                                      <p:cBhvr>
                                        <p:cTn id="7" dur="500"/>
                                        <p:tgtEl>
                                          <p:spTgt spid="845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45831"/>
                                        </p:tgtEl>
                                        <p:attrNameLst>
                                          <p:attrName>style.visibility</p:attrName>
                                        </p:attrNameLst>
                                      </p:cBhvr>
                                      <p:to>
                                        <p:strVal val="visible"/>
                                      </p:to>
                                    </p:set>
                                    <p:animEffect transition="in" filter="dissolve">
                                      <p:cBhvr>
                                        <p:cTn id="12" dur="500"/>
                                        <p:tgtEl>
                                          <p:spTgt spid="84583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45851"/>
                                        </p:tgtEl>
                                        <p:attrNameLst>
                                          <p:attrName>style.visibility</p:attrName>
                                        </p:attrNameLst>
                                      </p:cBhvr>
                                      <p:to>
                                        <p:strVal val="visible"/>
                                      </p:to>
                                    </p:set>
                                    <p:animEffect transition="in" filter="dissolve">
                                      <p:cBhvr>
                                        <p:cTn id="15" dur="500"/>
                                        <p:tgtEl>
                                          <p:spTgt spid="84585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45852"/>
                                        </p:tgtEl>
                                        <p:attrNameLst>
                                          <p:attrName>style.visibility</p:attrName>
                                        </p:attrNameLst>
                                      </p:cBhvr>
                                      <p:to>
                                        <p:strVal val="visible"/>
                                      </p:to>
                                    </p:set>
                                    <p:animEffect transition="in" filter="dissolve">
                                      <p:cBhvr>
                                        <p:cTn id="18" dur="500"/>
                                        <p:tgtEl>
                                          <p:spTgt spid="84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51" grpId="0" animBg="1"/>
      <p:bldP spid="845852" grpId="0" animBg="1"/>
      <p:bldP spid="845854" grpId="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2567</Words>
  <Application>Microsoft Office PowerPoint</Application>
  <PresentationFormat>On-screen Show (4:3)</PresentationFormat>
  <Paragraphs>529</Paragraphs>
  <Slides>65</Slides>
  <Notes>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69" baseType="lpstr">
      <vt:lpstr>Default Design</vt:lpstr>
      <vt:lpstr>Graph</vt:lpstr>
      <vt:lpstr>Equation</vt:lpstr>
      <vt:lpstr>Microsoft Equation 3.0</vt:lpstr>
      <vt:lpstr>PowerPoint Presentation</vt:lpstr>
      <vt:lpstr>Presentation of Data Central Tendency: Mode, Median, Mean Dispersion: Variance, Standard Deviation </vt:lpstr>
      <vt:lpstr>Presentation of Data</vt:lpstr>
      <vt:lpstr>1.Frequency Table</vt:lpstr>
      <vt:lpstr>Example 1: Making a Frequency Table  </vt:lpstr>
      <vt:lpstr>2.Histogram </vt:lpstr>
      <vt:lpstr>PowerPoint Presentation</vt:lpstr>
      <vt:lpstr>PowerPoint Presentation</vt:lpstr>
      <vt:lpstr>PowerPoint Presentation</vt:lpstr>
      <vt:lpstr>PowerPoint Presentation</vt:lpstr>
      <vt:lpstr>PowerPoint Presentation</vt:lpstr>
      <vt:lpstr>Example</vt:lpstr>
      <vt:lpstr>Example</vt:lpstr>
      <vt:lpstr>PowerPoint Presentation</vt:lpstr>
      <vt:lpstr>Example</vt:lpstr>
      <vt:lpstr>Example</vt:lpstr>
      <vt:lpstr>PowerPoint Presentation</vt:lpstr>
      <vt:lpstr>PowerPoint Presentation</vt:lpstr>
      <vt:lpstr>4.Stem and Leaf Plots</vt:lpstr>
      <vt:lpstr>4.Stem and Leaf Plots</vt:lpstr>
      <vt:lpstr>Example</vt:lpstr>
      <vt:lpstr>PowerPoint Presentation</vt:lpstr>
      <vt:lpstr>Exercise</vt:lpstr>
      <vt:lpstr>PowerPoint Presentation</vt:lpstr>
      <vt:lpstr>central tendency </vt:lpstr>
      <vt:lpstr>Arithmetic Mean or Average</vt:lpstr>
      <vt:lpstr>The Sample Mean:</vt:lpstr>
      <vt:lpstr>Example</vt:lpstr>
      <vt:lpstr>Arithmetic Mean or Average</vt:lpstr>
      <vt:lpstr>Median</vt:lpstr>
      <vt:lpstr>Example</vt:lpstr>
      <vt:lpstr>Mode</vt:lpstr>
      <vt:lpstr>Example</vt:lpstr>
      <vt:lpstr>Exercise</vt:lpstr>
      <vt:lpstr>Exercise</vt:lpstr>
      <vt:lpstr>Exercise</vt:lpstr>
      <vt:lpstr>PowerPoint Presentation</vt:lpstr>
      <vt:lpstr>PowerPoint Presentation</vt:lpstr>
      <vt:lpstr>The Range</vt:lpstr>
      <vt:lpstr>The Range (Example):</vt:lpstr>
      <vt:lpstr>Mean Absolute Deviation(M.A.D.)</vt:lpstr>
      <vt:lpstr>Mean Deviation: An Example</vt:lpstr>
      <vt:lpstr>The Population Variance:</vt:lpstr>
      <vt:lpstr>The Sample Variance:</vt:lpstr>
      <vt:lpstr>The Sample Variance:</vt:lpstr>
      <vt:lpstr>The Sample Standard Deviation :</vt:lpstr>
      <vt:lpstr>Example 1 :</vt:lpstr>
      <vt:lpstr>Example 1 :</vt:lpstr>
      <vt:lpstr>The Sample Variance(another formula):</vt:lpstr>
      <vt:lpstr>The Sample Variance(another formula):</vt:lpstr>
      <vt:lpstr>Calculate the Sample Variance</vt:lpstr>
      <vt:lpstr>Exercise</vt:lpstr>
      <vt:lpstr>PowerPoint Presentation</vt:lpstr>
      <vt:lpstr>PowerPoint Presentation</vt:lpstr>
      <vt:lpstr>Inter-quartile Range</vt:lpstr>
      <vt:lpstr>Inter-quartile Range and Dot Plots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Organizing Data </dc:title>
  <dc:creator>Kashif Haqqi</dc:creator>
  <cp:lastModifiedBy>OsamaHosamLA</cp:lastModifiedBy>
  <cp:revision>141</cp:revision>
  <dcterms:created xsi:type="dcterms:W3CDTF">2000-06-01T11:24:48Z</dcterms:created>
  <dcterms:modified xsi:type="dcterms:W3CDTF">2015-02-05T09:21:13Z</dcterms:modified>
</cp:coreProperties>
</file>