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2"/>
  </p:notesMasterIdLst>
  <p:handoutMasterIdLst>
    <p:handoutMasterId r:id="rId63"/>
  </p:handoutMasterIdLst>
  <p:sldIdLst>
    <p:sldId id="272" r:id="rId5"/>
    <p:sldId id="280" r:id="rId6"/>
    <p:sldId id="273" r:id="rId7"/>
    <p:sldId id="274" r:id="rId8"/>
    <p:sldId id="276" r:id="rId9"/>
    <p:sldId id="277" r:id="rId10"/>
    <p:sldId id="278" r:id="rId11"/>
    <p:sldId id="279" r:id="rId12"/>
    <p:sldId id="257" r:id="rId13"/>
    <p:sldId id="25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2" r:id="rId53"/>
    <p:sldId id="323" r:id="rId54"/>
    <p:sldId id="324" r:id="rId55"/>
    <p:sldId id="325" r:id="rId56"/>
    <p:sldId id="326" r:id="rId57"/>
    <p:sldId id="327" r:id="rId58"/>
    <p:sldId id="319" r:id="rId59"/>
    <p:sldId id="320" r:id="rId60"/>
    <p:sldId id="321" r:id="rId61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52A4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D629F-53AB-4A66-AFFD-EECB33947270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4BDC4-2138-4521-A5A4-904E3820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2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78BFA-4AAB-4090-9677-3DE5FDCA89F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456F3-A634-47BD-BC0E-5A88CAFEA4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set of tools used to collect , summarize ,organize ,present  , analyze and interpret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6F3-A634-47BD-BC0E-5A88CAFEA47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6F3-A634-47BD-BC0E-5A88CAFEA47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6F3-A634-47BD-BC0E-5A88CAFEA47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census: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collection of data from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 of the population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6F3-A634-47BD-BC0E-5A88CAFEA47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1E6D3-E063-4D41-BAC8-A4DBF96BC0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865DD-AB51-4038-A944-C61046D502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61B0-525D-4F88-B163-322C1C5E35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عنوان ومخط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خطط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2F4CB9E-F939-4259-9249-DD195AF5D9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8E2DA-143D-486D-B381-0F904E1B0E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9D30B-C92B-4A30-AFD3-82E129FBDB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BC78D-7BE4-4495-977F-5C5120853E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5D60A-C1B5-44B2-8D4A-2287B012B8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E344-BEE7-4D9C-AD52-4A2AE36C81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FB2C-F615-4EA7-B938-36E11AF618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41AB-9234-4B30-9E37-D119685C66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4A35-9881-428F-8008-96992634EE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4A8E7E-A253-4FFB-997D-4A3C5BACA5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1.xls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ar-SA" sz="3200" dirty="0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9" name="Picture 4" descr="CTOFF0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000504"/>
            <a:ext cx="258445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0" y="106233"/>
            <a:ext cx="381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ea typeface="SimSun" pitchFamily="2" charset="-122"/>
                <a:cs typeface="Arial" pitchFamily="34" charset="0"/>
              </a:rPr>
              <a:t>TAIBAH UNIVERSITY</a:t>
            </a:r>
          </a:p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Bauhaus 93" pitchFamily="82" charset="0"/>
                <a:ea typeface="SimSun" pitchFamily="2" charset="-122"/>
                <a:cs typeface="Arial" pitchFamily="34" charset="0"/>
              </a:rPr>
              <a:t>The collage of Computer Science and Engineering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rial" pitchFamily="34" charset="0"/>
            </a:endParaRPr>
          </a:p>
        </p:txBody>
      </p:sp>
      <p:pic>
        <p:nvPicPr>
          <p:cNvPr id="12" name="صورة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0"/>
            <a:ext cx="1328742" cy="1571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105400" y="246221"/>
            <a:ext cx="411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sz="3200" b="1" dirty="0" smtClean="0">
                <a:solidFill>
                  <a:srgbClr val="000000"/>
                </a:solidFill>
                <a:latin typeface="Bauhaus 93" pitchFamily="82" charset="0"/>
                <a:cs typeface="Al-Samsam" pitchFamily="2" charset="-78"/>
              </a:rPr>
              <a:t>جامعة طيبة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كلية</a:t>
            </a:r>
            <a:r>
              <a:rPr kumimoji="0" lang="ar-S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 </a:t>
            </a:r>
            <a:r>
              <a:rPr lang="ar-SA" sz="3200" b="1" dirty="0" smtClean="0">
                <a:solidFill>
                  <a:srgbClr val="000000"/>
                </a:solidFill>
                <a:latin typeface="Bauhaus 93" pitchFamily="82" charset="0"/>
                <a:cs typeface="Al-Samsam" pitchFamily="2" charset="-78"/>
              </a:rPr>
              <a:t>علوم وهندسة الحاسبات بينبع</a:t>
            </a:r>
            <a:endParaRPr kumimoji="0" lang="ar-SA" sz="3200" b="1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l-Samsam" pitchFamily="2" charset="-78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2145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rtl="1" eaLnBrk="0" hangingPunct="0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Probability and Statistics for Engineers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3000372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 smtClean="0">
                <a:ln>
                  <a:noFill/>
                </a:ln>
                <a:effectLst/>
                <a:latin typeface="Bookman Old Style" pitchFamily="18" charset="0"/>
                <a:cs typeface="Arial" pitchFamily="34" charset="0"/>
              </a:rPr>
              <a:t>STAT 301</a:t>
            </a:r>
            <a:endParaRPr kumimoji="0" lang="en-US" sz="3200" b="1" i="0" u="none" strike="noStrike" cap="none" normalizeH="0" baseline="0" dirty="0" smtClean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6000" y="1785926"/>
            <a:ext cx="9108000" cy="72000"/>
          </a:xfrm>
          <a:prstGeom prst="line">
            <a:avLst/>
          </a:prstGeom>
          <a:ln w="57150"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6010870"/>
            <a:ext cx="9144000" cy="70788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GB" sz="4000" dirty="0" smtClean="0">
                <a:solidFill>
                  <a:srgbClr val="FF0000"/>
                </a:solidFill>
                <a:latin typeface="Haettenschweiler" pitchFamily="34" charset="0"/>
              </a:rPr>
              <a:t>Teacher : </a:t>
            </a:r>
            <a:r>
              <a:rPr lang="en-GB" sz="4000" dirty="0" err="1" smtClean="0">
                <a:solidFill>
                  <a:srgbClr val="FF0000"/>
                </a:solidFill>
                <a:latin typeface="Haettenschweiler" pitchFamily="34" charset="0"/>
              </a:rPr>
              <a:t>Dr.</a:t>
            </a:r>
            <a:r>
              <a:rPr lang="en-US" sz="4000" dirty="0" smtClean="0">
                <a:solidFill>
                  <a:srgbClr val="FF0000"/>
                </a:solidFill>
                <a:latin typeface="Haettenschweiler" pitchFamily="34" charset="0"/>
              </a:rPr>
              <a:t>Osama </a:t>
            </a:r>
            <a:r>
              <a:rPr lang="en-US" sz="4000" dirty="0" err="1" smtClean="0">
                <a:solidFill>
                  <a:srgbClr val="FF0000"/>
                </a:solidFill>
                <a:latin typeface="Haettenschweiler" pitchFamily="34" charset="0"/>
              </a:rPr>
              <a:t>Hosam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ettenschweiler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5918" y="3500438"/>
            <a:ext cx="621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Second Semester 1435/1436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647700"/>
            <a:ext cx="89154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charset="0"/>
                <a:cs typeface="Arial" charset="0"/>
              </a:rPr>
              <a:t>Let  </a:t>
            </a:r>
            <a:r>
              <a:rPr lang="en-US" sz="4000" dirty="0">
                <a:latin typeface="Arial" charset="0"/>
                <a:cs typeface="Arial" charset="0"/>
              </a:rPr>
              <a:t>X</a:t>
            </a:r>
            <a:r>
              <a:rPr lang="en-US" sz="4000" baseline="-25000" dirty="0">
                <a:latin typeface="Arial" charset="0"/>
                <a:cs typeface="Arial" charset="0"/>
              </a:rPr>
              <a:t>1</a:t>
            </a:r>
            <a:r>
              <a:rPr lang="en-US" sz="4000" dirty="0">
                <a:latin typeface="Arial" charset="0"/>
                <a:cs typeface="Arial" charset="0"/>
              </a:rPr>
              <a:t>,X</a:t>
            </a:r>
            <a:r>
              <a:rPr lang="en-US" sz="4000" baseline="-25000" dirty="0">
                <a:latin typeface="Arial" charset="0"/>
                <a:cs typeface="Arial" charset="0"/>
              </a:rPr>
              <a:t>2</a:t>
            </a:r>
            <a:r>
              <a:rPr lang="en-US" sz="4000" dirty="0">
                <a:latin typeface="Arial" charset="0"/>
                <a:cs typeface="Arial" charset="0"/>
              </a:rPr>
              <a:t>,…,X</a:t>
            </a:r>
            <a:r>
              <a:rPr lang="en-US" sz="4000" baseline="-25000" dirty="0">
                <a:latin typeface="Arial" charset="0"/>
                <a:cs typeface="Arial" charset="0"/>
              </a:rPr>
              <a:t>N</a:t>
            </a:r>
            <a:r>
              <a:rPr lang="en-US" sz="4000" dirty="0">
                <a:latin typeface="Arial" charset="0"/>
                <a:cs typeface="Arial" charset="0"/>
              </a:rPr>
              <a:t>  be the </a:t>
            </a:r>
            <a:r>
              <a:rPr lang="en-US" sz="4000" dirty="0">
                <a:solidFill>
                  <a:srgbClr val="FF3300"/>
                </a:solidFill>
                <a:latin typeface="Arial" charset="0"/>
                <a:cs typeface="Arial" charset="0"/>
              </a:rPr>
              <a:t>population values</a:t>
            </a:r>
            <a:r>
              <a:rPr lang="en-US" sz="4000" dirty="0">
                <a:latin typeface="Arial" charset="0"/>
                <a:cs typeface="Arial" charset="0"/>
              </a:rPr>
              <a:t> (in general, they are unknown</a:t>
            </a:r>
            <a:r>
              <a:rPr lang="en-US" sz="4000" dirty="0" smtClean="0">
                <a:latin typeface="Arial" charset="0"/>
                <a:cs typeface="Arial" charset="0"/>
              </a:rPr>
              <a:t>)</a:t>
            </a:r>
          </a:p>
          <a:p>
            <a:endParaRPr lang="en-US" sz="4000" dirty="0">
              <a:latin typeface="Arial" charset="0"/>
              <a:cs typeface="Arial" charset="0"/>
            </a:endParaRPr>
          </a:p>
          <a:p>
            <a:r>
              <a:rPr lang="en-US" sz="4000" dirty="0" smtClean="0">
                <a:latin typeface="Arial" charset="0"/>
                <a:cs typeface="Arial" charset="0"/>
              </a:rPr>
              <a:t>Let  X</a:t>
            </a:r>
            <a:r>
              <a:rPr lang="en-US" sz="4000" baseline="-25000" dirty="0" smtClean="0">
                <a:latin typeface="Arial" charset="0"/>
                <a:cs typeface="Arial" charset="0"/>
              </a:rPr>
              <a:t>1</a:t>
            </a:r>
            <a:r>
              <a:rPr lang="en-US" sz="4000" dirty="0" smtClean="0">
                <a:latin typeface="Arial" charset="0"/>
                <a:cs typeface="Arial" charset="0"/>
              </a:rPr>
              <a:t>,X</a:t>
            </a:r>
            <a:r>
              <a:rPr lang="en-US" sz="4000" baseline="-25000" dirty="0" smtClean="0">
                <a:latin typeface="Arial" charset="0"/>
                <a:cs typeface="Arial" charset="0"/>
              </a:rPr>
              <a:t>2</a:t>
            </a:r>
            <a:r>
              <a:rPr lang="en-US" sz="4000" dirty="0" smtClean="0">
                <a:latin typeface="Arial" charset="0"/>
                <a:cs typeface="Arial" charset="0"/>
              </a:rPr>
              <a:t>,…,</a:t>
            </a:r>
            <a:r>
              <a:rPr lang="en-US" sz="4000" dirty="0" err="1" smtClean="0">
                <a:latin typeface="Arial" charset="0"/>
                <a:cs typeface="Arial" charset="0"/>
              </a:rPr>
              <a:t>X</a:t>
            </a:r>
            <a:r>
              <a:rPr lang="en-US" sz="4000" baseline="-25000" dirty="0" err="1" smtClean="0">
                <a:latin typeface="Arial" charset="0"/>
                <a:cs typeface="Arial" charset="0"/>
              </a:rPr>
              <a:t>n</a:t>
            </a:r>
            <a:r>
              <a:rPr lang="en-US" sz="4000" dirty="0" smtClean="0">
                <a:latin typeface="Arial" charset="0"/>
                <a:cs typeface="Arial" charset="0"/>
              </a:rPr>
              <a:t> be </a:t>
            </a:r>
            <a:r>
              <a:rPr lang="en-US" sz="4000" dirty="0">
                <a:latin typeface="Arial" charset="0"/>
                <a:cs typeface="Arial" charset="0"/>
              </a:rPr>
              <a:t>the </a:t>
            </a:r>
            <a:r>
              <a:rPr lang="en-US" sz="4000" dirty="0">
                <a:solidFill>
                  <a:srgbClr val="FF3300"/>
                </a:solidFill>
                <a:latin typeface="Arial" charset="0"/>
                <a:cs typeface="Arial" charset="0"/>
              </a:rPr>
              <a:t>sample values</a:t>
            </a:r>
            <a:r>
              <a:rPr lang="en-US" sz="4000" dirty="0">
                <a:latin typeface="Arial" charset="0"/>
                <a:cs typeface="Arial" charset="0"/>
              </a:rPr>
              <a:t> (these values are known</a:t>
            </a:r>
            <a:r>
              <a:rPr lang="en-US" sz="4000" dirty="0" smtClean="0">
                <a:latin typeface="Arial" charset="0"/>
                <a:cs typeface="Arial" charset="0"/>
              </a:rPr>
              <a:t>)</a:t>
            </a:r>
          </a:p>
          <a:p>
            <a:endParaRPr lang="en-US" sz="4000" dirty="0">
              <a:latin typeface="Arial" charset="0"/>
              <a:cs typeface="Arial" charset="0"/>
            </a:endParaRPr>
          </a:p>
          <a:p>
            <a:r>
              <a:rPr lang="en-US" sz="40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Statistics</a:t>
            </a:r>
            <a:r>
              <a:rPr lang="en-US" sz="4000" dirty="0" smtClean="0">
                <a:latin typeface="Arial" charset="0"/>
                <a:cs typeface="Arial" charset="0"/>
              </a:rPr>
              <a:t> </a:t>
            </a:r>
            <a:r>
              <a:rPr lang="en-US" sz="4000" dirty="0">
                <a:latin typeface="Arial" charset="0"/>
                <a:cs typeface="Arial" charset="0"/>
              </a:rPr>
              <a:t>obtained from the sample are used to </a:t>
            </a:r>
            <a:r>
              <a:rPr lang="en-US" sz="4000" dirty="0">
                <a:solidFill>
                  <a:srgbClr val="FF3300"/>
                </a:solidFill>
                <a:latin typeface="Arial" charset="0"/>
                <a:cs typeface="Arial" charset="0"/>
              </a:rPr>
              <a:t>estimate</a:t>
            </a:r>
            <a:r>
              <a:rPr lang="en-US" sz="4000" dirty="0">
                <a:latin typeface="Arial" charset="0"/>
                <a:cs typeface="Arial" charset="0"/>
              </a:rPr>
              <a:t> (approximate) the </a:t>
            </a:r>
            <a:r>
              <a:rPr lang="en-US" sz="4000" dirty="0">
                <a:solidFill>
                  <a:srgbClr val="FF3300"/>
                </a:solidFill>
                <a:latin typeface="Arial" charset="0"/>
                <a:cs typeface="Arial" charset="0"/>
              </a:rPr>
              <a:t>parameters</a:t>
            </a:r>
            <a:r>
              <a:rPr lang="en-US" sz="4000" dirty="0">
                <a:latin typeface="Arial" charset="0"/>
                <a:cs typeface="Arial" charset="0"/>
              </a:rPr>
              <a:t> of the population.</a:t>
            </a:r>
          </a:p>
          <a:p>
            <a:pPr algn="just"/>
            <a:endParaRPr lang="en-GB" sz="4400" b="1" dirty="0">
              <a:solidFill>
                <a:srgbClr val="7030A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3214686"/>
            <a:ext cx="7772400" cy="1446550"/>
          </a:xfrm>
        </p:spPr>
        <p:txBody>
          <a:bodyPr wrap="square">
            <a:spAutoFit/>
          </a:bodyPr>
          <a:lstStyle/>
          <a:p>
            <a:r>
              <a:rPr lang="en-US" sz="8800" kern="1200" dirty="0" smtClean="0">
                <a:solidFill>
                  <a:schemeClr val="tx1"/>
                </a:solidFill>
                <a:latin typeface="Haettenschweiler" pitchFamily="34" charset="0"/>
                <a:ea typeface="+mn-ea"/>
                <a:cs typeface="Times New Roman" pitchFamily="18" charset="0"/>
              </a:rPr>
              <a:t>Types </a:t>
            </a:r>
            <a:r>
              <a:rPr lang="en-US" sz="8800" kern="1200" dirty="0">
                <a:solidFill>
                  <a:schemeClr val="tx1"/>
                </a:solidFill>
                <a:latin typeface="Haettenschweiler" pitchFamily="34" charset="0"/>
                <a:ea typeface="+mn-ea"/>
                <a:cs typeface="Times New Roman" pitchFamily="18" charset="0"/>
              </a:rPr>
              <a:t>of Data</a:t>
            </a:r>
          </a:p>
        </p:txBody>
      </p:sp>
    </p:spTree>
    <p:extLst>
      <p:ext uri="{BB962C8B-B14F-4D97-AF65-F5344CB8AC3E}">
        <p14:creationId xmlns:p14="http://schemas.microsoft.com/office/powerpoint/2010/main" val="6164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57214"/>
            <a:ext cx="7772400" cy="1143000"/>
          </a:xfrm>
        </p:spPr>
        <p:txBody>
          <a:bodyPr/>
          <a:lstStyle/>
          <a:p>
            <a:r>
              <a:rPr lang="en-US" b="1" dirty="0"/>
              <a:t>Key Terms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571504"/>
            <a:ext cx="8358246" cy="6143644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Categorical variables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Quantity variables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Nominal variables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Ordinal Variables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Binary data.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Discrete and continuous data.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Interval and ratio variables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Qualitative and Quantitative traits/ characteristics of data.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0160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</a:rPr>
              <a:t>Categorical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7364"/>
            <a:ext cx="7772400" cy="4519634"/>
          </a:xfrm>
        </p:spPr>
        <p:txBody>
          <a:bodyPr/>
          <a:lstStyle/>
          <a:p>
            <a:r>
              <a:rPr lang="en-US" sz="4400" b="1" dirty="0"/>
              <a:t>The objects being studied are grouped into categories based on some </a:t>
            </a:r>
            <a:r>
              <a:rPr lang="en-US" sz="4400" b="1" dirty="0">
                <a:solidFill>
                  <a:schemeClr val="accent2"/>
                </a:solidFill>
              </a:rPr>
              <a:t>qualitative</a:t>
            </a:r>
            <a:r>
              <a:rPr lang="en-US" sz="4400" b="1" dirty="0"/>
              <a:t> trait</a:t>
            </a:r>
            <a:r>
              <a:rPr lang="en-US" sz="4400" b="1" dirty="0" smtClean="0"/>
              <a:t>.</a:t>
            </a:r>
          </a:p>
          <a:p>
            <a:pPr>
              <a:buNone/>
            </a:pPr>
            <a:endParaRPr lang="en-US" sz="4400" b="1" dirty="0"/>
          </a:p>
          <a:p>
            <a:r>
              <a:rPr lang="en-US" sz="4400" b="1" dirty="0"/>
              <a:t>The resulting data are merely labels or categories. </a:t>
            </a:r>
          </a:p>
          <a:p>
            <a:pPr>
              <a:buFont typeface="Wingdings" pitchFamily="2" charset="2"/>
              <a:buNone/>
            </a:pPr>
            <a:endParaRPr lang="en-US" sz="4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61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Examples</a:t>
            </a:r>
            <a:r>
              <a:rPr lang="en-US" b="1" dirty="0">
                <a:solidFill>
                  <a:schemeClr val="tx1"/>
                </a:solidFill>
              </a:rPr>
              <a:t>: Categorical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571612"/>
            <a:ext cx="7772400" cy="47149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Eye color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blue, brown, hazel, green, etc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b="1" dirty="0" smtClean="0"/>
              <a:t>Gender: </a:t>
            </a:r>
            <a:endParaRPr lang="en-GB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smtClean="0">
                <a:solidFill>
                  <a:srgbClr val="FF0000"/>
                </a:solidFill>
              </a:rPr>
              <a:t>Male , Female.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Smoking status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smoker, </a:t>
            </a:r>
            <a:r>
              <a:rPr lang="en-US" b="1" dirty="0" smtClean="0">
                <a:solidFill>
                  <a:srgbClr val="FF0000"/>
                </a:solidFill>
              </a:rPr>
              <a:t>non-smoker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b="1" dirty="0"/>
              <a:t>Attitudes towards the death penalty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>
                <a:solidFill>
                  <a:srgbClr val="FF0000"/>
                </a:solidFill>
              </a:rPr>
              <a:t>Strongly disagree, disagree, neutral, agree, strongly agree.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0917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Categorical data classified as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Nominal, Ordinal, and/or Binary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581400" y="1981200"/>
            <a:ext cx="22098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Categorical data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362200" y="5181600"/>
            <a:ext cx="1752600" cy="914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Not binary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28600" y="5181600"/>
            <a:ext cx="1752600" cy="914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>
                <a:latin typeface="Times New Roman" pitchFamily="18" charset="0"/>
              </a:rPr>
              <a:t>Binary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6019800" y="3352800"/>
            <a:ext cx="2057400" cy="9906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Ordinal</a:t>
            </a:r>
          </a:p>
          <a:p>
            <a:pPr algn="ctr"/>
            <a:r>
              <a:rPr lang="en-US" sz="2400" b="1">
                <a:latin typeface="Times New Roman" pitchFamily="18" charset="0"/>
              </a:rPr>
              <a:t>data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143000" y="3352800"/>
            <a:ext cx="2057400" cy="9906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Nominal</a:t>
            </a:r>
          </a:p>
          <a:p>
            <a:pPr algn="ctr"/>
            <a:r>
              <a:rPr lang="en-US" sz="2400" b="1">
                <a:latin typeface="Times New Roman" pitchFamily="18" charset="0"/>
              </a:rPr>
              <a:t>data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990600" y="4343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438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162800" y="4419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4876800" y="5257800"/>
            <a:ext cx="1752600" cy="914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Binary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7086600" y="5257800"/>
            <a:ext cx="1752600" cy="914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Not binary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5943600" y="4419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2819400" y="2743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562600" y="2819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BE344-BEE7-4D9C-AD52-4A2AE36C81B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282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nimBg="1" autoUpdateAnimBg="0"/>
      <p:bldP spid="36869" grpId="0" animBg="1" autoUpdateAnimBg="0"/>
      <p:bldP spid="36870" grpId="0" animBg="1" autoUpdateAnimBg="0"/>
      <p:bldP spid="36871" grpId="0" animBg="1" autoUpdateAnimBg="0"/>
      <p:bldP spid="36874" grpId="0" animBg="1"/>
      <p:bldP spid="36875" grpId="0" animBg="1"/>
      <p:bldP spid="36876" grpId="0" animBg="1"/>
      <p:bldP spid="36877" grpId="0" animBg="1" autoUpdateAnimBg="0"/>
      <p:bldP spid="36878" grpId="0" animBg="1" autoUpdateAnimBg="0"/>
      <p:bldP spid="36879" grpId="0" animBg="1"/>
      <p:bldP spid="36880" grpId="0" animBg="1"/>
      <p:bldP spid="368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72400" cy="1143000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</a:rPr>
              <a:t>Nominal Data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71678"/>
            <a:ext cx="8643998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1" dirty="0"/>
              <a:t>A type of categorical data in which objects fall into </a:t>
            </a:r>
            <a:r>
              <a:rPr lang="en-US" sz="4400" b="1" i="1" dirty="0"/>
              <a:t>unordered</a:t>
            </a:r>
            <a:r>
              <a:rPr lang="en-US" sz="4400" b="1" dirty="0"/>
              <a:t> categories.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8265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Examples: </a:t>
            </a:r>
            <a:r>
              <a:rPr lang="en-US" b="1" dirty="0">
                <a:solidFill>
                  <a:schemeClr val="tx1"/>
                </a:solidFill>
              </a:rPr>
              <a:t>Nominal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0174"/>
            <a:ext cx="7772400" cy="4857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 smtClean="0"/>
              <a:t>Gender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Male . Female 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/>
              <a:t>Nationality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French , Japanese, Egyptian, </a:t>
            </a:r>
            <a:r>
              <a:rPr lang="en-US" b="1" dirty="0">
                <a:solidFill>
                  <a:srgbClr val="FF0000"/>
                </a:solidFill>
              </a:rPr>
              <a:t>Chinese</a:t>
            </a:r>
            <a:r>
              <a:rPr lang="en-US" b="1" dirty="0" smtClean="0">
                <a:solidFill>
                  <a:srgbClr val="FF0000"/>
                </a:solidFill>
              </a:rPr>
              <a:t>,… etc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Smoking status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smoker, non-smoker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04944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FF0000"/>
                </a:solidFill>
              </a:rPr>
              <a:t>Ordinal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2071678"/>
            <a:ext cx="8643998" cy="42148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6600" b="1" dirty="0"/>
              <a:t>A type of categorical data in which </a:t>
            </a:r>
            <a:r>
              <a:rPr lang="en-US" sz="6600" b="1" i="1" dirty="0"/>
              <a:t>order</a:t>
            </a:r>
            <a:r>
              <a:rPr lang="en-US" sz="6600" b="1" dirty="0"/>
              <a:t> is important.</a:t>
            </a:r>
          </a:p>
          <a:p>
            <a:pPr>
              <a:lnSpc>
                <a:spcPct val="90000"/>
              </a:lnSpc>
              <a:buNone/>
            </a:pPr>
            <a:endParaRPr lang="en-US" sz="6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612464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14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Examples: </a:t>
            </a:r>
            <a:r>
              <a:rPr lang="en-US" b="1" dirty="0" smtClean="0">
                <a:solidFill>
                  <a:schemeClr val="tx1"/>
                </a:solidFill>
              </a:rPr>
              <a:t>Ordinal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0174"/>
            <a:ext cx="8243918" cy="49292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Class of degree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class, 2</a:t>
            </a:r>
            <a:r>
              <a:rPr lang="en-US" b="1" baseline="30000" dirty="0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, 3rd class, fail</a:t>
            </a:r>
            <a:endParaRPr lang="en-US" b="1" dirty="0">
              <a:solidFill>
                <a:srgbClr val="FF0000"/>
              </a:solidFill>
            </a:endParaRPr>
          </a:p>
          <a:p>
            <a:pPr marL="342900" lvl="1" indent="-342900">
              <a:lnSpc>
                <a:spcPct val="150000"/>
              </a:lnSpc>
              <a:buChar char="•"/>
            </a:pPr>
            <a:r>
              <a:rPr lang="en-US" sz="3200" b="1" dirty="0" smtClean="0">
                <a:ea typeface="+mn-ea"/>
              </a:rPr>
              <a:t>Degree of illness 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none, mild, moderate, acute, chronic.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Opinion of students about stats classes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Very unhappy, unhappy, neutral, happy, ecstatic!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3750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535868"/>
            <a:ext cx="7772400" cy="2800767"/>
          </a:xfrm>
        </p:spPr>
        <p:txBody>
          <a:bodyPr wrap="square">
            <a:spAutoFit/>
          </a:bodyPr>
          <a:lstStyle/>
          <a:p>
            <a:r>
              <a:rPr lang="en-US" sz="8800" kern="1200" dirty="0" smtClean="0">
                <a:solidFill>
                  <a:schemeClr val="tx1"/>
                </a:solidFill>
                <a:latin typeface="Haettenschweiler" pitchFamily="34" charset="0"/>
                <a:ea typeface="+mn-ea"/>
                <a:cs typeface="Times New Roman" pitchFamily="18" charset="0"/>
              </a:rPr>
              <a:t>Introduction</a:t>
            </a:r>
            <a:br>
              <a:rPr lang="en-US" sz="8800" kern="1200" dirty="0" smtClean="0">
                <a:solidFill>
                  <a:schemeClr val="tx1"/>
                </a:solidFill>
                <a:latin typeface="Haettenschweiler" pitchFamily="34" charset="0"/>
                <a:ea typeface="+mn-ea"/>
                <a:cs typeface="Times New Roman" pitchFamily="18" charset="0"/>
              </a:rPr>
            </a:br>
            <a:r>
              <a:rPr lang="en-US" sz="8800" kern="1200" dirty="0" smtClean="0">
                <a:solidFill>
                  <a:schemeClr val="tx1"/>
                </a:solidFill>
                <a:latin typeface="Haettenschweiler" pitchFamily="34" charset="0"/>
                <a:ea typeface="+mn-ea"/>
                <a:cs typeface="Times New Roman" pitchFamily="18" charset="0"/>
              </a:rPr>
              <a:t>Data Organization</a:t>
            </a:r>
            <a:endParaRPr lang="en-US" sz="8800" kern="1200" dirty="0">
              <a:solidFill>
                <a:schemeClr val="tx1"/>
              </a:solidFill>
              <a:latin typeface="Haettenschweiler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4" y="1206043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4800" kern="1200" dirty="0" smtClean="0">
                <a:solidFill>
                  <a:schemeClr val="tx1"/>
                </a:solidFill>
                <a:latin typeface="Haettenschweiler" pitchFamily="34" charset="0"/>
                <a:ea typeface="+mn-ea"/>
                <a:cs typeface="Times New Roman" pitchFamily="18" charset="0"/>
              </a:rPr>
              <a:t>Chapter 1: Lesson 1</a:t>
            </a:r>
            <a:endParaRPr lang="en-US" sz="4800" kern="1200" dirty="0">
              <a:solidFill>
                <a:schemeClr val="tx1"/>
              </a:solidFill>
              <a:latin typeface="Haettenschweiler" pitchFamily="34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</a:rPr>
              <a:t>Binary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A type of categorical data in which there are </a:t>
            </a:r>
            <a:r>
              <a:rPr lang="en-US" sz="2800" b="1" i="1"/>
              <a:t>only two categories</a:t>
            </a:r>
            <a:r>
              <a:rPr lang="en-US" sz="2800" b="1"/>
              <a:t>.</a:t>
            </a:r>
          </a:p>
          <a:p>
            <a:r>
              <a:rPr lang="en-US" sz="2800" b="1"/>
              <a:t>Binary data can either be nominal or ordinal.</a:t>
            </a:r>
          </a:p>
          <a:p>
            <a:r>
              <a:rPr lang="en-US" sz="2800" b="1"/>
              <a:t>Smoking status- smoker, non-smoker</a:t>
            </a:r>
          </a:p>
          <a:p>
            <a:r>
              <a:rPr lang="en-US" sz="2800" b="1"/>
              <a:t>Attendance- present, absent</a:t>
            </a:r>
          </a:p>
          <a:p>
            <a:r>
              <a:rPr lang="en-US" sz="2800" b="1"/>
              <a:t>Class of mark- pass, fail.</a:t>
            </a:r>
          </a:p>
          <a:p>
            <a:r>
              <a:rPr lang="en-GB" sz="2800" b="1"/>
              <a:t>Status of student- undergraduate, postgraduate.</a:t>
            </a:r>
            <a:endParaRPr lang="en-US" sz="28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764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Quantity  </a:t>
            </a:r>
            <a:r>
              <a:rPr lang="en-US" sz="5400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objects being studied are ‘measured’ based on some </a:t>
            </a:r>
            <a:r>
              <a:rPr lang="en-US" b="1" dirty="0">
                <a:solidFill>
                  <a:schemeClr val="accent2"/>
                </a:solidFill>
              </a:rPr>
              <a:t>quantitative</a:t>
            </a:r>
            <a:r>
              <a:rPr lang="en-US" b="1" dirty="0"/>
              <a:t> trait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The resulting data are set of numbers.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92739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Examples</a:t>
            </a:r>
            <a:r>
              <a:rPr lang="en-US" b="1" dirty="0"/>
              <a:t>: quantity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2984"/>
            <a:ext cx="7772400" cy="5429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Pulse rate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Height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Age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Exam marks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Time </a:t>
            </a:r>
            <a:r>
              <a:rPr lang="en-US" b="1" dirty="0"/>
              <a:t>to complete a statistics test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Family Size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69731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Quantity data can be classified as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‘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Discrete or Continuous’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2986062" y="1981200"/>
            <a:ext cx="2652738" cy="160974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800" b="1">
                <a:latin typeface="Times New Roman" pitchFamily="18" charset="0"/>
              </a:rPr>
              <a:t>Quantity</a:t>
            </a:r>
            <a:endParaRPr lang="en-US" sz="2800" b="1">
              <a:latin typeface="Times New Roman" pitchFamily="18" charset="0"/>
            </a:endParaRPr>
          </a:p>
          <a:p>
            <a:pPr algn="ctr"/>
            <a:r>
              <a:rPr lang="en-US" sz="2800" b="1">
                <a:latin typeface="Times New Roman" pitchFamily="18" charset="0"/>
              </a:rPr>
              <a:t>data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272062" y="3962400"/>
            <a:ext cx="2652738" cy="1485914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Continuous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928662" y="3962400"/>
            <a:ext cx="2652738" cy="160974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Discrete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2214546" y="29718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953000" y="2971800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BE344-BEE7-4D9C-AD52-4A2AE36C81B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620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 autoUpdateAnimBg="0"/>
      <p:bldP spid="38916" grpId="0" animBg="1" autoUpdateAnimBg="0"/>
      <p:bldP spid="38917" grpId="0" animBg="1" autoUpdateAnimBg="0"/>
      <p:bldP spid="38918" grpId="0" animBg="1"/>
      <p:bldP spid="389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4290"/>
            <a:ext cx="7772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</a:rPr>
              <a:t>Discrete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752600"/>
            <a:ext cx="9144000" cy="4676796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/>
              <a:t>If the values / observations belonging to it may take only specific values[(integer) 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/>
              <a:t> There are gaps between the possible values).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/>
              <a:t>It does not containing fraction.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/>
              <a:t>Implies </a:t>
            </a:r>
            <a:r>
              <a:rPr lang="en-US" b="1" dirty="0"/>
              <a:t>counting.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AFB2C-F615-4EA7-B938-36E11AF6180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6458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57224" y="21429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5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Continuous Data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14282" y="1643050"/>
            <a:ext cx="85725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1" dirty="0" smtClean="0">
                <a:latin typeface="+mn-lt"/>
                <a:cs typeface="+mn-cs"/>
              </a:rPr>
              <a:t>If </a:t>
            </a:r>
            <a:r>
              <a:rPr lang="en-US" sz="3200" b="1" dirty="0">
                <a:latin typeface="+mn-lt"/>
                <a:cs typeface="+mn-cs"/>
              </a:rPr>
              <a:t>the values / observations belonging to it may take on any value within a finite or </a:t>
            </a:r>
            <a:r>
              <a:rPr lang="en-US" sz="3200" b="1" dirty="0" smtClean="0">
                <a:latin typeface="+mn-lt"/>
                <a:cs typeface="+mn-cs"/>
              </a:rPr>
              <a:t>infinite  interval (</a:t>
            </a:r>
            <a:r>
              <a:rPr lang="en-US" sz="3200" b="1" dirty="0"/>
              <a:t>real</a:t>
            </a:r>
            <a:r>
              <a:rPr lang="en-US" sz="3200" b="1" dirty="0" smtClean="0">
                <a:latin typeface="+mn-lt"/>
                <a:cs typeface="+mn-cs"/>
              </a:rPr>
              <a:t>).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1" dirty="0" smtClean="0">
                <a:latin typeface="+mn-lt"/>
                <a:cs typeface="+mn-cs"/>
              </a:rPr>
              <a:t>Can </a:t>
            </a:r>
            <a:r>
              <a:rPr lang="en-US" sz="3200" b="1" dirty="0">
                <a:latin typeface="+mn-lt"/>
                <a:cs typeface="+mn-cs"/>
              </a:rPr>
              <a:t>contain </a:t>
            </a:r>
            <a:r>
              <a:rPr lang="en-US" sz="3200" b="1" dirty="0" smtClean="0">
                <a:latin typeface="+mn-lt"/>
                <a:cs typeface="+mn-cs"/>
              </a:rPr>
              <a:t>fraction.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1" dirty="0" smtClean="0">
                <a:latin typeface="+mn-lt"/>
                <a:cs typeface="+mn-cs"/>
              </a:rPr>
              <a:t>Implies Measurement</a:t>
            </a:r>
            <a:r>
              <a:rPr lang="en-US" sz="3200" dirty="0" smtClean="0">
                <a:solidFill>
                  <a:schemeClr val="hlink"/>
                </a:solidFill>
              </a:rPr>
              <a:t>.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AFB2C-F615-4EA7-B938-36E11AF6180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2980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8630" y="357189"/>
            <a:ext cx="8188325" cy="2590804"/>
            <a:chOff x="297" y="221"/>
            <a:chExt cx="5158" cy="1632"/>
          </a:xfrm>
        </p:grpSpPr>
        <p:sp>
          <p:nvSpPr>
            <p:cNvPr id="40962" name="Line 2"/>
            <p:cNvSpPr>
              <a:spLocks noChangeShapeType="1"/>
            </p:cNvSpPr>
            <p:nvPr/>
          </p:nvSpPr>
          <p:spPr bwMode="auto">
            <a:xfrm>
              <a:off x="528" y="1488"/>
              <a:ext cx="46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" name="Line 3"/>
            <p:cNvSpPr>
              <a:spLocks noChangeShapeType="1"/>
            </p:cNvSpPr>
            <p:nvPr/>
          </p:nvSpPr>
          <p:spPr bwMode="auto">
            <a:xfrm>
              <a:off x="1104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" name="Line 4"/>
            <p:cNvSpPr>
              <a:spLocks noChangeShapeType="1"/>
            </p:cNvSpPr>
            <p:nvPr/>
          </p:nvSpPr>
          <p:spPr bwMode="auto">
            <a:xfrm>
              <a:off x="1584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112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2592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3120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3600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4128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4608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297" y="221"/>
              <a:ext cx="51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Discrete data -- Gaps between possible values- count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816" y="1488"/>
              <a:ext cx="40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solidFill>
                    <a:srgbClr val="FF0000"/>
                  </a:solidFill>
                  <a:latin typeface="Times New Roman" pitchFamily="18" charset="0"/>
                </a:rPr>
                <a:t>   0     1      2      3      4     5       6     7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71500" y="4071938"/>
            <a:ext cx="8572500" cy="2293938"/>
            <a:chOff x="360" y="2565"/>
            <a:chExt cx="5400" cy="1445"/>
          </a:xfrm>
        </p:grpSpPr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585" y="3645"/>
              <a:ext cx="46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360" y="2565"/>
              <a:ext cx="540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Continuous data 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no gaps between possible values- measure</a:t>
              </a: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810" y="3285"/>
              <a:ext cx="4272" cy="0"/>
            </a:xfrm>
            <a:prstGeom prst="line">
              <a:avLst/>
            </a:prstGeom>
            <a:noFill/>
            <a:ln w="38100" cap="rnd">
              <a:solidFill>
                <a:schemeClr val="accent6">
                  <a:lumMod val="75000"/>
                </a:schemeClr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720" y="3645"/>
              <a:ext cx="45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solidFill>
                    <a:srgbClr val="FF0000"/>
                  </a:solidFill>
                  <a:latin typeface="Times New Roman" pitchFamily="18" charset="0"/>
                </a:rPr>
                <a:t>0                                                          1000                                 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AFB2C-F615-4EA7-B938-36E11AF6180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80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Examples</a:t>
            </a:r>
            <a:r>
              <a:rPr lang="en-US" b="1" dirty="0" smtClean="0"/>
              <a:t>: Discrete </a:t>
            </a:r>
            <a:r>
              <a:rPr lang="en-US" b="1" dirty="0"/>
              <a:t>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00174"/>
            <a:ext cx="8572560" cy="50006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/>
              <a:t>Number of children in a family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Number of students passing a stats exam</a:t>
            </a:r>
          </a:p>
          <a:p>
            <a:pPr>
              <a:lnSpc>
                <a:spcPct val="90000"/>
              </a:lnSpc>
            </a:pPr>
            <a:r>
              <a:rPr lang="en-US" b="1" dirty="0"/>
              <a:t>Number of crimes reported to the police</a:t>
            </a:r>
          </a:p>
          <a:p>
            <a:pPr>
              <a:lnSpc>
                <a:spcPct val="90000"/>
              </a:lnSpc>
            </a:pPr>
            <a:r>
              <a:rPr lang="en-US" b="1" dirty="0"/>
              <a:t>Number of </a:t>
            </a:r>
            <a:r>
              <a:rPr lang="en-US" b="1" dirty="0" smtClean="0"/>
              <a:t>cars sold </a:t>
            </a:r>
            <a:r>
              <a:rPr lang="en-US" b="1" dirty="0"/>
              <a:t>in a day.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b="1" i="1" dirty="0" smtClean="0">
              <a:solidFill>
                <a:srgbClr val="6600CC"/>
              </a:solidFill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b="1" i="1" dirty="0" smtClean="0">
                <a:solidFill>
                  <a:srgbClr val="6600CC"/>
                </a:solidFill>
              </a:rPr>
              <a:t>Generally</a:t>
            </a:r>
            <a:r>
              <a:rPr lang="en-US" b="1" i="1" dirty="0">
                <a:solidFill>
                  <a:srgbClr val="6600CC"/>
                </a:solidFill>
              </a:rPr>
              <a:t>, discrete data are counts.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i="1" dirty="0">
                <a:solidFill>
                  <a:srgbClr val="FF0000"/>
                </a:solidFill>
              </a:rPr>
              <a:t>We would not expect to find 2.2 children in a family or 88.5 students passing an exam or 127.2 crimes being reported to the police or half a bicycle being sold in one day.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1645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Examples</a:t>
            </a:r>
            <a:r>
              <a:rPr lang="en-US" b="1" dirty="0" smtClean="0"/>
              <a:t>: Continuous </a:t>
            </a:r>
            <a:r>
              <a:rPr lang="en-US" b="1" dirty="0"/>
              <a:t>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428736"/>
            <a:ext cx="7772400" cy="4114800"/>
          </a:xfrm>
        </p:spPr>
        <p:txBody>
          <a:bodyPr/>
          <a:lstStyle/>
          <a:p>
            <a:r>
              <a:rPr lang="en-GB" b="1" dirty="0" smtClean="0"/>
              <a:t>Weight </a:t>
            </a:r>
            <a:endParaRPr lang="en-GB" b="1" dirty="0"/>
          </a:p>
          <a:p>
            <a:r>
              <a:rPr lang="en-US" b="1" dirty="0"/>
              <a:t>Height</a:t>
            </a:r>
          </a:p>
          <a:p>
            <a:r>
              <a:rPr lang="en-GB" b="1" dirty="0"/>
              <a:t>Time to run 500 metres</a:t>
            </a:r>
            <a:endParaRPr lang="en-US" b="1" dirty="0"/>
          </a:p>
          <a:p>
            <a:r>
              <a:rPr lang="en-GB" b="1" dirty="0"/>
              <a:t>Age</a:t>
            </a:r>
            <a:endParaRPr lang="en-US" b="1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85720" y="4071942"/>
            <a:ext cx="85725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rgbClr val="6600CC"/>
                </a:solidFill>
                <a:latin typeface="Times New Roman" pitchFamily="18" charset="0"/>
              </a:rPr>
              <a:t>‘Generally, continuous data come from measurements. </a:t>
            </a:r>
            <a:endParaRPr lang="en-US" sz="3200" b="1" i="1" dirty="0" smtClean="0">
              <a:solidFill>
                <a:srgbClr val="6600CC"/>
              </a:solidFill>
              <a:latin typeface="Times New Roman" pitchFamily="18" charset="0"/>
            </a:endParaRPr>
          </a:p>
          <a:p>
            <a:endParaRPr lang="en-US" sz="3200" b="1" i="1" dirty="0">
              <a:solidFill>
                <a:srgbClr val="6600CC"/>
              </a:solidFill>
              <a:latin typeface="Times New Roman" pitchFamily="18" charset="0"/>
            </a:endParaRPr>
          </a:p>
          <a:p>
            <a:r>
              <a:rPr lang="en-GB" b="1" dirty="0"/>
              <a:t>(</a:t>
            </a:r>
            <a:r>
              <a:rPr lang="en-US" b="1" dirty="0"/>
              <a:t>any value within an interval is possible </a:t>
            </a:r>
            <a:r>
              <a:rPr lang="en-GB" b="1" dirty="0"/>
              <a:t>with a fine enough measuring </a:t>
            </a:r>
            <a:r>
              <a:rPr lang="en-GB" b="1" dirty="0" smtClean="0"/>
              <a:t>device.).</a:t>
            </a:r>
            <a:endParaRPr lang="en-US" b="1" dirty="0"/>
          </a:p>
          <a:p>
            <a:pPr algn="ctr"/>
            <a:endParaRPr lang="en-US" b="1" i="1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8353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0" name="Oval 28"/>
          <p:cNvSpPr>
            <a:spLocks noChangeArrowheads="1"/>
          </p:cNvSpPr>
          <p:nvPr/>
        </p:nvSpPr>
        <p:spPr bwMode="auto">
          <a:xfrm flipV="1">
            <a:off x="3851275" y="1484313"/>
            <a:ext cx="18002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en-GB" b="1"/>
              <a:t>Variables</a:t>
            </a:r>
            <a:endParaRPr lang="en-US" b="1"/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1835150" y="2781300"/>
            <a:ext cx="2016125" cy="719138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Category</a:t>
            </a:r>
            <a:endParaRPr lang="en-US" b="1"/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5435600" y="2708275"/>
            <a:ext cx="1873250" cy="792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Quantity</a:t>
            </a:r>
            <a:endParaRPr lang="en-US" b="1"/>
          </a:p>
        </p:txBody>
      </p:sp>
      <p:sp>
        <p:nvSpPr>
          <p:cNvPr id="59423" name="Oval 31"/>
          <p:cNvSpPr>
            <a:spLocks noChangeArrowheads="1"/>
          </p:cNvSpPr>
          <p:nvPr/>
        </p:nvSpPr>
        <p:spPr bwMode="auto">
          <a:xfrm>
            <a:off x="684213" y="4149725"/>
            <a:ext cx="1655762" cy="647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Nominal</a:t>
            </a:r>
            <a:endParaRPr lang="en-US" b="1"/>
          </a:p>
        </p:txBody>
      </p:sp>
      <p:sp>
        <p:nvSpPr>
          <p:cNvPr id="59424" name="Oval 32"/>
          <p:cNvSpPr>
            <a:spLocks noChangeArrowheads="1"/>
          </p:cNvSpPr>
          <p:nvPr/>
        </p:nvSpPr>
        <p:spPr bwMode="auto">
          <a:xfrm>
            <a:off x="3059113" y="4076700"/>
            <a:ext cx="1512887" cy="647700"/>
          </a:xfrm>
          <a:prstGeom prst="ellipse">
            <a:avLst/>
          </a:prstGeom>
          <a:solidFill>
            <a:srgbClr val="EB985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Ordinal</a:t>
            </a:r>
            <a:endParaRPr lang="en-US" b="1"/>
          </a:p>
        </p:txBody>
      </p:sp>
      <p:sp>
        <p:nvSpPr>
          <p:cNvPr id="59425" name="Oval 33"/>
          <p:cNvSpPr>
            <a:spLocks noChangeArrowheads="1"/>
          </p:cNvSpPr>
          <p:nvPr/>
        </p:nvSpPr>
        <p:spPr bwMode="auto">
          <a:xfrm>
            <a:off x="4787900" y="3860800"/>
            <a:ext cx="1728788" cy="1152525"/>
          </a:xfrm>
          <a:prstGeom prst="ellipse">
            <a:avLst/>
          </a:prstGeom>
          <a:solidFill>
            <a:srgbClr val="89FF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Discrete</a:t>
            </a:r>
          </a:p>
          <a:p>
            <a:pPr algn="ctr"/>
            <a:r>
              <a:rPr lang="en-GB" sz="1600" b="1"/>
              <a:t>(counting)</a:t>
            </a:r>
            <a:endParaRPr lang="en-US" sz="1600" b="1"/>
          </a:p>
        </p:txBody>
      </p:sp>
      <p:sp>
        <p:nvSpPr>
          <p:cNvPr id="59426" name="Oval 34"/>
          <p:cNvSpPr>
            <a:spLocks noChangeArrowheads="1"/>
          </p:cNvSpPr>
          <p:nvPr/>
        </p:nvSpPr>
        <p:spPr bwMode="auto">
          <a:xfrm>
            <a:off x="6659563" y="3716338"/>
            <a:ext cx="2233612" cy="122555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Continuous</a:t>
            </a:r>
          </a:p>
          <a:p>
            <a:pPr algn="ctr"/>
            <a:r>
              <a:rPr lang="en-GB" b="1"/>
              <a:t>(measuring)</a:t>
            </a:r>
            <a:endParaRPr lang="en-US" b="1"/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1835150" y="5157788"/>
            <a:ext cx="1779588" cy="93503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Ordered</a:t>
            </a:r>
          </a:p>
          <a:p>
            <a:pPr algn="ctr"/>
            <a:r>
              <a:rPr lang="en-GB" b="1"/>
              <a:t>categories</a:t>
            </a:r>
            <a:endParaRPr lang="en-US" b="1"/>
          </a:p>
        </p:txBody>
      </p: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4067175" y="5229225"/>
            <a:ext cx="1584325" cy="863600"/>
          </a:xfrm>
          <a:prstGeom prst="ellipse">
            <a:avLst/>
          </a:prstGeom>
          <a:solidFill>
            <a:srgbClr val="FBDB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Ranks.</a:t>
            </a:r>
            <a:endParaRPr lang="en-US" b="1"/>
          </a:p>
        </p:txBody>
      </p:sp>
      <p:cxnSp>
        <p:nvCxnSpPr>
          <p:cNvPr id="59429" name="AutoShape 37"/>
          <p:cNvCxnSpPr>
            <a:cxnSpLocks noChangeShapeType="1"/>
            <a:stCxn id="59420" idx="1"/>
            <a:endCxn id="59421" idx="0"/>
          </p:cNvCxnSpPr>
          <p:nvPr/>
        </p:nvCxnSpPr>
        <p:spPr bwMode="auto">
          <a:xfrm flipH="1">
            <a:off x="2843213" y="2098675"/>
            <a:ext cx="1271587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0" name="AutoShape 38"/>
          <p:cNvCxnSpPr>
            <a:cxnSpLocks noChangeShapeType="1"/>
            <a:stCxn id="59421" idx="3"/>
            <a:endCxn id="59423" idx="0"/>
          </p:cNvCxnSpPr>
          <p:nvPr/>
        </p:nvCxnSpPr>
        <p:spPr bwMode="auto">
          <a:xfrm flipH="1">
            <a:off x="1512888" y="3395663"/>
            <a:ext cx="617537" cy="75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1" name="AutoShape 39"/>
          <p:cNvCxnSpPr>
            <a:cxnSpLocks noChangeShapeType="1"/>
            <a:stCxn id="59421" idx="4"/>
            <a:endCxn id="59421" idx="4"/>
          </p:cNvCxnSpPr>
          <p:nvPr/>
        </p:nvCxnSpPr>
        <p:spPr bwMode="auto">
          <a:xfrm>
            <a:off x="2843213" y="350043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2" name="AutoShape 40"/>
          <p:cNvCxnSpPr>
            <a:cxnSpLocks noChangeShapeType="1"/>
            <a:stCxn id="59421" idx="5"/>
            <a:endCxn id="59424" idx="0"/>
          </p:cNvCxnSpPr>
          <p:nvPr/>
        </p:nvCxnSpPr>
        <p:spPr bwMode="auto">
          <a:xfrm>
            <a:off x="3556000" y="3395663"/>
            <a:ext cx="260350" cy="681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3" name="AutoShape 41"/>
          <p:cNvCxnSpPr>
            <a:cxnSpLocks noChangeShapeType="1"/>
            <a:stCxn id="59424" idx="3"/>
            <a:endCxn id="59427" idx="0"/>
          </p:cNvCxnSpPr>
          <p:nvPr/>
        </p:nvCxnSpPr>
        <p:spPr bwMode="auto">
          <a:xfrm flipH="1">
            <a:off x="2725738" y="4629150"/>
            <a:ext cx="555625" cy="528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4" name="AutoShape 42"/>
          <p:cNvCxnSpPr>
            <a:cxnSpLocks noChangeShapeType="1"/>
            <a:stCxn id="59424" idx="5"/>
            <a:endCxn id="59428" idx="0"/>
          </p:cNvCxnSpPr>
          <p:nvPr/>
        </p:nvCxnSpPr>
        <p:spPr bwMode="auto">
          <a:xfrm>
            <a:off x="4349750" y="4629150"/>
            <a:ext cx="509588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5" name="AutoShape 43"/>
          <p:cNvCxnSpPr>
            <a:cxnSpLocks noChangeShapeType="1"/>
            <a:stCxn id="59420" idx="7"/>
            <a:endCxn id="59422" idx="0"/>
          </p:cNvCxnSpPr>
          <p:nvPr/>
        </p:nvCxnSpPr>
        <p:spPr bwMode="auto">
          <a:xfrm>
            <a:off x="5386388" y="2098675"/>
            <a:ext cx="9858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6" name="AutoShape 44"/>
          <p:cNvCxnSpPr>
            <a:cxnSpLocks noChangeShapeType="1"/>
            <a:stCxn id="59422" idx="4"/>
            <a:endCxn id="59422" idx="4"/>
          </p:cNvCxnSpPr>
          <p:nvPr/>
        </p:nvCxnSpPr>
        <p:spPr bwMode="auto">
          <a:xfrm>
            <a:off x="6372225" y="350043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7" name="AutoShape 45"/>
          <p:cNvCxnSpPr>
            <a:cxnSpLocks noChangeShapeType="1"/>
            <a:stCxn id="59422" idx="4"/>
            <a:endCxn id="59425" idx="0"/>
          </p:cNvCxnSpPr>
          <p:nvPr/>
        </p:nvCxnSpPr>
        <p:spPr bwMode="auto">
          <a:xfrm flipH="1">
            <a:off x="5653088" y="3500438"/>
            <a:ext cx="719137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438" name="AutoShape 46"/>
          <p:cNvCxnSpPr>
            <a:cxnSpLocks noChangeShapeType="1"/>
            <a:stCxn id="59422" idx="5"/>
            <a:endCxn id="59426" idx="0"/>
          </p:cNvCxnSpPr>
          <p:nvPr/>
        </p:nvCxnSpPr>
        <p:spPr bwMode="auto">
          <a:xfrm>
            <a:off x="7034213" y="3384550"/>
            <a:ext cx="742950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9439" name="Rectangle 47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r>
              <a:rPr lang="en-GB" sz="3600" b="1" dirty="0">
                <a:solidFill>
                  <a:srgbClr val="FF0000"/>
                </a:solidFill>
              </a:rPr>
              <a:t>Relationships between Variables</a:t>
            </a:r>
            <a:r>
              <a:rPr lang="en-GB" sz="3600" b="1" dirty="0" smtClean="0">
                <a:solidFill>
                  <a:srgbClr val="FF0000"/>
                </a:solidFill>
              </a:rPr>
              <a:t>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9440" name="Text Box 48"/>
          <p:cNvSpPr txBox="1">
            <a:spLocks noChangeArrowheads="1"/>
          </p:cNvSpPr>
          <p:nvPr/>
        </p:nvSpPr>
        <p:spPr bwMode="auto">
          <a:xfrm>
            <a:off x="4211638" y="623728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4859338" y="6180138"/>
            <a:ext cx="3960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59442" name="Text Box 50"/>
          <p:cNvSpPr txBox="1">
            <a:spLocks noChangeArrowheads="1"/>
          </p:cNvSpPr>
          <p:nvPr/>
        </p:nvSpPr>
        <p:spPr bwMode="auto">
          <a:xfrm>
            <a:off x="4140200" y="6308725"/>
            <a:ext cx="467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BE344-BEE7-4D9C-AD52-4A2AE36C81B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0" grpId="0" animBg="1"/>
      <p:bldP spid="59421" grpId="0" animBg="1"/>
      <p:bldP spid="59422" grpId="0" animBg="1"/>
      <p:bldP spid="59423" grpId="0" animBg="1"/>
      <p:bldP spid="59424" grpId="0" animBg="1"/>
      <p:bldP spid="59425" grpId="0" animBg="1"/>
      <p:bldP spid="59426" grpId="0" animBg="1"/>
      <p:bldP spid="59427" grpId="0" animBg="1"/>
      <p:bldP spid="594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7772400" cy="1143000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Definition: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4000528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Statistics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 collection of methods for planning experiments, obtaining data, and then  organizing, summarizing, presenting, analyzing, interpreting, and drawing conclusions. </a:t>
            </a:r>
          </a:p>
          <a:p>
            <a:pPr>
              <a:buNone/>
            </a:pP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solidFill>
                  <a:schemeClr val="tx1"/>
                </a:solidFill>
              </a:rPr>
              <a:t>Interval and ratio variables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488"/>
            <a:ext cx="7772400" cy="4857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Interval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Numerical data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can be ranked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has equal intervals between data points 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meaningful zero 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ratios are meaningless.</a:t>
            </a:r>
          </a:p>
          <a:p>
            <a:pPr>
              <a:lnSpc>
                <a:spcPct val="150000"/>
              </a:lnSpc>
              <a:buNone/>
            </a:pPr>
            <a:endParaRPr lang="en-GB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1143000"/>
          </a:xfrm>
        </p:spPr>
        <p:txBody>
          <a:bodyPr/>
          <a:lstStyle/>
          <a:p>
            <a:r>
              <a:rPr lang="en-GB" sz="4800" b="1" dirty="0">
                <a:solidFill>
                  <a:schemeClr val="tx1"/>
                </a:solidFill>
              </a:rPr>
              <a:t>Interval and ratio variables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60"/>
            <a:ext cx="7772400" cy="4857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Ratio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Numerical data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can be ranked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has equal intervals between data points 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zero 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ea typeface="+mn-ea"/>
              </a:rPr>
              <a:t>True ratios exist between the different units of measure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GB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0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1143000"/>
          </a:xfrm>
        </p:spPr>
        <p:txBody>
          <a:bodyPr/>
          <a:lstStyle/>
          <a:p>
            <a:r>
              <a:rPr lang="en-GB" sz="4800" b="1" dirty="0">
                <a:solidFill>
                  <a:schemeClr val="tx1"/>
                </a:solidFill>
              </a:rPr>
              <a:t>Interval and ratio variables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2000240"/>
            <a:ext cx="8501122" cy="2857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600" b="1" dirty="0" smtClean="0">
                <a:solidFill>
                  <a:srgbClr val="FF0000"/>
                </a:solidFill>
              </a:rPr>
              <a:t>Difference between interval and ratio usually not important for statistical analysis .</a:t>
            </a:r>
          </a:p>
          <a:p>
            <a:pPr>
              <a:lnSpc>
                <a:spcPct val="150000"/>
              </a:lnSpc>
              <a:buNone/>
            </a:pPr>
            <a:endParaRPr lang="en-GB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3214686"/>
            <a:ext cx="7772400" cy="1938992"/>
          </a:xfrm>
        </p:spPr>
        <p:txBody>
          <a:bodyPr wrap="square">
            <a:spAutoFit/>
          </a:bodyPr>
          <a:lstStyle/>
          <a:p>
            <a:r>
              <a:rPr lang="en-US" sz="6000" kern="1200" dirty="0" smtClean="0">
                <a:solidFill>
                  <a:schemeClr val="tx1"/>
                </a:solidFill>
                <a:latin typeface="Haettenschweiler" pitchFamily="34" charset="0"/>
                <a:cs typeface="Times New Roman" pitchFamily="18" charset="0"/>
              </a:rPr>
              <a:t>Organization and Presentation of Data</a:t>
            </a:r>
            <a:endParaRPr lang="en-US" sz="6000" kern="1200" dirty="0">
              <a:solidFill>
                <a:schemeClr val="tx1"/>
              </a:solidFill>
              <a:latin typeface="Haettenschweiler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14"/>
            <a:ext cx="7772400" cy="1143000"/>
          </a:xfrm>
        </p:spPr>
        <p:txBody>
          <a:bodyPr/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Introduction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929718" cy="5072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data have been collected, the main tasks a statistician must accomplish are the </a:t>
            </a:r>
            <a:r>
              <a:rPr lang="en-US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data</a:t>
            </a:r>
          </a:p>
          <a:p>
            <a:pPr>
              <a:lnSpc>
                <a:spcPct val="150000"/>
              </a:lnSpc>
              <a:buNone/>
            </a:pPr>
            <a:r>
              <a:rPr lang="ar-SA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organization must be done in a meaningful way and the presentation should be such that an interested reader of the study can understand the data distribution</a:t>
            </a:r>
            <a:r>
              <a:rPr lang="ar-SA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239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32004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Definitions: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Raw data: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 in original form (before it has been organized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 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/>
              <a:t>The following data is raw data.</a:t>
            </a:r>
            <a:endParaRPr lang="en-US" b="1" dirty="0"/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43400"/>
            <a:ext cx="8610600" cy="212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73494"/>
      </p:ext>
    </p:extLst>
  </p:cSld>
  <p:clrMapOvr>
    <a:masterClrMapping/>
  </p:clrMapOvr>
  <p:transition advTm="19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305800" cy="12192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Class: </a:t>
            </a:r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quantitative or qualitative category in which the raw data is placed .</a:t>
            </a:r>
            <a:b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32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must 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satisfy the following conditions</a:t>
            </a:r>
            <a:r>
              <a:rPr lang="ar-SA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  <a:endParaRPr lang="en-US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usually between 5 and 20 classes;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classes must be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mutually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exclusive;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classes must be exhaustive.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Definitions: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26700"/>
      </p:ext>
    </p:extLst>
  </p:cSld>
  <p:clrMapOvr>
    <a:masterClrMapping/>
  </p:clrMapOvr>
  <p:transition advTm="19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Frequency Distribution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researches organizes the raw data by using frequency distribution.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frequency</a:t>
            </a:r>
            <a:r>
              <a:rPr lang="en-US" b="1" dirty="0"/>
              <a:t> is the number of values in a specific class of data.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frequency distribution </a:t>
            </a:r>
            <a:r>
              <a:rPr lang="en-US" b="1" dirty="0"/>
              <a:t>is the organizing of raw data in table form, using classes and frequencies.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48433"/>
      </p:ext>
    </p:extLst>
  </p:cSld>
  <p:clrMapOvr>
    <a:masterClrMapping/>
  </p:clrMapOvr>
  <p:transition advTm="233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Frequency </a:t>
            </a:r>
            <a:r>
              <a:rPr lang="en-US" b="1" dirty="0" smtClean="0">
                <a:solidFill>
                  <a:srgbClr val="FF0000"/>
                </a:solidFill>
              </a:rPr>
              <a:t>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r>
              <a:rPr lang="en-US" b="1" dirty="0"/>
              <a:t>For the first data set, a frequency distribution is shown as follow:</a:t>
            </a:r>
          </a:p>
        </p:txBody>
      </p:sp>
      <p:graphicFrame>
        <p:nvGraphicFramePr>
          <p:cNvPr id="419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86988"/>
              </p:ext>
            </p:extLst>
          </p:nvPr>
        </p:nvGraphicFramePr>
        <p:xfrm>
          <a:off x="1219200" y="2590802"/>
          <a:ext cx="7086600" cy="3657598"/>
        </p:xfrm>
        <a:graphic>
          <a:graphicData uri="http://schemas.openxmlformats.org/drawingml/2006/table">
            <a:tbl>
              <a:tblPr/>
              <a:tblGrid>
                <a:gridCol w="2286000"/>
                <a:gridCol w="3179524"/>
                <a:gridCol w="1621076"/>
              </a:tblGrid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limits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  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///// 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7-9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13-15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16-18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0" name="Line 64"/>
          <p:cNvSpPr>
            <a:spLocks noChangeShapeType="1"/>
          </p:cNvSpPr>
          <p:nvPr/>
        </p:nvSpPr>
        <p:spPr bwMode="auto">
          <a:xfrm>
            <a:off x="4737652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6" name="Line 64"/>
          <p:cNvSpPr>
            <a:spLocks noChangeShapeType="1"/>
          </p:cNvSpPr>
          <p:nvPr/>
        </p:nvSpPr>
        <p:spPr bwMode="auto">
          <a:xfrm>
            <a:off x="455104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9" name="Line 64"/>
          <p:cNvSpPr>
            <a:spLocks noChangeShapeType="1"/>
          </p:cNvSpPr>
          <p:nvPr/>
        </p:nvSpPr>
        <p:spPr bwMode="auto">
          <a:xfrm>
            <a:off x="5055096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9945585"/>
      </p:ext>
    </p:extLst>
  </p:cSld>
  <p:clrMapOvr>
    <a:masterClrMapping/>
  </p:clrMapOvr>
  <p:transition advTm="34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60" grpId="0" animBg="1"/>
      <p:bldP spid="6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534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Types of Frequency Distribution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There are three basic types of frequency distribution:	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Categorical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Ungrouped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Grouped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8499"/>
      </p:ext>
    </p:extLst>
  </p:cSld>
  <p:clrMapOvr>
    <a:masterClrMapping/>
  </p:clrMapOvr>
  <p:transition advTm="116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85794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+mn-lt"/>
                <a:ea typeface="+mn-ea"/>
                <a:cs typeface="+mn-cs"/>
              </a:rPr>
              <a:t>The field of statistics divided into two parts: </a:t>
            </a:r>
            <a:endParaRPr lang="en-US" sz="3600" b="1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1285860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Descriptive statistics: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Describe data that have been collected. Commonly used descriptive statistics include frequency counts, ranges (high and low scores or values), means, modes, median scores, and standard deviations.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4214818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 smtClean="0">
                <a:solidFill>
                  <a:srgbClr val="FF0000"/>
                </a:solidFill>
                <a:ea typeface="Times New Roman" pitchFamily="18" charset="0"/>
              </a:rPr>
              <a:t>2. Inferential </a:t>
            </a:r>
            <a:r>
              <a:rPr lang="en-US" sz="3600" b="1" dirty="0">
                <a:solidFill>
                  <a:srgbClr val="FF0000"/>
                </a:solidFill>
                <a:ea typeface="Times New Roman" pitchFamily="18" charset="0"/>
              </a:rPr>
              <a:t>Statistics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ea typeface="Times New Roman" pitchFamily="18" charset="0"/>
              </a:rPr>
              <a:t>Generalizing from samples to populations using probabilities. Performing hypothesis testing, determining relationships between variables, and making predictions.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721" grpId="0"/>
      <p:bldP spid="307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Categorical Frequency Distribution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categorical frequency distribution is used for data that can be placed in specific categories, such as nominal or ordinal data.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 example, data such as political affiliations, religion affiliations, or major field of study would use categorical frequency distribution.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90552"/>
      </p:ext>
    </p:extLst>
  </p:cSld>
  <p:clrMapOvr>
    <a:masterClrMapping/>
  </p:clrMapOvr>
  <p:transition advTm="21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1242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762000"/>
          </a:xfrm>
        </p:spPr>
        <p:txBody>
          <a:bodyPr/>
          <a:lstStyle/>
          <a:p>
            <a:r>
              <a:rPr lang="en-US" b="1" dirty="0"/>
              <a:t>The blood type of different students: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848600" cy="431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85367"/>
      </p:ext>
    </p:extLst>
  </p:cSld>
  <p:clrMapOvr>
    <a:masterClrMapping/>
  </p:clrMapOvr>
  <p:transition advTm="38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038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28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84035"/>
              </p:ext>
            </p:extLst>
          </p:nvPr>
        </p:nvGraphicFramePr>
        <p:xfrm>
          <a:off x="838200" y="1905000"/>
          <a:ext cx="7620000" cy="4064002"/>
        </p:xfrm>
        <a:graphic>
          <a:graphicData uri="http://schemas.openxmlformats.org/drawingml/2006/table">
            <a:tbl>
              <a:tblPr/>
              <a:tblGrid>
                <a:gridCol w="1814286"/>
                <a:gridCol w="2902857"/>
                <a:gridCol w="2902857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 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  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ar-SA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872948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>
            <a:off x="3657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43" name="Line 64"/>
          <p:cNvSpPr>
            <a:spLocks noChangeShapeType="1"/>
          </p:cNvSpPr>
          <p:nvPr/>
        </p:nvSpPr>
        <p:spPr bwMode="auto">
          <a:xfrm>
            <a:off x="3561524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Ungrouped Frequency </a:t>
            </a:r>
            <a:r>
              <a:rPr lang="en-US" b="1" dirty="0" smtClean="0">
                <a:solidFill>
                  <a:srgbClr val="FF0000"/>
                </a:solidFill>
              </a:rPr>
              <a:t>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1752600"/>
          </a:xfrm>
        </p:spPr>
        <p:txBody>
          <a:bodyPr/>
          <a:lstStyle/>
          <a:p>
            <a:r>
              <a:rPr lang="en-US" b="1" dirty="0"/>
              <a:t>When the range of data is small, the data must be grouped into classes that are not more than one unit in width.</a:t>
            </a:r>
          </a:p>
        </p:txBody>
      </p:sp>
      <p:graphicFrame>
        <p:nvGraphicFramePr>
          <p:cNvPr id="7" name="جدول 6"/>
          <p:cNvGraphicFramePr>
            <a:graphicFrameLocks noGrp="1"/>
          </p:cNvGraphicFramePr>
          <p:nvPr/>
        </p:nvGraphicFramePr>
        <p:xfrm>
          <a:off x="1371600" y="3276600"/>
          <a:ext cx="6400800" cy="3276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65532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9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4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11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10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9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9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5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7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7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7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7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5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7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4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9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8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5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 smtClean="0"/>
                        <a:t>6</a:t>
                      </a:r>
                      <a:endParaRPr lang="ar-SA" sz="3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مستطيل 8"/>
          <p:cNvSpPr/>
          <p:nvPr/>
        </p:nvSpPr>
        <p:spPr>
          <a:xfrm>
            <a:off x="228600" y="2667000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</a:t>
            </a:r>
            <a:endParaRPr lang="ar-S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152400" y="1295400"/>
            <a:ext cx="861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 dirty="0"/>
              <a:t> </a:t>
            </a:r>
            <a:r>
              <a:rPr lang="en-US" sz="3600" b="1" dirty="0"/>
              <a:t>The range in the example is </a:t>
            </a:r>
            <a:endParaRPr lang="en-US" sz="3600" b="1" dirty="0" smtClean="0"/>
          </a:p>
          <a:p>
            <a:pPr>
              <a:spcBef>
                <a:spcPct val="50000"/>
              </a:spcBef>
            </a:pPr>
            <a:r>
              <a:rPr lang="en-US" sz="3600" b="1" dirty="0"/>
              <a:t> </a:t>
            </a:r>
            <a:r>
              <a:rPr lang="en-US" sz="3600" b="1" dirty="0" smtClean="0"/>
              <a:t>  R = highest </a:t>
            </a:r>
            <a:r>
              <a:rPr lang="en-US" sz="3600" b="1" dirty="0"/>
              <a:t>value – lowest </a:t>
            </a:r>
            <a:r>
              <a:rPr lang="en-US" sz="3600" b="1" dirty="0" smtClean="0"/>
              <a:t>value</a:t>
            </a:r>
          </a:p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                     11 </a:t>
            </a:r>
            <a:r>
              <a:rPr lang="en-US" sz="3600" b="1" dirty="0">
                <a:solidFill>
                  <a:srgbClr val="FF0000"/>
                </a:solidFill>
              </a:rPr>
              <a:t>– 4 =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600" b="1" dirty="0"/>
              <a:t> Since the range is </a:t>
            </a:r>
            <a:r>
              <a:rPr lang="en-US" sz="3600" b="1" dirty="0" smtClean="0"/>
              <a:t>small, </a:t>
            </a:r>
            <a:r>
              <a:rPr lang="en-US" sz="3600" b="1" dirty="0"/>
              <a:t>classes consisting of single data value can be used.</a:t>
            </a:r>
          </a:p>
          <a:p>
            <a:pPr>
              <a:spcBef>
                <a:spcPct val="50000"/>
              </a:spcBef>
            </a:pPr>
            <a:endParaRPr lang="en-US" sz="3600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38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Example Cont.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08" name="Group 1120"/>
          <p:cNvGraphicFramePr>
            <a:graphicFrameLocks noGrp="1"/>
          </p:cNvGraphicFramePr>
          <p:nvPr/>
        </p:nvGraphicFramePr>
        <p:xfrm>
          <a:off x="457200" y="1219203"/>
          <a:ext cx="7924799" cy="4876794"/>
        </p:xfrm>
        <a:graphic>
          <a:graphicData uri="http://schemas.openxmlformats.org/drawingml/2006/table">
            <a:tbl>
              <a:tblPr/>
              <a:tblGrid>
                <a:gridCol w="2678187"/>
                <a:gridCol w="1540324"/>
                <a:gridCol w="3706288"/>
              </a:tblGrid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 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38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Example.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>
            <a:off x="3657600" y="363109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>
            <a:off x="35052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0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Grouped Frequency Distribution	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19050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When the range of the data is large, the data must be grouped into classes that are more than one unit in width.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52400" y="2971800"/>
            <a:ext cx="8991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case we have additional conditions for the classes: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606425" marR="0" lvl="0" indent="-51435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class width should be preferably an odd number;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514350" marR="0" lvl="0" indent="-51435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65113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classes must be equal in width.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R="0" lvl="0" indent="185738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The classes must be continuous.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5427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76400" y="50292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403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6" name="Group 60"/>
          <p:cNvGraphicFramePr>
            <a:graphicFrameLocks noGrp="1"/>
          </p:cNvGraphicFramePr>
          <p:nvPr>
            <p:ph type="body" idx="1"/>
          </p:nvPr>
        </p:nvGraphicFramePr>
        <p:xfrm>
          <a:off x="533399" y="838200"/>
          <a:ext cx="8077202" cy="3657598"/>
        </p:xfrm>
        <a:graphic>
          <a:graphicData uri="http://schemas.openxmlformats.org/drawingml/2006/table">
            <a:tbl>
              <a:tblPr/>
              <a:tblGrid>
                <a:gridCol w="2600055"/>
                <a:gridCol w="3342927"/>
                <a:gridCol w="2134220"/>
              </a:tblGrid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Class limits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  /////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  /////   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7-9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/////    /////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   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13-15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16-18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0" y="4664075"/>
            <a:ext cx="925036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 In this distribution, the values </a:t>
            </a:r>
            <a:r>
              <a:rPr lang="en-US" sz="3200" b="1" dirty="0">
                <a:solidFill>
                  <a:schemeClr val="accent4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and </a:t>
            </a:r>
            <a:r>
              <a:rPr lang="en-US" sz="3200" b="1" dirty="0">
                <a:solidFill>
                  <a:schemeClr val="accent4"/>
                </a:solidFill>
              </a:rPr>
              <a:t>3</a:t>
            </a:r>
            <a:r>
              <a:rPr lang="en-US" sz="3200" b="1" dirty="0">
                <a:solidFill>
                  <a:srgbClr val="FF0000"/>
                </a:solidFill>
              </a:rPr>
              <a:t> of the first </a:t>
            </a:r>
            <a:r>
              <a:rPr lang="en-US" sz="3200" b="1" dirty="0" smtClean="0">
                <a:solidFill>
                  <a:srgbClr val="FF0000"/>
                </a:solidFill>
              </a:rPr>
              <a:t>class </a:t>
            </a:r>
            <a:r>
              <a:rPr lang="en-US" sz="3200" b="1" dirty="0">
                <a:solidFill>
                  <a:srgbClr val="FF0000"/>
                </a:solidFill>
              </a:rPr>
              <a:t>are called “</a:t>
            </a:r>
            <a:r>
              <a:rPr lang="en-US" sz="3200" b="1" dirty="0">
                <a:solidFill>
                  <a:schemeClr val="accent4"/>
                </a:solidFill>
              </a:rPr>
              <a:t>class limits</a:t>
            </a:r>
            <a:r>
              <a:rPr lang="en-US" sz="3200" b="1" dirty="0">
                <a:solidFill>
                  <a:srgbClr val="FF0000"/>
                </a:solidFill>
              </a:rPr>
              <a:t>”.</a:t>
            </a:r>
          </a:p>
          <a:p>
            <a:pPr lvl="1">
              <a:buFontTx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chemeClr val="accent4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 is the “lower class limit” and </a:t>
            </a:r>
            <a:r>
              <a:rPr lang="en-US" sz="3200" b="1" dirty="0">
                <a:solidFill>
                  <a:schemeClr val="accent4"/>
                </a:solidFill>
              </a:rPr>
              <a:t>3</a:t>
            </a:r>
            <a:r>
              <a:rPr lang="en-US" sz="3200" b="1" dirty="0">
                <a:solidFill>
                  <a:srgbClr val="FF0000"/>
                </a:solidFill>
              </a:rPr>
              <a:t> is the “</a:t>
            </a:r>
            <a:r>
              <a:rPr lang="en-US" sz="3200" b="1" dirty="0">
                <a:solidFill>
                  <a:schemeClr val="accent4"/>
                </a:solidFill>
              </a:rPr>
              <a:t>upper class limit</a:t>
            </a:r>
            <a:r>
              <a:rPr lang="en-US" sz="3200" b="1" dirty="0">
                <a:solidFill>
                  <a:srgbClr val="FF0000"/>
                </a:solidFill>
              </a:rPr>
              <a:t>.”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0" y="-304800"/>
            <a:ext cx="403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>
            <a:off x="426720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57" name="Line 64"/>
          <p:cNvSpPr>
            <a:spLocks noChangeShapeType="1"/>
          </p:cNvSpPr>
          <p:nvPr/>
        </p:nvSpPr>
        <p:spPr bwMode="auto">
          <a:xfrm>
            <a:off x="487680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>
            <a:off x="39624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>
            <a:off x="45720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41910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61" name="Line 64"/>
          <p:cNvSpPr>
            <a:spLocks noChangeShapeType="1"/>
          </p:cNvSpPr>
          <p:nvPr/>
        </p:nvSpPr>
        <p:spPr bwMode="auto">
          <a:xfrm>
            <a:off x="4916556" y="264049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>
            <a:off x="4419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>
            <a:off x="4572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45720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2" grpId="0" build="p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1.Frequency 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researches organizes the raw data by using frequency distribution.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frequency</a:t>
            </a:r>
            <a:r>
              <a:rPr lang="en-US" sz="2400" b="1" dirty="0"/>
              <a:t> is the number of values in a specific class of data</a:t>
            </a:r>
            <a:r>
              <a:rPr lang="en-US" sz="2400" b="1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7712075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b="1" dirty="0">
                <a:latin typeface="+mn-lt"/>
              </a:rPr>
              <a:t>The frequency of a data value is the number of times it occurs. A frequency table shows the frequency of each data value. If the data is divided into intervals, the table shows the frequency of each interval. </a:t>
            </a:r>
          </a:p>
        </p:txBody>
      </p:sp>
    </p:spTree>
    <p:extLst>
      <p:ext uri="{BB962C8B-B14F-4D97-AF65-F5344CB8AC3E}">
        <p14:creationId xmlns:p14="http://schemas.microsoft.com/office/powerpoint/2010/main" val="3486315800"/>
      </p:ext>
    </p:extLst>
  </p:cSld>
  <p:clrMapOvr>
    <a:masterClrMapping/>
  </p:clrMapOvr>
  <p:transition advTm="233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7772400" cy="1143000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FF0000"/>
                </a:solidFill>
              </a:rPr>
              <a:t>Definitions: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858280" cy="271464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observations (such as measurements, genders, survey responses) that have been collected</a:t>
            </a:r>
            <a:r>
              <a:rPr lang="ar-SA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40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5720" y="3500438"/>
            <a:ext cx="885828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3600" dirty="0"/>
              <a:t> </a:t>
            </a:r>
            <a:r>
              <a:rPr lang="en-US" sz="3600" b="1" kern="0" dirty="0">
                <a:latin typeface="+mn-lt"/>
                <a:cs typeface="+mn-cs"/>
              </a:rPr>
              <a:t>Is a characteristic or attribute that can assume (take) different values.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5572116"/>
            <a:ext cx="88582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US" sz="4000" dirty="0"/>
              <a:t> </a:t>
            </a:r>
            <a:r>
              <a:rPr lang="en-US" sz="3200" b="1" dirty="0"/>
              <a:t>A variable whose values are determined by chance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3600" dirty="0"/>
              <a:t> </a:t>
            </a:r>
            <a:endParaRPr lang="en-US" sz="36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FF0000"/>
                </a:solidFill>
                <a:latin typeface="Arial Black" pitchFamily="34" charset="0"/>
              </a:rPr>
              <a:t>Example 1: Making a Frequency Table </a:t>
            </a:r>
            <a:r>
              <a:rPr lang="en-US" altLang="en-US" sz="5400" dirty="0" smtClean="0">
                <a:solidFill>
                  <a:schemeClr val="accent2"/>
                </a:solidFill>
                <a:latin typeface="Arial MT Bl" charset="0"/>
              </a:rPr>
              <a:t/>
            </a:r>
            <a:br>
              <a:rPr lang="en-US" altLang="en-US" sz="5400" dirty="0" smtClean="0">
                <a:solidFill>
                  <a:schemeClr val="accent2"/>
                </a:solidFill>
                <a:latin typeface="Arial MT Bl" charset="0"/>
              </a:rPr>
            </a:br>
            <a:endParaRPr lang="ar-SA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0085" t="31482" r="23971" b="57407"/>
          <a:stretch>
            <a:fillRect/>
          </a:stretch>
        </p:blipFill>
        <p:spPr bwMode="auto">
          <a:xfrm>
            <a:off x="1524000" y="1447800"/>
            <a:ext cx="518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ستطيل 4"/>
          <p:cNvSpPr/>
          <p:nvPr/>
        </p:nvSpPr>
        <p:spPr>
          <a:xfrm>
            <a:off x="457200" y="39624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dirty="0" smtClean="0">
                <a:latin typeface="Arial Black" pitchFamily="34" charset="0"/>
              </a:rPr>
              <a:t> n : total of frequency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dirty="0" smtClean="0">
                <a:latin typeface="Arial Black" pitchFamily="34" charset="0"/>
              </a:rPr>
              <a:t> The interval must equal width.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dirty="0" smtClean="0">
                <a:latin typeface="Arial Black" pitchFamily="34" charset="0"/>
              </a:rPr>
              <a:t>Use for qualitative and discrete data.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en-US" dirty="0" smtClean="0">
                <a:latin typeface="Arial Black" pitchFamily="34" charset="0"/>
              </a:rPr>
              <a:t>You should cover all values and categories.</a:t>
            </a:r>
          </a:p>
          <a:p>
            <a:pPr algn="ctr" eaLnBrk="0" hangingPunct="0">
              <a:spcBef>
                <a:spcPct val="50000"/>
              </a:spcBef>
            </a:pPr>
            <a:endParaRPr lang="en-US" altLang="en-US" sz="3200" dirty="0">
              <a:solidFill>
                <a:schemeClr val="accent2"/>
              </a:solidFill>
              <a:latin typeface="Arial MT B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60" name="Text Box 4"/>
          <p:cNvSpPr txBox="1">
            <a:spLocks noChangeArrowheads="1"/>
          </p:cNvSpPr>
          <p:nvPr/>
        </p:nvSpPr>
        <p:spPr bwMode="auto">
          <a:xfrm>
            <a:off x="-15240" y="434371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Arial Black" pitchFamily="34" charset="0"/>
              </a:rPr>
              <a:t>Example 2: Making a Frequency Table </a:t>
            </a:r>
            <a:endParaRPr lang="en-US" altLang="en-US" sz="3600" dirty="0">
              <a:solidFill>
                <a:srgbClr val="FF0000"/>
              </a:solidFill>
              <a:latin typeface="Arial MT Bl" charset="0"/>
            </a:endParaRP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395922" y="1143000"/>
            <a:ext cx="83216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The numbers of students enrolled in Western Civilization classes at a university are given below. Use the data to make a frequency table with intervals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</p:txBody>
      </p:sp>
      <p:sp>
        <p:nvSpPr>
          <p:cNvPr id="838662" name="Text Box 6"/>
          <p:cNvSpPr txBox="1">
            <a:spLocks noChangeArrowheads="1"/>
          </p:cNvSpPr>
          <p:nvPr/>
        </p:nvSpPr>
        <p:spPr bwMode="auto">
          <a:xfrm>
            <a:off x="685800" y="2819400"/>
            <a:ext cx="7896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12, 22, 18, 9, 25, 31, 28, 19, 22, 27, 32, 14</a:t>
            </a:r>
          </a:p>
        </p:txBody>
      </p:sp>
      <p:sp>
        <p:nvSpPr>
          <p:cNvPr id="838663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Step 1</a:t>
            </a:r>
            <a:r>
              <a:rPr lang="en-US" sz="2800" dirty="0"/>
              <a:t> Identify the least and greatest values.</a:t>
            </a:r>
            <a:endParaRPr lang="en-US" sz="2800" b="1" dirty="0"/>
          </a:p>
        </p:txBody>
      </p:sp>
      <p:sp>
        <p:nvSpPr>
          <p:cNvPr id="838687" name="Text Box 31"/>
          <p:cNvSpPr txBox="1">
            <a:spLocks noChangeArrowheads="1"/>
          </p:cNvSpPr>
          <p:nvPr/>
        </p:nvSpPr>
        <p:spPr bwMode="auto">
          <a:xfrm>
            <a:off x="914400" y="43434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The least value is 9. The greatest value is 32. </a:t>
            </a:r>
          </a:p>
        </p:txBody>
      </p:sp>
    </p:spTree>
    <p:extLst>
      <p:ext uri="{BB962C8B-B14F-4D97-AF65-F5344CB8AC3E}">
        <p14:creationId xmlns:p14="http://schemas.microsoft.com/office/powerpoint/2010/main" val="31851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3" grpId="0"/>
      <p:bldP spid="8386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4" name="Text Box 4"/>
          <p:cNvSpPr txBox="1">
            <a:spLocks noChangeArrowheads="1"/>
          </p:cNvSpPr>
          <p:nvPr/>
        </p:nvSpPr>
        <p:spPr bwMode="auto">
          <a:xfrm>
            <a:off x="15240" y="3048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Arial Black" pitchFamily="34" charset="0"/>
              </a:rPr>
              <a:t>Example 2 Continued</a:t>
            </a:r>
            <a:endParaRPr lang="en-US" altLang="en-US" sz="3600" dirty="0">
              <a:solidFill>
                <a:srgbClr val="FF0000"/>
              </a:solidFill>
              <a:latin typeface="Arial MT Bl" charset="0"/>
            </a:endParaRPr>
          </a:p>
        </p:txBody>
      </p:sp>
      <p:graphicFrame>
        <p:nvGraphicFramePr>
          <p:cNvPr id="839685" name="Group 5"/>
          <p:cNvGraphicFramePr>
            <a:graphicFrameLocks noGrp="1"/>
          </p:cNvGraphicFramePr>
          <p:nvPr/>
        </p:nvGraphicFramePr>
        <p:xfrm>
          <a:off x="5181600" y="3505200"/>
          <a:ext cx="3352800" cy="252984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Enrolled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– 10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– 20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 – 30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– 40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705" name="Rectangle 25"/>
          <p:cNvSpPr>
            <a:spLocks noChangeArrowheads="1"/>
          </p:cNvSpPr>
          <p:nvPr/>
        </p:nvSpPr>
        <p:spPr bwMode="auto">
          <a:xfrm>
            <a:off x="5181600" y="2971800"/>
            <a:ext cx="3367088" cy="533400"/>
          </a:xfrm>
          <a:prstGeom prst="rect">
            <a:avLst/>
          </a:prstGeom>
          <a:solidFill>
            <a:srgbClr val="33CC33">
              <a:alpha val="48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Arial" charset="0"/>
              </a:rPr>
              <a:t>Enrollment in Western</a:t>
            </a:r>
          </a:p>
          <a:p>
            <a:pPr algn="ctr">
              <a:lnSpc>
                <a:spcPct val="75000"/>
              </a:lnSpc>
            </a:pPr>
            <a:r>
              <a:rPr lang="en-US" sz="2000" b="1">
                <a:latin typeface="Arial" charset="0"/>
              </a:rPr>
              <a:t>Civilization Classes</a:t>
            </a:r>
          </a:p>
        </p:txBody>
      </p:sp>
      <p:sp>
        <p:nvSpPr>
          <p:cNvPr id="839706" name="Line 26"/>
          <p:cNvSpPr>
            <a:spLocks noChangeShapeType="1"/>
          </p:cNvSpPr>
          <p:nvPr/>
        </p:nvSpPr>
        <p:spPr bwMode="auto">
          <a:xfrm>
            <a:off x="5181600" y="3505200"/>
            <a:ext cx="33528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07" name="Text Box 27"/>
          <p:cNvSpPr txBox="1">
            <a:spLocks noChangeArrowheads="1"/>
          </p:cNvSpPr>
          <p:nvPr/>
        </p:nvSpPr>
        <p:spPr bwMode="auto">
          <a:xfrm>
            <a:off x="685800" y="1153180"/>
            <a:ext cx="729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Step 2 </a:t>
            </a:r>
            <a:r>
              <a:rPr lang="en-US" sz="2800" dirty="0"/>
              <a:t>Divide the data into equal intervals.</a:t>
            </a:r>
            <a:endParaRPr lang="en-US" sz="2800" b="1" dirty="0"/>
          </a:p>
        </p:txBody>
      </p:sp>
      <p:sp>
        <p:nvSpPr>
          <p:cNvPr id="839708" name="Text Box 28"/>
          <p:cNvSpPr txBox="1">
            <a:spLocks noChangeArrowheads="1"/>
          </p:cNvSpPr>
          <p:nvPr/>
        </p:nvSpPr>
        <p:spPr bwMode="auto">
          <a:xfrm>
            <a:off x="1127125" y="1840021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For this data set, use an interval of 10.</a:t>
            </a:r>
          </a:p>
        </p:txBody>
      </p:sp>
      <p:sp>
        <p:nvSpPr>
          <p:cNvPr id="839709" name="Text Box 29"/>
          <p:cNvSpPr txBox="1">
            <a:spLocks noChangeArrowheads="1"/>
          </p:cNvSpPr>
          <p:nvPr/>
        </p:nvSpPr>
        <p:spPr bwMode="auto">
          <a:xfrm>
            <a:off x="487045" y="3003550"/>
            <a:ext cx="41306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Step 3 </a:t>
            </a:r>
            <a:r>
              <a:rPr lang="en-US" sz="2800" dirty="0"/>
              <a:t>List the intervals in the first column of the table. Count the number of data values in each interval and list the count in the last column. Give the table a title.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98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3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5" grpId="0" animBg="1"/>
      <p:bldP spid="839706" grpId="0" animBg="1"/>
      <p:bldP spid="839708" grpId="0"/>
      <p:bldP spid="83970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8" name="Text Box 4"/>
          <p:cNvSpPr txBox="1">
            <a:spLocks noChangeArrowheads="1"/>
          </p:cNvSpPr>
          <p:nvPr/>
        </p:nvSpPr>
        <p:spPr bwMode="auto">
          <a:xfrm>
            <a:off x="-15240" y="3048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00"/>
                </a:solidFill>
                <a:latin typeface="Arial Black" pitchFamily="34" charset="0"/>
              </a:rPr>
              <a:t>Example:3</a:t>
            </a:r>
            <a:r>
              <a:rPr lang="en-US" altLang="en-US" sz="2800" dirty="0" smtClean="0">
                <a:solidFill>
                  <a:srgbClr val="006699"/>
                </a:solidFill>
                <a:latin typeface="Arial Black" pitchFamily="34" charset="0"/>
              </a:rPr>
              <a:t> </a:t>
            </a:r>
            <a:endParaRPr lang="en-US" altLang="en-US" sz="3600" dirty="0">
              <a:solidFill>
                <a:schemeClr val="accent2"/>
              </a:solidFill>
              <a:latin typeface="Arial MT Bl" charset="0"/>
            </a:endParaRPr>
          </a:p>
        </p:txBody>
      </p:sp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529272" y="828020"/>
            <a:ext cx="80549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The number of days of Maria</a:t>
            </a:r>
            <a:r>
              <a:rPr lang="en-US" sz="2800" b="1" dirty="0">
                <a:latin typeface="Arial"/>
              </a:rPr>
              <a:t>’</a:t>
            </a:r>
            <a:r>
              <a:rPr lang="en-US" sz="2800" b="1" dirty="0"/>
              <a:t>s last 15 vacations are listed below. Use the data to make a frequency table with intervals.</a:t>
            </a:r>
          </a:p>
        </p:txBody>
      </p:sp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1147763" y="2327930"/>
            <a:ext cx="6423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4, 8, 6, 7, 5, 4, 10, 6, 7, 14, 12, 8, 10, 15, 12</a:t>
            </a:r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842963" y="2951500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Step 1</a:t>
            </a:r>
            <a:r>
              <a:rPr lang="en-US" sz="2800" dirty="0"/>
              <a:t> Identify the least and greatest values.</a:t>
            </a:r>
            <a:endParaRPr lang="en-US" sz="2800" b="1" dirty="0"/>
          </a:p>
        </p:txBody>
      </p:sp>
      <p:sp>
        <p:nvSpPr>
          <p:cNvPr id="840712" name="Text Box 8"/>
          <p:cNvSpPr txBox="1">
            <a:spLocks noChangeArrowheads="1"/>
          </p:cNvSpPr>
          <p:nvPr/>
        </p:nvSpPr>
        <p:spPr bwMode="auto">
          <a:xfrm>
            <a:off x="1132523" y="3682345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The least value is 4. The greatest value is 15. </a:t>
            </a:r>
          </a:p>
        </p:txBody>
      </p:sp>
      <p:sp>
        <p:nvSpPr>
          <p:cNvPr id="840713" name="Text Box 9"/>
          <p:cNvSpPr txBox="1">
            <a:spLocks noChangeArrowheads="1"/>
          </p:cNvSpPr>
          <p:nvPr/>
        </p:nvSpPr>
        <p:spPr bwMode="auto">
          <a:xfrm>
            <a:off x="910271" y="4212273"/>
            <a:ext cx="729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Step 2 </a:t>
            </a:r>
            <a:r>
              <a:rPr lang="en-US" sz="2800" dirty="0"/>
              <a:t>Divide the data into equal intervals.</a:t>
            </a:r>
            <a:endParaRPr lang="en-US" sz="2800" b="1" dirty="0"/>
          </a:p>
        </p:txBody>
      </p:sp>
      <p:sp>
        <p:nvSpPr>
          <p:cNvPr id="840714" name="Text Box 10"/>
          <p:cNvSpPr txBox="1">
            <a:spLocks noChangeArrowheads="1"/>
          </p:cNvSpPr>
          <p:nvPr/>
        </p:nvSpPr>
        <p:spPr bwMode="auto">
          <a:xfrm>
            <a:off x="1132523" y="5100935"/>
            <a:ext cx="7331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For this data set use an interval of 3.</a:t>
            </a:r>
          </a:p>
        </p:txBody>
      </p:sp>
    </p:spTree>
    <p:extLst>
      <p:ext uri="{BB962C8B-B14F-4D97-AF65-F5344CB8AC3E}">
        <p14:creationId xmlns:p14="http://schemas.microsoft.com/office/powerpoint/2010/main" val="38324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1" grpId="0"/>
      <p:bldP spid="840712" grpId="0"/>
      <p:bldP spid="840713" grpId="0"/>
      <p:bldP spid="8407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772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Step 3 </a:t>
            </a:r>
            <a:r>
              <a:rPr lang="en-US" sz="2800" dirty="0"/>
              <a:t>List the intervals in the first column of the table. Count the number of data values in each interval and list the count in the last column. Give the table a title. </a:t>
            </a:r>
            <a:endParaRPr lang="en-US" sz="2800" b="1" dirty="0"/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0" y="434371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00"/>
                </a:solidFill>
                <a:latin typeface="Arial Black" pitchFamily="34" charset="0"/>
              </a:rPr>
              <a:t>Example3 Continued</a:t>
            </a:r>
            <a:endParaRPr lang="en-US" altLang="en-US" sz="3600" dirty="0">
              <a:solidFill>
                <a:srgbClr val="FF0000"/>
              </a:solidFill>
              <a:latin typeface="Arial MT Bl" charset="0"/>
            </a:endParaRPr>
          </a:p>
        </p:txBody>
      </p:sp>
      <p:graphicFrame>
        <p:nvGraphicFramePr>
          <p:cNvPr id="841757" name="Group 29"/>
          <p:cNvGraphicFramePr>
            <a:graphicFrameLocks noGrp="1"/>
          </p:cNvGraphicFramePr>
          <p:nvPr/>
        </p:nvGraphicFramePr>
        <p:xfrm>
          <a:off x="2681288" y="3886200"/>
          <a:ext cx="3352800" cy="228854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– 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– 9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– 12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 – 15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754" name="Rectangle 26"/>
          <p:cNvSpPr>
            <a:spLocks noChangeArrowheads="1"/>
          </p:cNvSpPr>
          <p:nvPr/>
        </p:nvSpPr>
        <p:spPr bwMode="auto">
          <a:xfrm>
            <a:off x="2667000" y="3352800"/>
            <a:ext cx="3367088" cy="533400"/>
          </a:xfrm>
          <a:prstGeom prst="rect">
            <a:avLst/>
          </a:prstGeom>
          <a:solidFill>
            <a:srgbClr val="33CC33">
              <a:alpha val="48000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Arial" charset="0"/>
              </a:rPr>
              <a:t>Number of  Vacation Days</a:t>
            </a:r>
          </a:p>
        </p:txBody>
      </p:sp>
      <p:sp>
        <p:nvSpPr>
          <p:cNvPr id="841755" name="Line 27"/>
          <p:cNvSpPr>
            <a:spLocks noChangeShapeType="1"/>
          </p:cNvSpPr>
          <p:nvPr/>
        </p:nvSpPr>
        <p:spPr bwMode="auto">
          <a:xfrm>
            <a:off x="2681288" y="3886200"/>
            <a:ext cx="33528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54" grpId="0" animBg="1"/>
      <p:bldP spid="8417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Cumulative </a:t>
            </a:r>
            <a:r>
              <a:rPr lang="ar-SA" sz="1600" b="1" dirty="0" err="1" smtClean="0">
                <a:solidFill>
                  <a:srgbClr val="00B050"/>
                </a:solidFill>
              </a:rPr>
              <a:t>التراكمى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Frequency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r>
              <a:rPr lang="en-US" sz="3600" b="1" dirty="0"/>
              <a:t>The cumulative frequency is the sum of the frequencies accumulated up to the upper boundary of a class in the distribution</a:t>
            </a:r>
            <a:r>
              <a:rPr lang="en-US" sz="3600" b="1" dirty="0" smtClean="0"/>
              <a:t>.</a:t>
            </a:r>
          </a:p>
          <a:p>
            <a:endParaRPr lang="en-US" sz="3600" b="1" dirty="0"/>
          </a:p>
          <a:p>
            <a:r>
              <a:rPr lang="en-US" sz="3600" b="1" dirty="0"/>
              <a:t>They are used to visually represent how many values are below a certain upper class boundary.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5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of Cumulative Frequency Distribution</a:t>
            </a:r>
          </a:p>
        </p:txBody>
      </p:sp>
      <p:graphicFrame>
        <p:nvGraphicFramePr>
          <p:cNvPr id="21509" name="Object 5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231775" y="1597025"/>
          <a:ext cx="8582025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Worksheet" r:id="rId4" imgW="1962150" imgH="981075" progId="Excel.Sheet.8">
                  <p:embed/>
                </p:oleObj>
              </mc:Choice>
              <mc:Fallback>
                <p:oleObj name="Worksheet" r:id="rId4" imgW="1962150" imgH="9810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597025"/>
                        <a:ext cx="8582025" cy="425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CB9E-F939-4259-9249-DD195AF5D97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483840"/>
          </a:xfrm>
        </p:spPr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CB9E-F939-4259-9249-DD195AF5D97D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10806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57" y="749316"/>
            <a:ext cx="913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STAT course it is found the degrees of the students are as follow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429000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type of Data is represented?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range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classes to construct the frequency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most common range of degrees?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the cumulative frequency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2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8858280" cy="271464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Population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complete collection of all elements (scores, people, measurements, and so on) to be studied</a:t>
            </a:r>
          </a:p>
          <a:p>
            <a:pPr>
              <a:buNone/>
            </a:pPr>
            <a:endParaRPr lang="en-US" sz="40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5720" y="2571744"/>
            <a:ext cx="885828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3600" b="1" dirty="0">
                <a:latin typeface="+mn-lt"/>
                <a:cs typeface="+mn-cs"/>
              </a:rPr>
              <a:t>A subgroup or subset of the population.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2844" y="4071942"/>
            <a:ext cx="88582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US" sz="4000" dirty="0" smtClean="0"/>
              <a:t> </a:t>
            </a:r>
            <a:r>
              <a:rPr lang="en-US" sz="3600" b="1" dirty="0">
                <a:latin typeface="+mn-lt"/>
                <a:cs typeface="+mn-cs"/>
              </a:rPr>
              <a:t>Characteristic or measure obtained from a population.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3600" dirty="0"/>
              <a:t> </a:t>
            </a:r>
            <a:endParaRPr lang="en-US" sz="36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5720" y="5572116"/>
            <a:ext cx="88582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US" sz="4000" dirty="0" smtClean="0"/>
              <a:t> </a:t>
            </a:r>
            <a:r>
              <a:rPr lang="en-US" sz="3600" b="1" dirty="0">
                <a:latin typeface="+mn-lt"/>
                <a:cs typeface="+mn-cs"/>
              </a:rPr>
              <a:t>Characteristic or measure obtained from a </a:t>
            </a:r>
            <a:r>
              <a:rPr lang="en-US" sz="3600" b="1" dirty="0" smtClean="0">
                <a:latin typeface="+mn-lt"/>
                <a:cs typeface="+mn-cs"/>
              </a:rPr>
              <a:t>sample.</a:t>
            </a:r>
            <a:endParaRPr lang="en-US" sz="3600" b="1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3600" dirty="0"/>
              <a:t> </a:t>
            </a:r>
            <a:endParaRPr lang="en-US" sz="36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142852"/>
            <a:ext cx="8786842" cy="657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9600"/>
            <a:ext cx="8429684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Table below explains some parameters and statistics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2143118"/>
          <a:ext cx="8001056" cy="4214840"/>
        </p:xfrm>
        <a:graphic>
          <a:graphicData uri="http://schemas.openxmlformats.org/drawingml/2006/table">
            <a:tbl>
              <a:tblPr/>
              <a:tblGrid>
                <a:gridCol w="3173051"/>
                <a:gridCol w="2059649"/>
                <a:gridCol w="2768356"/>
              </a:tblGrid>
              <a:tr h="842968"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Arial"/>
                        </a:rPr>
                        <a:t>Measure</a:t>
                      </a:r>
                      <a:endParaRPr lang="en-US" sz="2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Arial"/>
                        </a:rPr>
                        <a:t>Population</a:t>
                      </a:r>
                      <a:endParaRPr lang="en-US" sz="20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Arial"/>
                        </a:rPr>
                        <a:t>Sample</a:t>
                      </a:r>
                      <a:endParaRPr lang="en-US" sz="2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842968">
                <a:tc>
                  <a:txBody>
                    <a:bodyPr/>
                    <a:lstStyle/>
                    <a:p>
                      <a:pPr algn="l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Size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Arial"/>
                        </a:rPr>
                        <a:t>N</a:t>
                      </a:r>
                      <a:endParaRPr lang="en-US" sz="2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Arial"/>
                        </a:rPr>
                        <a:t>n</a:t>
                      </a:r>
                      <a:endParaRPr lang="en-US" sz="2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8">
                <a:tc>
                  <a:txBody>
                    <a:bodyPr/>
                    <a:lstStyle/>
                    <a:p>
                      <a:pPr algn="l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Mean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Arial"/>
                        </a:rPr>
                        <a:t>µ</a:t>
                      </a:r>
                      <a:endParaRPr lang="en-US" sz="20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8">
                <a:tc>
                  <a:txBody>
                    <a:bodyPr/>
                    <a:lstStyle/>
                    <a:p>
                      <a:pPr algn="l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Variance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Calibri"/>
                        </a:rPr>
                        <a:t>σ</a:t>
                      </a:r>
                      <a:r>
                        <a:rPr lang="en-US" sz="2800" baseline="30000"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Arial"/>
                        </a:rPr>
                        <a:t>S</a:t>
                      </a:r>
                      <a:r>
                        <a:rPr lang="en-US" sz="2800" baseline="3000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8">
                <a:tc>
                  <a:txBody>
                    <a:bodyPr/>
                    <a:lstStyle/>
                    <a:p>
                      <a:pPr algn="l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Standard Deviation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Calibri"/>
                        </a:rPr>
                        <a:t>σ</a:t>
                      </a:r>
                      <a:endParaRPr lang="en-US" sz="20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Arial"/>
                        </a:rPr>
                        <a:t>S</a:t>
                      </a:r>
                      <a:endParaRPr lang="en-US" sz="2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6643702" y="3929066"/>
          <a:ext cx="500066" cy="57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929066"/>
                        <a:ext cx="500066" cy="571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58763"/>
            <a:ext cx="8458200" cy="646331"/>
          </a:xfrm>
          <a:noFill/>
        </p:spPr>
        <p:txBody>
          <a:bodyPr anchor="b">
            <a:sp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 Populations and Samples:   </a:t>
            </a:r>
            <a:endParaRPr lang="en-GB" sz="3600" b="1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9600" y="2214554"/>
            <a:ext cx="3248020" cy="3571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Population</a:t>
            </a:r>
            <a:endParaRPr 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hangingPunct="0"/>
            <a:r>
              <a:rPr lang="en-US" b="1" dirty="0">
                <a:latin typeface="Arial" charset="0"/>
                <a:cs typeface="Arial" charset="0"/>
              </a:rPr>
              <a:t>(Some Unknown Parameters)</a:t>
            </a:r>
            <a:endParaRPr lang="en-US" dirty="0">
              <a:latin typeface="Arial" charset="0"/>
              <a:cs typeface="Arial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Example</a:t>
            </a:r>
            <a:r>
              <a:rPr lang="en-US" b="1" dirty="0">
                <a:latin typeface="Arial" charset="0"/>
                <a:cs typeface="Arial" charset="0"/>
              </a:rPr>
              <a:t>: TU Students (Height Mean)</a:t>
            </a:r>
          </a:p>
          <a:p>
            <a:pPr eaLnBrk="0" hangingPunct="0"/>
            <a:r>
              <a:rPr lang="en-US" b="1" dirty="0">
                <a:latin typeface="Arial" charset="0"/>
                <a:cs typeface="Arial" charset="0"/>
              </a:rPr>
              <a:t>N=Population Size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857752" y="2143116"/>
            <a:ext cx="3981448" cy="3643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Sample</a:t>
            </a:r>
            <a:r>
              <a:rPr lang="en-US" b="1" dirty="0">
                <a:latin typeface="Arial" charset="0"/>
                <a:cs typeface="Arial" charset="0"/>
              </a:rPr>
              <a:t> =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Observations</a:t>
            </a:r>
            <a:endParaRPr lang="en-US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b="1" dirty="0">
                <a:latin typeface="Arial" charset="0"/>
                <a:cs typeface="Arial" charset="0"/>
              </a:rPr>
              <a:t>(We calculate Some Statistics)</a:t>
            </a:r>
          </a:p>
          <a:p>
            <a:pPr eaLnBrk="0" hangingPunc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Example</a:t>
            </a:r>
            <a:r>
              <a:rPr lang="en-US" dirty="0">
                <a:latin typeface="Arial" charset="0"/>
                <a:cs typeface="Arial" charset="0"/>
              </a:rPr>
              <a:t>: </a:t>
            </a:r>
            <a:r>
              <a:rPr lang="en-US" b="1" dirty="0">
                <a:latin typeface="Arial" charset="0"/>
                <a:cs typeface="Arial" charset="0"/>
              </a:rPr>
              <a:t>20 Students from TU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cs typeface="Arial" charset="0"/>
              </a:rPr>
              <a:t>(Sample Mean)</a:t>
            </a:r>
          </a:p>
          <a:p>
            <a:pPr eaLnBrk="0" hangingPunct="0">
              <a:lnSpc>
                <a:spcPct val="150000"/>
              </a:lnSpc>
            </a:pPr>
            <a:r>
              <a:rPr lang="en-US" b="1" dirty="0">
                <a:latin typeface="Arial" charset="0"/>
                <a:cs typeface="Arial" charset="0"/>
              </a:rPr>
              <a:t>n = Sample Size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3886200" y="3886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ar-S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E2DA-143D-486D-B381-0F904E1B0EB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9" grpId="0" animBg="1" autoUpdateAnimBg="0"/>
      <p:bldP spid="3080" grpId="0" animBg="1" autoUpdateAnimBg="0"/>
      <p:bldP spid="308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6C32F484F93D4F9B8E501223455319" ma:contentTypeVersion="0" ma:contentTypeDescription="Create a new document." ma:contentTypeScope="" ma:versionID="3ec5575861c1510ba7f793f5e278f89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B217E5-1146-40D7-B8DC-9FCEE2E24FBE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69EF4E-02EC-4A43-86F3-A1F8722EDE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D051C8C-FF12-44E7-A5AB-6818D3364E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2145</Words>
  <Application>Microsoft Office PowerPoint</Application>
  <PresentationFormat>On-screen Show (4:3)</PresentationFormat>
  <Paragraphs>472</Paragraphs>
  <Slides>57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Default Design</vt:lpstr>
      <vt:lpstr>Equation</vt:lpstr>
      <vt:lpstr>Worksheet</vt:lpstr>
      <vt:lpstr>PowerPoint Presentation</vt:lpstr>
      <vt:lpstr>Introduction Data Organization</vt:lpstr>
      <vt:lpstr>Definition:</vt:lpstr>
      <vt:lpstr>PowerPoint Presentation</vt:lpstr>
      <vt:lpstr>Definitions:</vt:lpstr>
      <vt:lpstr>PowerPoint Presentation</vt:lpstr>
      <vt:lpstr>PowerPoint Presentation</vt:lpstr>
      <vt:lpstr>Table below explains some parameters and statistics</vt:lpstr>
      <vt:lpstr> Populations and Samples:   </vt:lpstr>
      <vt:lpstr>PowerPoint Presentation</vt:lpstr>
      <vt:lpstr>Types of Data</vt:lpstr>
      <vt:lpstr>Key Terms</vt:lpstr>
      <vt:lpstr>Categorical Data</vt:lpstr>
      <vt:lpstr>Examples: Categorical Data</vt:lpstr>
      <vt:lpstr>Categorical data classified as Nominal, Ordinal, and/or Binary</vt:lpstr>
      <vt:lpstr>Nominal Data</vt:lpstr>
      <vt:lpstr>Examples: Nominal Data</vt:lpstr>
      <vt:lpstr>Ordinal Data</vt:lpstr>
      <vt:lpstr>Examples: Ordinal Data</vt:lpstr>
      <vt:lpstr>Binary Data</vt:lpstr>
      <vt:lpstr>Quantity  Data</vt:lpstr>
      <vt:lpstr>Examples: quantity Data</vt:lpstr>
      <vt:lpstr>Quantity data can be classified as ‘Discrete or Continuous’</vt:lpstr>
      <vt:lpstr>Discrete Data</vt:lpstr>
      <vt:lpstr>PowerPoint Presentation</vt:lpstr>
      <vt:lpstr>PowerPoint Presentation</vt:lpstr>
      <vt:lpstr>Examples: Discrete Data</vt:lpstr>
      <vt:lpstr>Examples: Continuous data</vt:lpstr>
      <vt:lpstr>Relationships between Variables.</vt:lpstr>
      <vt:lpstr>Interval and ratio variables</vt:lpstr>
      <vt:lpstr>Interval and ratio variables</vt:lpstr>
      <vt:lpstr>Interval and ratio variables</vt:lpstr>
      <vt:lpstr>Organization and Presentation of Data</vt:lpstr>
      <vt:lpstr>Introduction</vt:lpstr>
      <vt:lpstr>Definitions:</vt:lpstr>
      <vt:lpstr>Class: Is quantitative or qualitative category in which the raw data is placed . </vt:lpstr>
      <vt:lpstr>Frequency Distribution</vt:lpstr>
      <vt:lpstr>Frequency Distribution</vt:lpstr>
      <vt:lpstr>Types of Frequency Distribution</vt:lpstr>
      <vt:lpstr>Categorical Frequency Distribution</vt:lpstr>
      <vt:lpstr>Example</vt:lpstr>
      <vt:lpstr>Example</vt:lpstr>
      <vt:lpstr>Ungrouped Frequency Distribution</vt:lpstr>
      <vt:lpstr>Example Cont.</vt:lpstr>
      <vt:lpstr>Example.</vt:lpstr>
      <vt:lpstr>Grouped Frequency Distribution </vt:lpstr>
      <vt:lpstr>PowerPoint Presentation</vt:lpstr>
      <vt:lpstr>PowerPoint Presentation</vt:lpstr>
      <vt:lpstr>1.Frequency Table</vt:lpstr>
      <vt:lpstr>Example 1: Making a Frequency Table  </vt:lpstr>
      <vt:lpstr>PowerPoint Presentation</vt:lpstr>
      <vt:lpstr>PowerPoint Presentation</vt:lpstr>
      <vt:lpstr>PowerPoint Presentation</vt:lpstr>
      <vt:lpstr>PowerPoint Presentation</vt:lpstr>
      <vt:lpstr>Cumulative التراكمى Frequency</vt:lpstr>
      <vt:lpstr>Example of Cumulative Frequency Distribution</vt:lpstr>
      <vt:lpstr>Homework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Hussein</dc:creator>
  <cp:lastModifiedBy>OsamaHosamLA</cp:lastModifiedBy>
  <cp:revision>50</cp:revision>
  <dcterms:modified xsi:type="dcterms:W3CDTF">2015-02-05T09:21:56Z</dcterms:modified>
</cp:coreProperties>
</file>