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5"/>
  </p:handoutMasterIdLst>
  <p:sldIdLst>
    <p:sldId id="282" r:id="rId5"/>
    <p:sldId id="283" r:id="rId6"/>
    <p:sldId id="284" r:id="rId7"/>
    <p:sldId id="273" r:id="rId8"/>
    <p:sldId id="256" r:id="rId9"/>
    <p:sldId id="274" r:id="rId10"/>
    <p:sldId id="275" r:id="rId11"/>
    <p:sldId id="276" r:id="rId12"/>
    <p:sldId id="277" r:id="rId13"/>
    <p:sldId id="278" r:id="rId14"/>
    <p:sldId id="281" r:id="rId15"/>
    <p:sldId id="285" r:id="rId16"/>
    <p:sldId id="280" r:id="rId17"/>
    <p:sldId id="257" r:id="rId18"/>
    <p:sldId id="279" r:id="rId19"/>
    <p:sldId id="286" r:id="rId20"/>
    <p:sldId id="287" r:id="rId21"/>
    <p:sldId id="258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54" r:id="rId44"/>
    <p:sldId id="355" r:id="rId45"/>
    <p:sldId id="357" r:id="rId46"/>
    <p:sldId id="356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9" r:id="rId93"/>
    <p:sldId id="358" r:id="rId94"/>
  </p:sldIdLst>
  <p:sldSz cx="9144000" cy="6858000" type="screen4x3"/>
  <p:notesSz cx="9866313" cy="67357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28" autoAdjust="0"/>
    <p:restoredTop sz="90929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6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49.xml"/><Relationship Id="rId47" Type="http://schemas.openxmlformats.org/officeDocument/2006/relationships/slide" Target="slides/slide54.xml"/><Relationship Id="rId50" Type="http://schemas.openxmlformats.org/officeDocument/2006/relationships/slide" Target="slides/slide57.xml"/><Relationship Id="rId55" Type="http://schemas.openxmlformats.org/officeDocument/2006/relationships/slide" Target="slides/slide62.xml"/><Relationship Id="rId63" Type="http://schemas.openxmlformats.org/officeDocument/2006/relationships/slide" Target="slides/slide70.xml"/><Relationship Id="rId68" Type="http://schemas.openxmlformats.org/officeDocument/2006/relationships/slide" Target="slides/slide75.xml"/><Relationship Id="rId76" Type="http://schemas.openxmlformats.org/officeDocument/2006/relationships/slide" Target="slides/slide83.xml"/><Relationship Id="rId7" Type="http://schemas.openxmlformats.org/officeDocument/2006/relationships/slide" Target="slides/slide10.xml"/><Relationship Id="rId71" Type="http://schemas.openxmlformats.org/officeDocument/2006/relationships/slide" Target="slides/slide78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9" Type="http://schemas.openxmlformats.org/officeDocument/2006/relationships/slide" Target="slides/slide34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2.xml"/><Relationship Id="rId40" Type="http://schemas.openxmlformats.org/officeDocument/2006/relationships/slide" Target="slides/slide47.xml"/><Relationship Id="rId45" Type="http://schemas.openxmlformats.org/officeDocument/2006/relationships/slide" Target="slides/slide52.xml"/><Relationship Id="rId53" Type="http://schemas.openxmlformats.org/officeDocument/2006/relationships/slide" Target="slides/slide60.xml"/><Relationship Id="rId58" Type="http://schemas.openxmlformats.org/officeDocument/2006/relationships/slide" Target="slides/slide65.xml"/><Relationship Id="rId66" Type="http://schemas.openxmlformats.org/officeDocument/2006/relationships/slide" Target="slides/slide73.xml"/><Relationship Id="rId74" Type="http://schemas.openxmlformats.org/officeDocument/2006/relationships/slide" Target="slides/slide81.xml"/><Relationship Id="rId79" Type="http://schemas.openxmlformats.org/officeDocument/2006/relationships/slide" Target="slides/slide86.xml"/><Relationship Id="rId5" Type="http://schemas.openxmlformats.org/officeDocument/2006/relationships/slide" Target="slides/slide8.xml"/><Relationship Id="rId61" Type="http://schemas.openxmlformats.org/officeDocument/2006/relationships/slide" Target="slides/slide68.xml"/><Relationship Id="rId82" Type="http://schemas.openxmlformats.org/officeDocument/2006/relationships/slide" Target="slides/slide89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4" Type="http://schemas.openxmlformats.org/officeDocument/2006/relationships/slide" Target="slides/slide51.xml"/><Relationship Id="rId52" Type="http://schemas.openxmlformats.org/officeDocument/2006/relationships/slide" Target="slides/slide59.xml"/><Relationship Id="rId60" Type="http://schemas.openxmlformats.org/officeDocument/2006/relationships/slide" Target="slides/slide67.xml"/><Relationship Id="rId65" Type="http://schemas.openxmlformats.org/officeDocument/2006/relationships/slide" Target="slides/slide72.xml"/><Relationship Id="rId73" Type="http://schemas.openxmlformats.org/officeDocument/2006/relationships/slide" Target="slides/slide80.xml"/><Relationship Id="rId78" Type="http://schemas.openxmlformats.org/officeDocument/2006/relationships/slide" Target="slides/slide85.xml"/><Relationship Id="rId81" Type="http://schemas.openxmlformats.org/officeDocument/2006/relationships/slide" Target="slides/slide88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43" Type="http://schemas.openxmlformats.org/officeDocument/2006/relationships/slide" Target="slides/slide50.xml"/><Relationship Id="rId48" Type="http://schemas.openxmlformats.org/officeDocument/2006/relationships/slide" Target="slides/slide55.xml"/><Relationship Id="rId56" Type="http://schemas.openxmlformats.org/officeDocument/2006/relationships/slide" Target="slides/slide63.xml"/><Relationship Id="rId64" Type="http://schemas.openxmlformats.org/officeDocument/2006/relationships/slide" Target="slides/slide71.xml"/><Relationship Id="rId69" Type="http://schemas.openxmlformats.org/officeDocument/2006/relationships/slide" Target="slides/slide76.xml"/><Relationship Id="rId77" Type="http://schemas.openxmlformats.org/officeDocument/2006/relationships/slide" Target="slides/slide84.xml"/><Relationship Id="rId8" Type="http://schemas.openxmlformats.org/officeDocument/2006/relationships/slide" Target="slides/slide11.xml"/><Relationship Id="rId51" Type="http://schemas.openxmlformats.org/officeDocument/2006/relationships/slide" Target="slides/slide58.xml"/><Relationship Id="rId72" Type="http://schemas.openxmlformats.org/officeDocument/2006/relationships/slide" Target="slides/slide79.xml"/><Relationship Id="rId80" Type="http://schemas.openxmlformats.org/officeDocument/2006/relationships/slide" Target="slides/slide87.xml"/><Relationship Id="rId3" Type="http://schemas.openxmlformats.org/officeDocument/2006/relationships/slide" Target="slides/slide6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3.xml"/><Relationship Id="rId46" Type="http://schemas.openxmlformats.org/officeDocument/2006/relationships/slide" Target="slides/slide53.xml"/><Relationship Id="rId59" Type="http://schemas.openxmlformats.org/officeDocument/2006/relationships/slide" Target="slides/slide66.xml"/><Relationship Id="rId67" Type="http://schemas.openxmlformats.org/officeDocument/2006/relationships/slide" Target="slides/slide74.xml"/><Relationship Id="rId20" Type="http://schemas.openxmlformats.org/officeDocument/2006/relationships/slide" Target="slides/slide25.xml"/><Relationship Id="rId41" Type="http://schemas.openxmlformats.org/officeDocument/2006/relationships/slide" Target="slides/slide48.xml"/><Relationship Id="rId54" Type="http://schemas.openxmlformats.org/officeDocument/2006/relationships/slide" Target="slides/slide61.xml"/><Relationship Id="rId62" Type="http://schemas.openxmlformats.org/officeDocument/2006/relationships/slide" Target="slides/slide69.xml"/><Relationship Id="rId70" Type="http://schemas.openxmlformats.org/officeDocument/2006/relationships/slide" Target="slides/slide77.xml"/><Relationship Id="rId75" Type="http://schemas.openxmlformats.org/officeDocument/2006/relationships/slide" Target="slides/slide82.xml"/><Relationship Id="rId83" Type="http://schemas.openxmlformats.org/officeDocument/2006/relationships/slide" Target="slides/slide90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5" Type="http://schemas.openxmlformats.org/officeDocument/2006/relationships/slide" Target="slides/slide18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1.xml"/><Relationship Id="rId49" Type="http://schemas.openxmlformats.org/officeDocument/2006/relationships/slide" Target="slides/slide56.xml"/><Relationship Id="rId57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D233E-5A8F-40A4-84C5-313A89CBC0D0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E009-CC08-4ABC-A1DD-2922428C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8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B3FF1-E3D4-45BA-A765-282329D698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67BD8-C237-4196-BDC0-2FC11858223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B646-4C56-441C-8237-76A015D1F2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50F7-E94C-4A66-A39E-FE63E5E6CC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4DB56-28CD-45D1-A49F-9F731AB7BEC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5AF7-1741-4E4F-A109-A577C9BDD3D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7152F-CCF3-4BFB-A3C7-1DA15D67EDF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668E2-4943-4B53-8DD2-5C7F36EFC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604D5-AB89-4796-AA16-60F32059D2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F75AA-2033-40D7-B2BC-41CF7DD196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719AB-533A-4F59-8D9A-F31469DEB6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FB288315-0671-4CE4-880D-7E0A9525DCE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1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3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3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7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2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5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8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9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ar-SA" sz="3200" dirty="0">
              <a:solidFill>
                <a:schemeClr val="tx2"/>
              </a:solidFill>
              <a:latin typeface="Arial" pitchFamily="34" charset="0"/>
            </a:endParaRPr>
          </a:p>
        </p:txBody>
      </p:sp>
      <p:pic>
        <p:nvPicPr>
          <p:cNvPr id="9" name="Picture 4" descr="CTOFF0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000504"/>
            <a:ext cx="258445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0" y="122872"/>
            <a:ext cx="3810000" cy="159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ea typeface="SimSun" pitchFamily="2" charset="-122"/>
                <a:cs typeface="Arial" pitchFamily="34" charset="0"/>
              </a:rPr>
              <a:t>TAIBAH UNIVERSITY</a:t>
            </a:r>
          </a:p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0000"/>
                </a:solidFill>
                <a:latin typeface="Bauhaus 93" pitchFamily="82" charset="0"/>
                <a:ea typeface="SimSun" pitchFamily="2" charset="-122"/>
                <a:cs typeface="Arial" pitchFamily="34" charset="0"/>
              </a:rPr>
              <a:t>Faculty of Science</a:t>
            </a:r>
          </a:p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ea typeface="SimSun" pitchFamily="2" charset="-122"/>
                <a:cs typeface="Arial" pitchFamily="34" charset="0"/>
              </a:rPr>
              <a:t>Department of Math.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uhaus 93" pitchFamily="82" charset="0"/>
              <a:cs typeface="Arial" pitchFamily="34" charset="0"/>
            </a:endParaRPr>
          </a:p>
        </p:txBody>
      </p:sp>
      <p:pic>
        <p:nvPicPr>
          <p:cNvPr id="12" name="صورة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0"/>
            <a:ext cx="1328742" cy="1571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105400" y="246221"/>
            <a:ext cx="411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 sz="3200" b="1" dirty="0" smtClean="0">
                <a:solidFill>
                  <a:srgbClr val="000000"/>
                </a:solidFill>
                <a:latin typeface="Bauhaus 93" pitchFamily="82" charset="0"/>
                <a:cs typeface="Al-Samsam" pitchFamily="2" charset="-78"/>
              </a:rPr>
              <a:t>جامعة طيبة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كلية</a:t>
            </a:r>
            <a:r>
              <a:rPr kumimoji="0" lang="ar-SA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 </a:t>
            </a:r>
            <a:r>
              <a:rPr lang="ar-SA" sz="3200" b="1" i="0" dirty="0" smtClean="0">
                <a:solidFill>
                  <a:srgbClr val="000000"/>
                </a:solidFill>
                <a:latin typeface="Bauhaus 93" pitchFamily="82" charset="0"/>
                <a:cs typeface="Al-Samsam" pitchFamily="2" charset="-78"/>
              </a:rPr>
              <a:t>علوم وهندسة الحاسبات بينبع</a:t>
            </a:r>
            <a:endParaRPr kumimoji="0" lang="ar-SA" sz="3200" b="1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Bauhaus 93" pitchFamily="82" charset="0"/>
              <a:cs typeface="Al-Samsam" pitchFamily="2" charset="-78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2145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rtl="1" eaLnBrk="0" hangingPunct="0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Probability and Statistics for Engineers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3000372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 smtClean="0">
                <a:ln>
                  <a:noFill/>
                </a:ln>
                <a:effectLst/>
                <a:latin typeface="Bookman Old Style" pitchFamily="18" charset="0"/>
                <a:cs typeface="Arial" pitchFamily="34" charset="0"/>
              </a:rPr>
              <a:t>STAT 301</a:t>
            </a:r>
            <a:endParaRPr kumimoji="0" lang="en-US" sz="3200" b="1" i="0" u="none" strike="noStrike" cap="none" normalizeH="0" baseline="0" dirty="0" smtClean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6000" y="1785926"/>
            <a:ext cx="9108000" cy="72000"/>
          </a:xfrm>
          <a:prstGeom prst="line">
            <a:avLst/>
          </a:prstGeom>
          <a:ln w="57150"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6010870"/>
            <a:ext cx="9144000" cy="70788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GB" sz="4000" dirty="0" smtClean="0">
                <a:solidFill>
                  <a:srgbClr val="FF0000"/>
                </a:solidFill>
                <a:latin typeface="Haettenschweiler" pitchFamily="34" charset="0"/>
              </a:rPr>
              <a:t>Teacher : </a:t>
            </a:r>
            <a:r>
              <a:rPr lang="en-GB" sz="4000" dirty="0" err="1" smtClean="0">
                <a:solidFill>
                  <a:srgbClr val="FF0000"/>
                </a:solidFill>
                <a:latin typeface="Haettenschweiler" pitchFamily="34" charset="0"/>
              </a:rPr>
              <a:t>Dr.</a:t>
            </a:r>
            <a:r>
              <a:rPr lang="en-US" sz="4000" dirty="0" smtClean="0">
                <a:solidFill>
                  <a:srgbClr val="FF0000"/>
                </a:solidFill>
                <a:latin typeface="Haettenschweiler" pitchFamily="34" charset="0"/>
              </a:rPr>
              <a:t>Osama </a:t>
            </a:r>
            <a:r>
              <a:rPr lang="en-US" sz="4000" dirty="0" err="1" smtClean="0">
                <a:solidFill>
                  <a:srgbClr val="FF0000"/>
                </a:solidFill>
                <a:latin typeface="Haettenschweiler" pitchFamily="34" charset="0"/>
              </a:rPr>
              <a:t>Hosam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ettenschweiler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5918" y="3500438"/>
            <a:ext cx="621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Second Semester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1435/1436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The </a:t>
            </a:r>
            <a:r>
              <a:rPr lang="en-US" sz="4000" b="1" i="0" dirty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Sample </a:t>
            </a:r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Space (Example 3):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37961"/>
            <a:ext cx="7344816" cy="605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714356"/>
            <a:ext cx="91440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r>
              <a:rPr lang="en-GB" sz="3600" b="1" i="0" dirty="0"/>
              <a:t>Sample spaces with a large or infinite number of sample points are best </a:t>
            </a:r>
            <a:r>
              <a:rPr lang="en-GB" sz="3600" b="1" i="0" dirty="0" smtClean="0"/>
              <a:t>described by </a:t>
            </a:r>
            <a:r>
              <a:rPr lang="en-GB" sz="3600" b="1" i="0" dirty="0"/>
              <a:t>a statement or </a:t>
            </a:r>
            <a:r>
              <a:rPr lang="en-GB" sz="3600" b="1" u="sng" dirty="0"/>
              <a:t>R</a:t>
            </a:r>
            <a:r>
              <a:rPr lang="en-GB" sz="3600" b="1" u="sng" dirty="0" smtClean="0"/>
              <a:t>ule</a:t>
            </a:r>
            <a:r>
              <a:rPr lang="en-US" sz="3600" b="1" u="sng" dirty="0" smtClean="0"/>
              <a:t> Method</a:t>
            </a:r>
            <a:r>
              <a:rPr lang="en-GB" sz="3600" b="1" i="0" dirty="0" smtClean="0"/>
              <a:t>.</a:t>
            </a:r>
            <a:endParaRPr lang="en-GB" sz="3600" b="1" i="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The </a:t>
            </a:r>
            <a:r>
              <a:rPr lang="en-US" sz="4000" b="1" i="0" dirty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Sample </a:t>
            </a:r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Space (Example 4):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2886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If </a:t>
            </a:r>
            <a:r>
              <a:rPr lang="en-GB" sz="3600" b="1" i="0" dirty="0"/>
              <a:t>the possible outcomes of </a:t>
            </a:r>
            <a:r>
              <a:rPr lang="en-GB" sz="3600" b="1" i="0" dirty="0" smtClean="0"/>
              <a:t>an experiment </a:t>
            </a:r>
            <a:r>
              <a:rPr lang="en-GB" sz="3600" b="1" i="0" dirty="0"/>
              <a:t>are the set of cities in the world with a. </a:t>
            </a:r>
            <a:r>
              <a:rPr lang="en-GB" sz="3200" b="1" i="0" dirty="0" smtClean="0"/>
              <a:t>population </a:t>
            </a:r>
            <a:r>
              <a:rPr lang="en-GB" sz="3600" b="1" i="0" dirty="0"/>
              <a:t>over 1 million, </a:t>
            </a:r>
            <a:r>
              <a:rPr lang="en-GB" sz="3600" b="1" i="0" dirty="0" smtClean="0"/>
              <a:t>our </a:t>
            </a:r>
            <a:r>
              <a:rPr lang="en-US" sz="3600" b="1" i="0" dirty="0" smtClean="0"/>
              <a:t>sample </a:t>
            </a:r>
            <a:r>
              <a:rPr lang="en-US" sz="3600" b="1" i="0" dirty="0"/>
              <a:t>space is written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596" y="4572008"/>
            <a:ext cx="8501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S = {x | x is a city with </a:t>
            </a:r>
            <a:r>
              <a:rPr lang="en-GB" sz="3000" b="1" dirty="0" smtClean="0">
                <a:solidFill>
                  <a:srgbClr val="FF0000"/>
                </a:solidFill>
              </a:rPr>
              <a:t>a </a:t>
            </a:r>
            <a:r>
              <a:rPr lang="en-GB" sz="3000" b="1" dirty="0">
                <a:solidFill>
                  <a:srgbClr val="FF0000"/>
                </a:solidFill>
              </a:rPr>
              <a:t>population over 1 million},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4292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/>
              <a:t>which reads "S is the set of all </a:t>
            </a:r>
            <a:r>
              <a:rPr lang="en-GB" sz="3600" b="1" dirty="0">
                <a:solidFill>
                  <a:srgbClr val="FF0000"/>
                </a:solidFill>
              </a:rPr>
              <a:t>x</a:t>
            </a:r>
            <a:r>
              <a:rPr lang="en-GB" sz="3600" b="1" i="0" dirty="0"/>
              <a:t> such that </a:t>
            </a:r>
            <a:r>
              <a:rPr lang="en-GB" sz="3600" b="1" dirty="0">
                <a:solidFill>
                  <a:srgbClr val="FF0000"/>
                </a:solidFill>
              </a:rPr>
              <a:t>x</a:t>
            </a:r>
            <a:r>
              <a:rPr lang="en-GB" sz="3600" b="1" i="0" dirty="0"/>
              <a:t> is a city with a population over </a:t>
            </a:r>
            <a:r>
              <a:rPr lang="en-GB" sz="3600" b="1" i="0" dirty="0" smtClean="0"/>
              <a:t>1 </a:t>
            </a:r>
            <a:r>
              <a:rPr lang="en-US" sz="3600" b="1" i="0" dirty="0" smtClean="0"/>
              <a:t>million</a:t>
            </a:r>
            <a:r>
              <a:rPr lang="en-US" sz="3600" b="1" i="0" dirty="0"/>
              <a:t>."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 autoUpdateAnimBg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626952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5600" indent="-271463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000" b="1" i="0" dirty="0" smtClean="0">
                <a:latin typeface="+mj-lt"/>
              </a:rPr>
              <a:t>An </a:t>
            </a:r>
            <a:r>
              <a:rPr lang="en-US" sz="4000" b="1" i="0" dirty="0">
                <a:latin typeface="+mj-lt"/>
              </a:rPr>
              <a:t>event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000" b="1" i="0" dirty="0">
                <a:latin typeface="+mj-lt"/>
              </a:rPr>
              <a:t> is a subset of the </a:t>
            </a:r>
            <a:r>
              <a:rPr lang="en-US" sz="4000" b="1" i="0" dirty="0" smtClean="0">
                <a:latin typeface="+mj-lt"/>
              </a:rPr>
              <a:t>sample space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000" b="1" i="0" dirty="0">
                <a:latin typeface="+mj-lt"/>
              </a:rPr>
              <a:t>. That is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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000" b="1" i="0" dirty="0">
                <a:latin typeface="+mj-lt"/>
              </a:rPr>
              <a:t>.</a:t>
            </a:r>
          </a:p>
          <a:p>
            <a:pPr marL="355600" indent="-271463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000" b="1" i="0" dirty="0" smtClean="0">
                <a:latin typeface="+mj-lt"/>
              </a:rPr>
              <a:t>We </a:t>
            </a:r>
            <a:r>
              <a:rPr lang="en-US" sz="4000" b="1" i="0" dirty="0">
                <a:latin typeface="+mj-lt"/>
              </a:rPr>
              <a:t>say that an event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000" b="1" i="0" dirty="0">
                <a:latin typeface="+mj-lt"/>
              </a:rPr>
              <a:t> occurs if the outcome (the result) of the experiment is an element of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000" b="1" i="0" dirty="0" smtClean="0">
                <a:latin typeface="+mj-lt"/>
              </a:rPr>
              <a:t>.</a:t>
            </a:r>
            <a:endParaRPr lang="en-US" sz="4000" b="1" i="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29738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0" dirty="0" smtClean="0">
                <a:solidFill>
                  <a:srgbClr val="FF0000"/>
                </a:solidFill>
              </a:rPr>
              <a:t>Definition</a:t>
            </a:r>
            <a:r>
              <a:rPr lang="en-US" sz="4800" b="1" i="0" dirty="0" smtClean="0">
                <a:solidFill>
                  <a:srgbClr val="FF3300"/>
                </a:solidFill>
              </a:rPr>
              <a:t>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285860"/>
            <a:ext cx="9144000" cy="459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000" b="1" i="0" dirty="0" smtClean="0">
                <a:latin typeface="+mj-lt"/>
              </a:rPr>
              <a:t> 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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000" b="1" i="0" dirty="0">
                <a:latin typeface="+mj-lt"/>
              </a:rPr>
              <a:t>  is an event    </a:t>
            </a:r>
            <a:endParaRPr lang="en-US" sz="4000" b="1" i="0" dirty="0" smtClean="0">
              <a:latin typeface="+mj-lt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000" b="1" i="0" dirty="0" smtClean="0">
                <a:latin typeface="+mj-lt"/>
              </a:rPr>
              <a:t> </a:t>
            </a:r>
            <a:r>
              <a:rPr lang="en-US" sz="4000" b="1" i="0" dirty="0">
                <a:latin typeface="+mj-lt"/>
              </a:rPr>
              <a:t>(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</a:t>
            </a:r>
            <a:r>
              <a:rPr lang="en-US" sz="4000" b="1" i="0" dirty="0">
                <a:latin typeface="+mj-lt"/>
              </a:rPr>
              <a:t> is called the </a:t>
            </a:r>
            <a:r>
              <a:rPr lang="en-US" sz="4000" b="1" i="0" dirty="0">
                <a:solidFill>
                  <a:srgbClr val="006600"/>
                </a:solidFill>
                <a:latin typeface="+mj-lt"/>
              </a:rPr>
              <a:t>impossible event</a:t>
            </a:r>
            <a:r>
              <a:rPr lang="en-US" sz="4000" b="1" i="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000" b="1" i="0" dirty="0">
                <a:latin typeface="+mj-lt"/>
              </a:rPr>
              <a:t> 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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000" b="1" i="0" dirty="0">
                <a:latin typeface="+mj-lt"/>
              </a:rPr>
              <a:t>  is an event     </a:t>
            </a:r>
            <a:endParaRPr lang="en-US" sz="4000" b="1" i="0" dirty="0" smtClean="0">
              <a:latin typeface="+mj-lt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000" b="1" i="0" dirty="0" smtClean="0">
                <a:latin typeface="+mj-lt"/>
              </a:rPr>
              <a:t>(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000" b="1" i="0" dirty="0">
                <a:latin typeface="+mj-lt"/>
              </a:rPr>
              <a:t> is called the </a:t>
            </a:r>
            <a:r>
              <a:rPr lang="en-US" sz="4000" b="1" i="0" dirty="0">
                <a:solidFill>
                  <a:srgbClr val="006600"/>
                </a:solidFill>
                <a:latin typeface="+mj-lt"/>
              </a:rPr>
              <a:t>sure event</a:t>
            </a:r>
            <a:r>
              <a:rPr lang="en-US" sz="4000" b="1" i="0" dirty="0">
                <a:latin typeface="+mj-lt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0108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i="0" dirty="0"/>
              <a:t>Given the sample space </a:t>
            </a:r>
            <a:r>
              <a:rPr lang="en-GB" sz="4000" b="1" dirty="0">
                <a:solidFill>
                  <a:srgbClr val="FF0000"/>
                </a:solidFill>
              </a:rPr>
              <a:t>S = </a:t>
            </a:r>
            <a:r>
              <a:rPr lang="en-GB" sz="4000" b="1" dirty="0" smtClean="0">
                <a:solidFill>
                  <a:srgbClr val="FF0000"/>
                </a:solidFill>
              </a:rPr>
              <a:t>{ t </a:t>
            </a:r>
            <a:r>
              <a:rPr lang="en-GB" sz="4000" b="1" dirty="0">
                <a:solidFill>
                  <a:srgbClr val="FF0000"/>
                </a:solidFill>
              </a:rPr>
              <a:t>| t &gt; </a:t>
            </a:r>
            <a:r>
              <a:rPr lang="en-GB" sz="4000" b="1" dirty="0" smtClean="0">
                <a:solidFill>
                  <a:srgbClr val="FF0000"/>
                </a:solidFill>
              </a:rPr>
              <a:t>0 }, </a:t>
            </a:r>
            <a:r>
              <a:rPr lang="en-GB" sz="4000" b="1" i="0" dirty="0"/>
              <a:t>where </a:t>
            </a:r>
            <a:r>
              <a:rPr lang="en-GB" sz="4000" b="1" dirty="0">
                <a:solidFill>
                  <a:srgbClr val="FF0000"/>
                </a:solidFill>
              </a:rPr>
              <a:t>t</a:t>
            </a:r>
            <a:r>
              <a:rPr lang="en-GB" sz="4000" b="1" i="0" dirty="0"/>
              <a:t> is the life in years of a </a:t>
            </a:r>
            <a:r>
              <a:rPr lang="en-GB" sz="4000" b="1" i="0" dirty="0" smtClean="0"/>
              <a:t>certain electronic component .</a:t>
            </a:r>
          </a:p>
          <a:p>
            <a:pPr>
              <a:lnSpc>
                <a:spcPct val="150000"/>
              </a:lnSpc>
            </a:pPr>
            <a:r>
              <a:rPr lang="en-GB" sz="4000" b="1" i="0" dirty="0" smtClean="0"/>
              <a:t>The </a:t>
            </a:r>
            <a:r>
              <a:rPr lang="en-GB" sz="4000" b="1" i="0" dirty="0"/>
              <a:t>event </a:t>
            </a:r>
            <a:r>
              <a:rPr lang="en-GB" sz="4000" b="1" dirty="0">
                <a:solidFill>
                  <a:srgbClr val="FF0000"/>
                </a:solidFill>
              </a:rPr>
              <a:t>A</a:t>
            </a:r>
            <a:r>
              <a:rPr lang="en-GB" sz="4000" b="1" i="0" dirty="0"/>
              <a:t> that the </a:t>
            </a:r>
            <a:r>
              <a:rPr lang="en-GB" sz="4000" b="1" i="0" dirty="0" smtClean="0"/>
              <a:t>component </a:t>
            </a:r>
            <a:r>
              <a:rPr lang="en-GB" sz="4000" b="1" i="0" dirty="0"/>
              <a:t>fails before the end </a:t>
            </a:r>
            <a:r>
              <a:rPr lang="en-GB" sz="4000" b="1" i="0" dirty="0" smtClean="0"/>
              <a:t>of the </a:t>
            </a:r>
            <a:r>
              <a:rPr lang="en-GB" sz="4000" b="1" i="0" dirty="0"/>
              <a:t>fifth year is the subset </a:t>
            </a:r>
            <a:r>
              <a:rPr lang="en-GB" sz="4000" b="1" dirty="0">
                <a:solidFill>
                  <a:srgbClr val="FF0000"/>
                </a:solidFill>
              </a:rPr>
              <a:t>A = </a:t>
            </a:r>
            <a:r>
              <a:rPr lang="en-GB" sz="4000" b="1" dirty="0" smtClean="0">
                <a:solidFill>
                  <a:srgbClr val="FF0000"/>
                </a:solidFill>
              </a:rPr>
              <a:t>{ t </a:t>
            </a:r>
            <a:r>
              <a:rPr lang="en-GB" sz="4000" b="1" dirty="0">
                <a:solidFill>
                  <a:srgbClr val="FF0000"/>
                </a:solidFill>
              </a:rPr>
              <a:t>| 0 &lt; t &lt; </a:t>
            </a:r>
            <a:r>
              <a:rPr lang="en-GB" sz="4000" b="1" dirty="0" smtClean="0">
                <a:solidFill>
                  <a:srgbClr val="FF0000"/>
                </a:solidFill>
              </a:rPr>
              <a:t>5 }.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(Example 1)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928670"/>
            <a:ext cx="9144000" cy="275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4000" b="1" i="0" dirty="0" smtClean="0">
                <a:solidFill>
                  <a:srgbClr val="FF0000"/>
                </a:solidFill>
                <a:latin typeface="+mj-lt"/>
              </a:rPr>
              <a:t>Experiment</a:t>
            </a:r>
            <a:r>
              <a:rPr lang="en-US" sz="4000" b="1" i="0" dirty="0">
                <a:latin typeface="+mj-lt"/>
              </a:rPr>
              <a:t>: Selecting a ball from a box containing 6 balls numbered 1,2,3,4,5 and 6. (</a:t>
            </a:r>
            <a:r>
              <a:rPr lang="en-US" sz="4000" b="1" i="0" dirty="0">
                <a:solidFill>
                  <a:srgbClr val="FF0000"/>
                </a:solidFill>
                <a:latin typeface="+mj-lt"/>
              </a:rPr>
              <a:t>or tossing a die</a:t>
            </a:r>
            <a:r>
              <a:rPr lang="en-US" sz="4000" b="1" i="0" dirty="0">
                <a:latin typeface="+mj-lt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(Example 2)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9268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just">
              <a:tabLst>
                <a:tab pos="685800" algn="l"/>
              </a:tabLst>
            </a:pPr>
            <a:r>
              <a:rPr lang="en-US" sz="4000" b="1" i="0" dirty="0" smtClean="0">
                <a:latin typeface="+mj-lt"/>
                <a:cs typeface="Arial" charset="0"/>
              </a:rPr>
              <a:t>This experiment has </a:t>
            </a:r>
            <a:r>
              <a:rPr lang="en-US" sz="4000" b="1" i="0" dirty="0" smtClean="0">
                <a:solidFill>
                  <a:srgbClr val="FF0000"/>
                </a:solidFill>
                <a:latin typeface="+mj-lt"/>
                <a:cs typeface="Arial" charset="0"/>
              </a:rPr>
              <a:t>6</a:t>
            </a:r>
            <a:r>
              <a:rPr lang="en-US" sz="4000" b="1" i="0" dirty="0" smtClean="0">
                <a:latin typeface="+mj-lt"/>
                <a:cs typeface="Arial" charset="0"/>
              </a:rPr>
              <a:t> possible outcomes   </a:t>
            </a:r>
            <a:endParaRPr lang="en-US" sz="4000" b="1" i="0" dirty="0">
              <a:latin typeface="+mj-lt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57200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just">
              <a:tabLst>
                <a:tab pos="685800" algn="l"/>
              </a:tabLst>
            </a:pPr>
            <a:r>
              <a:rPr lang="en-US" sz="4400" b="1" i="0" dirty="0" smtClean="0">
                <a:latin typeface="+mj-lt"/>
                <a:cs typeface="Arial" charset="0"/>
              </a:rPr>
              <a:t>The sample space is</a:t>
            </a:r>
            <a:endParaRPr lang="en-US" sz="4400" b="1" i="0" dirty="0">
              <a:latin typeface="+mj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5572140"/>
            <a:ext cx="4132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tabLst>
                <a:tab pos="685800" algn="l"/>
              </a:tabLst>
            </a:pP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={1,2,3,4,5,6}.</a:t>
            </a:r>
            <a:endParaRPr lang="en-US" sz="4800" b="1" i="0" dirty="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(Example 2)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857232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228600" algn="just">
              <a:lnSpc>
                <a:spcPct val="150000"/>
              </a:lnSpc>
              <a:tabLst>
                <a:tab pos="685800" algn="l"/>
              </a:tabLst>
            </a:pPr>
            <a:r>
              <a:rPr lang="en-US" sz="3200" b="1" i="0" dirty="0">
                <a:latin typeface="+mj-lt"/>
                <a:cs typeface="Arial" charset="0"/>
              </a:rPr>
              <a:t> </a:t>
            </a:r>
            <a:r>
              <a:rPr lang="en-US" sz="3200" b="1" i="0" dirty="0" smtClean="0">
                <a:latin typeface="+mj-lt"/>
                <a:cs typeface="Arial" charset="0"/>
              </a:rPr>
              <a:t>   </a:t>
            </a:r>
            <a:r>
              <a:rPr lang="en-US" sz="3200" b="1" i="0" dirty="0">
                <a:latin typeface="+mj-lt"/>
                <a:cs typeface="Arial" charset="0"/>
              </a:rPr>
              <a:t>Consider the following events:</a:t>
            </a:r>
          </a:p>
          <a:p>
            <a:pPr lvl="1" algn="just"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3200" b="1" dirty="0">
                <a:solidFill>
                  <a:srgbClr val="FF3300"/>
                </a:solidFill>
                <a:latin typeface="+mj-lt"/>
              </a:rPr>
              <a:t>   E</a:t>
            </a:r>
            <a:r>
              <a:rPr lang="en-US" sz="3200" b="1" i="0" baseline="-30000" dirty="0">
                <a:solidFill>
                  <a:srgbClr val="FF3300"/>
                </a:solidFill>
                <a:latin typeface="+mj-lt"/>
              </a:rPr>
              <a:t>1</a:t>
            </a:r>
            <a:r>
              <a:rPr lang="en-US" sz="3200" b="1" i="0" dirty="0">
                <a:solidFill>
                  <a:srgbClr val="FF3300"/>
                </a:solidFill>
                <a:latin typeface="+mj-lt"/>
              </a:rPr>
              <a:t>= </a:t>
            </a:r>
            <a:r>
              <a:rPr lang="en-US" sz="3200" b="1" i="0" dirty="0">
                <a:latin typeface="+mj-lt"/>
              </a:rPr>
              <a:t>getting an even number </a:t>
            </a:r>
            <a:r>
              <a:rPr lang="en-US" sz="3200" b="1" i="0" dirty="0">
                <a:solidFill>
                  <a:srgbClr val="FF0000"/>
                </a:solidFill>
                <a:latin typeface="+mj-lt"/>
              </a:rPr>
              <a:t>={2,4,6}</a:t>
            </a:r>
            <a:r>
              <a:rPr lang="en-US" sz="32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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3200" b="1" i="0" dirty="0">
                <a:solidFill>
                  <a:srgbClr val="FF0000"/>
                </a:solidFill>
                <a:latin typeface="+mj-lt"/>
              </a:rPr>
              <a:t>  </a:t>
            </a:r>
          </a:p>
          <a:p>
            <a:pPr indent="-228600" algn="just"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3200" b="1" i="0" dirty="0">
                <a:latin typeface="+mj-lt"/>
              </a:rPr>
              <a:t>	</a:t>
            </a:r>
            <a:r>
              <a:rPr lang="en-US" sz="3200" b="1" dirty="0">
                <a:solidFill>
                  <a:srgbClr val="FF3300"/>
                </a:solidFill>
                <a:latin typeface="+mj-lt"/>
              </a:rPr>
              <a:t>E</a:t>
            </a:r>
            <a:r>
              <a:rPr lang="en-US" sz="3200" b="1" i="0" baseline="-30000" dirty="0">
                <a:solidFill>
                  <a:srgbClr val="FF3300"/>
                </a:solidFill>
                <a:latin typeface="+mj-lt"/>
              </a:rPr>
              <a:t>2</a:t>
            </a:r>
            <a:r>
              <a:rPr lang="en-US" sz="3200" b="1" i="0" dirty="0">
                <a:solidFill>
                  <a:srgbClr val="FF3300"/>
                </a:solidFill>
                <a:latin typeface="+mj-lt"/>
              </a:rPr>
              <a:t> = </a:t>
            </a:r>
            <a:r>
              <a:rPr lang="en-US" sz="3200" b="1" i="0" dirty="0">
                <a:latin typeface="+mj-lt"/>
              </a:rPr>
              <a:t>getting a number less than 4</a:t>
            </a:r>
            <a:r>
              <a:rPr lang="en-US" sz="3200" b="1" i="0" dirty="0">
                <a:solidFill>
                  <a:srgbClr val="FF0000"/>
                </a:solidFill>
                <a:latin typeface="+mj-lt"/>
              </a:rPr>
              <a:t>={1,2,3}</a:t>
            </a:r>
            <a:r>
              <a:rPr lang="en-US" sz="32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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3200" b="1" i="0" dirty="0">
                <a:solidFill>
                  <a:srgbClr val="FF0000"/>
                </a:solidFill>
                <a:latin typeface="+mj-lt"/>
              </a:rPr>
              <a:t>  </a:t>
            </a:r>
          </a:p>
          <a:p>
            <a:pPr indent="-228600" algn="just"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3200" b="1" i="0" dirty="0">
                <a:latin typeface="+mj-lt"/>
              </a:rPr>
              <a:t>	</a:t>
            </a:r>
            <a:r>
              <a:rPr lang="en-US" sz="3200" b="1" dirty="0">
                <a:solidFill>
                  <a:srgbClr val="FF3300"/>
                </a:solidFill>
                <a:latin typeface="+mj-lt"/>
              </a:rPr>
              <a:t>E</a:t>
            </a:r>
            <a:r>
              <a:rPr lang="en-US" sz="3200" b="1" i="0" baseline="-30000" dirty="0">
                <a:solidFill>
                  <a:srgbClr val="FF3300"/>
                </a:solidFill>
                <a:latin typeface="+mj-lt"/>
              </a:rPr>
              <a:t>3 </a:t>
            </a:r>
            <a:r>
              <a:rPr lang="en-US" sz="3200" b="1" i="0" dirty="0">
                <a:solidFill>
                  <a:srgbClr val="FF3300"/>
                </a:solidFill>
                <a:latin typeface="+mj-lt"/>
              </a:rPr>
              <a:t>= </a:t>
            </a:r>
            <a:r>
              <a:rPr lang="en-US" sz="3200" b="1" i="0" dirty="0">
                <a:latin typeface="+mj-lt"/>
              </a:rPr>
              <a:t>getting 1 or 3={1,3}</a:t>
            </a:r>
            <a:r>
              <a:rPr lang="en-US" sz="3200" b="1" i="0" dirty="0">
                <a:latin typeface="+mj-lt"/>
                <a:sym typeface="Symbol" pitchFamily="18" charset="2"/>
              </a:rPr>
              <a:t></a:t>
            </a:r>
            <a:r>
              <a:rPr lang="en-US" sz="3200" b="1" dirty="0">
                <a:latin typeface="+mj-lt"/>
              </a:rPr>
              <a:t>S</a:t>
            </a:r>
            <a:r>
              <a:rPr lang="en-US" sz="3200" b="1" i="0" dirty="0">
                <a:latin typeface="+mj-lt"/>
              </a:rPr>
              <a:t>  </a:t>
            </a:r>
          </a:p>
          <a:p>
            <a:pPr indent="-228600" algn="just"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3200" b="1" i="0" dirty="0">
                <a:latin typeface="+mj-lt"/>
              </a:rPr>
              <a:t>	</a:t>
            </a:r>
            <a:r>
              <a:rPr lang="en-US" sz="3200" b="1" dirty="0">
                <a:solidFill>
                  <a:srgbClr val="FF3300"/>
                </a:solidFill>
                <a:latin typeface="+mj-lt"/>
              </a:rPr>
              <a:t>E</a:t>
            </a:r>
            <a:r>
              <a:rPr lang="en-US" sz="3200" b="1" i="0" baseline="-30000" dirty="0">
                <a:solidFill>
                  <a:srgbClr val="FF3300"/>
                </a:solidFill>
                <a:latin typeface="+mj-lt"/>
              </a:rPr>
              <a:t>4</a:t>
            </a:r>
            <a:r>
              <a:rPr lang="en-US" sz="3200" b="1" i="0" dirty="0">
                <a:solidFill>
                  <a:srgbClr val="FF3300"/>
                </a:solidFill>
                <a:latin typeface="+mj-lt"/>
              </a:rPr>
              <a:t> = </a:t>
            </a:r>
            <a:r>
              <a:rPr lang="en-US" sz="3200" b="1" i="0" dirty="0">
                <a:latin typeface="+mj-lt"/>
              </a:rPr>
              <a:t>getting an odd number</a:t>
            </a:r>
            <a:r>
              <a:rPr lang="en-US" sz="3200" b="1" i="0" dirty="0">
                <a:solidFill>
                  <a:srgbClr val="FF0000"/>
                </a:solidFill>
                <a:latin typeface="+mj-lt"/>
              </a:rPr>
              <a:t>={1,3,5}</a:t>
            </a:r>
            <a:r>
              <a:rPr lang="en-US" sz="32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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S</a:t>
            </a:r>
            <a:endParaRPr lang="en-US" sz="3200" b="1" i="0" dirty="0">
              <a:solidFill>
                <a:srgbClr val="FF0000"/>
              </a:solidFill>
              <a:latin typeface="+mj-lt"/>
            </a:endParaRPr>
          </a:p>
          <a:p>
            <a:pPr indent="-228600" algn="just"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3200" b="1" i="0" dirty="0">
                <a:latin typeface="+mj-lt"/>
              </a:rPr>
              <a:t>	</a:t>
            </a:r>
            <a:r>
              <a:rPr lang="en-US" sz="3200" b="1" dirty="0">
                <a:solidFill>
                  <a:srgbClr val="FF3300"/>
                </a:solidFill>
                <a:latin typeface="+mj-lt"/>
              </a:rPr>
              <a:t>E</a:t>
            </a:r>
            <a:r>
              <a:rPr lang="en-US" sz="3200" b="1" i="0" baseline="-30000" dirty="0">
                <a:solidFill>
                  <a:srgbClr val="FF3300"/>
                </a:solidFill>
                <a:latin typeface="+mj-lt"/>
              </a:rPr>
              <a:t>5</a:t>
            </a:r>
            <a:r>
              <a:rPr lang="en-US" sz="3200" b="1" i="0" dirty="0">
                <a:solidFill>
                  <a:srgbClr val="FF3300"/>
                </a:solidFill>
                <a:latin typeface="+mj-lt"/>
              </a:rPr>
              <a:t> = </a:t>
            </a:r>
            <a:r>
              <a:rPr lang="en-US" sz="3200" b="1" i="0" dirty="0">
                <a:latin typeface="+mj-lt"/>
              </a:rPr>
              <a:t>getting a negative number</a:t>
            </a:r>
            <a:r>
              <a:rPr lang="en-US" sz="3200" b="1" i="0" dirty="0">
                <a:solidFill>
                  <a:srgbClr val="FF0000"/>
                </a:solidFill>
                <a:latin typeface="+mj-lt"/>
              </a:rPr>
              <a:t>={ }=</a:t>
            </a:r>
            <a:r>
              <a:rPr lang="en-US" sz="32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</a:t>
            </a:r>
            <a:r>
              <a:rPr lang="en-US" sz="3200" b="1" i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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3200" b="1" i="0" dirty="0">
                <a:solidFill>
                  <a:srgbClr val="FF0000"/>
                </a:solidFill>
                <a:latin typeface="+mj-lt"/>
              </a:rPr>
              <a:t>  </a:t>
            </a:r>
          </a:p>
          <a:p>
            <a:pPr marL="1524000" indent="-1524000"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3200" b="1" i="0" dirty="0">
                <a:latin typeface="+mj-lt"/>
              </a:rPr>
              <a:t>	</a:t>
            </a:r>
            <a:r>
              <a:rPr lang="en-US" sz="3200" b="1" dirty="0">
                <a:solidFill>
                  <a:srgbClr val="FF3300"/>
                </a:solidFill>
                <a:latin typeface="+mj-lt"/>
              </a:rPr>
              <a:t>E</a:t>
            </a:r>
            <a:r>
              <a:rPr lang="en-US" sz="3200" b="1" i="0" baseline="-30000" dirty="0">
                <a:solidFill>
                  <a:srgbClr val="FF3300"/>
                </a:solidFill>
                <a:latin typeface="+mj-lt"/>
              </a:rPr>
              <a:t>6</a:t>
            </a:r>
            <a:r>
              <a:rPr lang="en-US" sz="3200" b="1" i="0" dirty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3200" b="1" i="0" dirty="0" smtClean="0">
                <a:solidFill>
                  <a:srgbClr val="FF3300"/>
                </a:solidFill>
                <a:latin typeface="+mj-lt"/>
              </a:rPr>
              <a:t>= </a:t>
            </a:r>
            <a:r>
              <a:rPr lang="en-US" sz="3200" b="1" i="0" dirty="0" smtClean="0">
                <a:latin typeface="+mj-lt"/>
              </a:rPr>
              <a:t>getting </a:t>
            </a:r>
            <a:r>
              <a:rPr lang="en-US" sz="3200" b="1" i="0" dirty="0">
                <a:latin typeface="+mj-lt"/>
              </a:rPr>
              <a:t>a number less than 10 </a:t>
            </a:r>
            <a:r>
              <a:rPr lang="en-US" sz="3200" b="1" i="0" dirty="0" smtClean="0">
                <a:latin typeface="+mj-lt"/>
              </a:rPr>
              <a:t>={</a:t>
            </a:r>
            <a:r>
              <a:rPr lang="en-US" sz="3200" b="1" i="0" dirty="0">
                <a:latin typeface="+mj-lt"/>
              </a:rPr>
              <a:t>1,2,3,4,5,6</a:t>
            </a:r>
            <a:r>
              <a:rPr lang="en-US" sz="3200" b="1" i="0" dirty="0" smtClean="0">
                <a:latin typeface="+mj-lt"/>
              </a:rPr>
              <a:t>} = </a:t>
            </a:r>
            <a:r>
              <a:rPr lang="en-US" sz="3200" b="1" dirty="0" smtClean="0">
                <a:latin typeface="+mj-lt"/>
              </a:rPr>
              <a:t>S</a:t>
            </a:r>
            <a:r>
              <a:rPr lang="en-US" sz="3200" b="1" i="0" dirty="0">
                <a:latin typeface="+mj-lt"/>
                <a:sym typeface="Symbol" pitchFamily="18" charset="2"/>
              </a:rPr>
              <a:t></a:t>
            </a:r>
            <a:r>
              <a:rPr lang="en-US" sz="3200" b="1" dirty="0">
                <a:latin typeface="+mj-lt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857364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n(S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4000" b="1" i="0" dirty="0">
                <a:latin typeface="+mj-lt"/>
              </a:rPr>
              <a:t>= no. of outcomes (elements) in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000" b="1" i="0" dirty="0">
                <a:latin typeface="+mj-lt"/>
              </a:rPr>
              <a:t>.</a:t>
            </a:r>
          </a:p>
          <a:p>
            <a:pPr marL="355600" indent="-271463" eaLnBrk="0" hangingPunct="0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000" b="1" dirty="0">
                <a:solidFill>
                  <a:srgbClr val="FF0000"/>
                </a:solidFill>
                <a:latin typeface="+mj-lt"/>
              </a:rPr>
              <a:t>n(E)</a:t>
            </a:r>
            <a:r>
              <a:rPr lang="en-US" sz="4000" b="1" i="0" dirty="0">
                <a:latin typeface="+mj-lt"/>
              </a:rPr>
              <a:t>= no. of outcomes (elements) in the event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sz="4000" b="1" i="0" dirty="0">
                <a:latin typeface="+mj-lt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2643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i="0" dirty="0" smtClean="0">
                <a:solidFill>
                  <a:srgbClr val="FF0000"/>
                </a:solidFill>
                <a:latin typeface="Arial" charset="0"/>
              </a:rPr>
              <a:t>Notation:</a:t>
            </a:r>
            <a:endParaRPr lang="en-US" sz="3600" b="1" i="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928670"/>
            <a:ext cx="9144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3600" b="1" i="0" dirty="0" smtClean="0">
                <a:solidFill>
                  <a:srgbClr val="002060"/>
                </a:solidFill>
                <a:latin typeface="+mj-lt"/>
              </a:rPr>
              <a:t>Experiment</a:t>
            </a:r>
            <a:r>
              <a:rPr lang="en-US" sz="3600" b="1" i="0" dirty="0">
                <a:latin typeface="+mj-lt"/>
              </a:rPr>
              <a:t>: </a:t>
            </a:r>
            <a:endParaRPr lang="en-US" sz="3600" b="1" i="0" dirty="0" smtClean="0">
              <a:latin typeface="+mj-lt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3600" b="1" i="0" dirty="0" smtClean="0">
                <a:latin typeface="+mj-lt"/>
              </a:rPr>
              <a:t>Selecting </a:t>
            </a:r>
            <a:r>
              <a:rPr lang="en-US" sz="3600" b="1" i="0" dirty="0">
                <a:latin typeface="+mj-lt"/>
              </a:rPr>
              <a:t>3 items from manufacturing process; each item is inspected and classified as defective (</a:t>
            </a:r>
            <a:r>
              <a:rPr lang="en-US" sz="3600" b="1" i="0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US" sz="3600" b="1" i="0" dirty="0">
                <a:latin typeface="+mj-lt"/>
              </a:rPr>
              <a:t>) or non-defective (</a:t>
            </a:r>
            <a:r>
              <a:rPr lang="en-US" sz="3600" b="1" i="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3600" b="1" i="0" dirty="0">
                <a:latin typeface="+mj-lt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(Example 3)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715016"/>
            <a:ext cx="8839200" cy="7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685800" algn="l"/>
              </a:tabLst>
            </a:pPr>
            <a:r>
              <a:rPr lang="en-US" sz="3200" b="1" dirty="0" smtClean="0">
                <a:solidFill>
                  <a:srgbClr val="002060"/>
                </a:solidFill>
                <a:latin typeface="+mj-lt"/>
                <a:cs typeface="Arial" charset="0"/>
              </a:rPr>
              <a:t>S</a:t>
            </a:r>
            <a:r>
              <a:rPr lang="en-US" sz="3200" b="1" i="0" dirty="0">
                <a:solidFill>
                  <a:srgbClr val="002060"/>
                </a:solidFill>
                <a:latin typeface="+mj-lt"/>
                <a:cs typeface="Arial" charset="0"/>
              </a:rPr>
              <a:t>={DDD,DDN,DND,DNN,NDD,NDN,NND,NNN</a:t>
            </a:r>
            <a:r>
              <a:rPr lang="en-US" sz="3200" b="1" i="0" dirty="0" smtClean="0">
                <a:solidFill>
                  <a:srgbClr val="002060"/>
                </a:solidFill>
                <a:latin typeface="+mj-lt"/>
                <a:cs typeface="Arial" charset="0"/>
              </a:rPr>
              <a:t>}</a:t>
            </a:r>
            <a:endParaRPr lang="en-US" sz="3200" b="1" i="0" dirty="0">
              <a:solidFill>
                <a:srgbClr val="002060"/>
              </a:solidFill>
              <a:latin typeface="+mj-lt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7863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This experiment has 8 possible outcomes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 autoUpdateAnimBg="0"/>
      <p:bldP spid="6" grpId="0" autoUpdateAnimBg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(Example 3)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66799"/>
            <a:ext cx="8572560" cy="5553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7290" y="714356"/>
            <a:ext cx="6215106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0" i="0" dirty="0" smtClean="0">
                <a:solidFill>
                  <a:srgbClr val="FF0000"/>
                </a:solidFill>
                <a:latin typeface="Haettenschweiler" pitchFamily="34" charset="0"/>
              </a:rPr>
              <a:t>Chapter 2: Lesson 1</a:t>
            </a:r>
            <a:endParaRPr lang="en-US" sz="8000" i="0" dirty="0">
              <a:solidFill>
                <a:srgbClr val="FF0000"/>
              </a:solidFill>
              <a:latin typeface="Haettenschweiler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824" y="3000372"/>
            <a:ext cx="2371704" cy="1323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0" i="0" dirty="0" smtClean="0">
                <a:solidFill>
                  <a:srgbClr val="FF0000"/>
                </a:solidFill>
                <a:latin typeface="Haettenschweiler" pitchFamily="34" charset="0"/>
              </a:rPr>
              <a:t>Events</a:t>
            </a:r>
            <a:endParaRPr lang="en-US" sz="8000" i="0" dirty="0">
              <a:solidFill>
                <a:srgbClr val="FF0000"/>
              </a:solidFill>
              <a:latin typeface="Haettenschweil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8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Events (Example 3) :</a:t>
            </a:r>
            <a:endParaRPr lang="en-US" sz="48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33815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09738" indent="-1625600"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+mj-lt"/>
                <a:cs typeface="Arial" charset="0"/>
              </a:rPr>
              <a:t>A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</a:rPr>
              <a:t>=</a:t>
            </a:r>
            <a:r>
              <a:rPr lang="en-US" sz="4000" b="1" i="0" dirty="0">
                <a:latin typeface="+mj-lt"/>
                <a:cs typeface="Arial" charset="0"/>
              </a:rPr>
              <a:t>{at least 2 defectives}= </a:t>
            </a:r>
            <a:r>
              <a:rPr lang="en-US" sz="4000" b="1" i="0" dirty="0" smtClean="0">
                <a:latin typeface="+mj-lt"/>
                <a:cs typeface="Arial" charset="0"/>
              </a:rPr>
              <a:t> </a:t>
            </a:r>
          </a:p>
          <a:p>
            <a:pPr marL="1709738" indent="-1625600"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4000" b="1" i="0" dirty="0" smtClean="0">
                <a:solidFill>
                  <a:srgbClr val="FF0000"/>
                </a:solidFill>
                <a:latin typeface="+mj-lt"/>
                <a:cs typeface="Arial" charset="0"/>
              </a:rPr>
              <a:t>                {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</a:rPr>
              <a:t>DDD,DDN,DND,NDD}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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endParaRPr lang="en-US" sz="4000" b="1" i="0" dirty="0">
              <a:solidFill>
                <a:srgbClr val="FF0000"/>
              </a:solidFill>
              <a:latin typeface="+mj-lt"/>
              <a:cs typeface="Arial" charset="0"/>
              <a:sym typeface="Symbol" pitchFamily="18" charset="2"/>
            </a:endParaRPr>
          </a:p>
          <a:p>
            <a:pPr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B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=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{at most one </a:t>
            </a:r>
            <a:r>
              <a:rPr lang="en-US" sz="4000" b="1" i="0" dirty="0" smtClean="0">
                <a:latin typeface="+mj-lt"/>
                <a:cs typeface="Arial" charset="0"/>
                <a:sym typeface="Symbol" pitchFamily="18" charset="2"/>
              </a:rPr>
              <a:t>defective}= </a:t>
            </a:r>
          </a:p>
          <a:p>
            <a:pPr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4000" b="1" i="0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                 {DNN,NDN,NND,NNN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}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endParaRPr lang="en-US" sz="4000" b="1" i="0" dirty="0">
              <a:solidFill>
                <a:srgbClr val="FF0000"/>
              </a:solidFill>
              <a:latin typeface="+mj-lt"/>
              <a:cs typeface="Arial" charset="0"/>
              <a:sym typeface="Symbol" pitchFamily="18" charset="2"/>
            </a:endParaRPr>
          </a:p>
          <a:p>
            <a:pPr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C=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{3 defectives</a:t>
            </a:r>
            <a:r>
              <a:rPr lang="en-US" sz="4000" b="1" i="0" dirty="0" smtClean="0">
                <a:latin typeface="+mj-lt"/>
                <a:cs typeface="Arial" charset="0"/>
                <a:sym typeface="Symbol" pitchFamily="18" charset="2"/>
              </a:rPr>
              <a:t>}=  </a:t>
            </a:r>
          </a:p>
          <a:p>
            <a:pPr eaLnBrk="0" hangingPunct="0">
              <a:lnSpc>
                <a:spcPct val="150000"/>
              </a:lnSpc>
              <a:tabLst>
                <a:tab pos="685800" algn="l"/>
              </a:tabLst>
            </a:pPr>
            <a:r>
              <a:rPr lang="en-US" sz="4000" b="1" i="0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                  {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DDD}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endParaRPr lang="en-US" sz="4000" b="1" i="0" dirty="0">
              <a:solidFill>
                <a:srgbClr val="FF0000"/>
              </a:solidFill>
              <a:latin typeface="+mj-lt"/>
              <a:cs typeface="Arial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8786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85800" algn="l"/>
              </a:tabLst>
            </a:pPr>
            <a:r>
              <a:rPr lang="en-US" sz="3600" b="1" i="0" dirty="0" smtClean="0">
                <a:solidFill>
                  <a:srgbClr val="002060"/>
                </a:solidFill>
                <a:cs typeface="Arial" charset="0"/>
              </a:rPr>
              <a:t>Consider the following events:</a:t>
            </a:r>
            <a:endParaRPr lang="en-US" sz="3600" b="1" i="0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7224" y="2420888"/>
            <a:ext cx="7331109" cy="1307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i="0" dirty="0" smtClean="0">
                <a:latin typeface="Franklin Gothic Demi" pitchFamily="34" charset="0"/>
                <a:cs typeface="AF_Abha" pitchFamily="2" charset="-78"/>
              </a:rPr>
              <a:t>Operations on Events</a:t>
            </a:r>
          </a:p>
        </p:txBody>
      </p:sp>
    </p:spTree>
    <p:extLst>
      <p:ext uri="{BB962C8B-B14F-4D97-AF65-F5344CB8AC3E}">
        <p14:creationId xmlns:p14="http://schemas.microsoft.com/office/powerpoint/2010/main" val="26959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6000" b="1" i="0" dirty="0" smtClean="0">
                <a:solidFill>
                  <a:srgbClr val="FF0000"/>
                </a:solidFill>
                <a:latin typeface="Arial Black" pitchFamily="34" charset="0"/>
              </a:rPr>
              <a:t>Contents</a:t>
            </a:r>
            <a:endParaRPr lang="en-US" sz="6000" b="1" i="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142984"/>
            <a:ext cx="7929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  <a:t>Complement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  <a:t>Intersection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  <a:t>Mutually Exclusive</a:t>
            </a:r>
            <a:endParaRPr lang="en-US" sz="4800" b="1" i="0" dirty="0" smtClean="0">
              <a:latin typeface="Franklin Gothic Demi" pitchFamily="34" charset="0"/>
              <a:ea typeface="+mj-ea"/>
              <a:cs typeface="AF_Abha" pitchFamily="2" charset="-7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  <a:t>Union</a:t>
            </a:r>
            <a:br>
              <a:rPr lang="en-US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</a:br>
            <a:endParaRPr lang="en-US" sz="4800" b="1" i="0" dirty="0" smtClean="0">
              <a:latin typeface="Franklin Gothic Demi" pitchFamily="34" charset="0"/>
              <a:ea typeface="+mj-ea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42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(Complement)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5736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The complement of an event </a:t>
            </a:r>
            <a:r>
              <a:rPr lang="en-GB" sz="3600" b="1" i="0" dirty="0" smtClean="0">
                <a:solidFill>
                  <a:srgbClr val="FF0000"/>
                </a:solidFill>
              </a:rPr>
              <a:t>A</a:t>
            </a:r>
            <a:r>
              <a:rPr lang="en-GB" sz="3600" b="1" i="0" dirty="0" smtClean="0"/>
              <a:t> with respect to </a:t>
            </a:r>
            <a:r>
              <a:rPr lang="en-GB" sz="3600" b="1" i="0" dirty="0" smtClean="0">
                <a:solidFill>
                  <a:srgbClr val="FF0000"/>
                </a:solidFill>
              </a:rPr>
              <a:t>S</a:t>
            </a:r>
            <a:r>
              <a:rPr lang="en-GB" sz="3600" b="1" i="0" dirty="0" smtClean="0"/>
              <a:t> is the subset of all elements of </a:t>
            </a:r>
            <a:r>
              <a:rPr lang="en-GB" sz="3600" b="1" i="0" dirty="0" smtClean="0">
                <a:solidFill>
                  <a:srgbClr val="FF0000"/>
                </a:solidFill>
              </a:rPr>
              <a:t>S</a:t>
            </a:r>
            <a:r>
              <a:rPr lang="en-GB" sz="3600" b="1" i="0" dirty="0" smtClean="0"/>
              <a:t> that are not in  </a:t>
            </a:r>
            <a:r>
              <a:rPr lang="en-GB" sz="3600" b="1" i="0" dirty="0" smtClean="0">
                <a:solidFill>
                  <a:srgbClr val="FF0000"/>
                </a:solidFill>
              </a:rPr>
              <a:t>A</a:t>
            </a:r>
            <a:r>
              <a:rPr lang="en-GB" sz="3600" b="1" i="0" dirty="0" smtClean="0"/>
              <a:t>. </a:t>
            </a:r>
          </a:p>
          <a:p>
            <a:r>
              <a:rPr lang="en-GB" sz="3600" b="1" i="0" dirty="0" smtClean="0"/>
              <a:t>We denote the complement, of </a:t>
            </a:r>
            <a:r>
              <a:rPr lang="en-GB" sz="3600" b="1" i="0" dirty="0" smtClean="0">
                <a:solidFill>
                  <a:srgbClr val="FF0000"/>
                </a:solidFill>
              </a:rPr>
              <a:t>A</a:t>
            </a:r>
            <a:r>
              <a:rPr lang="en-GB" sz="3600" b="1" i="0" dirty="0" smtClean="0"/>
              <a:t> by the  symbol  </a:t>
            </a:r>
            <a:r>
              <a:rPr lang="en-GB" sz="3600" b="1" i="0" dirty="0" smtClean="0">
                <a:solidFill>
                  <a:srgbClr val="FF0000"/>
                </a:solidFill>
              </a:rPr>
              <a:t>A` or A</a:t>
            </a:r>
            <a:r>
              <a:rPr lang="en-GB" sz="3600" b="1" i="0" baseline="30000" dirty="0" smtClean="0">
                <a:solidFill>
                  <a:srgbClr val="FF0000"/>
                </a:solidFill>
              </a:rPr>
              <a:t>C </a:t>
            </a:r>
            <a:r>
              <a:rPr lang="en-GB" sz="3600" b="1" i="0" dirty="0" smtClean="0"/>
              <a:t>.</a:t>
            </a:r>
            <a:endParaRPr lang="en-US" sz="3600" b="1" i="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71546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Definition </a:t>
            </a:r>
            <a:endParaRPr lang="en-US" sz="3600" i="0" dirty="0">
              <a:solidFill>
                <a:schemeClr val="accent2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7290" y="5000636"/>
            <a:ext cx="6553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4000" b="1" i="0" dirty="0">
                <a:latin typeface="+mj-lt"/>
              </a:rPr>
              <a:t>   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000" b="1" i="0" baseline="30000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4000" b="1" i="0" dirty="0">
                <a:solidFill>
                  <a:srgbClr val="FF0000"/>
                </a:solidFill>
                <a:latin typeface="+mj-lt"/>
              </a:rPr>
              <a:t> = {x 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sym typeface="Symbol" pitchFamily="18" charset="2"/>
              </a:rPr>
              <a:t>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000" b="1" i="0" dirty="0">
                <a:solidFill>
                  <a:srgbClr val="FF0000"/>
                </a:solidFill>
                <a:latin typeface="+mj-lt"/>
              </a:rPr>
              <a:t>:  </a:t>
            </a:r>
            <a:r>
              <a:rPr lang="en-US" sz="4000" b="1" i="0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sz="4000" b="1" i="0" dirty="0" err="1">
                <a:solidFill>
                  <a:srgbClr val="FF0000"/>
                </a:solidFill>
                <a:latin typeface="+mj-lt"/>
                <a:sym typeface="Symbol" pitchFamily="18" charset="2"/>
              </a:rPr>
              <a:t></a:t>
            </a:r>
            <a:r>
              <a:rPr lang="en-US" sz="4000" b="1" dirty="0" err="1">
                <a:solidFill>
                  <a:srgbClr val="FF0000"/>
                </a:solidFill>
                <a:latin typeface="+mj-lt"/>
              </a:rPr>
              <a:t>A</a:t>
            </a:r>
            <a:r>
              <a:rPr lang="en-US" sz="4000" b="1" i="0" dirty="0">
                <a:solidFill>
                  <a:srgbClr val="FF0000"/>
                </a:solidFill>
                <a:latin typeface="+mj-lt"/>
              </a:rPr>
              <a:t> }</a:t>
            </a:r>
          </a:p>
          <a:p>
            <a:pPr algn="just" eaLnBrk="0" hangingPunct="0"/>
            <a:r>
              <a:rPr lang="en-US" sz="4000" b="1" i="0" dirty="0">
                <a:latin typeface="+mj-lt"/>
              </a:rPr>
              <a:t>   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000" b="1" i="0" baseline="30000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4000" b="1" i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4000" b="1" i="0" dirty="0">
                <a:latin typeface="+mj-lt"/>
              </a:rPr>
              <a:t>occurs if 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000" b="1" i="0" dirty="0">
                <a:latin typeface="+mj-lt"/>
              </a:rPr>
              <a:t> does not.</a:t>
            </a:r>
          </a:p>
          <a:p>
            <a:pPr eaLnBrk="0" hangingPunct="0"/>
            <a:endParaRPr lang="en-US" sz="4000" b="1" i="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1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(Complement)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346" y="1268760"/>
            <a:ext cx="3390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Venn Diagram </a:t>
            </a:r>
            <a:endParaRPr lang="en-US" sz="3600" i="0" dirty="0">
              <a:solidFill>
                <a:schemeClr val="accent2"/>
              </a:solidFill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57158" y="1752600"/>
            <a:ext cx="8482042" cy="4748234"/>
            <a:chOff x="3456" y="1968"/>
            <a:chExt cx="1296" cy="107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56" y="1968"/>
              <a:ext cx="1296" cy="10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0" hangingPunct="0"/>
              <a:r>
                <a:rPr lang="en-US" sz="3600" b="1" dirty="0">
                  <a:solidFill>
                    <a:srgbClr val="FF0000"/>
                  </a:solidFill>
                </a:rPr>
                <a:t>S</a:t>
              </a:r>
            </a:p>
            <a:p>
              <a:pPr eaLnBrk="0" hangingPunct="0"/>
              <a:endParaRPr lang="en-US" sz="1200" i="0" dirty="0"/>
            </a:p>
          </p:txBody>
        </p:sp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4" y="2056"/>
              <a:ext cx="1200" cy="95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909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(Example 1)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00108"/>
            <a:ext cx="9144000" cy="5521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i="0" dirty="0" smtClean="0"/>
              <a:t>Let </a:t>
            </a:r>
            <a:r>
              <a:rPr lang="en-GB" sz="4000" b="1" dirty="0" smtClean="0">
                <a:solidFill>
                  <a:srgbClr val="FF0000"/>
                </a:solidFill>
              </a:rPr>
              <a:t>R</a:t>
            </a:r>
            <a:r>
              <a:rPr lang="en-GB" sz="4000" b="1" i="0" dirty="0" smtClean="0"/>
              <a:t> be the event that a </a:t>
            </a:r>
            <a:r>
              <a:rPr lang="en-GB" sz="4000" b="1" i="0" dirty="0" smtClean="0">
                <a:solidFill>
                  <a:srgbClr val="FF0000"/>
                </a:solidFill>
              </a:rPr>
              <a:t>red card </a:t>
            </a:r>
            <a:r>
              <a:rPr lang="en-GB" sz="4000" b="1" i="0" dirty="0" smtClean="0"/>
              <a:t>is selected from an </a:t>
            </a:r>
            <a:r>
              <a:rPr lang="en-GB" sz="4000" b="1" i="0" dirty="0" smtClean="0">
                <a:solidFill>
                  <a:srgbClr val="FF0000"/>
                </a:solidFill>
              </a:rPr>
              <a:t>ordinary deck </a:t>
            </a:r>
            <a:r>
              <a:rPr lang="en-GB" sz="4000" b="1" i="0" dirty="0" smtClean="0"/>
              <a:t>of 52 playing cards, and let </a:t>
            </a:r>
            <a:r>
              <a:rPr lang="en-GB" sz="4000" b="1" dirty="0" smtClean="0">
                <a:solidFill>
                  <a:srgbClr val="FF0000"/>
                </a:solidFill>
              </a:rPr>
              <a:t>S</a:t>
            </a:r>
            <a:r>
              <a:rPr lang="en-GB" sz="4000" b="1" i="0" dirty="0" smtClean="0"/>
              <a:t> be the entire: deck. Then </a:t>
            </a:r>
            <a:r>
              <a:rPr lang="en-GB" sz="4000" b="1" i="0" dirty="0" smtClean="0">
                <a:solidFill>
                  <a:srgbClr val="FF0000"/>
                </a:solidFill>
              </a:rPr>
              <a:t>R</a:t>
            </a:r>
            <a:r>
              <a:rPr lang="en-GB" sz="4000" b="1" i="0" baseline="30000" dirty="0" smtClean="0">
                <a:solidFill>
                  <a:srgbClr val="FF0000"/>
                </a:solidFill>
              </a:rPr>
              <a:t>C</a:t>
            </a:r>
            <a:r>
              <a:rPr lang="en-GB" sz="4000" b="1" i="0" dirty="0" smtClean="0"/>
              <a:t> is the event that the card selected from the deck is </a:t>
            </a:r>
            <a:r>
              <a:rPr lang="en-GB" sz="4000" b="1" i="0" dirty="0" smtClean="0">
                <a:solidFill>
                  <a:srgbClr val="FF0000"/>
                </a:solidFill>
              </a:rPr>
              <a:t>not a red </a:t>
            </a:r>
            <a:r>
              <a:rPr lang="en-GB" sz="4000" b="1" i="0" dirty="0" smtClean="0"/>
              <a:t>but a </a:t>
            </a:r>
            <a:r>
              <a:rPr lang="en-GB" sz="4000" b="1" i="0" dirty="0" smtClean="0">
                <a:solidFill>
                  <a:srgbClr val="FF0000"/>
                </a:solidFill>
              </a:rPr>
              <a:t>black</a:t>
            </a:r>
            <a:r>
              <a:rPr lang="en-GB" sz="4000" b="1" i="0" dirty="0" smtClean="0"/>
              <a:t> card.</a:t>
            </a:r>
            <a:endParaRPr lang="en-US" sz="4000" b="1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8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(Example 2)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00108"/>
            <a:ext cx="9144000" cy="9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i="0" dirty="0" smtClean="0"/>
              <a:t>Consider the sample space</a:t>
            </a:r>
            <a:endParaRPr lang="en-US" sz="4400" b="1" i="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42886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728663"/>
            <a:r>
              <a:rPr lang="en-US" sz="4000" b="1" dirty="0" smtClean="0">
                <a:solidFill>
                  <a:srgbClr val="FF0000"/>
                </a:solidFill>
              </a:rPr>
              <a:t>S = </a:t>
            </a:r>
            <a:r>
              <a:rPr lang="en-US" sz="4000" b="1" i="0" dirty="0" smtClean="0">
                <a:solidFill>
                  <a:srgbClr val="002060"/>
                </a:solidFill>
              </a:rPr>
              <a:t>{book, catalyst, cigarette, precipitate,  engineer, rivet}.</a:t>
            </a:r>
            <a:endParaRPr lang="en-US" sz="4000" b="1" i="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071942"/>
            <a:ext cx="8929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Let   </a:t>
            </a:r>
            <a:r>
              <a:rPr lang="en-US" sz="4000" b="1" dirty="0" smtClean="0">
                <a:solidFill>
                  <a:srgbClr val="FF0000"/>
                </a:solidFill>
              </a:rPr>
              <a:t>A = </a:t>
            </a:r>
            <a:r>
              <a:rPr lang="en-US" sz="4000" b="1" i="0" dirty="0" smtClean="0">
                <a:solidFill>
                  <a:srgbClr val="00B050"/>
                </a:solidFill>
              </a:rPr>
              <a:t>{catalyst, rivet, book, cigarette}</a:t>
            </a:r>
            <a:endParaRPr lang="en-US" sz="4000" b="1" i="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5286388"/>
            <a:ext cx="8286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dirty="0" smtClean="0"/>
              <a:t>Then</a:t>
            </a:r>
            <a:r>
              <a:rPr lang="en-US" sz="4000" b="1" dirty="0" smtClean="0"/>
              <a:t>   </a:t>
            </a:r>
            <a:r>
              <a:rPr lang="en-US" sz="4000" b="1" dirty="0" smtClean="0">
                <a:solidFill>
                  <a:srgbClr val="002060"/>
                </a:solidFill>
              </a:rPr>
              <a:t>A' = </a:t>
            </a:r>
            <a:r>
              <a:rPr lang="en-US" sz="4000" b="1" i="0" dirty="0" smtClean="0">
                <a:solidFill>
                  <a:srgbClr val="002060"/>
                </a:solidFill>
              </a:rPr>
              <a:t>{precipitate, engineer}</a:t>
            </a:r>
            <a:r>
              <a:rPr lang="en-US" sz="4000" b="1" dirty="0" smtClean="0">
                <a:solidFill>
                  <a:srgbClr val="002060"/>
                </a:solidFill>
              </a:rPr>
              <a:t>.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643050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3600" b="1" i="0" dirty="0" smtClean="0">
                <a:latin typeface="+mj-lt"/>
                <a:cs typeface="Arial" charset="0"/>
              </a:rPr>
              <a:t>Let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A</a:t>
            </a:r>
            <a:r>
              <a:rPr lang="en-US" sz="3600" b="1" i="0" dirty="0">
                <a:latin typeface="+mj-lt"/>
                <a:cs typeface="Arial" charset="0"/>
              </a:rPr>
              <a:t> and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r>
              <a:rPr lang="en-US" sz="3600" b="1" i="0" dirty="0">
                <a:latin typeface="+mj-lt"/>
                <a:cs typeface="Arial" charset="0"/>
              </a:rPr>
              <a:t> be two events defined on the sample space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3600" b="1" i="0" dirty="0" smtClean="0">
                <a:latin typeface="+mj-lt"/>
                <a:cs typeface="Arial" charset="0"/>
              </a:rPr>
              <a:t>.</a:t>
            </a:r>
            <a:endParaRPr lang="en-US" sz="3600" b="1" i="0" dirty="0">
              <a:latin typeface="+mj-lt"/>
              <a:cs typeface="Arial" charset="0"/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(Intersection)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1180397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Definition </a:t>
            </a:r>
            <a:endParaRPr lang="en-US" sz="3600" i="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000372"/>
            <a:ext cx="8858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i="0" dirty="0" smtClean="0"/>
              <a:t>The intersection of two events </a:t>
            </a:r>
            <a:r>
              <a:rPr lang="en-GB" sz="3600" b="1" dirty="0" smtClean="0">
                <a:solidFill>
                  <a:srgbClr val="FF0000"/>
                </a:solidFill>
              </a:rPr>
              <a:t>A</a:t>
            </a:r>
            <a:r>
              <a:rPr lang="en-GB" sz="3600" b="1" i="0" dirty="0" smtClean="0"/>
              <a:t> and </a:t>
            </a:r>
            <a:r>
              <a:rPr lang="en-GB" sz="3600" b="1" dirty="0" smtClean="0">
                <a:solidFill>
                  <a:srgbClr val="FF0000"/>
                </a:solidFill>
              </a:rPr>
              <a:t>B </a:t>
            </a:r>
            <a:r>
              <a:rPr lang="en-GB" sz="3600" b="1" i="0" dirty="0" smtClean="0"/>
              <a:t> denoted by the symbol  </a:t>
            </a:r>
            <a:r>
              <a:rPr lang="en-GB" sz="3600" b="1" dirty="0" smtClean="0">
                <a:solidFill>
                  <a:srgbClr val="FF0000"/>
                </a:solidFill>
              </a:rPr>
              <a:t>A </a:t>
            </a:r>
            <a:r>
              <a:rPr lang="en-US" sz="3600" b="1" i="0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</a:t>
            </a:r>
            <a:r>
              <a:rPr lang="en-GB" sz="3600" b="1" dirty="0" smtClean="0">
                <a:solidFill>
                  <a:srgbClr val="FF0000"/>
                </a:solidFill>
              </a:rPr>
              <a:t> B</a:t>
            </a:r>
            <a:r>
              <a:rPr lang="en-GB" sz="3600" b="1" i="0" dirty="0" smtClean="0"/>
              <a:t>,  </a:t>
            </a:r>
          </a:p>
          <a:p>
            <a:pPr>
              <a:lnSpc>
                <a:spcPct val="150000"/>
              </a:lnSpc>
            </a:pPr>
            <a:r>
              <a:rPr lang="en-GB" sz="3600" b="1" i="0" dirty="0" smtClean="0"/>
              <a:t>Is the event containing all elements that are common to </a:t>
            </a:r>
            <a:r>
              <a:rPr lang="en-GB" sz="3600" b="1" dirty="0" smtClean="0">
                <a:solidFill>
                  <a:srgbClr val="FF0000"/>
                </a:solidFill>
              </a:rPr>
              <a:t>A</a:t>
            </a:r>
            <a:r>
              <a:rPr lang="en-GB" sz="3600" b="1" i="0" dirty="0" smtClean="0"/>
              <a:t> and </a:t>
            </a:r>
            <a:r>
              <a:rPr lang="en-GB" sz="3600" b="1" dirty="0" smtClean="0">
                <a:solidFill>
                  <a:srgbClr val="FF0000"/>
                </a:solidFill>
              </a:rPr>
              <a:t>B</a:t>
            </a:r>
            <a:r>
              <a:rPr lang="en-GB" sz="3600" b="1" i="0" dirty="0" smtClean="0"/>
              <a:t>.</a:t>
            </a:r>
            <a:endParaRPr 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7296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13" grpId="0"/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2844" y="928670"/>
            <a:ext cx="871543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228600">
              <a:lnSpc>
                <a:spcPct val="200000"/>
              </a:lnSpc>
              <a:tabLst>
                <a:tab pos="457200" algn="l"/>
              </a:tabLst>
            </a:pPr>
            <a:r>
              <a:rPr lang="en-US" sz="3600" b="1" i="0" dirty="0">
                <a:latin typeface="Arial" charset="0"/>
                <a:cs typeface="Arial" charset="0"/>
              </a:rPr>
              <a:t> 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3600" b="1" i="0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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en-US" sz="3600" b="1" i="0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= 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AB  </a:t>
            </a:r>
            <a:r>
              <a:rPr lang="en-US" sz="3600" b="1" i="0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= {</a:t>
            </a:r>
            <a:r>
              <a:rPr lang="en-US" sz="3600" b="1" i="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x </a:t>
            </a:r>
            <a:r>
              <a:rPr lang="en-US" sz="3600" b="1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sz="3600" b="1" i="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: </a:t>
            </a:r>
            <a:r>
              <a:rPr lang="en-US" sz="3600" b="1" i="0" dirty="0" err="1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x</a:t>
            </a:r>
            <a:r>
              <a:rPr lang="en-US" sz="36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3600" b="1" i="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and </a:t>
            </a:r>
            <a:r>
              <a:rPr lang="en-US" sz="3600" b="1" i="0" dirty="0" err="1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x</a:t>
            </a:r>
            <a:r>
              <a:rPr lang="en-US" sz="36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en-US" sz="3600" b="1" i="0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}</a:t>
            </a:r>
          </a:p>
          <a:p>
            <a:pPr marL="1439863" indent="-1355725" algn="just" eaLnBrk="0" hangingPunct="0">
              <a:lnSpc>
                <a:spcPct val="200000"/>
              </a:lnSpc>
              <a:tabLst>
                <a:tab pos="457200" algn="l"/>
              </a:tabLst>
            </a:pP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A</a:t>
            </a:r>
            <a:r>
              <a:rPr lang="en-US" sz="3600" b="1" i="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</a:t>
            </a:r>
            <a:r>
              <a:rPr lang="en-US" sz="3600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en-US" sz="3600" b="1" i="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3600" b="1" i="0" dirty="0" smtClean="0">
                <a:latin typeface="Arial" charset="0"/>
                <a:cs typeface="Arial" charset="0"/>
                <a:sym typeface="Symbol" pitchFamily="18" charset="2"/>
              </a:rPr>
              <a:t>Consists </a:t>
            </a:r>
            <a:r>
              <a:rPr lang="en-US" sz="3600" b="1" i="0" dirty="0">
                <a:latin typeface="Arial" charset="0"/>
                <a:cs typeface="Arial" charset="0"/>
                <a:sym typeface="Symbol" pitchFamily="18" charset="2"/>
              </a:rPr>
              <a:t>of all points in both </a:t>
            </a:r>
            <a:r>
              <a:rPr lang="en-US" sz="3600" b="1" i="0" dirty="0" smtClean="0">
                <a:latin typeface="Arial" charset="0"/>
                <a:cs typeface="Arial" charset="0"/>
                <a:sym typeface="Symbol" pitchFamily="18" charset="2"/>
              </a:rPr>
              <a:t>             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A</a:t>
            </a:r>
            <a:r>
              <a:rPr lang="en-US" sz="3600" b="1" i="0" dirty="0" smtClean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3600" b="1" i="0" dirty="0">
                <a:latin typeface="Arial" charset="0"/>
                <a:cs typeface="Arial" charset="0"/>
                <a:sym typeface="Symbol" pitchFamily="18" charset="2"/>
              </a:rPr>
              <a:t>and </a:t>
            </a:r>
            <a:r>
              <a:rPr lang="en-US" sz="36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B</a:t>
            </a:r>
            <a:r>
              <a:rPr lang="en-US" sz="3600" b="1" i="0" dirty="0" smtClean="0">
                <a:latin typeface="Arial" charset="0"/>
                <a:cs typeface="Arial" charset="0"/>
                <a:sym typeface="Symbol" pitchFamily="18" charset="2"/>
              </a:rPr>
              <a:t>.</a:t>
            </a:r>
          </a:p>
          <a:p>
            <a:pPr marL="1481138" indent="-1709738" algn="just" eaLnBrk="0" hangingPunct="0">
              <a:lnSpc>
                <a:spcPct val="200000"/>
              </a:lnSpc>
              <a:tabLst>
                <a:tab pos="457200" algn="l"/>
              </a:tabLst>
            </a:pP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A</a:t>
            </a:r>
            <a:r>
              <a:rPr lang="en-US" sz="3600" b="1" i="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</a:t>
            </a:r>
            <a:r>
              <a:rPr lang="en-US" sz="3600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en-US" sz="3600" b="1" i="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3600" b="1" i="0" dirty="0" smtClean="0">
                <a:latin typeface="Arial" charset="0"/>
                <a:cs typeface="Arial" charset="0"/>
                <a:sym typeface="Symbol" pitchFamily="18" charset="2"/>
              </a:rPr>
              <a:t> Occurs </a:t>
            </a:r>
            <a:r>
              <a:rPr lang="en-US" sz="3600" b="1" i="0" dirty="0">
                <a:latin typeface="Arial" charset="0"/>
                <a:cs typeface="Arial" charset="0"/>
                <a:sym typeface="Symbol" pitchFamily="18" charset="2"/>
              </a:rPr>
              <a:t>if both </a:t>
            </a:r>
            <a:r>
              <a:rPr lang="en-US" sz="36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A</a:t>
            </a:r>
            <a:r>
              <a:rPr lang="en-US" sz="3600" b="1" i="0" dirty="0">
                <a:latin typeface="Arial" charset="0"/>
                <a:cs typeface="Arial" charset="0"/>
                <a:sym typeface="Symbol" pitchFamily="18" charset="2"/>
              </a:rPr>
              <a:t> and </a:t>
            </a:r>
            <a:r>
              <a:rPr lang="en-US" sz="36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B</a:t>
            </a:r>
            <a:r>
              <a:rPr lang="en-US" sz="3600" b="1" i="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3600" b="1" i="0" dirty="0" smtClean="0">
                <a:latin typeface="Arial" charset="0"/>
                <a:cs typeface="Arial" charset="0"/>
                <a:sym typeface="Symbol" pitchFamily="18" charset="2"/>
              </a:rPr>
              <a:t>occur      </a:t>
            </a:r>
            <a:r>
              <a:rPr lang="en-US" sz="3600" b="1" i="0" u="sng" dirty="0">
                <a:latin typeface="Arial" charset="0"/>
                <a:cs typeface="Arial" charset="0"/>
                <a:sym typeface="Symbol" pitchFamily="18" charset="2"/>
              </a:rPr>
              <a:t>together</a:t>
            </a:r>
            <a:r>
              <a:rPr lang="en-US" sz="3600" b="1" i="0" dirty="0">
                <a:latin typeface="Arial" charset="0"/>
                <a:cs typeface="Arial" charset="0"/>
                <a:sym typeface="Symbol" pitchFamily="18" charset="2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(Intersection)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321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14348" y="1714488"/>
            <a:ext cx="7715304" cy="4500594"/>
            <a:chOff x="4080" y="2400"/>
            <a:chExt cx="1296" cy="1152"/>
          </a:xfrm>
        </p:grpSpPr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080" y="2400"/>
              <a:ext cx="1296" cy="1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4400" b="1" dirty="0">
                  <a:solidFill>
                    <a:srgbClr val="FF0000"/>
                  </a:solidFill>
                </a:rPr>
                <a:t>S</a:t>
              </a:r>
              <a:endParaRPr lang="en-US" sz="4400" b="1" i="0" dirty="0">
                <a:solidFill>
                  <a:srgbClr val="FF0000"/>
                </a:solidFill>
              </a:endParaRPr>
            </a:p>
            <a:p>
              <a:pPr eaLnBrk="0" hangingPunct="0"/>
              <a:endParaRPr lang="en-US" i="0" dirty="0"/>
            </a:p>
          </p:txBody>
        </p:sp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28" y="2565"/>
              <a:ext cx="1241" cy="939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(Intersection)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857232"/>
            <a:ext cx="3262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Venn Diagram</a:t>
            </a:r>
            <a:endParaRPr lang="en-US" sz="3600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6000" b="1" i="0" dirty="0" smtClean="0">
                <a:solidFill>
                  <a:srgbClr val="FF0000"/>
                </a:solidFill>
                <a:latin typeface="Arial Black" pitchFamily="34" charset="0"/>
              </a:rPr>
              <a:t>Contents</a:t>
            </a:r>
            <a:endParaRPr lang="en-US" sz="6000" b="1" i="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142984"/>
            <a:ext cx="7929618" cy="438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  <a:t>Statistical Experiment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  <a:t>Sample Space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  <a:t>Events </a:t>
            </a:r>
            <a:br>
              <a:rPr lang="en-US" sz="4800" b="1" i="0" dirty="0" smtClean="0">
                <a:latin typeface="Franklin Gothic Demi" pitchFamily="34" charset="0"/>
                <a:ea typeface="+mj-ea"/>
                <a:cs typeface="AF_Abha" pitchFamily="2" charset="-78"/>
              </a:rPr>
            </a:br>
            <a:endParaRPr lang="en-US" sz="4800" b="1" i="0" dirty="0" smtClean="0">
              <a:latin typeface="Franklin Gothic Demi" pitchFamily="34" charset="0"/>
              <a:ea typeface="+mj-ea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(Example 1)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85794"/>
            <a:ext cx="8929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600" b="1" i="0" dirty="0" smtClean="0"/>
              <a:t>Let </a:t>
            </a:r>
            <a:r>
              <a:rPr lang="en-GB" sz="3600" b="1" dirty="0" smtClean="0">
                <a:solidFill>
                  <a:srgbClr val="FF0000"/>
                </a:solidFill>
              </a:rPr>
              <a:t>C</a:t>
            </a:r>
            <a:r>
              <a:rPr lang="en-GB" sz="3600" b="1" i="0" dirty="0" smtClean="0"/>
              <a:t> be the event that a person selected at random in an Internet cafe is a </a:t>
            </a:r>
            <a:r>
              <a:rPr lang="en-GB" sz="3600" b="1" i="0" dirty="0" smtClean="0">
                <a:solidFill>
                  <a:srgbClr val="FF0000"/>
                </a:solidFill>
              </a:rPr>
              <a:t>college student</a:t>
            </a:r>
            <a:r>
              <a:rPr lang="en-GB" sz="3600" b="1" i="0" dirty="0" smtClean="0"/>
              <a:t>, and let </a:t>
            </a:r>
            <a:r>
              <a:rPr lang="en-GB" sz="3600" b="1" dirty="0" smtClean="0">
                <a:solidFill>
                  <a:srgbClr val="FF0000"/>
                </a:solidFill>
              </a:rPr>
              <a:t>M</a:t>
            </a:r>
            <a:r>
              <a:rPr lang="en-GB" sz="3600" b="1" i="0" dirty="0" smtClean="0"/>
              <a:t> be the event that the person is a </a:t>
            </a:r>
            <a:r>
              <a:rPr lang="en-GB" sz="3600" b="1" i="0" dirty="0" smtClean="0">
                <a:solidFill>
                  <a:srgbClr val="FF0000"/>
                </a:solidFill>
              </a:rPr>
              <a:t>male</a:t>
            </a:r>
            <a:r>
              <a:rPr lang="en-GB" sz="3600" b="1" i="0" dirty="0" smtClean="0"/>
              <a:t>. Then </a:t>
            </a:r>
            <a:r>
              <a:rPr lang="en-GB" sz="3600" b="1" dirty="0" smtClean="0">
                <a:solidFill>
                  <a:srgbClr val="FF0000"/>
                </a:solidFill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</a:t>
            </a:r>
            <a:r>
              <a:rPr lang="en-GB" sz="3600" b="1" dirty="0" smtClean="0">
                <a:solidFill>
                  <a:srgbClr val="FF0000"/>
                </a:solidFill>
              </a:rPr>
              <a:t> M </a:t>
            </a:r>
            <a:r>
              <a:rPr lang="en-GB" sz="3600" b="1" i="0" dirty="0" smtClean="0"/>
              <a:t>is the event of all </a:t>
            </a:r>
            <a:r>
              <a:rPr lang="en-GB" sz="3600" b="1" i="0" dirty="0" smtClean="0">
                <a:solidFill>
                  <a:srgbClr val="FF0000"/>
                </a:solidFill>
              </a:rPr>
              <a:t>male</a:t>
            </a:r>
            <a:r>
              <a:rPr lang="en-GB" sz="3600" b="1" i="0" dirty="0" smtClean="0"/>
              <a:t> </a:t>
            </a:r>
            <a:r>
              <a:rPr lang="en-GB" sz="3600" b="1" i="0" dirty="0" smtClean="0">
                <a:solidFill>
                  <a:srgbClr val="FF0000"/>
                </a:solidFill>
              </a:rPr>
              <a:t>college students </a:t>
            </a:r>
            <a:r>
              <a:rPr lang="en-GB" sz="3600" b="1" i="0" dirty="0" smtClean="0"/>
              <a:t>in the Internet cafe.</a:t>
            </a:r>
            <a:endParaRPr 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23794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(Example 2)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00108"/>
            <a:ext cx="89297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i="0" dirty="0" smtClean="0"/>
              <a:t>Let</a:t>
            </a:r>
            <a:r>
              <a:rPr lang="en-GB" sz="4400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  M = </a:t>
            </a:r>
            <a:r>
              <a:rPr lang="en-GB" sz="4400" b="1" i="0" dirty="0" smtClean="0">
                <a:solidFill>
                  <a:schemeClr val="accent2"/>
                </a:solidFill>
              </a:rPr>
              <a:t>{a ,</a:t>
            </a:r>
            <a:r>
              <a:rPr lang="en-GB" sz="4400" b="1" i="0" dirty="0" err="1" smtClean="0">
                <a:solidFill>
                  <a:schemeClr val="accent2"/>
                </a:solidFill>
              </a:rPr>
              <a:t>e,I,o,u</a:t>
            </a:r>
            <a:r>
              <a:rPr lang="en-GB" sz="4400" b="1" i="0" dirty="0" smtClean="0">
                <a:solidFill>
                  <a:schemeClr val="accent2"/>
                </a:solidFill>
              </a:rPr>
              <a:t>}</a:t>
            </a:r>
            <a:r>
              <a:rPr lang="en-GB" sz="4400" b="1" i="0" dirty="0" smtClean="0">
                <a:solidFill>
                  <a:srgbClr val="FF0000"/>
                </a:solidFill>
              </a:rPr>
              <a:t>  </a:t>
            </a:r>
            <a:r>
              <a:rPr lang="en-GB" sz="4400" b="1" i="0" dirty="0" smtClean="0"/>
              <a:t>and</a:t>
            </a:r>
            <a:r>
              <a:rPr lang="en-GB" sz="4400" b="1" dirty="0" smtClean="0">
                <a:solidFill>
                  <a:srgbClr val="FF0000"/>
                </a:solidFill>
              </a:rPr>
              <a:t>  </a:t>
            </a:r>
            <a:r>
              <a:rPr lang="en-GB" sz="4400" b="1" i="0" dirty="0" smtClean="0">
                <a:solidFill>
                  <a:srgbClr val="FF0000"/>
                </a:solidFill>
              </a:rPr>
              <a:t>N = </a:t>
            </a:r>
            <a:r>
              <a:rPr lang="en-GB" sz="4400" b="1" i="0" dirty="0" smtClean="0">
                <a:solidFill>
                  <a:schemeClr val="accent2"/>
                </a:solidFill>
              </a:rPr>
              <a:t>{r, </a:t>
            </a:r>
            <a:r>
              <a:rPr lang="en-GB" sz="4400" b="1" i="0" dirty="0" err="1" smtClean="0">
                <a:solidFill>
                  <a:schemeClr val="accent2"/>
                </a:solidFill>
              </a:rPr>
              <a:t>s,t</a:t>
            </a:r>
            <a:r>
              <a:rPr lang="en-GB" sz="4400" b="1" i="0" dirty="0" smtClean="0">
                <a:solidFill>
                  <a:srgbClr val="FF0000"/>
                </a:solidFill>
              </a:rPr>
              <a:t>}</a:t>
            </a:r>
            <a:endParaRPr lang="en-US" sz="4400" b="1" i="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4546" y="3000372"/>
            <a:ext cx="4857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accent2"/>
                </a:solidFill>
              </a:rPr>
              <a:t>M </a:t>
            </a:r>
            <a:r>
              <a:rPr lang="en-US" sz="48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</a:t>
            </a:r>
            <a:r>
              <a:rPr lang="en-US" sz="4800" b="1" dirty="0" smtClean="0">
                <a:solidFill>
                  <a:schemeClr val="accent2"/>
                </a:solidFill>
              </a:rPr>
              <a:t> N = </a:t>
            </a:r>
            <a:r>
              <a:rPr lang="en-US" sz="5400" b="1" i="0" dirty="0" smtClean="0">
                <a:solidFill>
                  <a:schemeClr val="accent2"/>
                </a:solidFill>
                <a:cs typeface="Arial" charset="0"/>
                <a:sym typeface="Symbol" pitchFamily="18" charset="2"/>
              </a:rPr>
              <a:t></a:t>
            </a:r>
            <a:r>
              <a:rPr lang="en-US" sz="4800" b="1" dirty="0" smtClean="0">
                <a:solidFill>
                  <a:schemeClr val="accent2"/>
                </a:solidFill>
              </a:rPr>
              <a:t>.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6"/>
            <a:ext cx="8929718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 smtClean="0">
                <a:solidFill>
                  <a:srgbClr val="FF3300"/>
                </a:solidFill>
              </a:rPr>
              <a:t>M</a:t>
            </a:r>
            <a:r>
              <a:rPr lang="en-GB" sz="3600" b="1" i="0" dirty="0" smtClean="0"/>
              <a:t>  and </a:t>
            </a:r>
            <a:r>
              <a:rPr lang="en-GB" sz="3600" b="1" dirty="0" smtClean="0">
                <a:solidFill>
                  <a:srgbClr val="FF3300"/>
                </a:solidFill>
              </a:rPr>
              <a:t>N</a:t>
            </a:r>
            <a:r>
              <a:rPr lang="en-GB" sz="3600" b="1" i="0" dirty="0" smtClean="0"/>
              <a:t> have no elements in common and, therefore, cannot both occur </a:t>
            </a:r>
            <a:r>
              <a:rPr lang="en-US" sz="3600" b="1" i="0" dirty="0" smtClean="0"/>
              <a:t>simultaneously.</a:t>
            </a:r>
            <a:endParaRPr 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39115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1714488"/>
            <a:ext cx="9144000" cy="459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i="0" dirty="0">
                <a:solidFill>
                  <a:srgbClr val="006600"/>
                </a:solidFill>
                <a:latin typeface="+mj-lt"/>
                <a:cs typeface="Arial" charset="0"/>
              </a:rPr>
              <a:t> </a:t>
            </a:r>
            <a:r>
              <a:rPr lang="en-US" sz="4000" b="1" i="0" dirty="0" smtClean="0">
                <a:latin typeface="+mj-lt"/>
                <a:cs typeface="Arial" charset="0"/>
              </a:rPr>
              <a:t>Two </a:t>
            </a:r>
            <a:r>
              <a:rPr lang="en-US" sz="4000" b="1" i="0" dirty="0">
                <a:latin typeface="+mj-lt"/>
                <a:cs typeface="Arial" charset="0"/>
              </a:rPr>
              <a:t>events </a:t>
            </a:r>
            <a:r>
              <a:rPr lang="en-US" sz="4000" b="1" dirty="0">
                <a:solidFill>
                  <a:srgbClr val="FF3300"/>
                </a:solidFill>
                <a:latin typeface="+mj-lt"/>
                <a:cs typeface="Arial" charset="0"/>
              </a:rPr>
              <a:t>A</a:t>
            </a:r>
            <a:r>
              <a:rPr lang="en-US" sz="4000" b="1" i="0" dirty="0">
                <a:latin typeface="+mj-lt"/>
                <a:cs typeface="Arial" charset="0"/>
              </a:rPr>
              <a:t> and </a:t>
            </a:r>
            <a:r>
              <a:rPr lang="en-US" sz="4000" b="1" dirty="0">
                <a:solidFill>
                  <a:srgbClr val="FF3300"/>
                </a:solidFill>
                <a:latin typeface="+mj-lt"/>
                <a:cs typeface="Arial" charset="0"/>
              </a:rPr>
              <a:t>B</a:t>
            </a:r>
            <a:r>
              <a:rPr lang="en-US" sz="4000" b="1" i="0" dirty="0">
                <a:latin typeface="+mj-lt"/>
                <a:cs typeface="Arial" charset="0"/>
              </a:rPr>
              <a:t> are </a:t>
            </a:r>
            <a:r>
              <a:rPr lang="en-US" sz="4000" b="1" i="0" u="sng" dirty="0">
                <a:latin typeface="+mj-lt"/>
                <a:cs typeface="Arial" charset="0"/>
              </a:rPr>
              <a:t>mutually exclusive </a:t>
            </a:r>
            <a:r>
              <a:rPr lang="en-US" sz="4000" b="1" i="0" dirty="0">
                <a:latin typeface="+mj-lt"/>
                <a:cs typeface="Arial" charset="0"/>
              </a:rPr>
              <a:t>(or disjoint) if and only if </a:t>
            </a:r>
            <a:r>
              <a:rPr lang="en-US" sz="4000" b="1" i="0" dirty="0" smtClean="0">
                <a:latin typeface="+mj-lt"/>
                <a:cs typeface="Arial" charset="0"/>
              </a:rPr>
              <a:t>  </a:t>
            </a:r>
            <a:r>
              <a:rPr lang="en-US" sz="4000" b="1" dirty="0" smtClean="0">
                <a:solidFill>
                  <a:srgbClr val="FF3300"/>
                </a:solidFill>
                <a:latin typeface="+mj-lt"/>
                <a:cs typeface="Arial" charset="0"/>
              </a:rPr>
              <a:t>A</a:t>
            </a:r>
            <a:r>
              <a:rPr lang="en-US" sz="4000" b="1" i="0" dirty="0">
                <a:solidFill>
                  <a:srgbClr val="FF3300"/>
                </a:solidFill>
                <a:latin typeface="+mj-lt"/>
                <a:cs typeface="Arial" charset="0"/>
                <a:sym typeface="Symbol" pitchFamily="18" charset="2"/>
              </a:rPr>
              <a:t></a:t>
            </a:r>
            <a:r>
              <a:rPr lang="en-US" sz="4000" b="1" dirty="0" smtClean="0">
                <a:solidFill>
                  <a:srgbClr val="FF3300"/>
                </a:solidFill>
                <a:latin typeface="+mj-lt"/>
                <a:cs typeface="Arial" charset="0"/>
              </a:rPr>
              <a:t>B </a:t>
            </a:r>
            <a:r>
              <a:rPr lang="en-US" sz="4000" b="1" i="0" dirty="0" smtClean="0">
                <a:solidFill>
                  <a:srgbClr val="FF3300"/>
                </a:solidFill>
                <a:latin typeface="+mj-lt"/>
                <a:cs typeface="Arial" charset="0"/>
                <a:sym typeface="Symbol" pitchFamily="18" charset="2"/>
              </a:rPr>
              <a:t>= </a:t>
            </a:r>
            <a:r>
              <a:rPr lang="en-US" sz="4000" b="1" i="0" dirty="0">
                <a:latin typeface="+mj-lt"/>
                <a:cs typeface="Arial" charset="0"/>
              </a:rPr>
              <a:t>; that is, </a:t>
            </a:r>
            <a:r>
              <a:rPr lang="en-US" sz="4000" b="1" dirty="0">
                <a:solidFill>
                  <a:srgbClr val="FF33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and </a:t>
            </a:r>
            <a:r>
              <a:rPr lang="en-US" sz="4000" b="1" dirty="0">
                <a:solidFill>
                  <a:srgbClr val="FF3300"/>
                </a:solidFill>
                <a:latin typeface="+mj-lt"/>
                <a:cs typeface="Arial" charset="0"/>
                <a:sym typeface="Symbol" pitchFamily="18" charset="2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have no common elements (they do not occur together).</a:t>
            </a:r>
            <a:r>
              <a:rPr lang="en-GB" sz="4000" b="1" i="0" dirty="0">
                <a:latin typeface="+mj-lt"/>
                <a:cs typeface="Arial" charset="0"/>
                <a:sym typeface="Symbol" pitchFamily="18" charset="2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Mutually Exclusive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857232"/>
            <a:ext cx="29434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Definition </a:t>
            </a:r>
            <a:endParaRPr lang="en-US" sz="4400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Mutually Exclusive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5720" y="1785926"/>
            <a:ext cx="8428855" cy="4793303"/>
            <a:chOff x="655" y="1104"/>
            <a:chExt cx="3857" cy="1594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55" y="1104"/>
              <a:ext cx="1994" cy="1594"/>
              <a:chOff x="655" y="1200"/>
              <a:chExt cx="1994" cy="1594"/>
            </a:xfrm>
          </p:grpSpPr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55" y="1200"/>
                <a:ext cx="1798" cy="9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1929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  <a:r>
                  <a:rPr lang="en-US" sz="2800" b="1" i="0" dirty="0">
                    <a:solidFill>
                      <a:srgbClr val="FF0000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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sz="2800" b="1" i="0" dirty="0">
                    <a:solidFill>
                      <a:srgbClr val="FF0000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</a:t>
                </a:r>
                <a:r>
                  <a:rPr lang="en-US" sz="2800" b="1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i="0" dirty="0">
                    <a:solidFill>
                      <a:srgbClr val="FF0000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</a:t>
                </a:r>
                <a:endParaRPr lang="en-US" sz="2800" b="1" i="0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algn="ctr" eaLnBrk="0" hangingPunct="0"/>
                <a:r>
                  <a:rPr lang="en-US" sz="2800" b="1" dirty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A</a:t>
                </a:r>
                <a:r>
                  <a:rPr lang="en-US" sz="2800" b="1" i="0" dirty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and </a:t>
                </a:r>
                <a:r>
                  <a:rPr lang="en-US" sz="2800" b="1" dirty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B</a:t>
                </a:r>
                <a:r>
                  <a:rPr lang="en-US" sz="2800" b="1" i="0" dirty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are not mutually exclusive</a:t>
                </a:r>
              </a:p>
              <a:p>
                <a:pPr algn="ctr" eaLnBrk="0" hangingPunct="0"/>
                <a:endParaRPr lang="en-US" sz="2800" b="1" i="0" dirty="0">
                  <a:solidFill>
                    <a:srgbClr val="006600"/>
                  </a:solidFill>
                  <a:latin typeface="Arial" charset="0"/>
                  <a:cs typeface="Arial" charset="0"/>
                  <a:sym typeface="Symbol" pitchFamily="18" charset="2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2583" y="1104"/>
              <a:ext cx="1929" cy="1401"/>
              <a:chOff x="2583" y="1200"/>
              <a:chExt cx="1929" cy="1401"/>
            </a:xfrm>
          </p:grpSpPr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49" y="1200"/>
                <a:ext cx="1815" cy="9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2583" y="2183"/>
                <a:ext cx="1929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  <a:r>
                  <a:rPr lang="en-US" sz="2800" b="1" i="0" dirty="0">
                    <a:solidFill>
                      <a:srgbClr val="FF0000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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sz="2800" b="1" i="0" dirty="0">
                    <a:solidFill>
                      <a:srgbClr val="FF0000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= </a:t>
                </a:r>
                <a:endParaRPr lang="en-US" sz="2800" b="1" i="0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algn="ctr" eaLnBrk="0" hangingPunct="0"/>
                <a:r>
                  <a:rPr lang="en-US" sz="2800" b="1" dirty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A</a:t>
                </a:r>
                <a:r>
                  <a:rPr lang="en-US" sz="2800" b="1" i="0" dirty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and </a:t>
                </a:r>
                <a:r>
                  <a:rPr lang="en-US" sz="2800" b="1" dirty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B</a:t>
                </a:r>
                <a:r>
                  <a:rPr lang="en-US" sz="2800" b="1" i="0" dirty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 are mutually exclusive (disjoint</a:t>
                </a:r>
                <a:r>
                  <a:rPr lang="en-US" sz="2800" b="1" i="0" dirty="0" smtClean="0">
                    <a:solidFill>
                      <a:schemeClr val="accent2"/>
                    </a:solidFill>
                    <a:latin typeface="Arial" charset="0"/>
                    <a:cs typeface="Arial" charset="0"/>
                    <a:sym typeface="Symbol" pitchFamily="18" charset="2"/>
                  </a:rPr>
                  <a:t>)</a:t>
                </a:r>
                <a:endParaRPr lang="en-US" sz="2800" b="1" i="0" dirty="0">
                  <a:solidFill>
                    <a:schemeClr val="accent2"/>
                  </a:solidFill>
                  <a:latin typeface="Arial" charset="0"/>
                  <a:cs typeface="Arial" charset="0"/>
                  <a:sym typeface="Symbol" pitchFamily="18" charset="2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0" y="857232"/>
            <a:ext cx="3262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Venn Diagram</a:t>
            </a:r>
            <a:endParaRPr lang="en-US" sz="3600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1285860"/>
            <a:ext cx="9144000" cy="530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b="1" i="0" dirty="0">
                <a:latin typeface="Arial" charset="0"/>
                <a:cs typeface="Arial" charset="0"/>
              </a:rPr>
              <a:t> </a:t>
            </a:r>
            <a:r>
              <a:rPr lang="en-GB" sz="4400" b="1" i="0" dirty="0" smtClean="0"/>
              <a:t>The union of the two events </a:t>
            </a:r>
            <a:r>
              <a:rPr lang="en-GB" sz="4400" b="1" dirty="0" smtClean="0">
                <a:solidFill>
                  <a:srgbClr val="FF0000"/>
                </a:solidFill>
              </a:rPr>
              <a:t>A</a:t>
            </a:r>
            <a:r>
              <a:rPr lang="en-GB" sz="4400" b="1" i="0" dirty="0" smtClean="0"/>
              <a:t> and </a:t>
            </a:r>
            <a:r>
              <a:rPr lang="en-GB" sz="4400" b="1" dirty="0" smtClean="0">
                <a:solidFill>
                  <a:srgbClr val="FF0000"/>
                </a:solidFill>
              </a:rPr>
              <a:t>B</a:t>
            </a:r>
            <a:r>
              <a:rPr lang="en-GB" sz="4400" b="1" i="0" dirty="0" smtClean="0"/>
              <a:t>, denoted by the symbol </a:t>
            </a:r>
            <a:r>
              <a:rPr lang="en-GB" sz="4400" b="1" dirty="0" smtClean="0">
                <a:solidFill>
                  <a:srgbClr val="FF0000"/>
                </a:solidFill>
              </a:rPr>
              <a:t>A</a:t>
            </a:r>
            <a:r>
              <a:rPr lang="en-US" sz="4400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</a:t>
            </a:r>
            <a:r>
              <a:rPr lang="en-GB" sz="4400" b="1" dirty="0" smtClean="0">
                <a:solidFill>
                  <a:srgbClr val="FF0000"/>
                </a:solidFill>
              </a:rPr>
              <a:t> B</a:t>
            </a:r>
            <a:r>
              <a:rPr lang="en-GB" sz="4400" b="1" i="0" dirty="0" smtClean="0"/>
              <a:t>, is the event containing all the elements that belong to </a:t>
            </a:r>
            <a:r>
              <a:rPr lang="en-GB" sz="4400" b="1" dirty="0" smtClean="0">
                <a:solidFill>
                  <a:srgbClr val="FF0000"/>
                </a:solidFill>
              </a:rPr>
              <a:t>A</a:t>
            </a:r>
            <a:r>
              <a:rPr lang="en-GB" sz="4400" b="1" i="0" dirty="0" smtClean="0"/>
              <a:t> or </a:t>
            </a:r>
            <a:r>
              <a:rPr lang="en-GB" sz="4400" b="1" dirty="0" smtClean="0">
                <a:solidFill>
                  <a:srgbClr val="FF0000"/>
                </a:solidFill>
              </a:rPr>
              <a:t>B</a:t>
            </a:r>
            <a:r>
              <a:rPr lang="en-GB" sz="4400" b="1" i="0" dirty="0" smtClean="0"/>
              <a:t> or </a:t>
            </a:r>
            <a:r>
              <a:rPr lang="en-GB" sz="4400" b="1" i="0" u="sng" dirty="0" smtClean="0">
                <a:solidFill>
                  <a:srgbClr val="FF0000"/>
                </a:solidFill>
              </a:rPr>
              <a:t>both</a:t>
            </a:r>
            <a:r>
              <a:rPr lang="en-GB" sz="4400" b="1" i="0" dirty="0" smtClean="0"/>
              <a:t>.</a:t>
            </a:r>
            <a:endParaRPr lang="en-US" sz="4400" b="1" i="0" dirty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(Union)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29434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Definition </a:t>
            </a:r>
            <a:endParaRPr lang="en-US" sz="4400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build="p" autoUpdateAnimBg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(Union)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00042"/>
            <a:ext cx="8929718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228600" algn="just" eaLnBrk="0" hangingPunct="0">
              <a:lnSpc>
                <a:spcPct val="150000"/>
              </a:lnSpc>
              <a:tabLst>
                <a:tab pos="457200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+mj-lt"/>
                <a:cs typeface="Arial" charset="0"/>
              </a:rPr>
              <a:t>A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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 = {x 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S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: </a:t>
            </a:r>
            <a:r>
              <a:rPr lang="en-US" sz="4000" b="1" i="0" dirty="0" err="1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x</a:t>
            </a:r>
            <a:r>
              <a:rPr lang="en-US" sz="4000" b="1" dirty="0" err="1">
                <a:solidFill>
                  <a:srgbClr val="FF0000"/>
                </a:solidFill>
                <a:latin typeface="+mj-lt"/>
                <a:cs typeface="Arial" charset="0"/>
              </a:rPr>
              <a:t>A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 or  </a:t>
            </a:r>
            <a:r>
              <a:rPr lang="en-US" sz="4000" b="1" i="0" dirty="0" err="1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x</a:t>
            </a:r>
            <a:r>
              <a:rPr lang="en-US" sz="4000" b="1" dirty="0" err="1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 }</a:t>
            </a:r>
          </a:p>
          <a:p>
            <a:pPr indent="-228600" algn="just" eaLnBrk="0" hangingPunct="0">
              <a:lnSpc>
                <a:spcPct val="150000"/>
              </a:lnSpc>
              <a:tabLst>
                <a:tab pos="457200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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Consists of all outcomes </a:t>
            </a:r>
            <a:r>
              <a:rPr lang="en-US" sz="4000" b="1" i="0" dirty="0" smtClean="0">
                <a:latin typeface="+mj-lt"/>
                <a:cs typeface="Arial" charset="0"/>
                <a:sym typeface="Symbol" pitchFamily="18" charset="2"/>
              </a:rPr>
              <a:t>in 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or in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or in both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and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.</a:t>
            </a:r>
          </a:p>
          <a:p>
            <a:pPr indent="-228600" algn="just" eaLnBrk="0" hangingPunct="0">
              <a:lnSpc>
                <a:spcPct val="150000"/>
              </a:lnSpc>
              <a:tabLst>
                <a:tab pos="457200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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Occurs if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occurs</a:t>
            </a:r>
            <a:r>
              <a:rPr lang="en-US" sz="4000" b="1" i="0" dirty="0" smtClean="0">
                <a:latin typeface="+mj-lt"/>
                <a:cs typeface="Arial" charset="0"/>
                <a:sym typeface="Symbol" pitchFamily="18" charset="2"/>
              </a:rPr>
              <a:t>, or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occurs, or both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and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occur.</a:t>
            </a:r>
          </a:p>
          <a:p>
            <a:pPr indent="-228600" algn="just" eaLnBrk="0" hangingPunct="0">
              <a:lnSpc>
                <a:spcPct val="150000"/>
              </a:lnSpc>
              <a:tabLst>
                <a:tab pos="457200" algn="l"/>
              </a:tabLst>
            </a:pP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</a:t>
            </a:r>
            <a:r>
              <a:rPr lang="en-US" sz="4000" b="1" i="0" dirty="0" smtClean="0">
                <a:latin typeface="+mj-lt"/>
                <a:cs typeface="Arial" charset="0"/>
                <a:sym typeface="Symbol" pitchFamily="18" charset="2"/>
              </a:rPr>
              <a:t>That 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is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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Occurs if at least one </a:t>
            </a:r>
            <a:r>
              <a:rPr lang="en-US" sz="4000" b="1" i="0" dirty="0" smtClean="0">
                <a:latin typeface="+mj-lt"/>
                <a:cs typeface="Arial" charset="0"/>
                <a:sym typeface="Symbol" pitchFamily="18" charset="2"/>
              </a:rPr>
              <a:t>of </a:t>
            </a:r>
            <a:r>
              <a:rPr lang="en-US" sz="4000" b="1" dirty="0" smtClean="0">
                <a:latin typeface="+mj-lt"/>
                <a:cs typeface="Arial" charset="0"/>
                <a:sym typeface="Symbol" pitchFamily="18" charset="2"/>
              </a:rPr>
              <a:t>     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A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and </a:t>
            </a:r>
            <a:r>
              <a:rPr lang="en-US" sz="4000" b="1" dirty="0">
                <a:solidFill>
                  <a:srgbClr val="FF0000"/>
                </a:solidFill>
                <a:latin typeface="+mj-lt"/>
                <a:cs typeface="Arial" charset="0"/>
                <a:sym typeface="Symbol" pitchFamily="18" charset="2"/>
              </a:rPr>
              <a:t>B</a:t>
            </a:r>
            <a:r>
              <a:rPr lang="en-US" sz="4000" b="1" i="0" dirty="0">
                <a:latin typeface="+mj-lt"/>
                <a:cs typeface="Arial" charset="0"/>
                <a:sym typeface="Symbol" pitchFamily="18" charset="2"/>
              </a:rPr>
              <a:t> occurs.</a:t>
            </a:r>
          </a:p>
          <a:p>
            <a:pPr indent="-228600" eaLnBrk="0" hangingPunct="0">
              <a:lnSpc>
                <a:spcPct val="150000"/>
              </a:lnSpc>
              <a:tabLst>
                <a:tab pos="457200" algn="l"/>
              </a:tabLst>
            </a:pPr>
            <a:endParaRPr lang="en-US" sz="4000" b="1" i="0" dirty="0">
              <a:latin typeface="+mj-lt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22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Operation on Events (Union)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3262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Venn Diagram</a:t>
            </a:r>
            <a:endParaRPr lang="en-US" sz="3600" i="0" dirty="0">
              <a:solidFill>
                <a:schemeClr val="accent2"/>
              </a:solidFill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00034" y="1785926"/>
            <a:ext cx="8429684" cy="4786346"/>
            <a:chOff x="3936" y="432"/>
            <a:chExt cx="1536" cy="12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" y="432"/>
              <a:ext cx="1536" cy="1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S</a:t>
              </a:r>
              <a:endParaRPr lang="en-US" sz="5400" b="1" i="0" dirty="0">
                <a:solidFill>
                  <a:srgbClr val="FF0000"/>
                </a:solidFill>
              </a:endParaRPr>
            </a:p>
            <a:p>
              <a:pPr eaLnBrk="0" hangingPunct="0"/>
              <a:endParaRPr lang="en-US" i="0" dirty="0"/>
            </a:p>
          </p:txBody>
        </p: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1" y="576"/>
              <a:ext cx="1393" cy="105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126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Union (Examples)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42984"/>
            <a:ext cx="8858280" cy="166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0" dirty="0" smtClean="0"/>
              <a:t>Let</a:t>
            </a:r>
            <a:r>
              <a:rPr lang="en-US" sz="4400" b="1" dirty="0" smtClean="0">
                <a:solidFill>
                  <a:srgbClr val="FF0000"/>
                </a:solidFill>
              </a:rPr>
              <a:t>    A = </a:t>
            </a:r>
            <a:r>
              <a:rPr lang="en-US" sz="4400" b="1" i="0" dirty="0" smtClean="0">
                <a:solidFill>
                  <a:srgbClr val="002060"/>
                </a:solidFill>
              </a:rPr>
              <a:t>{</a:t>
            </a:r>
            <a:r>
              <a:rPr lang="en-US" sz="4400" b="1" i="0" dirty="0" err="1" smtClean="0">
                <a:solidFill>
                  <a:srgbClr val="002060"/>
                </a:solidFill>
              </a:rPr>
              <a:t>a,b,c</a:t>
            </a:r>
            <a:r>
              <a:rPr lang="en-US" sz="4400" b="1" i="0" dirty="0" smtClean="0">
                <a:solidFill>
                  <a:srgbClr val="002060"/>
                </a:solidFill>
              </a:rPr>
              <a:t>} </a:t>
            </a:r>
            <a:r>
              <a:rPr lang="en-US" sz="4400" b="1" i="0" dirty="0" smtClean="0"/>
              <a:t>and </a:t>
            </a:r>
            <a:r>
              <a:rPr lang="en-US" sz="4400" b="1" dirty="0" smtClean="0">
                <a:solidFill>
                  <a:srgbClr val="FF0000"/>
                </a:solidFill>
              </a:rPr>
              <a:t> B = </a:t>
            </a:r>
            <a:r>
              <a:rPr lang="en-US" sz="4400" b="1" i="0" dirty="0" smtClean="0">
                <a:solidFill>
                  <a:srgbClr val="002060"/>
                </a:solidFill>
              </a:rPr>
              <a:t>{</a:t>
            </a:r>
            <a:r>
              <a:rPr lang="en-US" sz="4400" b="1" i="0" dirty="0" err="1" smtClean="0">
                <a:solidFill>
                  <a:srgbClr val="002060"/>
                </a:solidFill>
              </a:rPr>
              <a:t>b,c,d,e</a:t>
            </a:r>
            <a:r>
              <a:rPr lang="en-US" sz="4400" b="1" i="0" dirty="0" smtClean="0">
                <a:solidFill>
                  <a:srgbClr val="00206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4400" b="1" i="0" dirty="0" smtClean="0"/>
              <a:t>Then</a:t>
            </a:r>
            <a:r>
              <a:rPr lang="en-US" sz="4400" b="1" dirty="0" smtClean="0">
                <a:solidFill>
                  <a:srgbClr val="FF0000"/>
                </a:solidFill>
              </a:rPr>
              <a:t>   A</a:t>
            </a:r>
            <a:r>
              <a:rPr lang="en-US" sz="4400" b="1" i="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</a:t>
            </a:r>
            <a:r>
              <a:rPr lang="en-US" sz="4400" b="1" dirty="0" smtClean="0">
                <a:solidFill>
                  <a:srgbClr val="FF0000"/>
                </a:solidFill>
              </a:rPr>
              <a:t> B =  </a:t>
            </a:r>
            <a:r>
              <a:rPr lang="en-US" sz="4400" b="1" i="0" dirty="0" smtClean="0">
                <a:solidFill>
                  <a:srgbClr val="002060"/>
                </a:solidFill>
              </a:rPr>
              <a:t>{</a:t>
            </a:r>
            <a:r>
              <a:rPr lang="en-US" sz="4400" b="1" i="0" dirty="0" err="1" smtClean="0">
                <a:solidFill>
                  <a:srgbClr val="002060"/>
                </a:solidFill>
              </a:rPr>
              <a:t>a,b,c,d,e</a:t>
            </a:r>
            <a:r>
              <a:rPr lang="en-US" sz="4400" b="1" i="0" dirty="0" smtClean="0">
                <a:solidFill>
                  <a:srgbClr val="002060"/>
                </a:solidFill>
              </a:rPr>
              <a:t>}.</a:t>
            </a:r>
            <a:endParaRPr lang="en-US" sz="4400" b="1" i="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786190"/>
            <a:ext cx="9144000" cy="1567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400" b="1" i="0" dirty="0" smtClean="0"/>
              <a:t>If    </a:t>
            </a:r>
            <a:r>
              <a:rPr lang="en-GB" sz="3400" b="1" dirty="0" smtClean="0">
                <a:solidFill>
                  <a:srgbClr val="FF0000"/>
                </a:solidFill>
              </a:rPr>
              <a:t>M = {x | 3 &lt; x &lt; 9}</a:t>
            </a:r>
            <a:r>
              <a:rPr lang="en-GB" sz="3400" b="1" dirty="0" smtClean="0"/>
              <a:t>  </a:t>
            </a:r>
            <a:r>
              <a:rPr lang="en-GB" sz="3400" b="1" i="0" dirty="0" smtClean="0"/>
              <a:t>and</a:t>
            </a:r>
            <a:r>
              <a:rPr lang="en-GB" sz="3400" b="1" dirty="0" smtClean="0"/>
              <a:t>   </a:t>
            </a:r>
            <a:r>
              <a:rPr lang="en-GB" sz="3400" b="1" dirty="0" smtClean="0">
                <a:solidFill>
                  <a:srgbClr val="FF0000"/>
                </a:solidFill>
              </a:rPr>
              <a:t>V = {y \ 5 &lt; y &lt; 12}</a:t>
            </a:r>
            <a:r>
              <a:rPr lang="en-GB" sz="3400" b="1" dirty="0" smtClean="0"/>
              <a:t>, </a:t>
            </a:r>
            <a:r>
              <a:rPr lang="en-GB" sz="3400" b="1" i="0" dirty="0" smtClean="0"/>
              <a:t>Then</a:t>
            </a:r>
            <a:endParaRPr lang="en-US" sz="3400" b="1" i="0" dirty="0"/>
          </a:p>
        </p:txBody>
      </p:sp>
      <p:sp>
        <p:nvSpPr>
          <p:cNvPr id="13" name="Rectangle 12"/>
          <p:cNvSpPr/>
          <p:nvPr/>
        </p:nvSpPr>
        <p:spPr>
          <a:xfrm>
            <a:off x="1357290" y="5357826"/>
            <a:ext cx="63225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4800" b="1" dirty="0" smtClean="0">
                <a:solidFill>
                  <a:srgbClr val="FF0000"/>
                </a:solidFill>
              </a:rPr>
              <a:t>M </a:t>
            </a:r>
            <a:r>
              <a:rPr lang="en-US" sz="4800" b="1" i="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</a:t>
            </a:r>
            <a:r>
              <a:rPr lang="pl-PL" sz="4800" b="1" dirty="0" smtClean="0">
                <a:solidFill>
                  <a:srgbClr val="FF0000"/>
                </a:solidFill>
              </a:rPr>
              <a:t> N </a:t>
            </a:r>
            <a:r>
              <a:rPr lang="pl-PL" sz="4800" b="1" dirty="0" smtClean="0"/>
              <a:t>= </a:t>
            </a:r>
            <a:r>
              <a:rPr lang="pl-PL" sz="4800" b="1" dirty="0" smtClean="0">
                <a:solidFill>
                  <a:schemeClr val="accent2"/>
                </a:solidFill>
              </a:rPr>
              <a:t>[z | 3 &lt; z &lt; 12}.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0" y="3286124"/>
            <a:ext cx="9144000" cy="14287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49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Union (Examples)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57232"/>
            <a:ext cx="3262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Venn Diagram</a:t>
            </a:r>
            <a:endParaRPr lang="en-US" sz="3600" i="0" dirty="0">
              <a:solidFill>
                <a:schemeClr val="accent2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929718" cy="522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69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Union (Examples)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58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14282" y="1928802"/>
            <a:ext cx="89297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0" dirty="0" smtClean="0">
                <a:latin typeface="+mj-lt"/>
              </a:rPr>
              <a:t>Is </a:t>
            </a:r>
            <a:r>
              <a:rPr lang="en-US" sz="3600" b="1" i="0" dirty="0">
                <a:latin typeface="+mj-lt"/>
              </a:rPr>
              <a:t>some procedure (or process) that we do and it results in an outcome</a:t>
            </a:r>
            <a:r>
              <a:rPr lang="en-US" sz="3600" b="1" i="0" dirty="0" smtClean="0">
                <a:latin typeface="+mj-lt"/>
              </a:rPr>
              <a:t>.</a:t>
            </a:r>
            <a:endParaRPr lang="en-US" sz="3600" b="1" i="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142984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u="sng" dirty="0" smtClean="0">
                <a:solidFill>
                  <a:srgbClr val="FF0000"/>
                </a:solidFill>
                <a:latin typeface="+mn-lt"/>
              </a:rPr>
              <a:t>An Experiment</a:t>
            </a:r>
            <a:endParaRPr lang="en-US" sz="3600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3857628"/>
            <a:ext cx="86439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0" u="sng" dirty="0">
                <a:latin typeface="+mj-lt"/>
              </a:rPr>
              <a:t>I</a:t>
            </a:r>
            <a:r>
              <a:rPr lang="en-US" sz="3600" b="1" i="0" dirty="0" smtClean="0">
                <a:latin typeface="+mj-lt"/>
              </a:rPr>
              <a:t>s </a:t>
            </a:r>
            <a:r>
              <a:rPr lang="en-US" sz="3600" b="1" i="0" dirty="0">
                <a:latin typeface="+mj-lt"/>
              </a:rPr>
              <a:t>an experiment we do not know its exact outcome in advance but we know the set of all possible outcomes</a:t>
            </a:r>
            <a:r>
              <a:rPr lang="en-US" sz="3600" b="1" i="0" dirty="0" smtClean="0">
                <a:latin typeface="+mj-lt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3600" b="1" i="0" dirty="0" smtClean="0">
                <a:latin typeface="+mj-lt"/>
              </a:rPr>
              <a:t>It is also called </a:t>
            </a:r>
            <a:r>
              <a:rPr lang="en-US" sz="3600" b="1" i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statistical experiment</a:t>
            </a:r>
            <a:endParaRPr lang="en-US" sz="3600" b="1" i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3214686"/>
            <a:ext cx="4519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u="sng" dirty="0" smtClean="0">
                <a:solidFill>
                  <a:srgbClr val="CC3300"/>
                </a:solidFill>
              </a:rPr>
              <a:t>A random experiment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Statistical Experiment </a:t>
            </a:r>
            <a:r>
              <a:rPr lang="en-US" sz="4000" b="1" i="0" dirty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4" grpId="0"/>
      <p:bldP spid="5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597666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Exercises</a:t>
            </a:r>
            <a:endParaRPr lang="en-US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73247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5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Exercises</a:t>
            </a:r>
            <a:endParaRPr lang="en-US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3" y="543999"/>
            <a:ext cx="7774754" cy="607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Exercises</a:t>
            </a:r>
            <a:endParaRPr lang="en-US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3475"/>
            <a:ext cx="7596336" cy="374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9" y="4293096"/>
            <a:ext cx="8346869" cy="242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550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Exercises</a:t>
            </a:r>
            <a:endParaRPr lang="en-US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29948"/>
            <a:ext cx="8608695" cy="477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12" y="188640"/>
            <a:ext cx="8715436" cy="2800767"/>
          </a:xfr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Counting Techniques</a:t>
            </a:r>
            <a:endParaRPr lang="en-US" sz="8800" dirty="0">
              <a:solidFill>
                <a:schemeClr val="tx1"/>
              </a:solidFill>
              <a:latin typeface="Albertus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6000" b="1" i="0" dirty="0" smtClean="0">
                <a:solidFill>
                  <a:srgbClr val="FF0000"/>
                </a:solidFill>
                <a:latin typeface="Arial Black" pitchFamily="34" charset="0"/>
              </a:rPr>
              <a:t>Contents</a:t>
            </a:r>
            <a:endParaRPr lang="en-US" sz="6000" b="1" i="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1571612"/>
            <a:ext cx="7929618" cy="2691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000" b="1" i="0" dirty="0" smtClean="0">
                <a:latin typeface="Franklin Gothic Demi" pitchFamily="34" charset="0"/>
                <a:cs typeface="AF_Abha" pitchFamily="2" charset="-78"/>
              </a:rPr>
              <a:t>Multiplication Rule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000" b="1" i="0" dirty="0" smtClean="0">
                <a:latin typeface="Franklin Gothic Demi" pitchFamily="34" charset="0"/>
                <a:cs typeface="AF_Abha" pitchFamily="2" charset="-78"/>
              </a:rPr>
              <a:t> </a:t>
            </a:r>
            <a:r>
              <a:rPr lang="en-US" sz="6000" b="1" i="0" dirty="0" smtClean="0">
                <a:latin typeface="Franklin Gothic Demi" pitchFamily="34" charset="0"/>
                <a:cs typeface="AF_Abha" pitchFamily="2" charset="-78"/>
              </a:rPr>
              <a:t>Permutations</a:t>
            </a:r>
            <a:endParaRPr lang="en-US" sz="6000" b="1" i="0" dirty="0" smtClean="0"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85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Counting Sample Points: 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8586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i="0" dirty="0" smtClean="0">
                <a:latin typeface="+mj-lt"/>
                <a:cs typeface="Arial" charset="0"/>
              </a:rPr>
              <a:t>There are many counting techniques which can be used to count the number points in the sample space (or in some events) without listing each element.</a:t>
            </a:r>
          </a:p>
          <a:p>
            <a:pPr indent="-180975" algn="just" eaLnBrk="0" hangingPunct="0">
              <a:tabLst>
                <a:tab pos="539750" algn="l"/>
              </a:tabLst>
            </a:pPr>
            <a:endParaRPr lang="en-US" sz="3600" b="1" i="0" dirty="0" smtClean="0">
              <a:latin typeface="+mj-lt"/>
              <a:cs typeface="Arial" charset="0"/>
            </a:endParaRP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600" b="1" i="0" dirty="0" smtClean="0">
                <a:latin typeface="+mj-lt"/>
                <a:cs typeface="Arial" charset="0"/>
              </a:rPr>
              <a:t>In many cases, we can compute the probability of an event by using the counting techniques.</a:t>
            </a:r>
          </a:p>
          <a:p>
            <a:pPr indent="-180975" eaLnBrk="0" hangingPunct="0">
              <a:tabLst>
                <a:tab pos="539750" algn="l"/>
              </a:tabLst>
            </a:pPr>
            <a:endParaRPr lang="en-US" sz="3600" b="1" i="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14488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975" algn="just" eaLnBrk="0" hangingPunct="0">
              <a:lnSpc>
                <a:spcPct val="150000"/>
              </a:lnSpc>
              <a:tabLst>
                <a:tab pos="539750" algn="l"/>
              </a:tabLst>
            </a:pPr>
            <a:r>
              <a:rPr lang="en-US" sz="4000" b="1" i="0" dirty="0" smtClean="0">
                <a:latin typeface="+mj-lt"/>
                <a:cs typeface="Arial" charset="0"/>
              </a:rPr>
              <a:t>If an operation can be performed in 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  <a:cs typeface="Arial" charset="0"/>
              </a:rPr>
              <a:t>n</a:t>
            </a:r>
            <a:r>
              <a:rPr lang="en-US" sz="4000" b="1" baseline="-25000" dirty="0" smtClean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4000" b="1" i="0" dirty="0" smtClean="0">
                <a:latin typeface="+mj-lt"/>
                <a:cs typeface="Arial" charset="0"/>
              </a:rPr>
              <a:t> ways , and if for each of these ways a second operation can be performed in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000" b="1" baseline="-25000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4000" b="1" i="0" dirty="0" smtClean="0">
                <a:latin typeface="+mj-lt"/>
                <a:cs typeface="Arial" charset="0"/>
              </a:rPr>
              <a:t> ways , then the two operations can be performed together in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000" b="1" baseline="-25000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 n</a:t>
            </a:r>
            <a:r>
              <a:rPr lang="en-US" sz="4000" b="1" baseline="-25000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4000" b="1" i="0" dirty="0" smtClean="0">
                <a:latin typeface="+mj-lt"/>
                <a:cs typeface="Arial" charset="0"/>
              </a:rPr>
              <a:t> ways.</a:t>
            </a:r>
            <a:endParaRPr lang="en-US" sz="4000" b="1" i="0" dirty="0">
              <a:latin typeface="+mj-lt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00108"/>
            <a:ext cx="2367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006600"/>
                </a:solidFill>
                <a:cs typeface="Arial" charset="0"/>
              </a:rPr>
              <a:t>Theorem</a:t>
            </a:r>
            <a:endParaRPr lang="en-US" sz="4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6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1):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i="0" dirty="0" smtClean="0"/>
              <a:t>How many sample points are: there: in the sample space when a pair of dice is</a:t>
            </a:r>
          </a:p>
          <a:p>
            <a:r>
              <a:rPr lang="en-US" sz="4000" b="1" i="0" dirty="0" smtClean="0"/>
              <a:t>thrown once?</a:t>
            </a:r>
            <a:endParaRPr lang="en-US" sz="4000" b="1" i="0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714620"/>
            <a:ext cx="4143404" cy="36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89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1):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4000" b="1" i="0" dirty="0" smtClean="0"/>
              <a:t>The first die can land in any one of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baseline="-25000" dirty="0" smtClean="0">
                <a:solidFill>
                  <a:srgbClr val="FF0000"/>
                </a:solidFill>
              </a:rPr>
              <a:t>1</a:t>
            </a:r>
            <a:r>
              <a:rPr lang="en-GB" sz="4000" b="1" i="0" dirty="0" smtClean="0">
                <a:solidFill>
                  <a:srgbClr val="FF0000"/>
                </a:solidFill>
              </a:rPr>
              <a:t> =6</a:t>
            </a:r>
            <a:r>
              <a:rPr lang="en-GB" sz="4000" b="1" i="0" dirty="0" smtClean="0"/>
              <a:t> ways. For each of these 6 ways the second die can also land in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baseline="-25000" dirty="0" smtClean="0">
                <a:solidFill>
                  <a:srgbClr val="FF0000"/>
                </a:solidFill>
              </a:rPr>
              <a:t>2</a:t>
            </a:r>
            <a:r>
              <a:rPr lang="en-GB" sz="4000" b="1" i="0" dirty="0" smtClean="0">
                <a:solidFill>
                  <a:srgbClr val="FF0000"/>
                </a:solidFill>
              </a:rPr>
              <a:t> =6 </a:t>
            </a:r>
            <a:r>
              <a:rPr lang="en-GB" sz="4000" b="1" i="0" dirty="0" smtClean="0"/>
              <a:t>ways. Therefore, the pair of dice can land in</a:t>
            </a:r>
            <a:r>
              <a:rPr lang="en-US" sz="4000" b="1" i="0" dirty="0" smtClean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58" y="5572140"/>
            <a:ext cx="84449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n</a:t>
            </a:r>
            <a:r>
              <a:rPr lang="en-GB" sz="4400" b="1" baseline="-25000" dirty="0" smtClean="0">
                <a:solidFill>
                  <a:srgbClr val="FF0000"/>
                </a:solidFill>
              </a:rPr>
              <a:t>1</a:t>
            </a:r>
            <a:r>
              <a:rPr lang="en-GB" sz="4400" b="1" dirty="0" smtClean="0">
                <a:solidFill>
                  <a:srgbClr val="FF0000"/>
                </a:solidFill>
              </a:rPr>
              <a:t> n</a:t>
            </a:r>
            <a:r>
              <a:rPr lang="en-GB" sz="4400" b="1" baseline="-25000" dirty="0" smtClean="0">
                <a:solidFill>
                  <a:srgbClr val="FF0000"/>
                </a:solidFill>
              </a:rPr>
              <a:t>2</a:t>
            </a:r>
            <a:r>
              <a:rPr lang="en-GB" sz="4400" b="1" i="0" dirty="0" smtClean="0"/>
              <a:t> = (6)(6) = 36     possible ways</a:t>
            </a:r>
            <a:r>
              <a:rPr lang="en-GB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69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928670"/>
            <a:ext cx="8929718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i="0" dirty="0" smtClean="0">
                <a:solidFill>
                  <a:srgbClr val="FF0000"/>
                </a:solidFill>
                <a:latin typeface="+mj-lt"/>
              </a:rPr>
              <a:t>Definition :</a:t>
            </a:r>
            <a:endParaRPr lang="en-US" sz="4000" b="1" i="0" dirty="0">
              <a:solidFill>
                <a:srgbClr val="FF0000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b="1" i="0" dirty="0" smtClean="0">
                <a:latin typeface="+mj-lt"/>
              </a:rPr>
              <a:t>The </a:t>
            </a:r>
            <a:r>
              <a:rPr lang="en-US" sz="3600" b="1" i="0" dirty="0">
                <a:latin typeface="+mj-lt"/>
              </a:rPr>
              <a:t>set of all possible outcomes of a statistical experiment is called the sample space and is </a:t>
            </a:r>
            <a:r>
              <a:rPr lang="en-US" sz="3600" b="1" i="0" dirty="0" smtClean="0">
                <a:latin typeface="+mj-lt"/>
              </a:rPr>
              <a:t>represented by the symbol 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3600" b="1" i="0" dirty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b="1" i="0" dirty="0" smtClean="0">
                <a:latin typeface="+mj-lt"/>
              </a:rPr>
              <a:t>Each </a:t>
            </a:r>
            <a:r>
              <a:rPr lang="en-US" sz="3600" b="1" i="0" dirty="0">
                <a:latin typeface="+mj-lt"/>
              </a:rPr>
              <a:t>outcome (element or member) of the sample space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3600" b="1" i="0" dirty="0">
                <a:latin typeface="+mj-lt"/>
              </a:rPr>
              <a:t> is called a </a:t>
            </a:r>
            <a:r>
              <a:rPr lang="en-US" sz="3600" b="1" i="0" u="sng" dirty="0">
                <a:solidFill>
                  <a:srgbClr val="FF0000"/>
                </a:solidFill>
                <a:latin typeface="+mj-lt"/>
              </a:rPr>
              <a:t>sample point</a:t>
            </a:r>
            <a:r>
              <a:rPr lang="en-US" sz="3600" b="1" i="0" dirty="0">
                <a:latin typeface="+mj-lt"/>
              </a:rPr>
              <a:t>.</a:t>
            </a:r>
            <a:endParaRPr lang="en-US" sz="3600" b="1" i="0" dirty="0">
              <a:latin typeface="+mj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The </a:t>
            </a:r>
            <a:r>
              <a:rPr lang="en-US" sz="4000" b="1" i="0" dirty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Sample Space: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1):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497304" y="-854418"/>
            <a:ext cx="6143644" cy="928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66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14489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If an operation can be performed in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GB" sz="3600" b="1" i="0" dirty="0" smtClean="0"/>
              <a:t> ways, and if for each of these a second operation can be performed in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GB" sz="3600" b="1" i="0" dirty="0" smtClean="0"/>
              <a:t> ways, and for each of the first two a third operation can be performed in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GB" sz="3600" b="1" baseline="-25000" dirty="0" smtClean="0">
                <a:solidFill>
                  <a:srgbClr val="FF0000"/>
                </a:solidFill>
                <a:cs typeface="Arial" charset="0"/>
              </a:rPr>
              <a:t>3 </a:t>
            </a:r>
            <a:r>
              <a:rPr lang="en-GB" sz="3600" b="1" i="0" dirty="0" smtClean="0"/>
              <a:t>ways, and so forth, then the sequence of 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k </a:t>
            </a:r>
            <a:r>
              <a:rPr lang="en-GB" sz="3600" b="1" i="0" dirty="0" smtClean="0"/>
              <a:t>operations can be performed in</a:t>
            </a:r>
          </a:p>
          <a:p>
            <a:r>
              <a:rPr lang="en-GB" sz="3600" b="1" i="0" dirty="0" smtClean="0"/>
              <a:t>                    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1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2 ……..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err="1" smtClean="0">
                <a:solidFill>
                  <a:srgbClr val="FF0000"/>
                </a:solidFill>
                <a:cs typeface="Arial" charset="0"/>
              </a:rPr>
              <a:t>k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sz="4800" b="1" i="0" dirty="0" smtClean="0"/>
              <a:t>ways.</a:t>
            </a:r>
            <a:endParaRPr lang="en-US" sz="4800" b="1" i="0" dirty="0">
              <a:latin typeface="+mj-lt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85794"/>
            <a:ext cx="2367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006600"/>
                </a:solidFill>
                <a:cs typeface="Arial" charset="0"/>
              </a:rPr>
              <a:t>Theorem</a:t>
            </a:r>
            <a:endParaRPr lang="en-US" sz="4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00042"/>
            <a:ext cx="9144000" cy="6445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4000" b="1" i="0" dirty="0" smtClean="0"/>
              <a:t>Sam is going to assemble a computer by himself. He has the choice of ordering chips from two brands, a hard drive from four, memory from three, and an accessory bundle from five local stores. How many different, ways can Sam order the parts?</a:t>
            </a:r>
            <a:endParaRPr lang="en-US" sz="4000" b="1" i="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0024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i="0" dirty="0" smtClean="0">
                <a:latin typeface="+mj-lt"/>
              </a:rPr>
              <a:t>Since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000" b="1" baseline="-25000" dirty="0" smtClean="0">
                <a:solidFill>
                  <a:srgbClr val="FF0000"/>
                </a:solidFill>
                <a:cs typeface="Arial" charset="0"/>
              </a:rPr>
              <a:t>1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= 2  , </a:t>
            </a:r>
            <a:r>
              <a:rPr lang="en-GB" sz="4000" b="1" i="0" dirty="0" smtClean="0">
                <a:latin typeface="+mj-lt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000" b="1" baseline="-25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= 4  , n</a:t>
            </a:r>
            <a:r>
              <a:rPr lang="en-US" sz="4000" b="1" baseline="-25000" dirty="0" smtClean="0">
                <a:solidFill>
                  <a:srgbClr val="FF0000"/>
                </a:solidFill>
                <a:cs typeface="Arial" charset="0"/>
              </a:rPr>
              <a:t>3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= 3  and  </a:t>
            </a:r>
            <a:r>
              <a:rPr lang="en-GB" sz="4000" b="1" i="0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000" b="1" baseline="-25000" dirty="0" smtClean="0">
                <a:solidFill>
                  <a:srgbClr val="FF0000"/>
                </a:solidFill>
                <a:cs typeface="Arial" charset="0"/>
              </a:rPr>
              <a:t>4 </a:t>
            </a:r>
            <a:r>
              <a:rPr lang="en-US" sz="4000" b="1" dirty="0" smtClean="0">
                <a:solidFill>
                  <a:srgbClr val="FF0000"/>
                </a:solidFill>
                <a:cs typeface="Arial" charset="0"/>
              </a:rPr>
              <a:t>= 5</a:t>
            </a:r>
            <a:endParaRPr lang="en-US" sz="4000" b="1" i="0" dirty="0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92893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i="0" dirty="0" smtClean="0">
                <a:latin typeface="+mj-lt"/>
              </a:rPr>
              <a:t>There are :</a:t>
            </a:r>
            <a:endParaRPr lang="en-US" sz="4000" b="1" i="0" dirty="0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500438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3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4</a:t>
            </a:r>
            <a:r>
              <a:rPr lang="en-US" sz="4800" b="1" i="0" dirty="0" smtClean="0">
                <a:cs typeface="Arial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800" b="1" i="0" dirty="0" smtClean="0">
                <a:cs typeface="Arial" charset="0"/>
              </a:rPr>
              <a:t>            = 2 × 4 × 3 × 5  = </a:t>
            </a:r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120</a:t>
            </a:r>
          </a:p>
          <a:p>
            <a:pPr>
              <a:lnSpc>
                <a:spcPct val="150000"/>
              </a:lnSpc>
            </a:pPr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sz="4800" b="1" dirty="0" smtClean="0">
                <a:solidFill>
                  <a:srgbClr val="FF0000"/>
                </a:solidFill>
              </a:rPr>
              <a:t>different ways to order the parts.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Solution: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3):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9144000" cy="275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i="0" dirty="0" smtClean="0"/>
              <a:t>How many even four-digit numbers can be formed from the digits </a:t>
            </a:r>
            <a:r>
              <a:rPr lang="en-GB" sz="4000" b="1" i="0" dirty="0" smtClean="0">
                <a:solidFill>
                  <a:srgbClr val="FF0000"/>
                </a:solidFill>
              </a:rPr>
              <a:t>0, 1, 2, 5, 6, </a:t>
            </a:r>
            <a:r>
              <a:rPr lang="en-GB" sz="4000" b="1" i="0" dirty="0" smtClean="0"/>
              <a:t>and </a:t>
            </a:r>
            <a:r>
              <a:rPr lang="en-GB" sz="4000" b="1" i="0" dirty="0" smtClean="0">
                <a:solidFill>
                  <a:srgbClr val="FF0000"/>
                </a:solidFill>
              </a:rPr>
              <a:t>9</a:t>
            </a:r>
            <a:r>
              <a:rPr lang="en-GB" sz="4000" b="1" i="0" dirty="0" smtClean="0"/>
              <a:t> if each digit can be used only once?</a:t>
            </a:r>
            <a:endParaRPr lang="en-US" sz="4000" b="1" i="0" dirty="0">
              <a:latin typeface="+mj-lt"/>
              <a:cs typeface="Arial" charset="0"/>
            </a:endParaRPr>
          </a:p>
        </p:txBody>
      </p:sp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90636"/>
            <a:ext cx="8786842" cy="236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2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3):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7161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Since the number must be even, we have only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3600" b="1" i="0" baseline="-250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= 3  (0,2,6)  </a:t>
            </a:r>
            <a:r>
              <a:rPr lang="en-GB" sz="3600" b="1" i="0" dirty="0" smtClean="0"/>
              <a:t>choices for the units position</a:t>
            </a:r>
            <a:endParaRPr lang="en-US" sz="3600" b="1" i="0" dirty="0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91900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/>
              <a:t>Hence we </a:t>
            </a:r>
            <a:r>
              <a:rPr lang="en-GB" sz="3600" b="1" i="0" dirty="0" smtClean="0"/>
              <a:t>consider the units position by two parts, </a:t>
            </a:r>
            <a:r>
              <a:rPr lang="en-GB" sz="3600" b="1" i="0" dirty="0" smtClean="0">
                <a:solidFill>
                  <a:srgbClr val="FF0000"/>
                </a:solidFill>
              </a:rPr>
              <a:t>0</a:t>
            </a:r>
            <a:r>
              <a:rPr lang="en-GB" sz="3600" b="1" i="0" dirty="0" smtClean="0"/>
              <a:t> or not </a:t>
            </a:r>
            <a:r>
              <a:rPr lang="en-GB" sz="3600" b="1" i="0" dirty="0" smtClean="0">
                <a:solidFill>
                  <a:srgbClr val="FF0000"/>
                </a:solidFill>
              </a:rPr>
              <a:t>0</a:t>
            </a:r>
            <a:r>
              <a:rPr lang="en-GB" sz="3600" b="1" i="0" dirty="0" smtClean="0"/>
              <a:t>.</a:t>
            </a:r>
            <a:endParaRPr lang="en-US" sz="3600" b="1" i="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2857496"/>
            <a:ext cx="9144000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i="0" dirty="0" smtClean="0"/>
              <a:t>However, for a four-digit number the thousands position cannot be </a:t>
            </a:r>
            <a:r>
              <a:rPr lang="en-GB" sz="3600" b="1" i="0" dirty="0" smtClean="0">
                <a:solidFill>
                  <a:srgbClr val="FF0000"/>
                </a:solidFill>
              </a:rPr>
              <a:t>0</a:t>
            </a:r>
            <a:r>
              <a:rPr lang="en-GB" sz="3600" b="1" i="0" dirty="0" smtClean="0"/>
              <a:t> .</a:t>
            </a:r>
            <a:endParaRPr lang="en-US" sz="3600" b="1" i="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21820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0" dirty="0" smtClean="0">
                <a:solidFill>
                  <a:srgbClr val="FF0000"/>
                </a:solidFill>
                <a:cs typeface="Arial" charset="0"/>
              </a:rPr>
              <a:t>Solution: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3):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 if  units position is </a:t>
            </a:r>
            <a:r>
              <a:rPr lang="en-GB" sz="3600" b="1" i="0" dirty="0" smtClean="0">
                <a:solidFill>
                  <a:srgbClr val="FF0000"/>
                </a:solidFill>
              </a:rPr>
              <a:t>0  ( i.e.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1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= 1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) </a:t>
            </a:r>
            <a:r>
              <a:rPr lang="en-US" sz="3600" b="1" i="0" dirty="0" smtClean="0">
                <a:cs typeface="Arial" charset="0"/>
              </a:rPr>
              <a:t>we have </a:t>
            </a:r>
          </a:p>
          <a:p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= 5</a:t>
            </a:r>
            <a:r>
              <a:rPr lang="en-US" sz="3600" b="1" i="0" dirty="0" smtClean="0">
                <a:cs typeface="Arial" charset="0"/>
              </a:rPr>
              <a:t>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 : </a:t>
            </a:r>
            <a:r>
              <a:rPr lang="en-GB" sz="3600" b="1" i="0" dirty="0" smtClean="0"/>
              <a:t>thousands position.</a:t>
            </a:r>
          </a:p>
          <a:p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3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= 4</a:t>
            </a:r>
            <a:r>
              <a:rPr lang="en-US" sz="3600" b="1" i="0" dirty="0" smtClean="0">
                <a:cs typeface="Arial" charset="0"/>
              </a:rPr>
              <a:t>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 : </a:t>
            </a:r>
            <a:r>
              <a:rPr lang="en-GB" sz="3600" b="1" i="0" dirty="0" smtClean="0"/>
              <a:t>hundreds position.</a:t>
            </a:r>
          </a:p>
          <a:p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4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= 3</a:t>
            </a:r>
            <a:r>
              <a:rPr lang="en-US" sz="3600" b="1" i="0" dirty="0" smtClean="0">
                <a:cs typeface="Arial" charset="0"/>
              </a:rPr>
              <a:t>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 : </a:t>
            </a:r>
            <a:r>
              <a:rPr lang="en-GB" sz="3600" b="1" i="0" dirty="0" smtClean="0"/>
              <a:t>tens position.</a:t>
            </a:r>
          </a:p>
          <a:p>
            <a:endParaRPr lang="en-GB" sz="3600" b="1" i="0" dirty="0" smtClean="0"/>
          </a:p>
          <a:p>
            <a:endParaRPr lang="en-GB" sz="3600" b="1" i="0" dirty="0" smtClean="0"/>
          </a:p>
          <a:p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3600" b="1" i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57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Therefore, in this case we </a:t>
            </a:r>
            <a:r>
              <a:rPr lang="en-US" sz="3600" b="1" i="0" dirty="0" smtClean="0"/>
              <a:t>have a total of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4282" y="4143380"/>
            <a:ext cx="8929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3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4</a:t>
            </a:r>
            <a:r>
              <a:rPr lang="en-US" sz="4800" b="1" i="0" dirty="0" smtClean="0">
                <a:cs typeface="Arial" charset="0"/>
              </a:rPr>
              <a:t> </a:t>
            </a:r>
          </a:p>
          <a:p>
            <a:r>
              <a:rPr lang="en-US" sz="4800" b="1" i="0" dirty="0" smtClean="0">
                <a:cs typeface="Arial" charset="0"/>
              </a:rPr>
              <a:t>            = 1 × 5 × 4 × 3  = </a:t>
            </a:r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60</a:t>
            </a:r>
          </a:p>
          <a:p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600" b="1" i="0" dirty="0" smtClean="0">
                <a:solidFill>
                  <a:schemeClr val="accent2">
                    <a:lumMod val="75000"/>
                  </a:schemeClr>
                </a:solidFill>
              </a:rPr>
              <a:t>even four-digit numbers</a:t>
            </a:r>
            <a:endParaRPr lang="en-US" sz="4800" b="1" i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4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3):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5992"/>
            <a:ext cx="914399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81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3):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 if  units position is not </a:t>
            </a:r>
            <a:r>
              <a:rPr lang="en-GB" sz="3600" b="1" i="0" dirty="0" smtClean="0">
                <a:solidFill>
                  <a:srgbClr val="FF0000"/>
                </a:solidFill>
              </a:rPr>
              <a:t>0  ( i.e.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1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= 2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) </a:t>
            </a:r>
            <a:r>
              <a:rPr lang="en-US" sz="3600" b="1" i="0" dirty="0" smtClean="0">
                <a:cs typeface="Arial" charset="0"/>
              </a:rPr>
              <a:t>we have </a:t>
            </a:r>
          </a:p>
          <a:p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= 4</a:t>
            </a:r>
            <a:r>
              <a:rPr lang="en-US" sz="3600" b="1" i="0" dirty="0" smtClean="0">
                <a:cs typeface="Arial" charset="0"/>
              </a:rPr>
              <a:t>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 : </a:t>
            </a:r>
            <a:r>
              <a:rPr lang="en-GB" sz="3600" b="1" i="0" dirty="0" smtClean="0"/>
              <a:t>thousands position.</a:t>
            </a:r>
          </a:p>
          <a:p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3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= 4</a:t>
            </a:r>
            <a:r>
              <a:rPr lang="en-US" sz="3600" b="1" i="0" dirty="0" smtClean="0">
                <a:cs typeface="Arial" charset="0"/>
              </a:rPr>
              <a:t>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 : </a:t>
            </a:r>
            <a:r>
              <a:rPr lang="en-GB" sz="3600" b="1" i="0" dirty="0" smtClean="0"/>
              <a:t>hundreds position.</a:t>
            </a:r>
          </a:p>
          <a:p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3600" b="1" baseline="-25000" dirty="0" smtClean="0">
                <a:solidFill>
                  <a:srgbClr val="FF0000"/>
                </a:solidFill>
                <a:cs typeface="Arial" charset="0"/>
              </a:rPr>
              <a:t>4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= 3</a:t>
            </a:r>
            <a:r>
              <a:rPr lang="en-US" sz="3600" b="1" i="0" dirty="0" smtClean="0">
                <a:cs typeface="Arial" charset="0"/>
              </a:rPr>
              <a:t> </a:t>
            </a:r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 : </a:t>
            </a:r>
            <a:r>
              <a:rPr lang="en-GB" sz="3600" b="1" i="0" dirty="0" smtClean="0"/>
              <a:t>tens position.</a:t>
            </a:r>
          </a:p>
          <a:p>
            <a:endParaRPr lang="en-GB" sz="3600" b="1" i="0" dirty="0" smtClean="0"/>
          </a:p>
          <a:p>
            <a:endParaRPr lang="en-GB" sz="3600" b="1" i="0" dirty="0" smtClean="0"/>
          </a:p>
          <a:p>
            <a:r>
              <a:rPr lang="en-US" sz="3600" b="1" i="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3600" b="1" i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57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Therefore, in this case we </a:t>
            </a:r>
            <a:r>
              <a:rPr lang="en-US" sz="3600" b="1" i="0" dirty="0" smtClean="0"/>
              <a:t>have a total of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4282" y="4143380"/>
            <a:ext cx="8929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3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4</a:t>
            </a:r>
            <a:r>
              <a:rPr lang="en-US" sz="4800" b="1" i="0" dirty="0" smtClean="0">
                <a:cs typeface="Arial" charset="0"/>
              </a:rPr>
              <a:t> </a:t>
            </a:r>
          </a:p>
          <a:p>
            <a:r>
              <a:rPr lang="en-US" sz="4800" b="1" i="0" dirty="0" smtClean="0">
                <a:cs typeface="Arial" charset="0"/>
              </a:rPr>
              <a:t>            = 2 × 4 × 4 × 3  = </a:t>
            </a:r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96</a:t>
            </a:r>
          </a:p>
          <a:p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600" b="1" i="0" dirty="0" smtClean="0">
                <a:solidFill>
                  <a:schemeClr val="accent2">
                    <a:lumMod val="75000"/>
                  </a:schemeClr>
                </a:solidFill>
              </a:rPr>
              <a:t>even four-digit numbers</a:t>
            </a:r>
            <a:endParaRPr lang="en-US" sz="4800" b="1" i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3):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004" y="1285860"/>
            <a:ext cx="886157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929066"/>
            <a:ext cx="8358246" cy="225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19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928670"/>
            <a:ext cx="8929718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b="1" i="0" dirty="0">
                <a:latin typeface="+mj-lt"/>
              </a:rPr>
              <a:t>The sample space of possible outcomes when a coin is tossed, may be </a:t>
            </a:r>
            <a:r>
              <a:rPr lang="en-GB" sz="3600" b="1" i="0" dirty="0" smtClean="0">
                <a:latin typeface="+mj-lt"/>
              </a:rPr>
              <a:t>written : </a:t>
            </a:r>
            <a:endParaRPr lang="en-GB" sz="3600" b="1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GB" sz="3600" b="1" dirty="0" smtClean="0">
                <a:solidFill>
                  <a:srgbClr val="FF0000"/>
                </a:solidFill>
                <a:latin typeface="+mj-lt"/>
              </a:rPr>
              <a:t>                              S= {H,T}</a:t>
            </a:r>
            <a:endParaRPr lang="en-GB" sz="3600" b="1" dirty="0">
              <a:solidFill>
                <a:srgbClr val="FF0000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b="1" i="0" dirty="0">
                <a:latin typeface="+mj-lt"/>
              </a:rPr>
              <a:t>where </a:t>
            </a:r>
            <a:endParaRPr lang="en-GB" sz="3600" b="1" i="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GB" sz="3600" b="1" i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3600" b="1" i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+mj-lt"/>
              </a:rPr>
              <a:t>H</a:t>
            </a:r>
            <a:r>
              <a:rPr lang="en-GB" sz="3600" b="1" i="0" dirty="0" smtClean="0">
                <a:latin typeface="+mj-lt"/>
              </a:rPr>
              <a:t> </a:t>
            </a:r>
            <a:r>
              <a:rPr lang="en-GB" sz="3600" b="1" i="0" dirty="0">
                <a:latin typeface="+mj-lt"/>
              </a:rPr>
              <a:t>and </a:t>
            </a:r>
            <a:r>
              <a:rPr lang="en-GB" sz="3600" b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3600" b="1" i="0" dirty="0">
                <a:latin typeface="+mj-lt"/>
              </a:rPr>
              <a:t> correspond to "heads" and "tails," respectively. </a:t>
            </a:r>
            <a:endParaRPr lang="en-US" sz="3600" b="1" i="0" dirty="0">
              <a:latin typeface="+mj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The </a:t>
            </a:r>
            <a:r>
              <a:rPr lang="en-US" sz="4000" b="1" i="0" dirty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Sample </a:t>
            </a:r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Space (Example 1):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Multiplication Rule (Example 3):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403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4400" b="1" i="0" dirty="0" smtClean="0"/>
              <a:t> Since the two cases are mutually exclusive of each other, the total number of even four-digit numbers can be calculated by:</a:t>
            </a:r>
            <a:r>
              <a:rPr lang="en-US" sz="4400" b="1" i="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4400" b="1" i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929198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              60+96 </a:t>
            </a:r>
            <a:r>
              <a:rPr lang="en-US" sz="4800" b="1" i="0" dirty="0" smtClean="0">
                <a:cs typeface="Arial" charset="0"/>
              </a:rPr>
              <a:t>= </a:t>
            </a:r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156</a:t>
            </a:r>
          </a:p>
          <a:p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400" b="1" i="0" dirty="0" smtClean="0">
                <a:solidFill>
                  <a:schemeClr val="accent2">
                    <a:lumMod val="75000"/>
                  </a:schemeClr>
                </a:solidFill>
              </a:rPr>
              <a:t>even four-digit numbers</a:t>
            </a:r>
            <a:endParaRPr lang="en-US" sz="4800" b="1" i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7161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600" b="1" i="0" dirty="0" smtClean="0">
                <a:latin typeface="+mj-lt"/>
              </a:rPr>
              <a:t> A permutation is an arrangement of all or part of a set of objects.</a:t>
            </a:r>
            <a:endParaRPr lang="en-US" sz="3600" b="1" i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92893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i="0" dirty="0" smtClean="0">
                <a:solidFill>
                  <a:srgbClr val="FF0000"/>
                </a:solidFill>
              </a:rPr>
              <a:t>Consider the three letters </a:t>
            </a:r>
            <a:r>
              <a:rPr lang="en-GB" sz="3600" b="1" i="0" dirty="0" smtClean="0"/>
              <a:t>a, b, and c. </a:t>
            </a:r>
            <a:r>
              <a:rPr lang="en-GB" sz="3600" b="1" i="0" dirty="0" smtClean="0">
                <a:solidFill>
                  <a:srgbClr val="FF0000"/>
                </a:solidFill>
              </a:rPr>
              <a:t>The </a:t>
            </a:r>
            <a:r>
              <a:rPr lang="en-US" sz="3600" b="1" i="0" dirty="0" smtClean="0">
                <a:solidFill>
                  <a:srgbClr val="FF0000"/>
                </a:solidFill>
              </a:rPr>
              <a:t>possible permutations are:</a:t>
            </a:r>
          </a:p>
          <a:p>
            <a:pPr>
              <a:lnSpc>
                <a:spcPct val="150000"/>
              </a:lnSpc>
            </a:pPr>
            <a:r>
              <a:rPr lang="en-GB" sz="3600" b="1" i="0" dirty="0" smtClean="0">
                <a:solidFill>
                  <a:srgbClr val="FF0000"/>
                </a:solidFill>
              </a:rPr>
              <a:t>           </a:t>
            </a:r>
            <a:r>
              <a:rPr lang="en-US" sz="3600" b="1" i="0" dirty="0" smtClean="0">
                <a:solidFill>
                  <a:srgbClr val="FF0000"/>
                </a:solidFill>
              </a:rPr>
              <a:t> </a:t>
            </a:r>
            <a:r>
              <a:rPr lang="en-US" sz="3600" b="1" i="0" dirty="0" err="1" smtClean="0"/>
              <a:t>abc</a:t>
            </a:r>
            <a:r>
              <a:rPr lang="en-US" sz="3600" b="1" i="0" dirty="0" smtClean="0"/>
              <a:t>, </a:t>
            </a:r>
            <a:r>
              <a:rPr lang="en-US" sz="3600" b="1" i="0" dirty="0" err="1" smtClean="0"/>
              <a:t>acb</a:t>
            </a:r>
            <a:r>
              <a:rPr lang="en-US" sz="3600" b="1" i="0" dirty="0" smtClean="0"/>
              <a:t>,</a:t>
            </a:r>
            <a:r>
              <a:rPr lang="en-GB" sz="3600" b="1" i="0" dirty="0" err="1" smtClean="0"/>
              <a:t>bac</a:t>
            </a:r>
            <a:r>
              <a:rPr lang="en-GB" sz="3600" b="1" i="0" dirty="0" smtClean="0"/>
              <a:t>, </a:t>
            </a:r>
            <a:r>
              <a:rPr lang="en-GB" sz="3600" b="1" i="0" dirty="0" err="1" smtClean="0"/>
              <a:t>bca</a:t>
            </a:r>
            <a:r>
              <a:rPr lang="en-GB" sz="3600" b="1" i="0" dirty="0" smtClean="0"/>
              <a:t>, cab, and </a:t>
            </a:r>
            <a:r>
              <a:rPr lang="en-GB" sz="3600" b="1" i="0" dirty="0" err="1" smtClean="0"/>
              <a:t>cba</a:t>
            </a:r>
            <a:r>
              <a:rPr lang="en-GB" sz="3600" b="1" i="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GB" sz="3600" b="1" i="0" dirty="0" smtClean="0"/>
              <a:t>There are 6 distinct arrangements</a:t>
            </a:r>
            <a:endParaRPr lang="en-US" sz="3600" b="1" i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2598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006600"/>
                </a:solidFill>
                <a:cs typeface="Arial" charset="0"/>
              </a:rPr>
              <a:t>Definition</a:t>
            </a:r>
            <a:endParaRPr lang="en-US" sz="4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71546"/>
            <a:ext cx="9144000" cy="200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400" b="1" i="0" dirty="0" smtClean="0"/>
              <a:t>We can reach the same answer if we use multiplication rule:</a:t>
            </a:r>
            <a:endParaRPr lang="en-US" sz="4400" b="1" i="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4282" y="3571876"/>
            <a:ext cx="8929718" cy="217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US" sz="4800" b="1" i="0" dirty="0" smtClean="0">
                <a:cs typeface="Arial" charset="0"/>
              </a:rPr>
              <a:t>× </a:t>
            </a:r>
            <a:r>
              <a:rPr lang="en-US" sz="48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4800" b="1" baseline="-25000" dirty="0" smtClean="0">
                <a:solidFill>
                  <a:srgbClr val="FF0000"/>
                </a:solidFill>
                <a:cs typeface="Arial" charset="0"/>
              </a:rPr>
              <a:t>3</a:t>
            </a:r>
            <a:endParaRPr lang="en-US" sz="4800" b="1" i="0" dirty="0" smtClean="0"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4800" b="1" i="0" dirty="0" smtClean="0">
                <a:cs typeface="Arial" charset="0"/>
              </a:rPr>
              <a:t>         = 3 × 2 × 1= </a:t>
            </a:r>
            <a:r>
              <a:rPr lang="en-US" sz="4800" b="1" i="0" dirty="0" smtClean="0">
                <a:solidFill>
                  <a:srgbClr val="FF0000"/>
                </a:solidFill>
                <a:cs typeface="Arial" charset="0"/>
              </a:rPr>
              <a:t>6  permutation</a:t>
            </a:r>
          </a:p>
        </p:txBody>
      </p:sp>
    </p:spTree>
    <p:extLst>
      <p:ext uri="{BB962C8B-B14F-4D97-AF65-F5344CB8AC3E}">
        <p14:creationId xmlns:p14="http://schemas.microsoft.com/office/powerpoint/2010/main" val="28427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(Factorial):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7154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i="0" dirty="0" smtClean="0"/>
              <a:t>In general, </a:t>
            </a:r>
            <a:r>
              <a:rPr lang="en-GB" sz="4400" b="1" dirty="0" smtClean="0">
                <a:solidFill>
                  <a:srgbClr val="FF0000"/>
                </a:solidFill>
              </a:rPr>
              <a:t>n</a:t>
            </a:r>
            <a:r>
              <a:rPr lang="en-GB" sz="4400" b="1" i="0" dirty="0" smtClean="0"/>
              <a:t> distinct objects can be arranged in</a:t>
            </a:r>
            <a:endParaRPr lang="en-US" sz="4400" b="1" i="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4348" y="2643182"/>
            <a:ext cx="7129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n(n - l)(n - 2) • • • (3)(2)(1) </a:t>
            </a:r>
            <a:r>
              <a:rPr lang="pt-BR" sz="4000" b="1" i="0" dirty="0" smtClean="0"/>
              <a:t>ways.</a:t>
            </a:r>
            <a:endParaRPr lang="en-US" sz="4000" b="1" i="0" dirty="0"/>
          </a:p>
        </p:txBody>
      </p:sp>
      <p:sp>
        <p:nvSpPr>
          <p:cNvPr id="13" name="Rectangle 12"/>
          <p:cNvSpPr/>
          <p:nvPr/>
        </p:nvSpPr>
        <p:spPr>
          <a:xfrm>
            <a:off x="0" y="378619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i="0" dirty="0" smtClean="0"/>
              <a:t>This product is called </a:t>
            </a:r>
            <a:r>
              <a:rPr lang="en-GB" sz="4000" b="1" i="0" dirty="0" smtClean="0">
                <a:solidFill>
                  <a:srgbClr val="FF0000"/>
                </a:solidFill>
              </a:rPr>
              <a:t>factorial</a:t>
            </a:r>
            <a:r>
              <a:rPr lang="en-GB" sz="4000" b="1" i="0" dirty="0" smtClean="0"/>
              <a:t> and represents by </a:t>
            </a:r>
            <a:r>
              <a:rPr lang="en-GB" sz="4000" b="1" i="0" dirty="0" smtClean="0">
                <a:solidFill>
                  <a:srgbClr val="FF0000"/>
                </a:solidFill>
              </a:rPr>
              <a:t>n!</a:t>
            </a:r>
            <a:endParaRPr lang="en-US" sz="4000" b="1" i="0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28638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i="0" dirty="0" smtClean="0"/>
              <a:t>The number of permutations of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i="0" dirty="0" smtClean="0"/>
              <a:t> objects is </a:t>
            </a:r>
            <a:r>
              <a:rPr lang="en-GB" sz="4000" b="1" dirty="0" smtClean="0">
                <a:solidFill>
                  <a:srgbClr val="FF0000"/>
                </a:solidFill>
              </a:rPr>
              <a:t>n!</a:t>
            </a:r>
            <a:r>
              <a:rPr lang="en-GB" sz="4000" b="1" i="0" dirty="0" smtClean="0"/>
              <a:t>.</a:t>
            </a:r>
            <a:endParaRPr lang="en-US" sz="40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238046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71612"/>
            <a:ext cx="8929718" cy="204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500" b="1" i="0" dirty="0" smtClean="0">
                <a:cs typeface="Arial" charset="0"/>
              </a:rPr>
              <a:t>The number of permutation of </a:t>
            </a:r>
            <a:r>
              <a:rPr lang="en-GB" sz="4500" b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GB" sz="4500" b="1" i="0" dirty="0" smtClean="0">
                <a:cs typeface="Arial" charset="0"/>
              </a:rPr>
              <a:t> distinct objects taken </a:t>
            </a:r>
            <a:r>
              <a:rPr lang="en-GB" sz="4500" b="1" dirty="0" smtClean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GB" sz="4500" b="1" i="0" dirty="0" smtClean="0">
                <a:cs typeface="Arial" charset="0"/>
              </a:rPr>
              <a:t> at a time is</a:t>
            </a:r>
            <a:endParaRPr lang="en-US" sz="4500" b="1" i="0" dirty="0" smtClean="0"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857232"/>
            <a:ext cx="2367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006600"/>
                </a:solidFill>
                <a:cs typeface="Arial" charset="0"/>
              </a:rPr>
              <a:t>Theorem</a:t>
            </a:r>
            <a:endParaRPr lang="en-US" sz="4400" dirty="0">
              <a:solidFill>
                <a:srgbClr val="006600"/>
              </a:solidFill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>
          <a:off x="500034" y="4357694"/>
          <a:ext cx="7914900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184120" imgH="431640" progId="Equation.3">
                  <p:embed/>
                </p:oleObj>
              </mc:Choice>
              <mc:Fallback>
                <p:oleObj name="Equation" r:id="rId3" imgW="2184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357694"/>
                        <a:ext cx="7914900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24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Program Files\Microsoft Office\MEDIA\CAGCAT10\j0149627.wm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357298"/>
            <a:ext cx="1471615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 descr="C:\Program Files\Microsoft Office\MEDIA\CAGCAT10\j0332364.wm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357298"/>
            <a:ext cx="1214446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 descr="C:\Program Files\Microsoft Office\MEDIA\CAGCAT10\j0304933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1357298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 descr="C:\Program Files\Microsoft Office\MEDIA\CAGCAT10\j0149627.wm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1471615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15" descr="C:\Program Files\Microsoft Office\MEDIA\CAGCAT10\j0332364.wm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357562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16" descr="C:\Program Files\Microsoft Office\MEDIA\CAGCAT10\j0149627.wm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357562"/>
            <a:ext cx="1471615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Picture 17" descr="C:\Program Files\Microsoft Office\MEDIA\CAGCAT10\j0304933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357562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18" descr="C:\Program Files\Microsoft Office\MEDIA\CAGCAT10\j0332364.wm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357562"/>
            <a:ext cx="1214446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" name="Picture 19" descr="C:\Program Files\Microsoft Office\MEDIA\CAGCAT10\j0304933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586" y="3357562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22" name="Picture 21" descr="C:\Program Files\Microsoft Office\MEDIA\CAGCAT10\j0149627.wm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2997" y="5000636"/>
            <a:ext cx="1471615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22" descr="C:\Program Files\Microsoft Office\MEDIA\CAGCAT10\j0332364.wm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1" y="5000636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Picture 23" descr="C:\Program Files\Microsoft Office\MEDIA\CAGCAT10\j0149627.wm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000636"/>
            <a:ext cx="1471615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Picture 24" descr="C:\Program Files\Microsoft Office\MEDIA\CAGCAT10\j0304933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5000636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5" descr="C:\Program Files\Microsoft Office\MEDIA\CAGCAT10\j0332364.wm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5000636"/>
            <a:ext cx="1214446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" name="Picture 26" descr="C:\Program Files\Microsoft Office\MEDIA\CAGCAT10\j0304933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5000636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42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 (Example 1):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i="0" dirty="0" smtClean="0"/>
              <a:t>In one year, three awards (</a:t>
            </a:r>
            <a:r>
              <a:rPr lang="en-GB" sz="4000" b="1" i="0" dirty="0" smtClean="0">
                <a:solidFill>
                  <a:srgbClr val="FF0000"/>
                </a:solidFill>
              </a:rPr>
              <a:t>research</a:t>
            </a:r>
            <a:r>
              <a:rPr lang="en-GB" sz="4000" b="1" i="0" dirty="0" smtClean="0"/>
              <a:t>, </a:t>
            </a:r>
            <a:r>
              <a:rPr lang="en-GB" sz="4000" b="1" i="0" dirty="0" smtClean="0">
                <a:solidFill>
                  <a:srgbClr val="FF0000"/>
                </a:solidFill>
              </a:rPr>
              <a:t>teaching</a:t>
            </a:r>
            <a:r>
              <a:rPr lang="en-GB" sz="4000" b="1" i="0" dirty="0" smtClean="0"/>
              <a:t>, and </a:t>
            </a:r>
            <a:r>
              <a:rPr lang="en-GB" sz="4000" b="1" i="0" dirty="0" smtClean="0">
                <a:solidFill>
                  <a:srgbClr val="FF0000"/>
                </a:solidFill>
              </a:rPr>
              <a:t>service</a:t>
            </a:r>
            <a:r>
              <a:rPr lang="en-GB" sz="4000" b="1" i="0" dirty="0" smtClean="0"/>
              <a:t>) will be given for a class of  25 graduate </a:t>
            </a:r>
            <a:r>
              <a:rPr lang="en-GB" sz="3600" b="1" i="0" dirty="0" smtClean="0"/>
              <a:t>students in a statistics </a:t>
            </a:r>
            <a:r>
              <a:rPr lang="en-GB" sz="4000" b="1" i="0" dirty="0" smtClean="0"/>
              <a:t>department. If each student can receive at most one award, how many possible selections are there?</a:t>
            </a:r>
            <a:endParaRPr lang="en-US" sz="4000" b="1" i="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 (Example 1):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Since the awards are distinguishable, it is a permutation problem. The total number of sample points is</a:t>
            </a:r>
            <a:endParaRPr lang="en-US" sz="3600" b="1" i="0" dirty="0" smtClean="0">
              <a:cs typeface="Arial" charset="0"/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>
          <a:off x="1571604" y="2428868"/>
          <a:ext cx="556736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536480" imgH="431640" progId="Equation.3">
                  <p:embed/>
                </p:oleObj>
              </mc:Choice>
              <mc:Fallback>
                <p:oleObj name="Equation" r:id="rId3" imgW="1536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428868"/>
                        <a:ext cx="5567363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786050" y="4000504"/>
          <a:ext cx="43592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1206360" imgH="431640" progId="Equation.3">
                  <p:embed/>
                </p:oleObj>
              </mc:Choice>
              <mc:Fallback>
                <p:oleObj name="Equation" r:id="rId5" imgW="120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000504"/>
                        <a:ext cx="435927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714612" y="5643578"/>
          <a:ext cx="6174284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1396800" imgH="177480" progId="Equation.3">
                  <p:embed/>
                </p:oleObj>
              </mc:Choice>
              <mc:Fallback>
                <p:oleObj name="Equation" r:id="rId7" imgW="1396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643578"/>
                        <a:ext cx="6174284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99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A president and a treasurer are to be chosen from a student club consisting of 50 people. How many different choices of officers are possible if</a:t>
            </a:r>
            <a:endParaRPr lang="en-US" sz="3600" b="1" i="0" dirty="0" smtClean="0"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76" y="3214686"/>
            <a:ext cx="8858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i="0" dirty="0" smtClean="0">
                <a:solidFill>
                  <a:srgbClr val="FF0000"/>
                </a:solidFill>
              </a:rPr>
              <a:t>(a) There are no restrictions;</a:t>
            </a:r>
          </a:p>
          <a:p>
            <a:pPr>
              <a:lnSpc>
                <a:spcPct val="150000"/>
              </a:lnSpc>
            </a:pPr>
            <a:r>
              <a:rPr lang="en-GB" sz="3600" b="1" i="0" dirty="0" smtClean="0">
                <a:solidFill>
                  <a:srgbClr val="FF0000"/>
                </a:solidFill>
              </a:rPr>
              <a:t>(b) </a:t>
            </a:r>
            <a:r>
              <a:rPr lang="en-GB" sz="3600" b="1" i="0" dirty="0" smtClean="0"/>
              <a:t>A</a:t>
            </a:r>
            <a:r>
              <a:rPr lang="en-GB" sz="3600" b="1" i="0" dirty="0" smtClean="0">
                <a:solidFill>
                  <a:srgbClr val="FF0000"/>
                </a:solidFill>
              </a:rPr>
              <a:t> will serve only if he is president;</a:t>
            </a:r>
          </a:p>
          <a:p>
            <a:pPr>
              <a:lnSpc>
                <a:spcPct val="150000"/>
              </a:lnSpc>
            </a:pPr>
            <a:r>
              <a:rPr lang="en-GB" sz="3600" b="1" i="0" dirty="0" smtClean="0">
                <a:solidFill>
                  <a:srgbClr val="FF0000"/>
                </a:solidFill>
              </a:rPr>
              <a:t>(c) </a:t>
            </a:r>
            <a:r>
              <a:rPr lang="en-GB" sz="3600" b="1" i="0" dirty="0" smtClean="0"/>
              <a:t>B</a:t>
            </a:r>
            <a:r>
              <a:rPr lang="en-GB" sz="3600" b="1" i="0" dirty="0" smtClean="0">
                <a:solidFill>
                  <a:srgbClr val="FF0000"/>
                </a:solidFill>
              </a:rPr>
              <a:t> and </a:t>
            </a:r>
            <a:r>
              <a:rPr lang="en-GB" sz="3600" b="1" i="0" dirty="0" smtClean="0"/>
              <a:t>C</a:t>
            </a:r>
            <a:r>
              <a:rPr lang="en-GB" sz="3600" b="1" i="0" dirty="0" smtClean="0">
                <a:solidFill>
                  <a:srgbClr val="FF0000"/>
                </a:solidFill>
              </a:rPr>
              <a:t> will serve together or not at all:</a:t>
            </a:r>
          </a:p>
          <a:p>
            <a:pPr>
              <a:lnSpc>
                <a:spcPct val="150000"/>
              </a:lnSpc>
            </a:pPr>
            <a:r>
              <a:rPr lang="en-GB" sz="3600" b="1" i="0" dirty="0" smtClean="0">
                <a:solidFill>
                  <a:srgbClr val="FF0000"/>
                </a:solidFill>
              </a:rPr>
              <a:t>(d) </a:t>
            </a:r>
            <a:r>
              <a:rPr lang="en-GB" sz="3600" b="1" i="0" dirty="0" smtClean="0"/>
              <a:t>D</a:t>
            </a:r>
            <a:r>
              <a:rPr lang="en-GB" sz="3600" b="1" i="0" dirty="0" smtClean="0">
                <a:solidFill>
                  <a:srgbClr val="FF0000"/>
                </a:solidFill>
              </a:rPr>
              <a:t> and </a:t>
            </a:r>
            <a:r>
              <a:rPr lang="en-GB" sz="3600" b="1" i="0" dirty="0" smtClean="0"/>
              <a:t>E</a:t>
            </a:r>
            <a:r>
              <a:rPr lang="en-GB" sz="3600" b="1" i="0" dirty="0" smtClean="0">
                <a:solidFill>
                  <a:srgbClr val="FF0000"/>
                </a:solidFill>
              </a:rPr>
              <a:t> will not serve together?</a:t>
            </a:r>
            <a:endParaRPr lang="en-US" sz="36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9144000" cy="301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indent="-711200">
              <a:lnSpc>
                <a:spcPct val="150000"/>
              </a:lnSpc>
            </a:pPr>
            <a:r>
              <a:rPr lang="en-GB" sz="4400" b="1" i="0" dirty="0" smtClean="0">
                <a:solidFill>
                  <a:srgbClr val="002060"/>
                </a:solidFill>
              </a:rPr>
              <a:t>(a) The total number of choices of the officers  if there are no restrictions  is:</a:t>
            </a:r>
            <a:endParaRPr lang="en-US" sz="4400" b="1" i="0" dirty="0" smtClean="0">
              <a:solidFill>
                <a:srgbClr val="002060"/>
              </a:solidFill>
              <a:cs typeface="Arial" charset="0"/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>
          <a:off x="642910" y="4572008"/>
          <a:ext cx="78216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2158920" imgH="431640" progId="Equation.3">
                  <p:embed/>
                </p:oleObj>
              </mc:Choice>
              <mc:Fallback>
                <p:oleObj name="Equation" r:id="rId3" imgW="2158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572008"/>
                        <a:ext cx="7821613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3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928670"/>
            <a:ext cx="91440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r>
              <a:rPr lang="en-GB" sz="3600" b="1" i="0" dirty="0">
                <a:latin typeface="+mj-lt"/>
              </a:rPr>
              <a:t>Consider the experiment of tossing a die </a:t>
            </a:r>
            <a:r>
              <a:rPr lang="en-GB" sz="3600" b="1" i="0" dirty="0" smtClean="0">
                <a:latin typeface="+mj-lt"/>
              </a:rPr>
              <a:t>.</a:t>
            </a:r>
          </a:p>
          <a:p>
            <a:r>
              <a:rPr lang="en-GB" sz="3600" b="1" i="0" dirty="0" smtClean="0">
                <a:latin typeface="+mj-lt"/>
              </a:rPr>
              <a:t> </a:t>
            </a:r>
            <a:r>
              <a:rPr lang="en-GB" sz="3600" b="1" i="0" dirty="0">
                <a:latin typeface="+mj-lt"/>
              </a:rPr>
              <a:t>If </a:t>
            </a:r>
            <a:r>
              <a:rPr lang="en-GB" sz="3600" b="1" i="0" dirty="0" smtClean="0">
                <a:latin typeface="+mj-lt"/>
              </a:rPr>
              <a:t>we </a:t>
            </a:r>
            <a:r>
              <a:rPr lang="en-GB" sz="3600" b="1" i="0" dirty="0">
                <a:latin typeface="+mj-lt"/>
              </a:rPr>
              <a:t>are interested in the </a:t>
            </a:r>
            <a:r>
              <a:rPr lang="en-GB" sz="3600" b="1" i="0" u="sng" dirty="0">
                <a:latin typeface="+mj-lt"/>
              </a:rPr>
              <a:t>number</a:t>
            </a:r>
            <a:r>
              <a:rPr lang="en-GB" sz="3600" b="1" i="0" dirty="0">
                <a:latin typeface="+mj-lt"/>
              </a:rPr>
              <a:t> </a:t>
            </a:r>
            <a:r>
              <a:rPr lang="en-GB" sz="3600" b="1" i="0" dirty="0" smtClean="0">
                <a:latin typeface="+mj-lt"/>
              </a:rPr>
              <a:t>that shows </a:t>
            </a:r>
            <a:r>
              <a:rPr lang="en-GB" sz="3600" b="1" i="0" dirty="0">
                <a:latin typeface="+mj-lt"/>
              </a:rPr>
              <a:t>on the top face, the sample space would be :</a:t>
            </a:r>
            <a:r>
              <a:rPr lang="en-GB" sz="3600" b="1" i="0" dirty="0" smtClean="0">
                <a:latin typeface="+mj-lt"/>
              </a:rPr>
              <a:t> </a:t>
            </a:r>
            <a:endParaRPr lang="en-GB" sz="3600" b="1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GB" sz="3600" b="1" dirty="0" smtClean="0">
                <a:solidFill>
                  <a:srgbClr val="FF0000"/>
                </a:solidFill>
                <a:latin typeface="+mj-lt"/>
              </a:rPr>
              <a:t>                              S</a:t>
            </a:r>
            <a:r>
              <a:rPr lang="en-GB" sz="3600" b="1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GB" sz="3600" b="1" dirty="0" smtClean="0">
                <a:solidFill>
                  <a:srgbClr val="FF0000"/>
                </a:solidFill>
                <a:latin typeface="+mj-lt"/>
              </a:rPr>
              <a:t>= {1,2,3,4,5,6 }</a:t>
            </a:r>
            <a:endParaRPr lang="en-GB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The </a:t>
            </a:r>
            <a:r>
              <a:rPr lang="en-US" sz="4000" b="1" i="0" dirty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Sample </a:t>
            </a:r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Space (Example 2):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26" y="5429264"/>
            <a:ext cx="3089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</a:rPr>
              <a:t>S</a:t>
            </a:r>
            <a:r>
              <a:rPr lang="en-GB" sz="3600" b="1" baseline="-25000" dirty="0" smtClean="0">
                <a:solidFill>
                  <a:srgbClr val="FF0000"/>
                </a:solidFill>
              </a:rPr>
              <a:t>2</a:t>
            </a:r>
            <a:r>
              <a:rPr lang="en-GB" sz="3600" b="1" dirty="0" smtClean="0">
                <a:solidFill>
                  <a:srgbClr val="FF0000"/>
                </a:solidFill>
              </a:rPr>
              <a:t>= {</a:t>
            </a:r>
            <a:r>
              <a:rPr lang="en-GB" sz="3600" b="1" dirty="0" err="1" smtClean="0">
                <a:solidFill>
                  <a:srgbClr val="FF0000"/>
                </a:solidFill>
              </a:rPr>
              <a:t>even,odd</a:t>
            </a:r>
            <a:r>
              <a:rPr lang="en-GB" sz="3600" b="1" dirty="0" smtClean="0">
                <a:solidFill>
                  <a:srgbClr val="FF0000"/>
                </a:solidFill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3643314"/>
            <a:ext cx="8786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/>
              <a:t>If we are interested only in whether the number is </a:t>
            </a:r>
            <a:r>
              <a:rPr lang="en-GB" sz="3600" b="1" i="0" u="sng" dirty="0"/>
              <a:t>even or odd</a:t>
            </a:r>
            <a:r>
              <a:rPr lang="en-GB" sz="3600" b="1" i="0" dirty="0"/>
              <a:t>, the sample space</a:t>
            </a:r>
          </a:p>
          <a:p>
            <a:r>
              <a:rPr lang="en-US" sz="3600" b="1" i="0" dirty="0" smtClean="0"/>
              <a:t>is</a:t>
            </a:r>
            <a:endParaRPr lang="en-US" sz="3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>
                <a:solidFill>
                  <a:srgbClr val="002060"/>
                </a:solidFill>
              </a:rPr>
              <a:t>(b) Since A will serve only if he is the </a:t>
            </a:r>
            <a:r>
              <a:rPr lang="en-GB" sz="3300" b="1" i="0" dirty="0" smtClean="0">
                <a:solidFill>
                  <a:srgbClr val="002060"/>
                </a:solidFill>
              </a:rPr>
              <a:t>president</a:t>
            </a:r>
            <a:r>
              <a:rPr lang="en-GB" sz="3600" b="1" i="0" dirty="0" smtClean="0">
                <a:solidFill>
                  <a:srgbClr val="002060"/>
                </a:solidFill>
              </a:rPr>
              <a:t> , we have two situations here:</a:t>
            </a:r>
            <a:endParaRPr lang="en-US" sz="3600" b="1" i="0" dirty="0" smtClean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5743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(</a:t>
            </a:r>
            <a:r>
              <a:rPr lang="en-GB" sz="3600" b="1" i="0" dirty="0" err="1" smtClean="0"/>
              <a:t>i</a:t>
            </a:r>
            <a:r>
              <a:rPr lang="en-GB" sz="3600" b="1" i="0" dirty="0" smtClean="0"/>
              <a:t>) A is selected as the president, which yields </a:t>
            </a:r>
            <a:r>
              <a:rPr lang="en-GB" sz="3600" b="1" i="0" dirty="0" smtClean="0">
                <a:solidFill>
                  <a:srgbClr val="FF0000"/>
                </a:solidFill>
              </a:rPr>
              <a:t>49</a:t>
            </a:r>
            <a:r>
              <a:rPr lang="en-GB" sz="3600" b="1" i="0" dirty="0" smtClean="0"/>
              <a:t> possible outcomes;</a:t>
            </a:r>
            <a:endParaRPr lang="en-US" sz="3600" b="1" i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488" y="3929066"/>
          <a:ext cx="1500198" cy="1535500"/>
        </p:xfrm>
        <a:graphic>
          <a:graphicData uri="http://schemas.openxmlformats.org/drawingml/2006/table">
            <a:tbl>
              <a:tblPr/>
              <a:tblGrid>
                <a:gridCol w="1500198"/>
              </a:tblGrid>
              <a:tr h="809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Calibri"/>
                          <a:ea typeface="Calibri"/>
                          <a:cs typeface="Arial"/>
                        </a:rPr>
                        <a:t>President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 A</a:t>
                      </a:r>
                      <a:endParaRPr lang="en-US" sz="3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72066" y="3000372"/>
          <a:ext cx="1785950" cy="3157878"/>
        </p:xfrm>
        <a:graphic>
          <a:graphicData uri="http://schemas.openxmlformats.org/drawingml/2006/table">
            <a:tbl>
              <a:tblPr/>
              <a:tblGrid>
                <a:gridCol w="1785950"/>
              </a:tblGrid>
              <a:tr h="501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Arial"/>
                        </a:rPr>
                        <a:t>Treasurer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6611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kern="12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 B</a:t>
                      </a:r>
                      <a:endParaRPr lang="en-US" sz="4400" b="1" kern="1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611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kern="12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4400" b="1" kern="1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830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b="1" kern="12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.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611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kern="1200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AX</a:t>
                      </a:r>
                      <a:endParaRPr lang="en-US" sz="4400" b="1" kern="1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82" y="6313678"/>
          <a:ext cx="6858050" cy="461899"/>
        </p:xfrm>
        <a:graphic>
          <a:graphicData uri="http://schemas.openxmlformats.org/drawingml/2006/table">
            <a:tbl>
              <a:tblPr/>
              <a:tblGrid>
                <a:gridCol w="1371610"/>
                <a:gridCol w="1371610"/>
                <a:gridCol w="1371610"/>
                <a:gridCol w="1371610"/>
                <a:gridCol w="137161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b="1" dirty="0">
                          <a:latin typeface="Calibri"/>
                          <a:ea typeface="Calibri"/>
                          <a:cs typeface="Arial"/>
                        </a:rPr>
                        <a:t>AB</a:t>
                      </a:r>
                      <a:endParaRPr lang="en-US" sz="2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b="1" dirty="0">
                          <a:latin typeface="Calibri"/>
                          <a:ea typeface="Calibri"/>
                          <a:cs typeface="Arial"/>
                        </a:rPr>
                        <a:t>AC</a:t>
                      </a:r>
                      <a:endParaRPr lang="en-US" sz="2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b="1" dirty="0">
                          <a:latin typeface="Calibri"/>
                          <a:ea typeface="Calibri"/>
                          <a:cs typeface="Arial"/>
                        </a:rPr>
                        <a:t>AD</a:t>
                      </a:r>
                      <a:endParaRPr lang="en-US" sz="2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b="1" dirty="0" smtClean="0">
                          <a:latin typeface="Calibri"/>
                          <a:ea typeface="Calibri"/>
                          <a:cs typeface="Arial"/>
                        </a:rPr>
                        <a:t>…</a:t>
                      </a:r>
                      <a:endParaRPr lang="en-US" sz="2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b="1" dirty="0">
                          <a:latin typeface="Calibri"/>
                          <a:ea typeface="Calibri"/>
                          <a:cs typeface="Arial"/>
                        </a:rPr>
                        <a:t>AAX</a:t>
                      </a:r>
                      <a:endParaRPr lang="en-US" sz="2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>
          <a:off x="642910" y="2571744"/>
          <a:ext cx="77755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145960" imgH="431640" progId="Equation.3">
                  <p:embed/>
                </p:oleObj>
              </mc:Choice>
              <mc:Fallback>
                <p:oleObj name="Equation" r:id="rId3" imgW="2145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571744"/>
                        <a:ext cx="77755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000232" y="5357826"/>
          <a:ext cx="4826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091880" imgH="177480" progId="Equation.3">
                  <p:embed/>
                </p:oleObj>
              </mc:Choice>
              <mc:Fallback>
                <p:oleObj name="Equation" r:id="rId5" imgW="1091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357826"/>
                        <a:ext cx="48260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07154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indent="-627063"/>
            <a:r>
              <a:rPr lang="en-US" sz="3600" b="1" i="0" dirty="0" smtClean="0">
                <a:solidFill>
                  <a:srgbClr val="FF0000"/>
                </a:solidFill>
              </a:rPr>
              <a:t>(ii) </a:t>
            </a:r>
            <a:r>
              <a:rPr lang="en-GB" sz="3600" b="1" i="0" dirty="0" smtClean="0">
                <a:solidFill>
                  <a:srgbClr val="FF0000"/>
                </a:solidFill>
              </a:rPr>
              <a:t>Officers are selected from the remaining 49 people which has the number of </a:t>
            </a:r>
            <a:r>
              <a:rPr lang="en-US" sz="3600" b="1" i="0" dirty="0" smtClean="0">
                <a:solidFill>
                  <a:srgbClr val="FF0000"/>
                </a:solidFill>
              </a:rPr>
              <a:t>choices</a:t>
            </a:r>
            <a:endParaRPr lang="en-US" sz="3600" b="1" i="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286256"/>
            <a:ext cx="885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>
                <a:solidFill>
                  <a:srgbClr val="FF0000"/>
                </a:solidFill>
              </a:rPr>
              <a:t>Therefore, the total number of choices is:</a:t>
            </a:r>
            <a:endParaRPr lang="en-US" sz="3600" b="1" i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>
          <a:off x="785786" y="3429000"/>
          <a:ext cx="7335862" cy="149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133360" imgH="431640" progId="Equation.3">
                  <p:embed/>
                </p:oleObj>
              </mc:Choice>
              <mc:Fallback>
                <p:oleObj name="Equation" r:id="rId3" imgW="213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429000"/>
                        <a:ext cx="7335862" cy="1491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997075" y="5857875"/>
          <a:ext cx="45450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028520" imgH="177480" progId="Equation.3">
                  <p:embed/>
                </p:oleObj>
              </mc:Choice>
              <mc:Fallback>
                <p:oleObj name="Equation" r:id="rId5" imgW="1028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5857875"/>
                        <a:ext cx="45450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07154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indent="-627063"/>
            <a:r>
              <a:rPr lang="en-US" sz="3600" b="1" i="0" dirty="0" smtClean="0">
                <a:solidFill>
                  <a:srgbClr val="FF0000"/>
                </a:solidFill>
              </a:rPr>
              <a:t>(C) </a:t>
            </a:r>
            <a:r>
              <a:rPr lang="en-GB" sz="3600" b="1" i="0" dirty="0" smtClean="0"/>
              <a:t>The number of selections when </a:t>
            </a:r>
            <a:r>
              <a:rPr lang="en-GB" sz="3600" b="1" i="0" dirty="0" smtClean="0">
                <a:solidFill>
                  <a:srgbClr val="FF0000"/>
                </a:solidFill>
              </a:rPr>
              <a:t>B</a:t>
            </a:r>
            <a:r>
              <a:rPr lang="en-GB" sz="3600" b="1" i="0" dirty="0" smtClean="0"/>
              <a:t> and </a:t>
            </a:r>
            <a:r>
              <a:rPr lang="en-GB" sz="3600" b="1" i="0" dirty="0" smtClean="0">
                <a:solidFill>
                  <a:srgbClr val="FF0000"/>
                </a:solidFill>
              </a:rPr>
              <a:t>C</a:t>
            </a:r>
            <a:r>
              <a:rPr lang="en-GB" sz="3600" b="1" i="0" dirty="0" smtClean="0"/>
              <a:t> serve together is </a:t>
            </a:r>
            <a:r>
              <a:rPr lang="en-GB" sz="3600" b="1" i="0" dirty="0" smtClean="0">
                <a:solidFill>
                  <a:srgbClr val="FF0000"/>
                </a:solidFill>
              </a:rPr>
              <a:t>2</a:t>
            </a:r>
            <a:endParaRPr lang="en-US" sz="3600" b="1" i="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57430"/>
            <a:ext cx="8858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>
                <a:solidFill>
                  <a:srgbClr val="FF0000"/>
                </a:solidFill>
              </a:rPr>
              <a:t>The number of selections when both B and C are not chosen is :</a:t>
            </a:r>
            <a:endParaRPr lang="en-US" sz="3600" b="1" i="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1714488"/>
          <a:ext cx="3929090" cy="593916"/>
        </p:xfrm>
        <a:graphic>
          <a:graphicData uri="http://schemas.openxmlformats.org/drawingml/2006/table">
            <a:tbl>
              <a:tblPr/>
              <a:tblGrid>
                <a:gridCol w="1964545"/>
                <a:gridCol w="196454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600" b="1" dirty="0" smtClean="0">
                          <a:latin typeface="Calibri"/>
                          <a:ea typeface="Calibri"/>
                          <a:cs typeface="Arial"/>
                        </a:rPr>
                        <a:t>BC</a:t>
                      </a:r>
                      <a:endParaRPr lang="en-US" sz="3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600" b="1" dirty="0" smtClean="0">
                          <a:latin typeface="Calibri"/>
                          <a:ea typeface="Calibri"/>
                          <a:cs typeface="Arial"/>
                        </a:rPr>
                        <a:t>CB</a:t>
                      </a:r>
                      <a:endParaRPr lang="en-US" sz="3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4786322"/>
            <a:ext cx="885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>
                <a:solidFill>
                  <a:srgbClr val="FF0000"/>
                </a:solidFill>
              </a:rPr>
              <a:t>Therefore, the total number of choices is:</a:t>
            </a:r>
            <a:endParaRPr lang="en-US" sz="3600" b="1" i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7154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rgbClr val="FF0000"/>
                </a:solidFill>
              </a:rPr>
              <a:t>(</a:t>
            </a:r>
            <a:r>
              <a:rPr lang="en-US" sz="3600" b="1" i="0" dirty="0" err="1" smtClean="0">
                <a:solidFill>
                  <a:srgbClr val="FF0000"/>
                </a:solidFill>
              </a:rPr>
              <a:t>i</a:t>
            </a:r>
            <a:r>
              <a:rPr lang="en-US" sz="3600" b="1" i="0" dirty="0" smtClean="0">
                <a:solidFill>
                  <a:srgbClr val="FF0000"/>
                </a:solidFill>
              </a:rPr>
              <a:t>) </a:t>
            </a:r>
            <a:r>
              <a:rPr lang="en-GB" sz="3600" b="1" i="0" dirty="0" smtClean="0"/>
              <a:t>The number of selections when </a:t>
            </a:r>
            <a:r>
              <a:rPr lang="en-GB" sz="3600" b="1" i="0" dirty="0" smtClean="0">
                <a:solidFill>
                  <a:srgbClr val="FF0000"/>
                </a:solidFill>
              </a:rPr>
              <a:t>D</a:t>
            </a:r>
            <a:r>
              <a:rPr lang="en-GB" sz="3600" b="1" i="0" dirty="0" smtClean="0"/>
              <a:t> serves as an officer but not </a:t>
            </a:r>
            <a:r>
              <a:rPr lang="en-GB" sz="3600" b="1" i="0" dirty="0" smtClean="0">
                <a:solidFill>
                  <a:srgbClr val="FF0000"/>
                </a:solidFill>
              </a:rPr>
              <a:t>E</a:t>
            </a:r>
            <a:r>
              <a:rPr lang="en-GB" sz="3600" b="1" i="0" dirty="0" smtClean="0"/>
              <a:t> is </a:t>
            </a:r>
            <a:r>
              <a:rPr lang="en-GB" sz="3600" b="1" i="0" dirty="0" smtClean="0">
                <a:solidFill>
                  <a:srgbClr val="FF3300"/>
                </a:solidFill>
              </a:rPr>
              <a:t>(2) (48) = </a:t>
            </a:r>
            <a:r>
              <a:rPr lang="en-US" sz="3600" b="1" i="0" dirty="0" smtClean="0">
                <a:solidFill>
                  <a:srgbClr val="FF3300"/>
                </a:solidFill>
              </a:rPr>
              <a:t>96</a:t>
            </a:r>
            <a:endParaRPr lang="en-US" sz="3600" b="1" i="0" dirty="0">
              <a:solidFill>
                <a:srgbClr val="FF33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158" y="2643182"/>
          <a:ext cx="1500198" cy="1297373"/>
        </p:xfrm>
        <a:graphic>
          <a:graphicData uri="http://schemas.openxmlformats.org/drawingml/2006/table">
            <a:tbl>
              <a:tblPr/>
              <a:tblGrid>
                <a:gridCol w="1500198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Calibri"/>
                          <a:ea typeface="Calibri"/>
                          <a:cs typeface="Arial"/>
                        </a:rPr>
                        <a:t>President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GB" sz="44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3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14546" y="2285992"/>
          <a:ext cx="1785950" cy="1953704"/>
        </p:xfrm>
        <a:graphic>
          <a:graphicData uri="http://schemas.openxmlformats.org/drawingml/2006/table">
            <a:tbl>
              <a:tblPr/>
              <a:tblGrid>
                <a:gridCol w="1785950"/>
              </a:tblGrid>
              <a:tr h="501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Arial"/>
                        </a:rPr>
                        <a:t>Treasurer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6611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kern="12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GB" sz="4400" b="1" kern="1200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48</a:t>
                      </a:r>
                      <a:endParaRPr lang="en-US" sz="4400" b="1" kern="1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611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kern="1200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E </a:t>
                      </a:r>
                      <a:r>
                        <a:rPr lang="en-GB" sz="2000" b="1" kern="1200" dirty="0" smtClean="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Arial"/>
                        </a:rPr>
                        <a:t>not Exist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00958" y="2786058"/>
          <a:ext cx="1500198" cy="1297373"/>
        </p:xfrm>
        <a:graphic>
          <a:graphicData uri="http://schemas.openxmlformats.org/drawingml/2006/table">
            <a:tbl>
              <a:tblPr/>
              <a:tblGrid>
                <a:gridCol w="1500198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latin typeface="Calibri"/>
                          <a:ea typeface="Calibri"/>
                          <a:cs typeface="Arial"/>
                        </a:rPr>
                        <a:t>Treasurer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GB" sz="44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3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72132" y="2357430"/>
          <a:ext cx="1785950" cy="1953704"/>
        </p:xfrm>
        <a:graphic>
          <a:graphicData uri="http://schemas.openxmlformats.org/drawingml/2006/table">
            <a:tbl>
              <a:tblPr/>
              <a:tblGrid>
                <a:gridCol w="1785950"/>
              </a:tblGrid>
              <a:tr h="501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Arial"/>
                        </a:rPr>
                        <a:t>President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6611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kern="12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GB" sz="4400" b="1" kern="1200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48</a:t>
                      </a:r>
                      <a:endParaRPr lang="en-US" sz="4400" b="1" kern="1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611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4400" b="1" kern="1200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E </a:t>
                      </a:r>
                      <a:r>
                        <a:rPr lang="en-GB" sz="2400" b="1" kern="1200" dirty="0" smtClean="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Arial"/>
                        </a:rPr>
                        <a:t>not Exist</a:t>
                      </a:r>
                      <a:endParaRPr lang="en-US" sz="2400" b="1" kern="12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93906" y="2857496"/>
            <a:ext cx="6238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i="0" dirty="0" smtClean="0">
                <a:solidFill>
                  <a:srgbClr val="FF0000"/>
                </a:solidFill>
              </a:rPr>
              <a:t>+</a:t>
            </a:r>
            <a:endParaRPr lang="en-US" sz="6000" dirty="0"/>
          </a:p>
        </p:txBody>
      </p:sp>
      <p:sp>
        <p:nvSpPr>
          <p:cNvPr id="16" name="Rectangle 15"/>
          <p:cNvSpPr/>
          <p:nvPr/>
        </p:nvSpPr>
        <p:spPr>
          <a:xfrm>
            <a:off x="0" y="500063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rgbClr val="FF0000"/>
                </a:solidFill>
              </a:rPr>
              <a:t>(ii) </a:t>
            </a:r>
            <a:r>
              <a:rPr lang="en-GB" sz="3600" b="1" i="0" dirty="0" smtClean="0"/>
              <a:t>The number of selections when </a:t>
            </a:r>
            <a:r>
              <a:rPr lang="en-GB" sz="3600" b="1" i="0" dirty="0" smtClean="0">
                <a:solidFill>
                  <a:srgbClr val="FF0000"/>
                </a:solidFill>
              </a:rPr>
              <a:t>E</a:t>
            </a:r>
            <a:r>
              <a:rPr lang="en-GB" sz="3600" b="1" i="0" dirty="0" smtClean="0"/>
              <a:t> serves as an officer but not </a:t>
            </a:r>
            <a:r>
              <a:rPr lang="en-GB" sz="3600" b="1" i="0" dirty="0" smtClean="0">
                <a:solidFill>
                  <a:srgbClr val="FF0000"/>
                </a:solidFill>
              </a:rPr>
              <a:t>D</a:t>
            </a:r>
            <a:r>
              <a:rPr lang="en-GB" sz="3600" b="1" i="0" dirty="0" smtClean="0"/>
              <a:t> is also  </a:t>
            </a:r>
            <a:r>
              <a:rPr lang="en-GB" sz="3600" b="1" i="0" dirty="0" smtClean="0">
                <a:solidFill>
                  <a:srgbClr val="FF3300"/>
                </a:solidFill>
              </a:rPr>
              <a:t>(2) (48) = </a:t>
            </a:r>
            <a:r>
              <a:rPr lang="en-US" sz="3600" b="1" i="0" dirty="0" smtClean="0">
                <a:solidFill>
                  <a:srgbClr val="FF3300"/>
                </a:solidFill>
              </a:rPr>
              <a:t>96</a:t>
            </a:r>
            <a:endParaRPr lang="en-US" sz="3600" b="1" i="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>
          <a:off x="857224" y="2357430"/>
          <a:ext cx="6858048" cy="139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133360" imgH="431640" progId="Equation.3">
                  <p:embed/>
                </p:oleObj>
              </mc:Choice>
              <mc:Fallback>
                <p:oleObj name="Equation" r:id="rId3" imgW="213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357430"/>
                        <a:ext cx="6858048" cy="1394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216025" y="4572000"/>
          <a:ext cx="5713429" cy="73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384200" imgH="177480" progId="Equation.3">
                  <p:embed/>
                </p:oleObj>
              </mc:Choice>
              <mc:Fallback>
                <p:oleObj name="Equation" r:id="rId5" imgW="1384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572000"/>
                        <a:ext cx="5713429" cy="734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07154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indent="-711200"/>
            <a:r>
              <a:rPr lang="en-US" sz="3600" b="1" i="0" dirty="0" smtClean="0">
                <a:solidFill>
                  <a:srgbClr val="FF0000"/>
                </a:solidFill>
              </a:rPr>
              <a:t>(iii) </a:t>
            </a:r>
            <a:r>
              <a:rPr lang="en-GB" sz="3600" b="1" i="0" dirty="0" smtClean="0"/>
              <a:t>The number of selections when both </a:t>
            </a:r>
            <a:r>
              <a:rPr lang="en-GB" sz="3600" b="1" i="0" dirty="0" smtClean="0">
                <a:solidFill>
                  <a:srgbClr val="FF3300"/>
                </a:solidFill>
              </a:rPr>
              <a:t>D</a:t>
            </a:r>
            <a:r>
              <a:rPr lang="en-GB" sz="3600" b="1" i="0" dirty="0" smtClean="0"/>
              <a:t> and </a:t>
            </a:r>
            <a:r>
              <a:rPr lang="en-GB" sz="3600" b="1" i="0" dirty="0" smtClean="0">
                <a:solidFill>
                  <a:srgbClr val="FF3300"/>
                </a:solidFill>
              </a:rPr>
              <a:t>E</a:t>
            </a:r>
            <a:r>
              <a:rPr lang="en-GB" sz="3600" b="1" i="0" dirty="0" smtClean="0"/>
              <a:t> are not chosen </a:t>
            </a:r>
            <a:r>
              <a:rPr lang="en-US" sz="3600" b="1" i="0" dirty="0" smtClean="0"/>
              <a:t>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786190"/>
            <a:ext cx="885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>
                <a:solidFill>
                  <a:srgbClr val="FF0000"/>
                </a:solidFill>
              </a:rPr>
              <a:t>Therefore, the total number of choices is:</a:t>
            </a:r>
            <a:endParaRPr lang="en-US" sz="3600" b="1" i="0" dirty="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4292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i="0" dirty="0" smtClean="0"/>
              <a:t>OR</a:t>
            </a:r>
            <a:r>
              <a:rPr lang="en-GB" sz="3200" b="1" i="0" dirty="0" smtClean="0">
                <a:solidFill>
                  <a:srgbClr val="FF3300"/>
                </a:solidFill>
              </a:rPr>
              <a:t>: </a:t>
            </a:r>
            <a:r>
              <a:rPr lang="en-GB" sz="32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Since D and E can only serve together in </a:t>
            </a:r>
            <a:r>
              <a:rPr lang="en-GB" sz="3200" b="1" i="0" dirty="0" smtClean="0">
                <a:latin typeface="Franklin Gothic Demi" pitchFamily="34" charset="0"/>
                <a:cs typeface="AF_Abha" pitchFamily="2" charset="-78"/>
              </a:rPr>
              <a:t>2 </a:t>
            </a:r>
            <a:r>
              <a:rPr lang="en-GB" sz="32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ways, the answer is  </a:t>
            </a:r>
            <a:r>
              <a:rPr lang="en-US" sz="4000" b="1" dirty="0" smtClean="0"/>
              <a:t>2450 - 2 = 2448.</a:t>
            </a:r>
            <a:endParaRPr lang="en-US" sz="3200" b="1" i="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71612"/>
            <a:ext cx="8929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i="0" dirty="0" smtClean="0"/>
              <a:t>The number of distinct permutations of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i="0" dirty="0" smtClean="0"/>
              <a:t> things of which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baseline="-25000" dirty="0" smtClean="0">
                <a:solidFill>
                  <a:srgbClr val="FF0000"/>
                </a:solidFill>
              </a:rPr>
              <a:t>1</a:t>
            </a:r>
            <a:r>
              <a:rPr lang="en-GB" sz="4000" b="1" i="0" dirty="0" smtClean="0"/>
              <a:t> are of one kind,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baseline="-25000" dirty="0" smtClean="0">
                <a:solidFill>
                  <a:srgbClr val="FF0000"/>
                </a:solidFill>
              </a:rPr>
              <a:t>2  </a:t>
            </a:r>
            <a:r>
              <a:rPr lang="en-GB" sz="4000" b="1" i="0" dirty="0" smtClean="0"/>
              <a:t>of a second kind,..., </a:t>
            </a:r>
            <a:r>
              <a:rPr lang="en-GB" sz="4000" b="1" dirty="0" err="1" smtClean="0">
                <a:solidFill>
                  <a:srgbClr val="FF0000"/>
                </a:solidFill>
              </a:rPr>
              <a:t>n</a:t>
            </a:r>
            <a:r>
              <a:rPr lang="en-GB" sz="4000" b="1" baseline="-25000" dirty="0" err="1" smtClean="0">
                <a:solidFill>
                  <a:srgbClr val="FF0000"/>
                </a:solidFill>
              </a:rPr>
              <a:t>k</a:t>
            </a:r>
            <a:r>
              <a:rPr lang="en-GB" sz="4000" b="1" i="0" dirty="0" smtClean="0"/>
              <a:t> of a </a:t>
            </a:r>
            <a:r>
              <a:rPr lang="en-GB" sz="4000" b="1" dirty="0" err="1" smtClean="0">
                <a:solidFill>
                  <a:srgbClr val="FF0000"/>
                </a:solidFill>
              </a:rPr>
              <a:t>k</a:t>
            </a:r>
            <a:r>
              <a:rPr lang="en-GB" sz="4000" b="1" i="0" dirty="0" err="1" smtClean="0">
                <a:solidFill>
                  <a:srgbClr val="FF0000"/>
                </a:solidFill>
              </a:rPr>
              <a:t>th</a:t>
            </a:r>
            <a:r>
              <a:rPr lang="en-GB" sz="4000" b="1" i="0" dirty="0" smtClean="0"/>
              <a:t> kind is:</a:t>
            </a:r>
            <a:endParaRPr lang="en-US" sz="4000" b="1" i="0" dirty="0" smtClean="0"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857232"/>
            <a:ext cx="2367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006600"/>
                </a:solidFill>
                <a:cs typeface="Arial" charset="0"/>
              </a:rPr>
              <a:t>Theorem</a:t>
            </a:r>
            <a:endParaRPr lang="en-US" sz="4400" dirty="0">
              <a:solidFill>
                <a:srgbClr val="006600"/>
              </a:solidFill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>
          <a:off x="1071538" y="3857628"/>
          <a:ext cx="6309241" cy="207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1320480" imgH="431640" progId="Equation.3">
                  <p:embed/>
                </p:oleObj>
              </mc:Choice>
              <mc:Fallback>
                <p:oleObj name="Equation" r:id="rId3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857628"/>
                        <a:ext cx="6309241" cy="2071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8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3):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How many words consisting of  3 letters that can be construct from  </a:t>
            </a:r>
            <a:r>
              <a:rPr lang="en-GB" sz="3600" b="1" i="0" dirty="0" smtClean="0">
                <a:solidFill>
                  <a:srgbClr val="FF0000"/>
                </a:solidFill>
              </a:rPr>
              <a:t>a x </a:t>
            </a:r>
            <a:r>
              <a:rPr lang="en-GB" sz="3600" b="1" i="0" dirty="0" err="1" smtClean="0">
                <a:solidFill>
                  <a:srgbClr val="FF0000"/>
                </a:solidFill>
              </a:rPr>
              <a:t>x</a:t>
            </a:r>
            <a:r>
              <a:rPr lang="en-GB" sz="3600" b="1" i="0" dirty="0" smtClean="0">
                <a:solidFill>
                  <a:srgbClr val="FF0000"/>
                </a:solidFill>
              </a:rPr>
              <a:t> </a:t>
            </a:r>
            <a:r>
              <a:rPr lang="en-GB" sz="3600" b="1" i="0" dirty="0" smtClean="0"/>
              <a:t>?</a:t>
            </a:r>
            <a:endParaRPr lang="en-US" sz="3600" b="1" i="0" dirty="0" smtClean="0"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4" y="2571744"/>
          <a:ext cx="8501120" cy="989838"/>
        </p:xfrm>
        <a:graphic>
          <a:graphicData uri="http://schemas.openxmlformats.org/drawingml/2006/table">
            <a:tbl>
              <a:tblPr/>
              <a:tblGrid>
                <a:gridCol w="1700224"/>
                <a:gridCol w="1700224"/>
                <a:gridCol w="1700224"/>
                <a:gridCol w="1700224"/>
                <a:gridCol w="17002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6000" b="1" dirty="0" err="1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axx</a:t>
                      </a:r>
                      <a:endParaRPr lang="en-US" sz="6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6000" b="1" dirty="0" err="1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xax</a:t>
                      </a:r>
                      <a:endParaRPr lang="en-US" sz="6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6000" b="1" dirty="0" err="1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xxa</a:t>
                      </a:r>
                      <a:endParaRPr lang="en-US" sz="6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60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=</a:t>
                      </a:r>
                      <a:endParaRPr lang="en-US" sz="6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60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6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2644775" y="4286250"/>
          <a:ext cx="3094038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647640" imgH="431640" progId="Equation.3">
                  <p:embed/>
                </p:oleObj>
              </mc:Choice>
              <mc:Fallback>
                <p:oleObj name="Equation" r:id="rId3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286250"/>
                        <a:ext cx="3094038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2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4):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5544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4000" b="1" i="0" dirty="0" smtClean="0"/>
              <a:t>In a college football training session, the defensive coordinator needs to have 10 players standing in a row. Among these 10 players, there are 1 freshman, 2 sophomores, 4 juniors, and 3 seniors, respectively. How many different ways can they be arranged in a row if only their class level will be  distinguished?</a:t>
            </a:r>
            <a:endParaRPr lang="en-US" sz="4000" b="1" i="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4):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429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i="0" dirty="0" smtClean="0">
                <a:solidFill>
                  <a:srgbClr val="FF0000"/>
                </a:solidFill>
              </a:rPr>
              <a:t>the total number of arrangements is</a:t>
            </a:r>
            <a:endParaRPr lang="en-US" sz="4400" b="1" i="0" dirty="0" smtClean="0">
              <a:solidFill>
                <a:srgbClr val="FF0000"/>
              </a:solidFill>
              <a:cs typeface="Arial" charset="0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730250" y="3000375"/>
          <a:ext cx="7389813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180800" imgH="431640" progId="Equation.3">
                  <p:embed/>
                </p:oleObj>
              </mc:Choice>
              <mc:Fallback>
                <p:oleObj name="Equation" r:id="rId3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000375"/>
                        <a:ext cx="7389813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5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71612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i="0" dirty="0" smtClean="0"/>
              <a:t>The number of ways of partitioning a set of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i="0" dirty="0" smtClean="0"/>
              <a:t> objects into </a:t>
            </a:r>
            <a:r>
              <a:rPr lang="en-GB" sz="4000" b="1" dirty="0" smtClean="0">
                <a:solidFill>
                  <a:srgbClr val="FF0000"/>
                </a:solidFill>
              </a:rPr>
              <a:t>r</a:t>
            </a:r>
            <a:r>
              <a:rPr lang="en-GB" sz="4000" b="1" i="0" dirty="0" smtClean="0"/>
              <a:t> cells with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baseline="-25000" dirty="0" smtClean="0">
                <a:solidFill>
                  <a:srgbClr val="FF0000"/>
                </a:solidFill>
              </a:rPr>
              <a:t>1</a:t>
            </a:r>
            <a:r>
              <a:rPr lang="en-GB" sz="4000" b="1" dirty="0" smtClean="0">
                <a:solidFill>
                  <a:srgbClr val="FF0000"/>
                </a:solidFill>
              </a:rPr>
              <a:t> </a:t>
            </a:r>
            <a:r>
              <a:rPr lang="en-GB" sz="4000" b="1" i="0" dirty="0" smtClean="0"/>
              <a:t>elements</a:t>
            </a:r>
          </a:p>
          <a:p>
            <a:r>
              <a:rPr lang="en-GB" sz="4000" b="1" i="0" dirty="0" smtClean="0"/>
              <a:t>in the first cell, </a:t>
            </a:r>
            <a:r>
              <a:rPr lang="en-GB" sz="4000" b="1" dirty="0" smtClean="0">
                <a:solidFill>
                  <a:srgbClr val="FF0000"/>
                </a:solidFill>
              </a:rPr>
              <a:t>n</a:t>
            </a:r>
            <a:r>
              <a:rPr lang="en-GB" sz="4000" b="1" baseline="-25000" dirty="0" smtClean="0">
                <a:solidFill>
                  <a:srgbClr val="FF0000"/>
                </a:solidFill>
              </a:rPr>
              <a:t>2</a:t>
            </a:r>
            <a:r>
              <a:rPr lang="en-GB" sz="4000" b="1" i="0" dirty="0" smtClean="0"/>
              <a:t> elements in the second, and so forth, is :</a:t>
            </a:r>
            <a:endParaRPr lang="en-US" sz="4000" b="1" i="0" dirty="0" smtClean="0"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857232"/>
            <a:ext cx="2367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006600"/>
                </a:solidFill>
                <a:cs typeface="Arial" charset="0"/>
              </a:rPr>
              <a:t>Theorem</a:t>
            </a:r>
            <a:endParaRPr lang="en-US" sz="4400" dirty="0">
              <a:solidFill>
                <a:srgbClr val="006600"/>
              </a:solidFill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>
          <a:off x="1204913" y="4214813"/>
          <a:ext cx="67151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2412720" imgH="482400" progId="Equation.3">
                  <p:embed/>
                </p:oleObj>
              </mc:Choice>
              <mc:Fallback>
                <p:oleObj name="Equation" r:id="rId3" imgW="2412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214813"/>
                        <a:ext cx="6715125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428728" y="6000768"/>
          <a:ext cx="6270458" cy="71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2006280" imgH="228600" progId="Equation.3">
                  <p:embed/>
                </p:oleObj>
              </mc:Choice>
              <mc:Fallback>
                <p:oleObj name="Equation" r:id="rId5" imgW="2006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6000768"/>
                        <a:ext cx="6270458" cy="71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8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571480"/>
            <a:ext cx="9144000" cy="410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i="0" dirty="0"/>
              <a:t>Example 2</a:t>
            </a:r>
            <a:r>
              <a:rPr lang="en-GB" sz="3600" b="1" i="0" dirty="0" smtClean="0"/>
              <a:t>.  </a:t>
            </a:r>
            <a:r>
              <a:rPr lang="en-GB" sz="3600" b="1" i="0" dirty="0"/>
              <a:t>illustrates the fact </a:t>
            </a:r>
            <a:r>
              <a:rPr lang="en-GB" sz="3600" b="1" i="0" dirty="0" smtClean="0"/>
              <a:t>that :</a:t>
            </a:r>
          </a:p>
          <a:p>
            <a:pPr>
              <a:lnSpc>
                <a:spcPct val="150000"/>
              </a:lnSpc>
            </a:pPr>
            <a:r>
              <a:rPr lang="en-GB" sz="3600" b="1" i="0" dirty="0" smtClean="0"/>
              <a:t>More </a:t>
            </a:r>
            <a:r>
              <a:rPr lang="en-GB" sz="3600" b="1" i="0" dirty="0"/>
              <a:t>than one sample space can be used </a:t>
            </a:r>
            <a:r>
              <a:rPr lang="en-GB" sz="3600" b="1" i="0" dirty="0" smtClean="0"/>
              <a:t>to describe </a:t>
            </a:r>
            <a:r>
              <a:rPr lang="en-GB" sz="3600" b="1" i="0" dirty="0"/>
              <a:t>the outcomes of an experiment</a:t>
            </a:r>
            <a:r>
              <a:rPr lang="en-GB" sz="3600" b="1" i="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3600" b="1" i="0" dirty="0" smtClean="0"/>
              <a:t>In this case </a:t>
            </a:r>
            <a:r>
              <a:rPr lang="en-GB" sz="3600" b="1" dirty="0" smtClean="0">
                <a:solidFill>
                  <a:srgbClr val="FF0000"/>
                </a:solidFill>
              </a:rPr>
              <a:t>S</a:t>
            </a:r>
            <a:r>
              <a:rPr lang="en-GB" sz="3600" b="1" baseline="-25000" dirty="0" smtClean="0">
                <a:solidFill>
                  <a:srgbClr val="FF0000"/>
                </a:solidFill>
              </a:rPr>
              <a:t>1</a:t>
            </a:r>
            <a:r>
              <a:rPr lang="en-GB" sz="3600" b="1" i="0" dirty="0" smtClean="0">
                <a:solidFill>
                  <a:srgbClr val="FF0000"/>
                </a:solidFill>
              </a:rPr>
              <a:t> </a:t>
            </a:r>
            <a:r>
              <a:rPr lang="en-GB" sz="3600" b="1" i="0" dirty="0">
                <a:solidFill>
                  <a:srgbClr val="FF0000"/>
                </a:solidFill>
              </a:rPr>
              <a:t>provides more </a:t>
            </a:r>
            <a:r>
              <a:rPr lang="en-GB" sz="3600" b="1" i="0" dirty="0" smtClean="0">
                <a:solidFill>
                  <a:srgbClr val="FF0000"/>
                </a:solidFill>
              </a:rPr>
              <a:t>information </a:t>
            </a:r>
            <a:r>
              <a:rPr lang="en-US" sz="3600" b="1" i="0" dirty="0" smtClean="0">
                <a:solidFill>
                  <a:srgbClr val="FF0000"/>
                </a:solidFill>
              </a:rPr>
              <a:t>than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b="1" baseline="-25000" dirty="0">
                <a:solidFill>
                  <a:srgbClr val="FF0000"/>
                </a:solidFill>
              </a:rPr>
              <a:t>2</a:t>
            </a:r>
            <a:endParaRPr lang="en-GB" sz="3600" b="1" baseline="-25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The </a:t>
            </a:r>
            <a:r>
              <a:rPr lang="en-US" sz="4000" b="1" i="0" dirty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Sample </a:t>
            </a:r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Space (Example 2):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92919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It </a:t>
            </a:r>
            <a:r>
              <a:rPr lang="en-GB" sz="3600" b="1" i="0" dirty="0"/>
              <a:t>is desirable to use a sample space that</a:t>
            </a:r>
          </a:p>
          <a:p>
            <a:r>
              <a:rPr lang="en-GB" sz="3600" b="1" i="0" dirty="0"/>
              <a:t>gives the most information concerning the outcomes of the experiment</a:t>
            </a:r>
            <a:endParaRPr lang="en-US" sz="3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Permutations (Example 5):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55448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i="0" dirty="0" smtClean="0"/>
              <a:t>In how many ways can </a:t>
            </a:r>
            <a:r>
              <a:rPr lang="en-GB" sz="4400" b="1" i="0" dirty="0" smtClean="0">
                <a:solidFill>
                  <a:srgbClr val="FF0000"/>
                </a:solidFill>
              </a:rPr>
              <a:t>7</a:t>
            </a:r>
            <a:r>
              <a:rPr lang="en-GB" sz="4400" b="1" i="0" dirty="0" smtClean="0"/>
              <a:t> graduate students be assigned to one triple and two double hotel rooms during a conference ?</a:t>
            </a:r>
            <a:endParaRPr lang="en-US" sz="4400" b="1" i="0" dirty="0" smtClean="0">
              <a:cs typeface="Arial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142976" y="4214818"/>
          <a:ext cx="7132278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1765080" imgH="457200" progId="Equation.3">
                  <p:embed/>
                </p:oleObj>
              </mc:Choice>
              <mc:Fallback>
                <p:oleObj name="Equation" r:id="rId3" imgW="1765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214818"/>
                        <a:ext cx="7132278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Combinations: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600" b="1" i="0" dirty="0" smtClean="0">
                <a:latin typeface="+mj-lt"/>
              </a:rPr>
              <a:t> </a:t>
            </a:r>
            <a:r>
              <a:rPr lang="en-US" sz="3600" b="1" i="0" dirty="0" smtClean="0">
                <a:latin typeface="+mj-lt"/>
                <a:cs typeface="Arial" charset="0"/>
              </a:rPr>
              <a:t>In many problems, we are interested in the number of ways of selecting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r</a:t>
            </a:r>
            <a:r>
              <a:rPr lang="en-US" sz="3600" b="1" i="0" dirty="0" smtClean="0">
                <a:latin typeface="+mj-lt"/>
                <a:cs typeface="Arial" charset="0"/>
              </a:rPr>
              <a:t> objects from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cs typeface="Arial" charset="0"/>
              </a:rPr>
              <a:t>n</a:t>
            </a:r>
            <a:r>
              <a:rPr lang="en-US" sz="3600" b="1" i="0" dirty="0" smtClean="0">
                <a:latin typeface="+mj-lt"/>
                <a:cs typeface="Arial" charset="0"/>
              </a:rPr>
              <a:t> objects without regard to order. These selections are called </a:t>
            </a:r>
            <a:r>
              <a:rPr lang="en-US" sz="3600" b="1" i="0" u="sng" dirty="0" smtClean="0">
                <a:solidFill>
                  <a:srgbClr val="FF0000"/>
                </a:solidFill>
                <a:latin typeface="+mj-lt"/>
                <a:cs typeface="Arial" charset="0"/>
              </a:rPr>
              <a:t>combinations</a:t>
            </a:r>
            <a:r>
              <a:rPr lang="en-US" sz="3600" b="1" i="0" dirty="0" smtClean="0">
                <a:latin typeface="+mj-lt"/>
                <a:cs typeface="Arial" charset="0"/>
              </a:rPr>
              <a:t>.</a:t>
            </a:r>
          </a:p>
          <a:p>
            <a:pPr algn="just"/>
            <a:endParaRPr lang="en-US" sz="3600" b="1" i="0" dirty="0" smtClean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2" name="Picture 11" descr="C:\Program Files\Microsoft Office\MEDIA\CAGCAT10\j0149627.wm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571876"/>
            <a:ext cx="1471615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 descr="C:\Program Files\Microsoft Office\MEDIA\CAGCAT10\j0332364.wm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571876"/>
            <a:ext cx="1214446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 descr="C:\Program Files\Microsoft Office\MEDIA\CAGCAT10\j0304933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571876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 descr="C:\Program Files\Microsoft Office\MEDIA\CAGCAT10\j0149627.wm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29264"/>
            <a:ext cx="1471615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15" descr="C:\Program Files\Microsoft Office\MEDIA\CAGCAT10\j0332364.wm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5429264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16" descr="C:\Program Files\Microsoft Office\MEDIA\CAGCAT10\j0149627.wm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5429264"/>
            <a:ext cx="1471615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Picture 17" descr="C:\Program Files\Microsoft Office\MEDIA\CAGCAT10\j0304933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429264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18" descr="C:\Program Files\Microsoft Office\MEDIA\CAGCAT10\j0332364.wm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5429264"/>
            <a:ext cx="1214446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" name="Picture 19" descr="C:\Program Files\Microsoft Office\MEDIA\CAGCAT10\j0304933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586" y="5429264"/>
            <a:ext cx="1143008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Combinations: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1714488"/>
            <a:ext cx="8763000" cy="248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i="0" dirty="0" smtClean="0">
                <a:latin typeface="+mj-lt"/>
                <a:cs typeface="Arial" charset="0"/>
              </a:rPr>
              <a:t>The </a:t>
            </a:r>
            <a:r>
              <a:rPr lang="en-US" sz="3600" b="1" i="0" dirty="0">
                <a:latin typeface="+mj-lt"/>
                <a:cs typeface="Arial" charset="0"/>
              </a:rPr>
              <a:t>number of combinations of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n</a:t>
            </a:r>
            <a:r>
              <a:rPr lang="en-US" sz="3600" b="1" i="0" dirty="0">
                <a:latin typeface="+mj-lt"/>
                <a:cs typeface="Arial" charset="0"/>
              </a:rPr>
              <a:t> distinct objects taken 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charset="0"/>
              </a:rPr>
              <a:t>r</a:t>
            </a:r>
            <a:r>
              <a:rPr lang="en-US" sz="3600" b="1" i="0" dirty="0">
                <a:latin typeface="+mj-lt"/>
                <a:cs typeface="Arial" charset="0"/>
              </a:rPr>
              <a:t> at a time is denoted </a:t>
            </a:r>
            <a:r>
              <a:rPr lang="en-US" sz="3600" b="1" i="0" dirty="0" smtClean="0">
                <a:latin typeface="+mj-lt"/>
                <a:cs typeface="Arial" charset="0"/>
              </a:rPr>
              <a:t>by</a:t>
            </a:r>
          </a:p>
          <a:p>
            <a:pPr algn="just">
              <a:lnSpc>
                <a:spcPct val="150000"/>
              </a:lnSpc>
            </a:pPr>
            <a:r>
              <a:rPr lang="en-US" sz="3600" b="1" i="0" dirty="0" smtClean="0">
                <a:latin typeface="+mj-lt"/>
                <a:cs typeface="Arial" charset="0"/>
              </a:rPr>
              <a:t>and </a:t>
            </a:r>
            <a:r>
              <a:rPr lang="en-US" sz="3600" b="1" i="0" dirty="0">
                <a:latin typeface="+mj-lt"/>
                <a:cs typeface="Arial" charset="0"/>
              </a:rPr>
              <a:t>is given by: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57232"/>
            <a:ext cx="2367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006600"/>
                </a:solidFill>
                <a:cs typeface="Arial" charset="0"/>
              </a:rPr>
              <a:t>Theorem</a:t>
            </a:r>
            <a:endParaRPr lang="en-US" sz="4400" dirty="0">
              <a:solidFill>
                <a:srgbClr val="006600"/>
              </a:solidFill>
            </a:endParaRPr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7715272" y="2428868"/>
          <a:ext cx="642942" cy="110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3" imgW="304668" imgH="520474" progId="Equation.3">
                  <p:embed/>
                </p:oleObj>
              </mc:Choice>
              <mc:Fallback>
                <p:oleObj r:id="rId3" imgW="30466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72" y="2428868"/>
                        <a:ext cx="642942" cy="1106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3"/>
          <p:cNvGraphicFramePr>
            <a:graphicFrameLocks noChangeAspect="1"/>
          </p:cNvGraphicFramePr>
          <p:nvPr/>
        </p:nvGraphicFramePr>
        <p:xfrm>
          <a:off x="571472" y="4929198"/>
          <a:ext cx="6074369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5" imgW="2616200" imgH="520700" progId="Equation.3">
                  <p:embed/>
                </p:oleObj>
              </mc:Choice>
              <mc:Fallback>
                <p:oleObj r:id="rId5" imgW="2616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929198"/>
                        <a:ext cx="6074369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6715140" y="4314844"/>
            <a:ext cx="2209800" cy="1828800"/>
            <a:chOff x="4224" y="3060"/>
            <a:chExt cx="1392" cy="1152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224" y="3060"/>
              <a:ext cx="1392" cy="1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pic>
          <p:nvPicPr>
            <p:cNvPr id="13" name="Picture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72" y="3072"/>
              <a:ext cx="1224" cy="11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099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Combinations (Notes):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57356" y="1285860"/>
            <a:ext cx="66992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Arial" charset="0"/>
                <a:cs typeface="Arial" charset="0"/>
              </a:rPr>
              <a:t> is read as  “ </a:t>
            </a:r>
            <a:r>
              <a:rPr lang="en-US" sz="3600" b="1" dirty="0" smtClean="0">
                <a:solidFill>
                  <a:srgbClr val="FF0000"/>
                </a:solidFill>
              </a:rPr>
              <a:t>n</a:t>
            </a:r>
            <a:r>
              <a:rPr lang="en-US" sz="3600" b="1" i="0" dirty="0" smtClean="0">
                <a:latin typeface="Arial" charset="0"/>
                <a:cs typeface="Arial" charset="0"/>
              </a:rPr>
              <a:t> “ choose  “ </a:t>
            </a:r>
            <a:r>
              <a:rPr lang="en-US" sz="3600" b="1" dirty="0" smtClean="0">
                <a:solidFill>
                  <a:srgbClr val="FF0000"/>
                </a:solidFill>
              </a:rPr>
              <a:t>r</a:t>
            </a:r>
            <a:r>
              <a:rPr lang="en-US" sz="3600" b="1" dirty="0" smtClean="0">
                <a:latin typeface="Arial" charset="0"/>
                <a:cs typeface="Arial" charset="0"/>
              </a:rPr>
              <a:t> </a:t>
            </a:r>
            <a:r>
              <a:rPr lang="en-US" sz="3600" b="1" i="0" dirty="0" smtClean="0">
                <a:latin typeface="Arial" charset="0"/>
                <a:cs typeface="Arial" charset="0"/>
              </a:rPr>
              <a:t>”.</a:t>
            </a:r>
          </a:p>
          <a:p>
            <a:r>
              <a:rPr lang="en-GB" sz="3600" b="1" i="0" dirty="0" smtClean="0">
                <a:latin typeface="Arial" charset="0"/>
                <a:cs typeface="Arial" charset="0"/>
              </a:rPr>
              <a:t>Or  </a:t>
            </a:r>
            <a:r>
              <a:rPr lang="en-GB" sz="3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en-GB" sz="3600" b="1" i="0" dirty="0" smtClean="0">
                <a:latin typeface="Arial" charset="0"/>
                <a:cs typeface="Arial" charset="0"/>
              </a:rPr>
              <a:t> combination </a:t>
            </a:r>
            <a:r>
              <a:rPr lang="en-US" sz="3600" b="1" dirty="0" smtClean="0">
                <a:solidFill>
                  <a:srgbClr val="FF0000"/>
                </a:solidFill>
              </a:rPr>
              <a:t>r</a:t>
            </a:r>
            <a:endParaRPr lang="en-US" sz="3600" b="1" dirty="0"/>
          </a:p>
        </p:txBody>
      </p:sp>
      <p:graphicFrame>
        <p:nvGraphicFramePr>
          <p:cNvPr id="13" name="Object 0"/>
          <p:cNvGraphicFramePr>
            <a:graphicFrameLocks noChangeAspect="1"/>
          </p:cNvGraphicFramePr>
          <p:nvPr/>
        </p:nvGraphicFramePr>
        <p:xfrm>
          <a:off x="642910" y="1071545"/>
          <a:ext cx="857256" cy="147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3" imgW="304668" imgH="520474" progId="Equation.3">
                  <p:embed/>
                </p:oleObj>
              </mc:Choice>
              <mc:Fallback>
                <p:oleObj r:id="rId3" imgW="30466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071545"/>
                        <a:ext cx="857256" cy="1474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714348" y="3071810"/>
          <a:ext cx="1555756" cy="150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5" imgW="545863" imgH="520474" progId="Equation.3">
                  <p:embed/>
                </p:oleObj>
              </mc:Choice>
              <mc:Fallback>
                <p:oleObj r:id="rId5" imgW="54586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071810"/>
                        <a:ext cx="1555756" cy="1500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3643306" y="3071810"/>
          <a:ext cx="1555756" cy="150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7" imgW="545863" imgH="520474" progId="Equation.3">
                  <p:embed/>
                </p:oleObj>
              </mc:Choice>
              <mc:Fallback>
                <p:oleObj r:id="rId7" imgW="54586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071810"/>
                        <a:ext cx="1555756" cy="1500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6929454" y="3000372"/>
          <a:ext cx="1555756" cy="155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9" imgW="571252" imgH="520474" progId="Equation.3">
                  <p:embed/>
                </p:oleObj>
              </mc:Choice>
              <mc:Fallback>
                <p:oleObj r:id="rId9" imgW="571252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3000372"/>
                        <a:ext cx="1555756" cy="1555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143240" y="4929198"/>
          <a:ext cx="2800360" cy="155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r:id="rId11" imgW="1002865" imgH="520474" progId="Equation.3">
                  <p:embed/>
                </p:oleObj>
              </mc:Choice>
              <mc:Fallback>
                <p:oleObj r:id="rId11" imgW="100286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929198"/>
                        <a:ext cx="2800360" cy="1555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9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Combinations (Notes):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14283" y="1728380"/>
          <a:ext cx="8501122" cy="155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2514600" imgH="457200" progId="Equation.3">
                  <p:embed/>
                </p:oleObj>
              </mc:Choice>
              <mc:Fallback>
                <p:oleObj name="Equation" r:id="rId3" imgW="251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3" y="1728380"/>
                        <a:ext cx="8501122" cy="1557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5"/>
          <p:cNvGraphicFramePr>
            <a:graphicFrameLocks noChangeAspect="1"/>
          </p:cNvGraphicFramePr>
          <p:nvPr/>
        </p:nvGraphicFramePr>
        <p:xfrm>
          <a:off x="2125663" y="4000501"/>
          <a:ext cx="5480725" cy="207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5" imgW="1218960" imgH="457200" progId="Equation.3">
                  <p:embed/>
                </p:oleObj>
              </mc:Choice>
              <mc:Fallback>
                <p:oleObj name="Equation" r:id="rId5" imgW="121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000501"/>
                        <a:ext cx="5480725" cy="2071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928670"/>
            <a:ext cx="88582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3600" b="1" i="0" dirty="0" smtClean="0">
                <a:solidFill>
                  <a:srgbClr val="FF0000"/>
                </a:solidFill>
                <a:latin typeface="+mj-lt"/>
                <a:cs typeface="Arial" charset="0"/>
              </a:rPr>
              <a:t>If </a:t>
            </a:r>
            <a:r>
              <a:rPr lang="en-US" sz="3600" b="1" i="0" dirty="0">
                <a:solidFill>
                  <a:srgbClr val="FF0000"/>
                </a:solidFill>
                <a:latin typeface="+mj-lt"/>
                <a:cs typeface="Arial" charset="0"/>
              </a:rPr>
              <a:t>we have 10 equal–priority operations and only 4 operating rooms are available, in how many ways can we choose the 4 patients to be operated on first?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4790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Combinations (Example1):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pic>
        <p:nvPicPr>
          <p:cNvPr id="7" name="Picture 6" descr="C:\Program Files\Microsoft Office\MEDIA\CAGCAT10\j03029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286124"/>
            <a:ext cx="4893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Program Files\Microsoft Office\MEDIA\CAGCAT10\j030295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214818"/>
            <a:ext cx="4286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Program Files\Microsoft Office\MEDIA\CAGCAT10\j03029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072074"/>
            <a:ext cx="4893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Program Files\Microsoft Office\MEDIA\CAGCAT10\j030295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000768"/>
            <a:ext cx="4286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Program Files\Microsoft Office\MEDIA\CAGCAT10\j03029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761" y="3286124"/>
            <a:ext cx="4893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Program Files\Microsoft Office\MEDIA\CAGCAT10\j030295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3761" y="4214818"/>
            <a:ext cx="4286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C:\Program Files\Microsoft Office\MEDIA\CAGCAT10\j03029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761" y="5072074"/>
            <a:ext cx="4893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Program Files\Microsoft Office\MEDIA\CAGCAT10\j030295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3761" y="6000768"/>
            <a:ext cx="4286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C:\Program Files\Microsoft Office\MEDIA\CAGCAT10\j03029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5331" y="4143380"/>
            <a:ext cx="4893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C:\Program Files\Microsoft Office\MEDIA\CAGCAT10\j030295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5331" y="5072074"/>
            <a:ext cx="4286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C:\Program Files\Microsoft Office\MEDIA\CAGCAT10\j0185604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500438"/>
            <a:ext cx="12858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C:\Program Files\Microsoft Office\MEDIA\CAGCAT10\j0185604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5286388"/>
            <a:ext cx="12858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Program Files\Microsoft Office\MEDIA\CAGCAT10\j0185604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58" y="5286388"/>
            <a:ext cx="12858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C:\Program Files\Microsoft Office\MEDIA\CAGCAT10\j0185604.wm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3500438"/>
            <a:ext cx="12858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3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0.43299 0.0629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0118 L 0.4217 0.20092 " pathEditMode="relative" ptsTypes="AA"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-7.40741E-7 L 0.5118 -0.01042 " pathEditMode="relative" ptsTypes="AA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-1.48148E-6 L 0.50399 0.04213 " pathEditMode="relative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4790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480" name="Object 0"/>
          <p:cNvGraphicFramePr>
            <a:graphicFrameLocks noChangeAspect="1"/>
          </p:cNvGraphicFramePr>
          <p:nvPr/>
        </p:nvGraphicFramePr>
        <p:xfrm>
          <a:off x="921341" y="3143248"/>
          <a:ext cx="5079419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714320" imgH="457200" progId="Equation.3">
                  <p:embed/>
                </p:oleObj>
              </mc:Choice>
              <mc:Fallback>
                <p:oleObj name="Equation" r:id="rId3" imgW="1714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341" y="3143248"/>
                        <a:ext cx="5079419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1071546"/>
            <a:ext cx="8610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dirty="0" smtClean="0">
                <a:latin typeface="+mj-lt"/>
              </a:rPr>
              <a:t>n</a:t>
            </a:r>
            <a:r>
              <a:rPr lang="en-US" sz="3600" b="1" i="0" dirty="0" smtClean="0">
                <a:latin typeface="+mj-lt"/>
                <a:cs typeface="Arial" charset="0"/>
              </a:rPr>
              <a:t> </a:t>
            </a:r>
            <a:r>
              <a:rPr lang="en-US" sz="3600" b="1" i="0" dirty="0">
                <a:latin typeface="+mj-lt"/>
                <a:cs typeface="Arial" charset="0"/>
              </a:rPr>
              <a:t>= 10	</a:t>
            </a:r>
            <a:r>
              <a:rPr lang="en-US" sz="3600" b="1" dirty="0">
                <a:latin typeface="+mj-lt"/>
              </a:rPr>
              <a:t>r</a:t>
            </a:r>
            <a:r>
              <a:rPr lang="en-US" sz="3600" b="1" i="0" dirty="0">
                <a:latin typeface="+mj-lt"/>
              </a:rPr>
              <a:t> </a:t>
            </a:r>
            <a:r>
              <a:rPr lang="en-US" sz="3600" b="1" i="0" dirty="0">
                <a:latin typeface="+mj-lt"/>
                <a:cs typeface="Arial" charset="0"/>
              </a:rPr>
              <a:t>= 4</a:t>
            </a:r>
          </a:p>
          <a:p>
            <a:pPr eaLnBrk="0" hangingPunct="0">
              <a:spcBef>
                <a:spcPct val="50000"/>
              </a:spcBef>
            </a:pPr>
            <a:r>
              <a:rPr lang="en-US" sz="3600" b="1" i="0" dirty="0">
                <a:latin typeface="+mj-lt"/>
                <a:cs typeface="Arial" charset="0"/>
              </a:rPr>
              <a:t>The number of different ways for selecting 4 patients from 10 patients is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Combinations (Example1):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785918" y="4929198"/>
          <a:ext cx="5878006" cy="107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2361960" imgH="431640" progId="Equation.3">
                  <p:embed/>
                </p:oleObj>
              </mc:Choice>
              <mc:Fallback>
                <p:oleObj name="Equation" r:id="rId5" imgW="236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929198"/>
                        <a:ext cx="5878006" cy="1076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785918" y="6143644"/>
          <a:ext cx="4813135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1955520" imgH="203040" progId="Equation.3">
                  <p:embed/>
                </p:oleObj>
              </mc:Choice>
              <mc:Fallback>
                <p:oleObj name="Equation" r:id="rId7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6143644"/>
                        <a:ext cx="4813135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43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4790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480" name="Object 0"/>
          <p:cNvGraphicFramePr>
            <a:graphicFrameLocks noChangeAspect="1"/>
          </p:cNvGraphicFramePr>
          <p:nvPr/>
        </p:nvGraphicFramePr>
        <p:xfrm>
          <a:off x="857224" y="3143248"/>
          <a:ext cx="6950538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1650960" imgH="457200" progId="Equation.3">
                  <p:embed/>
                </p:oleObj>
              </mc:Choice>
              <mc:Fallback>
                <p:oleObj name="Equation" r:id="rId3" imgW="1650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143248"/>
                        <a:ext cx="6950538" cy="1928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1571612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400" b="1" i="0" dirty="0" smtClean="0">
                <a:solidFill>
                  <a:srgbClr val="FF0000"/>
                </a:solidFill>
                <a:latin typeface="+mj-lt"/>
                <a:cs typeface="Arial" charset="0"/>
              </a:rPr>
              <a:t>OR</a:t>
            </a:r>
            <a:endParaRPr lang="en-US" sz="5400" b="1" i="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Combinations (Example1):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92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928670"/>
            <a:ext cx="88582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600" b="1" i="0" dirty="0" smtClean="0"/>
              <a:t>How many different letter arrangements can be made from the letters in the word</a:t>
            </a:r>
          </a:p>
          <a:p>
            <a:r>
              <a:rPr lang="en-US" sz="3600" b="1" i="0" dirty="0" smtClean="0"/>
              <a:t>of  </a:t>
            </a:r>
            <a:r>
              <a:rPr lang="en-US" sz="3600" b="1" i="0" dirty="0" smtClean="0">
                <a:solidFill>
                  <a:srgbClr val="FF0000"/>
                </a:solidFill>
              </a:rPr>
              <a:t>STATISTICS </a:t>
            </a:r>
            <a:r>
              <a:rPr lang="en-US" sz="3600" b="1" i="0" dirty="0" smtClean="0"/>
              <a:t>?</a:t>
            </a:r>
            <a:endParaRPr lang="en-US" sz="3600" b="1" i="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4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Combinations (Example2):</a:t>
            </a:r>
            <a:endParaRPr lang="en-US" sz="44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288912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0" dirty="0" smtClean="0">
                <a:solidFill>
                  <a:srgbClr val="FF0000"/>
                </a:solidFill>
              </a:rPr>
              <a:t>Here we have total 10 letters, while 2 letters (S, T) appear 3 times each, letter appears twice, and letters A and C appear once each.</a:t>
            </a:r>
            <a:endParaRPr lang="en-US" sz="3600" b="1" i="0" dirty="0">
              <a:solidFill>
                <a:srgbClr val="FF0000"/>
              </a:solidFill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42844" y="4866428"/>
          <a:ext cx="8715436" cy="163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2450880" imgH="457200" progId="Equation.3">
                  <p:embed/>
                </p:oleObj>
              </mc:Choice>
              <mc:Fallback>
                <p:oleObj name="Equation" r:id="rId3" imgW="2450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4866428"/>
                        <a:ext cx="8715436" cy="1634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5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2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708534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0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714356"/>
            <a:ext cx="9144000" cy="32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i="0" dirty="0"/>
              <a:t>An experiment consists of flipping a coin and then flipping it a second time if </a:t>
            </a:r>
            <a:r>
              <a:rPr lang="en-GB" sz="3600" b="1" i="0" dirty="0" smtClean="0"/>
              <a:t>a head </a:t>
            </a:r>
            <a:r>
              <a:rPr lang="en-GB" sz="3600" b="1" i="0" dirty="0"/>
              <a:t>occurs. If a tail occurs on the first, flip, then a die is tossed </a:t>
            </a:r>
            <a:r>
              <a:rPr lang="en-GB" sz="3600" b="1" i="0" dirty="0" smtClean="0"/>
              <a:t>once.</a:t>
            </a:r>
            <a:endParaRPr lang="en-GB" sz="3600" b="1" i="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The </a:t>
            </a:r>
            <a:r>
              <a:rPr lang="en-US" sz="4000" b="1" i="0" dirty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Sample </a:t>
            </a:r>
            <a:r>
              <a:rPr lang="en-US" sz="4000" b="1" i="0" dirty="0" smtClean="0">
                <a:solidFill>
                  <a:srgbClr val="FF0000"/>
                </a:solidFill>
                <a:latin typeface="Franklin Gothic Demi" pitchFamily="34" charset="0"/>
                <a:cs typeface="AF_Abha" pitchFamily="2" charset="-78"/>
              </a:rPr>
              <a:t>Space (Example 3):</a:t>
            </a:r>
            <a:endParaRPr lang="en-US" sz="4000" b="1" i="0" dirty="0">
              <a:solidFill>
                <a:srgbClr val="FF0000"/>
              </a:solidFill>
              <a:latin typeface="Franklin Gothic Demi" pitchFamily="34" charset="0"/>
              <a:cs typeface="AF_Abha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8625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/>
              <a:t>To list </a:t>
            </a:r>
            <a:r>
              <a:rPr lang="en-GB" sz="3600" b="1" i="0" dirty="0"/>
              <a:t>the elements of the sample space, we construct </a:t>
            </a:r>
            <a:r>
              <a:rPr lang="en-GB" sz="3600" b="1" i="0" dirty="0" smtClean="0"/>
              <a:t>the </a:t>
            </a:r>
            <a:r>
              <a:rPr lang="en-US" sz="3600" b="1" i="0" dirty="0" smtClean="0"/>
              <a:t>tree </a:t>
            </a:r>
            <a:r>
              <a:rPr lang="en-US" sz="3600" b="1" i="0" dirty="0"/>
              <a:t>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5786454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S= </a:t>
            </a:r>
            <a:r>
              <a:rPr lang="en-US" sz="3600" b="1" dirty="0">
                <a:solidFill>
                  <a:srgbClr val="FF0000"/>
                </a:solidFill>
              </a:rPr>
              <a:t>{</a:t>
            </a:r>
            <a:r>
              <a:rPr lang="en-US" sz="3600" b="1" dirty="0" smtClean="0">
                <a:solidFill>
                  <a:srgbClr val="FF0000"/>
                </a:solidFill>
              </a:rPr>
              <a:t>HH</a:t>
            </a:r>
            <a:r>
              <a:rPr lang="en-US" sz="3600" b="1" dirty="0">
                <a:solidFill>
                  <a:srgbClr val="FF0000"/>
                </a:solidFill>
              </a:rPr>
              <a:t>. </a:t>
            </a:r>
            <a:r>
              <a:rPr lang="en-US" sz="3600" b="1" dirty="0">
                <a:solidFill>
                  <a:srgbClr val="FF0000"/>
                </a:solidFill>
              </a:rPr>
              <a:t>HT. </a:t>
            </a:r>
            <a:r>
              <a:rPr lang="en-US" sz="3600" b="1" dirty="0" smtClean="0">
                <a:solidFill>
                  <a:srgbClr val="FF0000"/>
                </a:solidFill>
              </a:rPr>
              <a:t>T1, </a:t>
            </a:r>
            <a:r>
              <a:rPr lang="en-US" sz="3600" b="1" dirty="0">
                <a:solidFill>
                  <a:srgbClr val="FF0000"/>
                </a:solidFill>
              </a:rPr>
              <a:t>T2, T3, </a:t>
            </a:r>
            <a:r>
              <a:rPr lang="en-US" sz="3600" b="1" dirty="0" smtClean="0">
                <a:solidFill>
                  <a:srgbClr val="FF0000"/>
                </a:solidFill>
              </a:rPr>
              <a:t>T4, </a:t>
            </a:r>
            <a:r>
              <a:rPr lang="en-US" sz="3600" b="1" dirty="0">
                <a:solidFill>
                  <a:srgbClr val="FF0000"/>
                </a:solidFill>
              </a:rPr>
              <a:t>T5, T6}.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  <p:bldP spid="5" grpId="0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19075"/>
            <a:ext cx="69151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6C32F484F93D4F9B8E501223455319" ma:contentTypeVersion="0" ma:contentTypeDescription="Create a new document." ma:contentTypeScope="" ma:versionID="3ec5575861c1510ba7f793f5e278f89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ECE8DA3-A72C-4AF5-9416-B6474008E2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4F49C0-3462-4E85-9DC7-74FFC2539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D719BC5-D1A4-401C-AF60-90E0D58F97D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3023</Words>
  <Application>Microsoft Office PowerPoint</Application>
  <PresentationFormat>On-screen Show (4:3)</PresentationFormat>
  <Paragraphs>351</Paragraphs>
  <Slides>90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3" baseType="lpstr">
      <vt:lpstr>Default Design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Hussein</dc:creator>
  <cp:lastModifiedBy>OsamaHosamLA</cp:lastModifiedBy>
  <cp:revision>47</cp:revision>
  <cp:lastPrinted>2015-02-14T11:30:53Z</cp:lastPrinted>
  <dcterms:created xsi:type="dcterms:W3CDTF">2004-06-10T15:34:36Z</dcterms:created>
  <dcterms:modified xsi:type="dcterms:W3CDTF">2015-02-14T11:42:09Z</dcterms:modified>
</cp:coreProperties>
</file>